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20</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4132" y="1852015"/>
            <a:ext cx="10515600" cy="4351338"/>
          </a:xfrm>
        </p:spPr>
        <p:txBody>
          <a:bodyPr>
            <a:normAutofit/>
          </a:bodyPr>
          <a:lstStyle/>
          <a:p>
            <a:pPr marL="514350" indent="-51435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The Applicant Management Module oversees the passport application lifecycle, enabling online submission of details and required documents.</a:t>
            </a:r>
          </a:p>
          <a:p>
            <a:pPr marL="514350" indent="-514350" algn="just">
              <a:lnSpc>
                <a:spcPct val="150000"/>
              </a:lnSpc>
              <a:buClr>
                <a:srgbClr val="FF0000"/>
              </a:buClr>
            </a:pPr>
            <a:r>
              <a:rPr lang="en-US" sz="2400" dirty="0">
                <a:latin typeface="Times New Roman" panose="02020603050405020304" pitchFamily="18" charset="0"/>
                <a:cs typeface="Times New Roman" panose="02020603050405020304" pitchFamily="18" charset="0"/>
              </a:rPr>
              <a:t>It provides features for form validation, document upload, real-time status tracking, and automated notifications via email or SMS.</a:t>
            </a:r>
          </a:p>
          <a:p>
            <a:pPr marL="514350" indent="-51435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The module ensures secure, role-based access control for administrative staff and provides a seamless user interface for end-to-end management of passport applications.</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
        <p:nvSpPr>
          <p:cNvPr id="4" name="TextBox 3">
            <a:extLst>
              <a:ext uri="{FF2B5EF4-FFF2-40B4-BE49-F238E27FC236}">
                <a16:creationId xmlns:a16="http://schemas.microsoft.com/office/drawing/2014/main" id="{9EAC04BE-3F32-32EC-DD20-ADF26C848FB9}"/>
              </a:ext>
            </a:extLst>
          </p:cNvPr>
          <p:cNvSpPr txBox="1"/>
          <p:nvPr/>
        </p:nvSpPr>
        <p:spPr>
          <a:xfrm>
            <a:off x="502286" y="1177017"/>
            <a:ext cx="807969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Applicant Management Module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pPr>
            <a:r>
              <a:rPr lang="en-US" sz="2400" dirty="0">
                <a:latin typeface="Times New Roman" panose="02020603050405020304" pitchFamily="18" charset="0"/>
                <a:cs typeface="Times New Roman" panose="02020603050405020304" pitchFamily="18" charset="0"/>
              </a:rPr>
              <a:t> The Biometric Data Module captures and verifies biometric data, such as fingerprints, facial recognition, and iris scans, to establish and verify an applicant's identity.</a:t>
            </a:r>
          </a:p>
          <a:p>
            <a:pPr marL="0" indent="0" algn="just">
              <a:buClr>
                <a:srgbClr val="FF0000"/>
              </a:buClr>
            </a:pPr>
            <a:r>
              <a:rPr lang="en-US" dirty="0">
                <a:latin typeface="Times New Roman" panose="02020603050405020304" pitchFamily="18" charset="0"/>
                <a:cs typeface="Times New Roman" panose="02020603050405020304" pitchFamily="18" charset="0"/>
              </a:rPr>
              <a:t> The system integrates with national and international biometric databases for real-time cross-checking and authentication of applicant data.</a:t>
            </a:r>
          </a:p>
          <a:p>
            <a:pPr marL="0" indent="0" algn="just">
              <a:buClr>
                <a:srgbClr val="FF0000"/>
              </a:buClr>
            </a:pPr>
            <a:r>
              <a:rPr lang="en-US" dirty="0">
                <a:latin typeface="Times New Roman" panose="02020603050405020304" pitchFamily="18" charset="0"/>
                <a:cs typeface="Times New Roman" panose="02020603050405020304" pitchFamily="18" charset="0"/>
              </a:rPr>
              <a:t> Biometric data is securely stored and transmitted, and embedded in the final passport document, ensuring compliance with international security standards.</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
        <p:nvSpPr>
          <p:cNvPr id="4" name="TextBox 3">
            <a:extLst>
              <a:ext uri="{FF2B5EF4-FFF2-40B4-BE49-F238E27FC236}">
                <a16:creationId xmlns:a16="http://schemas.microsoft.com/office/drawing/2014/main" id="{B5B74CCC-0BDC-1057-6697-FDA23CCE9587}"/>
              </a:ext>
            </a:extLst>
          </p:cNvPr>
          <p:cNvSpPr txBox="1"/>
          <p:nvPr/>
        </p:nvSpPr>
        <p:spPr>
          <a:xfrm>
            <a:off x="259445" y="1116046"/>
            <a:ext cx="11707318"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Biometric Data Capture and Verification Module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normAutofit/>
          </a:bodyPr>
          <a:lstStyle/>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The Document Verification and Validation Module ensures authenticity of submitted documents using Optical Character Recognition (OCR) technology and fraud detection tools.</a:t>
            </a:r>
          </a:p>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The module integrates with national and international databases for cross-verification of records and supports manual review by authorized personnel.</a:t>
            </a:r>
          </a:p>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This ensures only verified and authentic applications proceed to the next stage, maintaining the integrity of the passport application process.</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
        <p:nvSpPr>
          <p:cNvPr id="4" name="TextBox 3">
            <a:extLst>
              <a:ext uri="{FF2B5EF4-FFF2-40B4-BE49-F238E27FC236}">
                <a16:creationId xmlns:a16="http://schemas.microsoft.com/office/drawing/2014/main" id="{D79BB1F2-AC49-4AD5-BB54-504A0945AC9C}"/>
              </a:ext>
            </a:extLst>
          </p:cNvPr>
          <p:cNvSpPr txBox="1"/>
          <p:nvPr/>
        </p:nvSpPr>
        <p:spPr>
          <a:xfrm>
            <a:off x="410787" y="1145271"/>
            <a:ext cx="1133256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Document Verification and Validation Module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normAutofit fontScale="92500"/>
          </a:bodyPr>
          <a:lstStyle/>
          <a:p>
            <a:pPr marL="514350" indent="-514350" algn="just">
              <a:lnSpc>
                <a:spcPct val="150000"/>
              </a:lnSpc>
              <a:buClr>
                <a:srgbClr val="FF0000"/>
              </a:buClr>
              <a:buAutoNum type="arabicPeriod"/>
            </a:pPr>
            <a:r>
              <a:rPr lang="en-US" sz="2400" dirty="0">
                <a:latin typeface="Times New Roman" panose="02020603050405020304" pitchFamily="18" charset="0"/>
                <a:cs typeface="Times New Roman" panose="02020603050405020304" pitchFamily="18" charset="0"/>
              </a:rPr>
              <a:t>The Passport Issuance and Printing Module oversees the secure generation of passport details, including biometric information, after applicant data verification.</a:t>
            </a:r>
          </a:p>
          <a:p>
            <a:pPr marL="514350" indent="-514350" algn="just">
              <a:lnSpc>
                <a:spcPct val="150000"/>
              </a:lnSpc>
              <a:buClr>
                <a:srgbClr val="FF0000"/>
              </a:buClr>
              <a:buAutoNum type="arabicPeriod"/>
            </a:pPr>
            <a:r>
              <a:rPr lang="en-US" sz="2400" dirty="0">
                <a:latin typeface="Times New Roman" panose="02020603050405020304" pitchFamily="18" charset="0"/>
                <a:cs typeface="Times New Roman" panose="02020603050405020304" pitchFamily="18" charset="0"/>
              </a:rPr>
              <a:t>The module incorporates multiple approval levels, security checks, and secure printing processes, including holograms and RFID chips, to ensure passport authenticity.</a:t>
            </a:r>
          </a:p>
          <a:p>
            <a:pPr marL="514350" indent="-514350" algn="just">
              <a:lnSpc>
                <a:spcPct val="150000"/>
              </a:lnSpc>
              <a:buClr>
                <a:srgbClr val="FF0000"/>
              </a:buClr>
              <a:buAutoNum type="arabicPeriod"/>
            </a:pPr>
            <a:r>
              <a:rPr lang="en-US" sz="2400" dirty="0">
                <a:latin typeface="Times New Roman" panose="02020603050405020304" pitchFamily="18" charset="0"/>
                <a:cs typeface="Times New Roman" panose="02020603050405020304" pitchFamily="18" charset="0"/>
              </a:rPr>
              <a:t>The module also manages passport delivery tracking, notifying applicants when their passport is ready, ensuring an efficient, secure, and traceable process.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
        <p:nvSpPr>
          <p:cNvPr id="4" name="TextBox 3">
            <a:extLst>
              <a:ext uri="{FF2B5EF4-FFF2-40B4-BE49-F238E27FC236}">
                <a16:creationId xmlns:a16="http://schemas.microsoft.com/office/drawing/2014/main" id="{4A61DE25-BB9E-B303-9B7F-023B30609F8E}"/>
              </a:ext>
            </a:extLst>
          </p:cNvPr>
          <p:cNvSpPr txBox="1"/>
          <p:nvPr/>
        </p:nvSpPr>
        <p:spPr>
          <a:xfrm>
            <a:off x="499518" y="1111392"/>
            <a:ext cx="9899754"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Passport Issuance and Printing Module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normAutofit/>
          </a:bodyPr>
          <a:lstStyle/>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The Security and Integrity Module ensures passport system security through multi-factor authentication, role-based access control, and advanced encryption protocols.</a:t>
            </a:r>
          </a:p>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Sensitive data, including biometrics and personal information, is protected at rest and during transmission, with integration for external background checks and identity verification.</a:t>
            </a:r>
          </a:p>
          <a:p>
            <a:pPr marL="0" indent="0" algn="just">
              <a:lnSpc>
                <a:spcPct val="150000"/>
              </a:lnSpc>
              <a:buClr>
                <a:srgbClr val="FF0000"/>
              </a:buClr>
            </a:pPr>
            <a:r>
              <a:rPr lang="en-US" sz="2400" dirty="0">
                <a:latin typeface="Times New Roman" panose="02020603050405020304" pitchFamily="18" charset="0"/>
                <a:cs typeface="Times New Roman" panose="02020603050405020304" pitchFamily="18" charset="0"/>
              </a:rPr>
              <a:t>Real-time monitoring tools, intrusion detection systems, and audit trails track system activities, identifying and addressing suspicious behavior swiftly.</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
        <p:nvSpPr>
          <p:cNvPr id="4" name="TextBox 3">
            <a:extLst>
              <a:ext uri="{FF2B5EF4-FFF2-40B4-BE49-F238E27FC236}">
                <a16:creationId xmlns:a16="http://schemas.microsoft.com/office/drawing/2014/main" id="{CCE0F3FF-8129-1A89-D3A3-F96D63E6E3E3}"/>
              </a:ext>
            </a:extLst>
          </p:cNvPr>
          <p:cNvSpPr txBox="1"/>
          <p:nvPr/>
        </p:nvSpPr>
        <p:spPr>
          <a:xfrm flipH="1">
            <a:off x="642866" y="1067998"/>
            <a:ext cx="10044659"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Security and Identity Management Module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sp>
        <p:nvSpPr>
          <p:cNvPr id="7" name="TextBox 6">
            <a:extLst>
              <a:ext uri="{FF2B5EF4-FFF2-40B4-BE49-F238E27FC236}">
                <a16:creationId xmlns:a16="http://schemas.microsoft.com/office/drawing/2014/main" id="{E7C66EDA-A932-62D8-9F1C-84F6E7AD6A14}"/>
              </a:ext>
            </a:extLst>
          </p:cNvPr>
          <p:cNvSpPr txBox="1"/>
          <p:nvPr/>
        </p:nvSpPr>
        <p:spPr>
          <a:xfrm>
            <a:off x="704538" y="1205913"/>
            <a:ext cx="10463134"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Modernizing the integrated passport system with AI enhances efficiency, security, and user experience. AI-driven solutions automate application processing, reducing errors and wait times through tools like OCR. Advanced biometric verification strengthens identity authentication, while machine learning models detect fraudulent activities. AI integration with border control systems ensures seamless traveler screening and real-time risk assessment. AI supports data-driven insights for policy-making, analyzing trends in travel demand and regional passport issuance. Leveraging AI makes the passport system more secure, efficient, and future-ready.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339"/>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3288" y="1435326"/>
            <a:ext cx="10515600" cy="4351338"/>
          </a:xfrm>
        </p:spPr>
        <p:txBody>
          <a:bodyPr>
            <a:noAutofit/>
          </a:bodyPr>
          <a:lstStyle/>
          <a:p>
            <a:pPr marL="0" indent="0" algn="just">
              <a:lnSpc>
                <a:spcPct val="150000"/>
              </a:lnSpc>
              <a:buClr>
                <a:srgbClr val="FF0000"/>
              </a:buClr>
            </a:pPr>
            <a:r>
              <a:rPr lang="en-US" sz="2000" dirty="0">
                <a:latin typeface="Times New Roman" panose="02020603050405020304" pitchFamily="18" charset="0"/>
                <a:cs typeface="Times New Roman" panose="02020603050405020304" pitchFamily="18" charset="0"/>
              </a:rPr>
              <a:t>An integrated passport system streamlines the passport issuance process, ensuring efficiency, security, and accessibility for applicants and authorities.</a:t>
            </a:r>
          </a:p>
          <a:p>
            <a:pPr marL="0" indent="0" algn="just">
              <a:lnSpc>
                <a:spcPct val="150000"/>
              </a:lnSpc>
              <a:buClr>
                <a:srgbClr val="FF0000"/>
              </a:buClr>
            </a:pPr>
            <a:r>
              <a:rPr lang="en-US" sz="2000" dirty="0">
                <a:latin typeface="Times New Roman" panose="02020603050405020304" pitchFamily="18" charset="0"/>
                <a:cs typeface="Times New Roman" panose="02020603050405020304" pitchFamily="18" charset="0"/>
              </a:rPr>
              <a:t>The system combines essential modules, including applicant management, biometric data capture, and document verification, to enhance accuracy and reliability.</a:t>
            </a:r>
          </a:p>
          <a:p>
            <a:pPr marL="0" indent="0" algn="just">
              <a:lnSpc>
                <a:spcPct val="150000"/>
              </a:lnSpc>
              <a:buClr>
                <a:srgbClr val="FF0000"/>
              </a:buClr>
            </a:pPr>
            <a:r>
              <a:rPr lang="en-US" sz="2000" dirty="0">
                <a:latin typeface="Times New Roman" panose="02020603050405020304" pitchFamily="18" charset="0"/>
                <a:cs typeface="Times New Roman" panose="02020603050405020304" pitchFamily="18" charset="0"/>
              </a:rPr>
              <a:t>Advanced technologies like biometric verification, OCR, and encryption ensure seamless and secure identity validation.</a:t>
            </a:r>
          </a:p>
          <a:p>
            <a:pPr marL="0" indent="0" algn="just">
              <a:lnSpc>
                <a:spcPct val="150000"/>
              </a:lnSpc>
              <a:buClr>
                <a:srgbClr val="FF0000"/>
              </a:buClr>
            </a:pPr>
            <a:r>
              <a:rPr lang="en-US" sz="2000" dirty="0">
                <a:latin typeface="Times New Roman" panose="02020603050405020304" pitchFamily="18" charset="0"/>
                <a:cs typeface="Times New Roman" panose="02020603050405020304" pitchFamily="18" charset="0"/>
              </a:rPr>
              <a:t>Automated workflows, real-time tracking, and secure communication optimize operational efficiency while maintaining stringent data protection standards.</a:t>
            </a:r>
          </a:p>
          <a:p>
            <a:pPr marL="0" indent="0" algn="just">
              <a:lnSpc>
                <a:spcPct val="150000"/>
              </a:lnSpc>
              <a:buClr>
                <a:srgbClr val="FF0000"/>
              </a:buClr>
            </a:pPr>
            <a:r>
              <a:rPr lang="en-US" sz="2000" dirty="0">
                <a:latin typeface="Times New Roman" panose="02020603050405020304" pitchFamily="18" charset="0"/>
                <a:cs typeface="Times New Roman" panose="02020603050405020304" pitchFamily="18" charset="0"/>
              </a:rPr>
              <a:t>The integrated passport system maintains authenticity and data protection standards, ensuring a secure and efficient passport issuance process.</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9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M. PAVITHRA.M.E., 			DHASHINESH K (811721104031)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HARIHARAN V M (811721104048)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BALAJI S (811721104302)</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137160" y="542646"/>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GB" sz="3600" b="1" dirty="0">
                <a:solidFill>
                  <a:srgbClr val="FF0000"/>
                </a:solidFill>
                <a:latin typeface="Times New Roman" panose="02020603050405020304" pitchFamily="18" charset="0"/>
                <a:cs typeface="Times New Roman" panose="02020603050405020304" pitchFamily="18" charset="0"/>
              </a:rPr>
              <a:t>Modernizing the Integrated Passport System: Enhancing Efficiency and Security with AI</a:t>
            </a:r>
            <a:endParaRPr lang="en-IN"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288"/>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Autofit/>
          </a:bodyPr>
          <a:lstStyle/>
          <a:p>
            <a:pPr marL="0" indent="0" algn="just">
              <a:lnSpc>
                <a:spcPct val="150000"/>
              </a:lnSpc>
              <a:buClr>
                <a:srgbClr val="FF0000"/>
              </a:buClr>
            </a:pPr>
            <a:endParaRPr lang="en-IN" sz="2400" dirty="0"/>
          </a:p>
          <a:p>
            <a:pPr marL="457200" indent="-457200" algn="just">
              <a:lnSpc>
                <a:spcPct val="150000"/>
              </a:lnSpc>
              <a:buClr>
                <a:srgbClr val="FF0000"/>
              </a:buClr>
            </a:pPr>
            <a:r>
              <a:rPr lang="en-US" sz="2400" dirty="0">
                <a:latin typeface="Times New Roman" panose="02020603050405020304" pitchFamily="18" charset="0"/>
                <a:cs typeface="Times New Roman" panose="02020603050405020304" pitchFamily="18" charset="0"/>
              </a:rPr>
              <a:t>Streamline passport processing by automating and digitizing the application, verification, and issuance process.</a:t>
            </a:r>
          </a:p>
          <a:p>
            <a:pPr marL="457200" indent="-457200" algn="just">
              <a:lnSpc>
                <a:spcPct val="150000"/>
              </a:lnSpc>
              <a:buClr>
                <a:srgbClr val="FF0000"/>
              </a:buClr>
            </a:pPr>
            <a:r>
              <a:rPr lang="en-US" sz="2400" dirty="0">
                <a:latin typeface="Times New Roman" panose="02020603050405020304" pitchFamily="18" charset="0"/>
                <a:cs typeface="Times New Roman" panose="02020603050405020304" pitchFamily="18" charset="0"/>
              </a:rPr>
              <a:t>Enhance security and data integrity by implementing secure data management practices and integrating with government databases.</a:t>
            </a:r>
          </a:p>
          <a:p>
            <a:pPr marL="457200" indent="-457200" algn="just">
              <a:lnSpc>
                <a:spcPct val="150000"/>
              </a:lnSpc>
              <a:buClr>
                <a:srgbClr val="FF0000"/>
              </a:buClr>
            </a:pPr>
            <a:r>
              <a:rPr lang="en-US" sz="2400" dirty="0">
                <a:latin typeface="Times New Roman" panose="02020603050405020304" pitchFamily="18" charset="0"/>
                <a:cs typeface="Times New Roman" panose="02020603050405020304" pitchFamily="18" charset="0"/>
              </a:rPr>
              <a:t>Improve user experience with a user-friendly platform offering simplified applications, real-time updates, and minimized in-person visits</a:t>
            </a:r>
            <a:r>
              <a:rPr lang="en-GB"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66845"/>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a:solidFill>
                <a:schemeClr val="tx1"/>
              </a:solidFill>
            </a:endParaRPr>
          </a:p>
        </p:txBody>
      </p:sp>
      <p:sp>
        <p:nvSpPr>
          <p:cNvPr id="3" name="TextBox 2">
            <a:extLst>
              <a:ext uri="{FF2B5EF4-FFF2-40B4-BE49-F238E27FC236}">
                <a16:creationId xmlns:a16="http://schemas.microsoft.com/office/drawing/2014/main" id="{B2D5CEA4-95C5-2484-C97D-00D6BC484721}"/>
              </a:ext>
            </a:extLst>
          </p:cNvPr>
          <p:cNvSpPr txBox="1"/>
          <p:nvPr/>
        </p:nvSpPr>
        <p:spPr>
          <a:xfrm>
            <a:off x="747663" y="1546669"/>
            <a:ext cx="10379440" cy="4457952"/>
          </a:xfrm>
          <a:prstGeom prst="rect">
            <a:avLst/>
          </a:prstGeom>
          <a:noFill/>
        </p:spPr>
        <p:txBody>
          <a:bodyPr wrap="square" rtlCol="0">
            <a:spAutoFit/>
          </a:bodyPr>
          <a:lstStyle/>
          <a:p>
            <a:pPr lvl="2" algn="just">
              <a:lnSpc>
                <a:spcPct val="150000"/>
              </a:lnSpc>
            </a:pPr>
            <a:r>
              <a:rPr lang="en-US" sz="2400" dirty="0">
                <a:latin typeface="Times New Roman" panose="02020603050405020304" pitchFamily="18" charset="0"/>
                <a:cs typeface="Times New Roman" panose="02020603050405020304" pitchFamily="18" charset="0"/>
              </a:rPr>
              <a:t>This study explores modernizing integrated passport systems with AI to enhance efficiency and security. AI-driven solutions automate application processing, optimize workflows, and enable real-time biometric verification. Advanced fraud detection and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tools mitigate risks, while seamless integration with border control systems facilitates secure traveler screening. AI provides actionable insights through data analytics, supporting informed policy-making. This leads to a more efficient, secure, and user-friendly passport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496152" y="9832"/>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72962119"/>
              </p:ext>
            </p:extLst>
          </p:nvPr>
        </p:nvGraphicFramePr>
        <p:xfrm>
          <a:off x="0" y="646330"/>
          <a:ext cx="12191999" cy="6979920"/>
        </p:xfrm>
        <a:graphic>
          <a:graphicData uri="http://schemas.openxmlformats.org/drawingml/2006/table">
            <a:tbl>
              <a:tblPr firstRow="1" bandRow="1">
                <a:tableStyleId>{93296810-A885-4BE3-A3E7-6D5BEEA58F35}</a:tableStyleId>
              </a:tblPr>
              <a:tblGrid>
                <a:gridCol w="2488051">
                  <a:extLst>
                    <a:ext uri="{9D8B030D-6E8A-4147-A177-3AD203B41FA5}">
                      <a16:colId xmlns:a16="http://schemas.microsoft.com/office/drawing/2014/main" val="1458285663"/>
                    </a:ext>
                  </a:extLst>
                </a:gridCol>
                <a:gridCol w="2488051">
                  <a:extLst>
                    <a:ext uri="{9D8B030D-6E8A-4147-A177-3AD203B41FA5}">
                      <a16:colId xmlns:a16="http://schemas.microsoft.com/office/drawing/2014/main" val="109330403"/>
                    </a:ext>
                  </a:extLst>
                </a:gridCol>
                <a:gridCol w="2405299">
                  <a:extLst>
                    <a:ext uri="{9D8B030D-6E8A-4147-A177-3AD203B41FA5}">
                      <a16:colId xmlns:a16="http://schemas.microsoft.com/office/drawing/2014/main" val="3321216741"/>
                    </a:ext>
                  </a:extLst>
                </a:gridCol>
                <a:gridCol w="2405299">
                  <a:extLst>
                    <a:ext uri="{9D8B030D-6E8A-4147-A177-3AD203B41FA5}">
                      <a16:colId xmlns:a16="http://schemas.microsoft.com/office/drawing/2014/main" val="2877018546"/>
                    </a:ext>
                  </a:extLst>
                </a:gridCol>
                <a:gridCol w="2405299">
                  <a:extLst>
                    <a:ext uri="{9D8B030D-6E8A-4147-A177-3AD203B41FA5}">
                      <a16:colId xmlns:a16="http://schemas.microsoft.com/office/drawing/2014/main" val="1421465586"/>
                    </a:ext>
                  </a:extLst>
                </a:gridCol>
              </a:tblGrid>
              <a:tr h="507651">
                <a:tc>
                  <a:txBody>
                    <a:bodyPr/>
                    <a:lstStyle/>
                    <a:p>
                      <a:pPr algn="ctr"/>
                      <a:r>
                        <a:rPr lang="en-US" sz="2200" dirty="0">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sz="2200" dirty="0">
                          <a:latin typeface="Times New Roman" panose="02020603050405020304" pitchFamily="18" charset="0"/>
                          <a:cs typeface="Times New Roman" panose="02020603050405020304" pitchFamily="18" charset="0"/>
                        </a:rPr>
                        <a:t>AUTHOR (S)</a:t>
                      </a:r>
                    </a:p>
                  </a:txBody>
                  <a:tcPr anchor="ctr"/>
                </a:tc>
                <a:tc>
                  <a:txBody>
                    <a:bodyPr/>
                    <a:lstStyle/>
                    <a:p>
                      <a:pPr algn="ctr"/>
                      <a:r>
                        <a:rPr lang="en-US" sz="2200" dirty="0">
                          <a:latin typeface="Times New Roman" panose="02020603050405020304" pitchFamily="18" charset="0"/>
                          <a:cs typeface="Times New Roman" panose="02020603050405020304" pitchFamily="18" charset="0"/>
                        </a:rPr>
                        <a:t>PUBLISHER</a:t>
                      </a:r>
                    </a:p>
                  </a:txBody>
                  <a:tcPr anchor="ctr"/>
                </a:tc>
                <a:tc>
                  <a:txBody>
                    <a:bodyPr/>
                    <a:lstStyle/>
                    <a:p>
                      <a:pPr algn="ctr"/>
                      <a:r>
                        <a:rPr lang="en-US" sz="2200" dirty="0">
                          <a:latin typeface="Times New Roman" panose="02020603050405020304" pitchFamily="18" charset="0"/>
                          <a:cs typeface="Times New Roman" panose="02020603050405020304" pitchFamily="18" charset="0"/>
                        </a:rPr>
                        <a:t>PAPER GIST</a:t>
                      </a:r>
                    </a:p>
                  </a:txBody>
                  <a:tcPr anchor="ctr"/>
                </a:tc>
                <a:tc>
                  <a:txBody>
                    <a:bodyPr/>
                    <a:lstStyle/>
                    <a:p>
                      <a:pPr algn="ctr"/>
                      <a:r>
                        <a:rPr lang="en-US" sz="2200" dirty="0">
                          <a:latin typeface="Times New Roman" panose="02020603050405020304" pitchFamily="18" charset="0"/>
                          <a:cs typeface="Times New Roman" panose="02020603050405020304" pitchFamily="18" charset="0"/>
                        </a:rPr>
                        <a:t>TECHNOLOGY USED</a:t>
                      </a:r>
                    </a:p>
                  </a:txBody>
                  <a:tcPr anchor="ctr"/>
                </a:tc>
                <a:extLst>
                  <a:ext uri="{0D108BD9-81ED-4DB2-BD59-A6C34878D82A}">
                    <a16:rowId xmlns:a16="http://schemas.microsoft.com/office/drawing/2014/main" val="58341767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study of recent technologies used in E-passport system</a:t>
                      </a:r>
                    </a:p>
                  </a:txBody>
                  <a:tcPr/>
                </a:tc>
                <a:tc>
                  <a:txBody>
                    <a:bodyPr/>
                    <a:lstStyle/>
                    <a:p>
                      <a:pPr algn="ctr" rtl="0"/>
                      <a:r>
                        <a:rPr lang="en-US" sz="1600" dirty="0" err="1"/>
                        <a:t>Shivani</a:t>
                      </a:r>
                      <a:r>
                        <a:rPr lang="en-US" sz="1600" dirty="0"/>
                        <a:t> </a:t>
                      </a:r>
                      <a:r>
                        <a:rPr lang="en-US" sz="1600" dirty="0" err="1"/>
                        <a:t>Kundra</a:t>
                      </a:r>
                      <a:r>
                        <a:rPr lang="en-US" sz="1600" dirty="0"/>
                        <a:t>; </a:t>
                      </a:r>
                      <a:r>
                        <a:rPr lang="en-US" sz="1600" dirty="0" err="1"/>
                        <a:t>Aman</a:t>
                      </a:r>
                      <a:r>
                        <a:rPr lang="en-US" sz="1600" dirty="0"/>
                        <a:t> </a:t>
                      </a:r>
                      <a:r>
                        <a:rPr lang="en-US" sz="1600" dirty="0" err="1"/>
                        <a:t>Dureja</a:t>
                      </a:r>
                      <a:r>
                        <a:rPr lang="en-US" sz="1600" dirty="0"/>
                        <a:t>; </a:t>
                      </a:r>
                      <a:r>
                        <a:rPr lang="en-US" sz="1600" dirty="0" err="1"/>
                        <a:t>Riya</a:t>
                      </a:r>
                      <a:r>
                        <a:rPr lang="en-US" sz="1600" dirty="0"/>
                        <a:t> </a:t>
                      </a:r>
                      <a:r>
                        <a:rPr lang="en-US" sz="1600" dirty="0" err="1"/>
                        <a:t>Bhatnagar</a:t>
                      </a:r>
                      <a:endParaRPr lang="en-US" sz="1600" dirty="0"/>
                    </a:p>
                    <a:p>
                      <a:pPr algn="ctr" rtl="0"/>
                      <a:br>
                        <a:rPr lang="en-US" sz="1600" dirty="0"/>
                      </a:br>
                      <a:endParaRPr lang="en-US" sz="1600" dirty="0"/>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rtl="0"/>
                      <a:r>
                        <a:rPr lang="en-US" sz="1600" dirty="0"/>
                        <a:t>2014 IEEE Global Humanitarian Technology Conference - South Asia Satellite (GHTC-SAS)</a:t>
                      </a:r>
                    </a:p>
                    <a:p>
                      <a:pPr algn="ctr" rtl="0"/>
                      <a:br>
                        <a:rPr lang="en-US" sz="1600" dirty="0"/>
                      </a:br>
                      <a:endParaRPr lang="en-US" sz="1600" dirty="0"/>
                    </a:p>
                  </a:txBody>
                  <a:tcPr/>
                </a:tc>
                <a:tc>
                  <a:txBody>
                    <a:bodyPr/>
                    <a:lstStyle/>
                    <a:p>
                      <a:pPr algn="ctr"/>
                      <a:r>
                        <a:rPr lang="en-US" sz="1600" dirty="0">
                          <a:latin typeface="Times New Roman" panose="02020603050405020304" pitchFamily="18" charset="0"/>
                          <a:cs typeface="Times New Roman" panose="02020603050405020304" pitchFamily="18" charset="0"/>
                        </a:rPr>
                        <a:t>The study examines recent technologies, including Artificial.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cryptographic security analysis of the </a:t>
                      </a:r>
                      <a:r>
                        <a:rPr lang="en-GB" sz="1600" b="0" i="0" kern="1200" dirty="0" err="1">
                          <a:solidFill>
                            <a:schemeClr val="dk1"/>
                          </a:solidFill>
                          <a:effectLst/>
                          <a:latin typeface="Times New Roman" panose="02020603050405020304" pitchFamily="18" charset="0"/>
                          <a:ea typeface="+mn-ea"/>
                          <a:cs typeface="Times New Roman" panose="02020603050405020304" pitchFamily="18" charset="0"/>
                        </a:rPr>
                        <a:t>epassport</a:t>
                      </a: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724830"/>
                  </a:ext>
                </a:extLst>
              </a:tr>
              <a:tr h="1035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Complexity in the delivery of product passports</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t>Paul D Timms, Melanie R N King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rtl="0"/>
                      <a:r>
                        <a:rPr lang="en-US" sz="1600" dirty="0"/>
                        <a:t>2023 18th Annual System of Systems Engineering Conference (</a:t>
                      </a:r>
                      <a:r>
                        <a:rPr lang="en-US" sz="1600" dirty="0" err="1"/>
                        <a:t>SoSe</a:t>
                      </a:r>
                      <a:r>
                        <a:rPr lang="en-US" sz="1600" dirty="0"/>
                        <a:t>)</a:t>
                      </a:r>
                    </a:p>
                    <a:p>
                      <a:pPr algn="ctr" rtl="0"/>
                      <a:br>
                        <a:rPr lang="en-US" sz="1600" dirty="0"/>
                      </a:br>
                      <a:endParaRPr lang="en-US" sz="1600" dirty="0"/>
                    </a:p>
                  </a:txBody>
                  <a:tcPr/>
                </a:tc>
                <a:tc>
                  <a:txBody>
                    <a:bodyPr/>
                    <a:lstStyle/>
                    <a:p>
                      <a:pPr algn="ctr"/>
                      <a:r>
                        <a:rPr lang="en-US" sz="1600" dirty="0">
                          <a:latin typeface="Times New Roman" panose="02020603050405020304" pitchFamily="18" charset="0"/>
                          <a:cs typeface="Times New Roman" panose="02020603050405020304" pitchFamily="18" charset="0"/>
                        </a:rPr>
                        <a:t>The study explores the complexities and challenges in implementing product passports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idea of a digital product passport ‘ecosystem</a:t>
                      </a: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0361405"/>
                  </a:ext>
                </a:extLst>
              </a:tr>
              <a:tr h="1035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The Electronic Passport</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rtl="0"/>
                      <a:r>
                        <a:rPr lang="en-US" sz="1600" dirty="0"/>
                        <a:t>G. Matthew </a:t>
                      </a:r>
                      <a:r>
                        <a:rPr lang="en-US" sz="1600" dirty="0" err="1"/>
                        <a:t>Ezovski</a:t>
                      </a:r>
                      <a:r>
                        <a:rPr lang="en-US" sz="1600" dirty="0"/>
                        <a:t>; Steve E. Watkins</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IEEE,Grapevine</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TX, USA</a:t>
                      </a: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The study examines the development, implementation, and benefits of electronic passports.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selection of technologies remains questionable due to privacy and security concerns.</a:t>
                      </a: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7881711"/>
                  </a:ext>
                </a:extLst>
              </a:tr>
              <a:tr h="1198057">
                <a:tc>
                  <a:txBody>
                    <a:bodyPr/>
                    <a:lstStyle/>
                    <a:p>
                      <a:pPr algn="ctr"/>
                      <a:r>
                        <a:rPr lang="en-US" dirty="0">
                          <a:latin typeface="Times New Roman" panose="02020603050405020304" pitchFamily="18" charset="0"/>
                          <a:cs typeface="Times New Roman" panose="02020603050405020304" pitchFamily="18" charset="0"/>
                        </a:rPr>
                        <a:t>Operating System And Artificial Intelligence</a:t>
                      </a:r>
                    </a:p>
                  </a:txBody>
                  <a:tcPr/>
                </a:tc>
                <a:tc>
                  <a:txBody>
                    <a:bodyPr/>
                    <a:lstStyle/>
                    <a:p>
                      <a:pPr algn="ctr"/>
                      <a:r>
                        <a:rPr lang="en-US" sz="1600" dirty="0" err="1">
                          <a:latin typeface="Times New Roman" panose="02020603050405020304" pitchFamily="18" charset="0"/>
                          <a:cs typeface="Times New Roman" panose="02020603050405020304" pitchFamily="18" charset="0"/>
                        </a:rPr>
                        <a:t>Yifan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Zhang,Xinkui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Zhao,Jianwei</a:t>
                      </a:r>
                      <a:r>
                        <a:rPr lang="en-US" sz="1600" dirty="0">
                          <a:latin typeface="Times New Roman" panose="02020603050405020304" pitchFamily="18" charset="0"/>
                          <a:cs typeface="Times New Roman" panose="02020603050405020304" pitchFamily="18" charset="0"/>
                        </a:rPr>
                        <a:t> Yin, </a:t>
                      </a:r>
                      <a:r>
                        <a:rPr lang="en-US" sz="1600" dirty="0" err="1">
                          <a:latin typeface="Times New Roman" panose="02020603050405020304" pitchFamily="18" charset="0"/>
                          <a:cs typeface="Times New Roman" panose="02020603050405020304" pitchFamily="18" charset="0"/>
                        </a:rPr>
                        <a:t>Lufei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Zhang,Zuoning</a:t>
                      </a:r>
                      <a:r>
                        <a:rPr lang="en-US" sz="1600" dirty="0">
                          <a:latin typeface="Times New Roman" panose="02020603050405020304" pitchFamily="18" charset="0"/>
                          <a:cs typeface="Times New Roman" panose="02020603050405020304" pitchFamily="18" charset="0"/>
                        </a:rPr>
                        <a:t> Chen</a:t>
                      </a:r>
                    </a:p>
                  </a:txBody>
                  <a:tcPr/>
                </a:tc>
                <a:tc>
                  <a:txBody>
                    <a:bodyPr/>
                    <a:lstStyle/>
                    <a:p>
                      <a:pPr algn="ctr"/>
                      <a:r>
                        <a:rPr lang="en-US" sz="1600" dirty="0">
                          <a:latin typeface="Times New Roman" panose="02020603050405020304" pitchFamily="18" charset="0"/>
                          <a:cs typeface="Times New Roman" panose="02020603050405020304" pitchFamily="18" charset="0"/>
                        </a:rPr>
                        <a:t>IEEE </a:t>
                      </a:r>
                      <a:r>
                        <a:rPr lang="en-US" sz="1600" dirty="0" err="1">
                          <a:latin typeface="Times New Roman" panose="02020603050405020304" pitchFamily="18" charset="0"/>
                          <a:cs typeface="Times New Roman" panose="02020603050405020304" pitchFamily="18" charset="0"/>
                        </a:rPr>
                        <a:t>Xplore</a:t>
                      </a:r>
                      <a:r>
                        <a:rPr lang="en-US" sz="1600" dirty="0">
                          <a:latin typeface="Times New Roman" panose="02020603050405020304" pitchFamily="18" charset="0"/>
                          <a:cs typeface="Times New Roman" panose="02020603050405020304" pitchFamily="18" charset="0"/>
                        </a:rPr>
                        <a:t>, ACM Digital </a:t>
                      </a:r>
                      <a:r>
                        <a:rPr lang="en-US" sz="1600" dirty="0" err="1">
                          <a:latin typeface="Times New Roman" panose="02020603050405020304" pitchFamily="18" charset="0"/>
                          <a:cs typeface="Times New Roman" panose="02020603050405020304" pitchFamily="18" charset="0"/>
                        </a:rPr>
                        <a:t>Library,ResearchGate,arXiv</a:t>
                      </a:r>
                      <a:r>
                        <a:rPr lang="en-US" sz="1600" dirty="0">
                          <a:latin typeface="Times New Roman" panose="02020603050405020304" pitchFamily="18" charset="0"/>
                          <a:cs typeface="Times New Roman" panose="02020603050405020304" pitchFamily="18" charset="0"/>
                        </a:rPr>
                        <a:t>, Google Scholar</a:t>
                      </a:r>
                    </a:p>
                  </a:txBody>
                  <a:tcPr/>
                </a:tc>
                <a:tc>
                  <a:txBody>
                    <a:bodyPr/>
                    <a:lstStyle/>
                    <a:p>
                      <a:pPr algn="ctr"/>
                      <a:r>
                        <a:rPr lang="en-US" sz="1600" dirty="0">
                          <a:latin typeface="Times New Roman" panose="02020603050405020304" pitchFamily="18" charset="0"/>
                          <a:cs typeface="Times New Roman" panose="02020603050405020304" pitchFamily="18" charset="0"/>
                        </a:rPr>
                        <a:t>It explores the integration of AI into operating systems to enhance performance, security, and efficiency.</a:t>
                      </a:r>
                    </a:p>
                  </a:txBody>
                  <a:tcPr/>
                </a:tc>
                <a:tc>
                  <a:txBody>
                    <a:bodyPr/>
                    <a:lstStyle/>
                    <a:p>
                      <a:pPr algn="ctr"/>
                      <a:r>
                        <a:rPr lang="en-US" sz="1600" b="0" dirty="0">
                          <a:latin typeface="Times New Roman" panose="02020603050405020304" pitchFamily="18" charset="0"/>
                          <a:cs typeface="Times New Roman" panose="02020603050405020304" pitchFamily="18" charset="0"/>
                        </a:rPr>
                        <a:t>Machine Learning (ML), Deep Learning (DL), Natural Language Processing (NLP), Computer </a:t>
                      </a:r>
                      <a:r>
                        <a:rPr lang="en-US" sz="1600" b="0" dirty="0" err="1">
                          <a:latin typeface="Times New Roman" panose="02020603050405020304" pitchFamily="18" charset="0"/>
                          <a:cs typeface="Times New Roman" panose="02020603050405020304" pitchFamily="18" charset="0"/>
                        </a:rPr>
                        <a:t>Vision,Reinforcement</a:t>
                      </a:r>
                      <a:r>
                        <a:rPr lang="en-US" sz="1600" b="0" dirty="0">
                          <a:latin typeface="Times New Roman" panose="02020603050405020304" pitchFamily="18" charset="0"/>
                          <a:cs typeface="Times New Roman" panose="02020603050405020304" pitchFamily="18" charset="0"/>
                        </a:rPr>
                        <a:t> Learning</a:t>
                      </a:r>
                    </a:p>
                  </a:txBody>
                  <a:tcPr/>
                </a:tc>
                <a:extLst>
                  <a:ext uri="{0D108BD9-81ED-4DB2-BD59-A6C34878D82A}">
                    <a16:rowId xmlns:a16="http://schemas.microsoft.com/office/drawing/2014/main" val="2351027274"/>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810115"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4F5851-F300-C444-E9A3-D06BBD823FFA}"/>
              </a:ext>
            </a:extLst>
          </p:cNvPr>
          <p:cNvPicPr>
            <a:picLocks noChangeAspect="1"/>
          </p:cNvPicPr>
          <p:nvPr/>
        </p:nvPicPr>
        <p:blipFill>
          <a:blip r:embed="rId2"/>
          <a:stretch>
            <a:fillRect/>
          </a:stretch>
        </p:blipFill>
        <p:spPr>
          <a:xfrm>
            <a:off x="342900" y="726341"/>
            <a:ext cx="11506200" cy="5717143"/>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7306"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sp>
        <p:nvSpPr>
          <p:cNvPr id="4" name="TextBox 3">
            <a:extLst>
              <a:ext uri="{FF2B5EF4-FFF2-40B4-BE49-F238E27FC236}">
                <a16:creationId xmlns:a16="http://schemas.microsoft.com/office/drawing/2014/main" id="{291F6326-DC12-61F1-B37E-185AAFAB6523}"/>
              </a:ext>
            </a:extLst>
          </p:cNvPr>
          <p:cNvSpPr txBox="1"/>
          <p:nvPr/>
        </p:nvSpPr>
        <p:spPr>
          <a:xfrm>
            <a:off x="1507043" y="646331"/>
            <a:ext cx="9375816" cy="5909310"/>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1. Manual and Paper-Based Processes: </a:t>
            </a:r>
            <a:r>
              <a:rPr lang="en-IN" dirty="0">
                <a:latin typeface="Times New Roman" panose="02020603050405020304" pitchFamily="18" charset="0"/>
                <a:cs typeface="Times New Roman" panose="02020603050405020304" pitchFamily="18" charset="0"/>
              </a:rPr>
              <a:t>The current passport application system in many countries relies heavily on manual, paper-based documentation, which leads to longer processing times, increased chances of human error, and delays in passport issuance.</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2. Decentralized Systems: </a:t>
            </a:r>
            <a:r>
              <a:rPr lang="en-IN" dirty="0">
                <a:latin typeface="Times New Roman" panose="02020603050405020304" pitchFamily="18" charset="0"/>
                <a:cs typeface="Times New Roman" panose="02020603050405020304" pitchFamily="18" charset="0"/>
              </a:rPr>
              <a:t>Different governmental agencies involved in passport issuance, such as immigration, police for background checks, and other verification bodies, often operate in isolation. This lack of integration slows down the overall process as data is transferred manually between systems.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3. Limited Automation: </a:t>
            </a:r>
            <a:r>
              <a:rPr lang="en-IN" dirty="0">
                <a:latin typeface="Times New Roman" panose="02020603050405020304" pitchFamily="18" charset="0"/>
                <a:cs typeface="Times New Roman" panose="02020603050405020304" pitchFamily="18" charset="0"/>
              </a:rPr>
              <a:t>In most cases, passport issuance still requires significant manual intervention, including document verification and status updates. This lack of automation can lead to inefficiencies, delays, and the need for frequent in-person visits by applicants.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 Security Concerns: </a:t>
            </a:r>
            <a:r>
              <a:rPr lang="en-IN" dirty="0">
                <a:latin typeface="Times New Roman" panose="02020603050405020304" pitchFamily="18" charset="0"/>
                <a:cs typeface="Times New Roman" panose="02020603050405020304" pitchFamily="18" charset="0"/>
              </a:rPr>
              <a:t>The existing system often lacks robust security measures such as real-time identity verification, leading to vulnerabilities such as identity theft, document forgery, and unauthorized access to sensitive personal data.</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5. User Experience Challenges: </a:t>
            </a:r>
            <a:r>
              <a:rPr lang="en-IN" dirty="0">
                <a:latin typeface="Times New Roman" panose="02020603050405020304" pitchFamily="18" charset="0"/>
                <a:cs typeface="Times New Roman" panose="02020603050405020304" pitchFamily="18" charset="0"/>
              </a:rPr>
              <a:t>The existing systems are often not user-friendly, requiring multiple visits to passport offices and long waiting times. There is also limited transparency regarding the status of the application, leaving applicants uncertain about the progress of their requests.</a:t>
            </a:r>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5251" y="1681163"/>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2505075"/>
          </a:xfrm>
        </p:spPr>
        <p:txBody>
          <a:bodyPr>
            <a:normAutofit/>
          </a:bodyPr>
          <a:lstStyle/>
          <a:p>
            <a:pPr marL="0" indent="0" algn="just">
              <a:buClr>
                <a:srgbClr val="FF0000"/>
              </a:buClr>
            </a:pPr>
            <a:r>
              <a:rPr lang="en-IN" sz="2400" dirty="0">
                <a:latin typeface="Times New Roman" panose="02020603050405020304" pitchFamily="18" charset="0"/>
                <a:cs typeface="Times New Roman" panose="02020603050405020304" pitchFamily="18" charset="0"/>
              </a:rPr>
              <a:t>  Smart Card Readers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Networking Equipment</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Data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Requirements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096000" y="1681163"/>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008812" y="2671762"/>
            <a:ext cx="5183188" cy="3684588"/>
          </a:xfrm>
        </p:spPr>
        <p:txBody>
          <a:bodyPr>
            <a:normAutofit/>
          </a:bodyPr>
          <a:lstStyle/>
          <a:p>
            <a:pPr marL="457200" indent="-457200">
              <a:buClr>
                <a:srgbClr val="FF0000"/>
              </a:buClr>
            </a:pPr>
            <a:r>
              <a:rPr lang="en-IN" sz="2400" dirty="0">
                <a:latin typeface="Times New Roman" panose="02020603050405020304" pitchFamily="18" charset="0"/>
                <a:cs typeface="Times New Roman" panose="02020603050405020304" pitchFamily="18" charset="0"/>
              </a:rPr>
              <a:t>Operating System</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Clr>
                <a:srgbClr val="FF0000"/>
              </a:buClr>
            </a:pPr>
            <a:r>
              <a:rPr lang="en-IN" sz="2400" dirty="0">
                <a:latin typeface="Times New Roman" panose="02020603050405020304" pitchFamily="18" charset="0"/>
                <a:cs typeface="Times New Roman" panose="02020603050405020304" pitchFamily="18" charset="0"/>
              </a:rPr>
              <a:t>Database Management System(</a:t>
            </a:r>
            <a:r>
              <a:rPr lang="en-IN" sz="2400" dirty="0" err="1">
                <a:latin typeface="Times New Roman" panose="02020603050405020304" pitchFamily="18" charset="0"/>
                <a:cs typeface="Times New Roman" panose="02020603050405020304" pitchFamily="18" charset="0"/>
              </a:rPr>
              <a:t>sql,php</a:t>
            </a:r>
            <a:r>
              <a:rPr lang="en-IN" sz="2400" dirty="0">
                <a:latin typeface="Times New Roman" panose="02020603050405020304" pitchFamily="18" charset="0"/>
                <a:cs typeface="Times New Roman" panose="02020603050405020304" pitchFamily="18" charset="0"/>
              </a:rPr>
              <a:t>)</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Clr>
                <a:srgbClr val="FF0000"/>
              </a:buClr>
            </a:pPr>
            <a:r>
              <a:rPr lang="en-IN" sz="2400" dirty="0">
                <a:latin typeface="Times New Roman" panose="02020603050405020304" pitchFamily="18" charset="0"/>
                <a:cs typeface="Times New Roman" panose="02020603050405020304" pitchFamily="18" charset="0"/>
              </a:rPr>
              <a:t>HTML5, CSS, JavaScript</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815970"/>
            <a:ext cx="10515600" cy="3226060"/>
          </a:xfrm>
        </p:spPr>
        <p:txBody>
          <a:bodyPr>
            <a:normAutofit lnSpcReduction="10000"/>
          </a:bodyPr>
          <a:lstStyle/>
          <a:p>
            <a:pPr marL="457200" indent="-457200">
              <a:lnSpc>
                <a:spcPct val="150000"/>
              </a:lnSpc>
              <a:buClr>
                <a:srgbClr val="FF0000"/>
              </a:buClr>
              <a:buFont typeface="+mj-lt"/>
              <a:buAutoNum type="arabicPeriod"/>
            </a:pPr>
            <a:r>
              <a:rPr lang="en-IN" sz="2400" dirty="0">
                <a:latin typeface="Times New Roman" panose="02020603050405020304" pitchFamily="18" charset="0"/>
                <a:cs typeface="Times New Roman" panose="02020603050405020304" pitchFamily="18" charset="0"/>
              </a:rPr>
              <a:t> Applicant Management Module</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Clr>
                <a:srgbClr val="FF0000"/>
              </a:buClr>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Biometric Data Capture and Verification Module</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Clr>
                <a:srgbClr val="FF0000"/>
              </a:buClr>
              <a:buFont typeface="+mj-lt"/>
              <a:buAutoNum type="arabicPeriod"/>
            </a:pPr>
            <a:r>
              <a:rPr lang="en-IN" sz="2400" dirty="0">
                <a:latin typeface="Times New Roman" panose="02020603050405020304" pitchFamily="18" charset="0"/>
                <a:cs typeface="Times New Roman" panose="02020603050405020304" pitchFamily="18" charset="0"/>
              </a:rPr>
              <a:t> Document Verification and Validation Module</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Clr>
                <a:srgbClr val="FF0000"/>
              </a:buClr>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Passport Issuance and Printing Module</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lnSpc>
                <a:spcPct val="150000"/>
              </a:lnSpc>
              <a:buClr>
                <a:srgbClr val="FF0000"/>
              </a:buClr>
              <a:buFont typeface="+mj-lt"/>
              <a:buAutoNum type="arabicPeriod"/>
            </a:pPr>
            <a:r>
              <a:rPr lang="en-GB" sz="2400" dirty="0">
                <a:latin typeface="Times New Roman" panose="02020603050405020304" pitchFamily="18" charset="0"/>
                <a:cs typeface="Times New Roman" panose="02020603050405020304" pitchFamily="18" charset="0"/>
              </a:rPr>
              <a:t> Security and Identity Management Module</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1340</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dc:creator>
  <cp:lastModifiedBy>BALAJI S</cp:lastModifiedBy>
  <cp:revision>26</cp:revision>
  <dcterms:modified xsi:type="dcterms:W3CDTF">2024-12-04T17:03:57Z</dcterms:modified>
</cp:coreProperties>
</file>