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76" r:id="rId5"/>
    <p:sldId id="259" r:id="rId6"/>
    <p:sldId id="281" r:id="rId7"/>
    <p:sldId id="282" r:id="rId8"/>
    <p:sldId id="279" r:id="rId9"/>
    <p:sldId id="280"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69"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20-11-2024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736117"/>
            <a:ext cx="10515600" cy="5772150"/>
          </a:xfrm>
        </p:spPr>
        <p:txBody>
          <a:bodyPr/>
          <a:lstStyle/>
          <a:p>
            <a:pPr marL="0" indent="0" algn="ctr">
              <a:buNone/>
            </a:pPr>
            <a:endParaRPr lang="en-US" sz="4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and Engineering</a:t>
            </a:r>
          </a:p>
          <a:p>
            <a:pPr marL="0" indent="0" algn="ct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 Code -  Design Project1</a:t>
            </a:r>
          </a:p>
          <a:p>
            <a:pPr marL="0" indent="0" algn="ct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Cycle 1 Review Presentation</a:t>
            </a:r>
          </a:p>
          <a:p>
            <a:pPr marL="0" indent="0" algn="ctr">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Batch No</a:t>
            </a:r>
            <a:r>
              <a:rPr lang="en-US"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Date: 20/11/2024</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Session: AN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2" descr="K.Ramakrishnan College of Technology">
            <a:extLst>
              <a:ext uri="{FF2B5EF4-FFF2-40B4-BE49-F238E27FC236}">
                <a16:creationId xmlns:a16="http://schemas.microsoft.com/office/drawing/2014/main" id="{7BE9985D-5B3E-75D3-0B29-64E90B51F3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367" y="202746"/>
            <a:ext cx="8651631" cy="189068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1246-5400-2341-B050-45FA144DB63B}"/>
              </a:ext>
            </a:extLst>
          </p:cNvPr>
          <p:cNvSpPr>
            <a:spLocks noGrp="1"/>
          </p:cNvSpPr>
          <p:nvPr>
            <p:ph type="title"/>
          </p:nvPr>
        </p:nvSpPr>
        <p:spPr>
          <a:xfrm>
            <a:off x="3467100" y="2349293"/>
            <a:ext cx="5257800" cy="2159414"/>
          </a:xfrm>
        </p:spPr>
        <p:txBody>
          <a:bodyPr>
            <a:normAutofit/>
          </a:bodyPr>
          <a:lstStyle/>
          <a:p>
            <a:r>
              <a:rPr lang="en-GB"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D817D1-8A08-F85B-D49B-BF442877EABC}"/>
              </a:ext>
            </a:extLst>
          </p:cNvPr>
          <p:cNvSpPr>
            <a:spLocks noGrp="1"/>
          </p:cNvSpPr>
          <p:nvPr>
            <p:ph idx="1"/>
          </p:nvPr>
        </p:nvSpPr>
        <p:spPr>
          <a:xfrm>
            <a:off x="838200" y="1437998"/>
            <a:ext cx="10515600" cy="4351338"/>
          </a:xfrm>
        </p:spPr>
        <p:txBody>
          <a:bodyPr/>
          <a:lstStyle/>
          <a:p>
            <a:pPr marL="0" indent="0">
              <a:buNone/>
            </a:pPr>
            <a:r>
              <a:rPr lang="en-GB" dirty="0"/>
              <a:t>     </a:t>
            </a:r>
            <a:endParaRPr lang="en-IN" dirty="0"/>
          </a:p>
        </p:txBody>
      </p:sp>
      <p:sp>
        <p:nvSpPr>
          <p:cNvPr id="4" name="Date Placeholder 3">
            <a:extLst>
              <a:ext uri="{FF2B5EF4-FFF2-40B4-BE49-F238E27FC236}">
                <a16:creationId xmlns:a16="http://schemas.microsoft.com/office/drawing/2014/main" id="{1E7A3127-5431-70F9-35C1-82DF77A8D746}"/>
              </a:ext>
            </a:extLst>
          </p:cNvPr>
          <p:cNvSpPr>
            <a:spLocks noGrp="1"/>
          </p:cNvSpPr>
          <p:nvPr>
            <p:ph type="dt" sz="half" idx="10"/>
          </p:nvPr>
        </p:nvSpPr>
        <p:spPr/>
        <p:txBody>
          <a:bodyPr/>
          <a:lstStyle/>
          <a:p>
            <a:r>
              <a:rPr lang="en-GB" dirty="0"/>
              <a:t> </a:t>
            </a:r>
            <a:endParaRPr lang="en-IN" dirty="0"/>
          </a:p>
        </p:txBody>
      </p:sp>
      <p:sp>
        <p:nvSpPr>
          <p:cNvPr id="5" name="Slide Number Placeholder 4">
            <a:extLst>
              <a:ext uri="{FF2B5EF4-FFF2-40B4-BE49-F238E27FC236}">
                <a16:creationId xmlns:a16="http://schemas.microsoft.com/office/drawing/2014/main" id="{C1B645B1-DE38-09D3-B498-F9AAFF420D57}"/>
              </a:ext>
            </a:extLst>
          </p:cNvPr>
          <p:cNvSpPr>
            <a:spLocks noGrp="1"/>
          </p:cNvSpPr>
          <p:nvPr>
            <p:ph type="sldNum" sz="quarter" idx="12"/>
          </p:nvPr>
        </p:nvSpPr>
        <p:spPr/>
        <p:txBody>
          <a:bodyPr/>
          <a:lstStyle/>
          <a:p>
            <a:fld id="{672DB9CA-C85A-4E11-ADC0-8193E41C1656}" type="slidenum">
              <a:rPr lang="en-IN" smtClean="0"/>
              <a:t>10</a:t>
            </a:fld>
            <a:endParaRPr lang="en-IN"/>
          </a:p>
        </p:txBody>
      </p:sp>
    </p:spTree>
    <p:extLst>
      <p:ext uri="{BB962C8B-B14F-4D97-AF65-F5344CB8AC3E}">
        <p14:creationId xmlns:p14="http://schemas.microsoft.com/office/powerpoint/2010/main" val="52920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998C-D8BE-0F26-90CA-BB2DD2E98054}"/>
              </a:ext>
            </a:extLst>
          </p:cNvPr>
          <p:cNvSpPr>
            <a:spLocks noGrp="1"/>
          </p:cNvSpPr>
          <p:nvPr>
            <p:ph type="ctrTitle"/>
          </p:nvPr>
        </p:nvSpPr>
        <p:spPr/>
        <p:txBody>
          <a:bodyPr/>
          <a:lstStyle/>
          <a:p>
            <a:r>
              <a:rPr lang="en-GB" dirty="0"/>
              <a:t> </a:t>
            </a:r>
            <a:endParaRPr lang="en-IN" dirty="0"/>
          </a:p>
        </p:txBody>
      </p:sp>
      <p:sp>
        <p:nvSpPr>
          <p:cNvPr id="3" name="Subtitle 2">
            <a:extLst>
              <a:ext uri="{FF2B5EF4-FFF2-40B4-BE49-F238E27FC236}">
                <a16:creationId xmlns:a16="http://schemas.microsoft.com/office/drawing/2014/main" id="{E58B9586-32F3-99FC-142C-2F6833635760}"/>
              </a:ext>
            </a:extLst>
          </p:cNvPr>
          <p:cNvSpPr>
            <a:spLocks noGrp="1"/>
          </p:cNvSpPr>
          <p:nvPr>
            <p:ph type="subTitle" idx="1"/>
          </p:nvPr>
        </p:nvSpPr>
        <p:spPr/>
        <p:txBody>
          <a:bodyPr/>
          <a:lstStyle/>
          <a:p>
            <a:r>
              <a:rPr lang="en-GB" dirty="0"/>
              <a:t> </a:t>
            </a:r>
            <a:endParaRPr lang="en-IN" dirty="0"/>
          </a:p>
        </p:txBody>
      </p:sp>
      <p:sp>
        <p:nvSpPr>
          <p:cNvPr id="4" name="object 2">
            <a:extLst>
              <a:ext uri="{FF2B5EF4-FFF2-40B4-BE49-F238E27FC236}">
                <a16:creationId xmlns:a16="http://schemas.microsoft.com/office/drawing/2014/main" id="{2ED617D1-5137-0B33-4CA1-A1982BE3C77C}"/>
              </a:ext>
            </a:extLst>
          </p:cNvPr>
          <p:cNvSpPr txBox="1"/>
          <p:nvPr/>
        </p:nvSpPr>
        <p:spPr>
          <a:xfrm>
            <a:off x="3004186" y="3288347"/>
            <a:ext cx="4844414" cy="1756891"/>
          </a:xfrm>
          <a:prstGeom prst="rect">
            <a:avLst/>
          </a:prstGeom>
        </p:spPr>
        <p:txBody>
          <a:bodyPr vert="horz" wrap="square" lIns="0" tIns="12700" rIns="0" bIns="0" rtlCol="0">
            <a:spAutoFit/>
          </a:bodyPr>
          <a:lstStyle/>
          <a:p>
            <a:pPr marR="262255" lvl="1" algn="ctr">
              <a:spcBef>
                <a:spcPts val="100"/>
              </a:spcBef>
            </a:pPr>
            <a:r>
              <a:rPr lang="en-US" sz="2000" b="1" dirty="0">
                <a:solidFill>
                  <a:srgbClr val="0000FF"/>
                </a:solidFill>
                <a:latin typeface="Times New Roman" panose="02020603050405020304" pitchFamily="18" charset="0"/>
                <a:cs typeface="Times New Roman" panose="02020603050405020304" pitchFamily="18" charset="0"/>
              </a:rPr>
              <a:t>       </a:t>
            </a:r>
            <a:r>
              <a:rPr sz="2000" b="1" dirty="0">
                <a:solidFill>
                  <a:srgbClr val="0000FF"/>
                </a:solidFill>
                <a:latin typeface="Times New Roman" panose="02020603050405020304" pitchFamily="18" charset="0"/>
                <a:cs typeface="Times New Roman" panose="02020603050405020304" pitchFamily="18" charset="0"/>
              </a:rPr>
              <a:t>PRESENTED</a:t>
            </a:r>
            <a:r>
              <a:rPr sz="2000" b="1" spc="15" dirty="0">
                <a:solidFill>
                  <a:srgbClr val="0000FF"/>
                </a:solidFill>
                <a:latin typeface="Times New Roman" panose="02020603050405020304" pitchFamily="18" charset="0"/>
                <a:cs typeface="Times New Roman" panose="02020603050405020304" pitchFamily="18" charset="0"/>
              </a:rPr>
              <a:t> </a:t>
            </a:r>
            <a:r>
              <a:rPr sz="2000" b="1" spc="-25" dirty="0">
                <a:solidFill>
                  <a:srgbClr val="0000FF"/>
                </a:solidFill>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pPr marR="262255" lvl="1" algn="ctr">
              <a:spcBef>
                <a:spcPts val="100"/>
              </a:spcBef>
            </a:pPr>
            <a:r>
              <a:rPr lang="en-US" sz="2000" b="1" spc="-30" dirty="0">
                <a:solidFill>
                  <a:srgbClr val="0000FF"/>
                </a:solidFill>
                <a:latin typeface="Times New Roman" panose="02020603050405020304" pitchFamily="18" charset="0"/>
                <a:cs typeface="Times New Roman" panose="02020603050405020304" pitchFamily="18" charset="0"/>
              </a:rPr>
              <a:t>   </a:t>
            </a:r>
            <a:r>
              <a:rPr sz="2000" b="1" spc="-30" dirty="0">
                <a:solidFill>
                  <a:srgbClr val="0000FF"/>
                </a:solidFill>
                <a:latin typeface="Times New Roman" panose="02020603050405020304" pitchFamily="18" charset="0"/>
                <a:cs typeface="Times New Roman" panose="02020603050405020304" pitchFamily="18" charset="0"/>
              </a:rPr>
              <a:t>811</a:t>
            </a:r>
            <a:r>
              <a:rPr lang="en-US" sz="2000" b="1" spc="-30" dirty="0">
                <a:solidFill>
                  <a:srgbClr val="0000FF"/>
                </a:solidFill>
                <a:latin typeface="Times New Roman" panose="02020603050405020304" pitchFamily="18" charset="0"/>
                <a:cs typeface="Times New Roman" panose="02020603050405020304" pitchFamily="18" charset="0"/>
              </a:rPr>
              <a:t>722104031 </a:t>
            </a:r>
            <a:r>
              <a:rPr sz="2000" b="1" spc="-30" dirty="0">
                <a:solidFill>
                  <a:srgbClr val="0000FF"/>
                </a:solidFill>
                <a:latin typeface="Times New Roman" panose="02020603050405020304" pitchFamily="18" charset="0"/>
                <a:cs typeface="Times New Roman" panose="02020603050405020304" pitchFamily="18" charset="0"/>
              </a:rPr>
              <a:t>-</a:t>
            </a:r>
            <a:r>
              <a:rPr sz="2000" b="1" spc="60" dirty="0">
                <a:solidFill>
                  <a:srgbClr val="0000FF"/>
                </a:solidFill>
                <a:latin typeface="Times New Roman" panose="02020603050405020304" pitchFamily="18" charset="0"/>
                <a:cs typeface="Times New Roman" panose="02020603050405020304" pitchFamily="18" charset="0"/>
              </a:rPr>
              <a:t> </a:t>
            </a:r>
            <a:r>
              <a:rPr lang="en-US" sz="2000" b="1" spc="-80" dirty="0">
                <a:solidFill>
                  <a:srgbClr val="0000FF"/>
                </a:solidFill>
                <a:latin typeface="Times New Roman" panose="02020603050405020304" pitchFamily="18" charset="0"/>
                <a:cs typeface="Times New Roman" panose="02020603050405020304" pitchFamily="18" charset="0"/>
              </a:rPr>
              <a:t>DHASHINESH K</a:t>
            </a:r>
            <a:endParaRPr sz="2000" dirty="0">
              <a:latin typeface="Times New Roman" panose="02020603050405020304" pitchFamily="18" charset="0"/>
              <a:cs typeface="Times New Roman" panose="02020603050405020304" pitchFamily="18" charset="0"/>
            </a:endParaRPr>
          </a:p>
          <a:p>
            <a:pPr marL="12700" lvl="1">
              <a:spcBef>
                <a:spcPts val="1895"/>
              </a:spcBef>
            </a:pPr>
            <a:r>
              <a:rPr lang="en-US" sz="2000" b="1" spc="-25" dirty="0">
                <a:solidFill>
                  <a:srgbClr val="0000FF"/>
                </a:solidFill>
                <a:latin typeface="Times New Roman" panose="02020603050405020304" pitchFamily="18" charset="0"/>
                <a:cs typeface="Times New Roman" panose="02020603050405020304" pitchFamily="18" charset="0"/>
              </a:rPr>
              <a:t>              </a:t>
            </a:r>
            <a:r>
              <a:rPr sz="2000" b="1" spc="-25" dirty="0">
                <a:solidFill>
                  <a:srgbClr val="0000FF"/>
                </a:solidFill>
                <a:latin typeface="Times New Roman" panose="02020603050405020304" pitchFamily="18" charset="0"/>
                <a:cs typeface="Times New Roman" panose="02020603050405020304" pitchFamily="18" charset="0"/>
              </a:rPr>
              <a:t>81</a:t>
            </a:r>
            <a:r>
              <a:rPr lang="en-US" sz="2000" b="1" spc="-25" dirty="0">
                <a:solidFill>
                  <a:srgbClr val="0000FF"/>
                </a:solidFill>
                <a:latin typeface="Times New Roman" panose="02020603050405020304" pitchFamily="18" charset="0"/>
                <a:cs typeface="Times New Roman" panose="02020603050405020304" pitchFamily="18" charset="0"/>
              </a:rPr>
              <a:t>1722104048 </a:t>
            </a:r>
            <a:r>
              <a:rPr sz="2000" b="1" spc="-25" dirty="0">
                <a:solidFill>
                  <a:srgbClr val="0000FF"/>
                </a:solidFill>
                <a:latin typeface="Times New Roman" panose="02020603050405020304" pitchFamily="18" charset="0"/>
                <a:cs typeface="Times New Roman" panose="02020603050405020304" pitchFamily="18" charset="0"/>
              </a:rPr>
              <a:t>-</a:t>
            </a:r>
            <a:r>
              <a:rPr sz="2000" b="1" spc="80" dirty="0">
                <a:solidFill>
                  <a:srgbClr val="0000FF"/>
                </a:solidFill>
                <a:latin typeface="Times New Roman" panose="02020603050405020304" pitchFamily="18" charset="0"/>
                <a:cs typeface="Times New Roman" panose="02020603050405020304" pitchFamily="18" charset="0"/>
              </a:rPr>
              <a:t> </a:t>
            </a:r>
            <a:r>
              <a:rPr sz="2000" b="1" spc="-10" dirty="0">
                <a:solidFill>
                  <a:srgbClr val="0000FF"/>
                </a:solidFill>
                <a:latin typeface="Times New Roman" panose="02020603050405020304" pitchFamily="18" charset="0"/>
                <a:cs typeface="Times New Roman" panose="02020603050405020304" pitchFamily="18" charset="0"/>
              </a:rPr>
              <a:t>H</a:t>
            </a:r>
            <a:r>
              <a:rPr lang="en-US" sz="2000" b="1" spc="-10" dirty="0">
                <a:solidFill>
                  <a:srgbClr val="0000FF"/>
                </a:solidFill>
                <a:latin typeface="Times New Roman" panose="02020603050405020304" pitchFamily="18" charset="0"/>
                <a:cs typeface="Times New Roman" panose="02020603050405020304" pitchFamily="18" charset="0"/>
              </a:rPr>
              <a:t>ARIHARAN V</a:t>
            </a:r>
            <a:r>
              <a:rPr sz="2000" b="1" spc="-114" dirty="0">
                <a:solidFill>
                  <a:srgbClr val="0000FF"/>
                </a:solidFill>
                <a:latin typeface="Times New Roman" panose="02020603050405020304" pitchFamily="18" charset="0"/>
                <a:cs typeface="Times New Roman" panose="02020603050405020304" pitchFamily="18" charset="0"/>
              </a:rPr>
              <a:t> </a:t>
            </a:r>
            <a:r>
              <a:rPr sz="2000" b="1" spc="-60" dirty="0">
                <a:solidFill>
                  <a:srgbClr val="0000FF"/>
                </a:solidFill>
                <a:latin typeface="Times New Roman" panose="02020603050405020304" pitchFamily="18" charset="0"/>
                <a:cs typeface="Times New Roman" panose="02020603050405020304" pitchFamily="18" charset="0"/>
              </a:rPr>
              <a:t>M</a:t>
            </a:r>
            <a:endParaRPr sz="2000" dirty="0">
              <a:latin typeface="Times New Roman" panose="02020603050405020304" pitchFamily="18" charset="0"/>
              <a:cs typeface="Times New Roman" panose="02020603050405020304" pitchFamily="18" charset="0"/>
            </a:endParaRPr>
          </a:p>
          <a:p>
            <a:pPr marL="12700" lvl="1">
              <a:spcBef>
                <a:spcPts val="1970"/>
              </a:spcBef>
            </a:pPr>
            <a:r>
              <a:rPr lang="en-US" sz="2000" b="1" spc="-25" dirty="0">
                <a:solidFill>
                  <a:srgbClr val="0000FF"/>
                </a:solidFill>
                <a:latin typeface="Times New Roman" panose="02020603050405020304" pitchFamily="18" charset="0"/>
                <a:cs typeface="Times New Roman" panose="02020603050405020304" pitchFamily="18" charset="0"/>
              </a:rPr>
              <a:t>              </a:t>
            </a:r>
            <a:r>
              <a:rPr sz="2000" b="1" spc="-25" dirty="0">
                <a:solidFill>
                  <a:srgbClr val="0000FF"/>
                </a:solidFill>
                <a:latin typeface="Times New Roman" panose="02020603050405020304" pitchFamily="18" charset="0"/>
                <a:cs typeface="Times New Roman" panose="02020603050405020304" pitchFamily="18" charset="0"/>
              </a:rPr>
              <a:t>8117</a:t>
            </a:r>
            <a:r>
              <a:rPr lang="en-US" sz="2000" b="1" spc="-25" dirty="0">
                <a:solidFill>
                  <a:srgbClr val="0000FF"/>
                </a:solidFill>
                <a:latin typeface="Times New Roman" panose="02020603050405020304" pitchFamily="18" charset="0"/>
                <a:cs typeface="Times New Roman" panose="02020603050405020304" pitchFamily="18" charset="0"/>
              </a:rPr>
              <a:t>22104302 </a:t>
            </a:r>
            <a:r>
              <a:rPr sz="2000" b="1" spc="-25" dirty="0">
                <a:solidFill>
                  <a:srgbClr val="0000FF"/>
                </a:solidFill>
                <a:latin typeface="Times New Roman" panose="02020603050405020304" pitchFamily="18" charset="0"/>
                <a:cs typeface="Times New Roman" panose="02020603050405020304" pitchFamily="18" charset="0"/>
              </a:rPr>
              <a:t>-</a:t>
            </a:r>
            <a:r>
              <a:rPr sz="2000" b="1" spc="45" dirty="0">
                <a:solidFill>
                  <a:srgbClr val="0000FF"/>
                </a:solidFill>
                <a:latin typeface="Times New Roman" panose="02020603050405020304" pitchFamily="18" charset="0"/>
                <a:cs typeface="Times New Roman" panose="02020603050405020304" pitchFamily="18" charset="0"/>
              </a:rPr>
              <a:t> </a:t>
            </a:r>
            <a:r>
              <a:rPr lang="en-US" sz="2000" b="1" spc="45" dirty="0">
                <a:solidFill>
                  <a:srgbClr val="0000FF"/>
                </a:solidFill>
                <a:latin typeface="Times New Roman" panose="02020603050405020304" pitchFamily="18" charset="0"/>
                <a:cs typeface="Times New Roman" panose="02020603050405020304" pitchFamily="18" charset="0"/>
              </a:rPr>
              <a:t>BALAJI S</a:t>
            </a:r>
            <a:endParaRPr sz="2000" dirty="0">
              <a:latin typeface="Times New Roman" panose="02020603050405020304" pitchFamily="18" charset="0"/>
              <a:cs typeface="Times New Roman" panose="02020603050405020304" pitchFamily="18" charset="0"/>
            </a:endParaRPr>
          </a:p>
        </p:txBody>
      </p:sp>
      <p:sp>
        <p:nvSpPr>
          <p:cNvPr id="5" name="object 3">
            <a:extLst>
              <a:ext uri="{FF2B5EF4-FFF2-40B4-BE49-F238E27FC236}">
                <a16:creationId xmlns:a16="http://schemas.microsoft.com/office/drawing/2014/main" id="{6020BCBF-C1C7-0E4F-C15A-F21E8F8DDA0A}"/>
              </a:ext>
            </a:extLst>
          </p:cNvPr>
          <p:cNvSpPr txBox="1"/>
          <p:nvPr/>
        </p:nvSpPr>
        <p:spPr>
          <a:xfrm>
            <a:off x="8460740" y="5873115"/>
            <a:ext cx="2522855" cy="815340"/>
          </a:xfrm>
          <a:prstGeom prst="rect">
            <a:avLst/>
          </a:prstGeom>
        </p:spPr>
        <p:txBody>
          <a:bodyPr vert="horz" wrap="square" lIns="0" tIns="12700" rIns="0" bIns="0" rtlCol="0">
            <a:spAutoFit/>
          </a:bodyPr>
          <a:lstStyle/>
          <a:p>
            <a:pPr marL="41275" algn="ctr">
              <a:lnSpc>
                <a:spcPct val="100000"/>
              </a:lnSpc>
              <a:spcBef>
                <a:spcPts val="100"/>
              </a:spcBef>
            </a:pPr>
            <a:r>
              <a:rPr sz="1800" b="1" dirty="0">
                <a:solidFill>
                  <a:srgbClr val="001F5F"/>
                </a:solidFill>
                <a:latin typeface="Times New Roman" panose="02020603050405020304" pitchFamily="18" charset="0"/>
                <a:cs typeface="Times New Roman" panose="02020603050405020304" pitchFamily="18" charset="0"/>
              </a:rPr>
              <a:t>Guided</a:t>
            </a:r>
            <a:r>
              <a:rPr sz="1800" b="1" spc="35" dirty="0">
                <a:solidFill>
                  <a:srgbClr val="001F5F"/>
                </a:solidFill>
                <a:latin typeface="Times New Roman" panose="02020603050405020304" pitchFamily="18" charset="0"/>
                <a:cs typeface="Times New Roman" panose="02020603050405020304" pitchFamily="18" charset="0"/>
              </a:rPr>
              <a:t> </a:t>
            </a:r>
            <a:r>
              <a:rPr sz="1800" b="1" spc="-25" dirty="0">
                <a:solidFill>
                  <a:srgbClr val="001F5F"/>
                </a:solidFill>
                <a:latin typeface="Times New Roman" panose="02020603050405020304" pitchFamily="18" charset="0"/>
                <a:cs typeface="Times New Roman" panose="02020603050405020304" pitchFamily="18" charset="0"/>
              </a:rPr>
              <a:t>by</a:t>
            </a:r>
            <a:endParaRPr sz="1800" dirty="0">
              <a:latin typeface="Times New Roman" panose="02020603050405020304" pitchFamily="18" charset="0"/>
              <a:cs typeface="Times New Roman" panose="02020603050405020304" pitchFamily="18" charset="0"/>
            </a:endParaRPr>
          </a:p>
          <a:p>
            <a:pPr algn="ctr">
              <a:lnSpc>
                <a:spcPct val="100000"/>
              </a:lnSpc>
              <a:spcBef>
                <a:spcPts val="1895"/>
              </a:spcBef>
            </a:pPr>
            <a:r>
              <a:rPr sz="1800" b="1" dirty="0">
                <a:solidFill>
                  <a:srgbClr val="001F5F"/>
                </a:solidFill>
                <a:latin typeface="Times New Roman" panose="02020603050405020304" pitchFamily="18" charset="0"/>
                <a:cs typeface="Times New Roman" panose="02020603050405020304" pitchFamily="18" charset="0"/>
              </a:rPr>
              <a:t>Ms.</a:t>
            </a:r>
            <a:r>
              <a:rPr sz="1800" b="1" spc="-10" dirty="0">
                <a:solidFill>
                  <a:srgbClr val="001F5F"/>
                </a:solidFill>
                <a:latin typeface="Times New Roman" panose="02020603050405020304" pitchFamily="18" charset="0"/>
                <a:cs typeface="Times New Roman" panose="02020603050405020304" pitchFamily="18" charset="0"/>
              </a:rPr>
              <a:t> </a:t>
            </a:r>
            <a:r>
              <a:rPr lang="en-GB" sz="1800" b="1" spc="-10" dirty="0">
                <a:solidFill>
                  <a:srgbClr val="001F5F"/>
                </a:solidFill>
                <a:latin typeface="Times New Roman" panose="02020603050405020304" pitchFamily="18" charset="0"/>
                <a:cs typeface="Times New Roman" panose="02020603050405020304" pitchFamily="18" charset="0"/>
              </a:rPr>
              <a:t>M. </a:t>
            </a:r>
            <a:r>
              <a:rPr lang="en-US" b="1" spc="-20" dirty="0">
                <a:solidFill>
                  <a:srgbClr val="001F5F"/>
                </a:solidFill>
                <a:latin typeface="Times New Roman" panose="02020603050405020304" pitchFamily="18" charset="0"/>
                <a:cs typeface="Times New Roman" panose="02020603050405020304" pitchFamily="18" charset="0"/>
              </a:rPr>
              <a:t>PAVITHRA</a:t>
            </a:r>
            <a:r>
              <a:rPr sz="1800" b="1" spc="-20" dirty="0">
                <a:solidFill>
                  <a:srgbClr val="001F5F"/>
                </a:solidFill>
                <a:latin typeface="Times New Roman" panose="02020603050405020304" pitchFamily="18" charset="0"/>
                <a:cs typeface="Times New Roman" panose="02020603050405020304" pitchFamily="18" charset="0"/>
              </a:rPr>
              <a:t>.M.E.,</a:t>
            </a:r>
            <a:endParaRPr sz="1800" dirty="0">
              <a:latin typeface="Times New Roman" panose="02020603050405020304" pitchFamily="18" charset="0"/>
              <a:cs typeface="Times New Roman" panose="02020603050405020304" pitchFamily="18" charset="0"/>
            </a:endParaRPr>
          </a:p>
        </p:txBody>
      </p:sp>
      <p:pic>
        <p:nvPicPr>
          <p:cNvPr id="6" name="object 4">
            <a:extLst>
              <a:ext uri="{FF2B5EF4-FFF2-40B4-BE49-F238E27FC236}">
                <a16:creationId xmlns:a16="http://schemas.microsoft.com/office/drawing/2014/main" id="{93D35891-8F7B-6653-7351-C76DFD23B5AB}"/>
              </a:ext>
            </a:extLst>
          </p:cNvPr>
          <p:cNvPicPr/>
          <p:nvPr/>
        </p:nvPicPr>
        <p:blipFill>
          <a:blip r:embed="rId2" cstate="print"/>
          <a:stretch>
            <a:fillRect/>
          </a:stretch>
        </p:blipFill>
        <p:spPr>
          <a:xfrm>
            <a:off x="541701" y="236892"/>
            <a:ext cx="1054347" cy="1040690"/>
          </a:xfrm>
          <a:prstGeom prst="rect">
            <a:avLst/>
          </a:prstGeom>
        </p:spPr>
      </p:pic>
      <p:sp>
        <p:nvSpPr>
          <p:cNvPr id="7" name="object 5">
            <a:extLst>
              <a:ext uri="{FF2B5EF4-FFF2-40B4-BE49-F238E27FC236}">
                <a16:creationId xmlns:a16="http://schemas.microsoft.com/office/drawing/2014/main" id="{0C644905-6C62-E019-571F-3E7405C42BFC}"/>
              </a:ext>
            </a:extLst>
          </p:cNvPr>
          <p:cNvSpPr txBox="1">
            <a:spLocks/>
          </p:cNvSpPr>
          <p:nvPr/>
        </p:nvSpPr>
        <p:spPr>
          <a:xfrm>
            <a:off x="3339281" y="551999"/>
            <a:ext cx="5437238" cy="725583"/>
          </a:xfrm>
          <a:prstGeom prst="rect">
            <a:avLst/>
          </a:prstGeom>
        </p:spPr>
        <p:txBody>
          <a:bodyPr vert="horz" wrap="square" lIns="0" tIns="16065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548765" marR="5080" indent="-1268095">
              <a:lnSpc>
                <a:spcPct val="100800"/>
              </a:lnSpc>
              <a:spcBef>
                <a:spcPts val="85"/>
              </a:spcBef>
            </a:pPr>
            <a:r>
              <a:rPr lang="en-GB" sz="1800" dirty="0">
                <a:solidFill>
                  <a:srgbClr val="FF0000"/>
                </a:solidFill>
                <a:latin typeface="Times New Roman" panose="02020603050405020304" pitchFamily="18" charset="0"/>
                <a:cs typeface="Times New Roman" panose="02020603050405020304" pitchFamily="18" charset="0"/>
              </a:rPr>
              <a:t>K.RAMAKRISHNAN</a:t>
            </a:r>
            <a:r>
              <a:rPr lang="en-GB" sz="1800" spc="5" dirty="0">
                <a:solidFill>
                  <a:srgbClr val="FF0000"/>
                </a:solidFill>
                <a:latin typeface="Times New Roman" panose="02020603050405020304" pitchFamily="18" charset="0"/>
                <a:cs typeface="Times New Roman" panose="02020603050405020304" pitchFamily="18" charset="0"/>
              </a:rPr>
              <a:t> </a:t>
            </a:r>
            <a:r>
              <a:rPr lang="en-GB" sz="1800" dirty="0">
                <a:solidFill>
                  <a:srgbClr val="FF0000"/>
                </a:solidFill>
                <a:latin typeface="Times New Roman" panose="02020603050405020304" pitchFamily="18" charset="0"/>
                <a:cs typeface="Times New Roman" panose="02020603050405020304" pitchFamily="18" charset="0"/>
              </a:rPr>
              <a:t>COLLEGE</a:t>
            </a:r>
            <a:r>
              <a:rPr lang="en-GB" sz="1800" spc="-30" dirty="0">
                <a:solidFill>
                  <a:srgbClr val="FF0000"/>
                </a:solidFill>
                <a:latin typeface="Times New Roman" panose="02020603050405020304" pitchFamily="18" charset="0"/>
                <a:cs typeface="Times New Roman" panose="02020603050405020304" pitchFamily="18" charset="0"/>
              </a:rPr>
              <a:t> </a:t>
            </a:r>
            <a:r>
              <a:rPr lang="en-GB" sz="1800" dirty="0">
                <a:solidFill>
                  <a:srgbClr val="FF0000"/>
                </a:solidFill>
                <a:latin typeface="Times New Roman" panose="02020603050405020304" pitchFamily="18" charset="0"/>
                <a:cs typeface="Times New Roman" panose="02020603050405020304" pitchFamily="18" charset="0"/>
              </a:rPr>
              <a:t>OF</a:t>
            </a:r>
            <a:r>
              <a:rPr lang="en-GB" sz="1800" spc="-5" dirty="0">
                <a:solidFill>
                  <a:srgbClr val="FF0000"/>
                </a:solidFill>
                <a:latin typeface="Times New Roman" panose="02020603050405020304" pitchFamily="18" charset="0"/>
                <a:cs typeface="Times New Roman" panose="02020603050405020304" pitchFamily="18" charset="0"/>
              </a:rPr>
              <a:t> </a:t>
            </a:r>
            <a:r>
              <a:rPr lang="en-GB" sz="1800" spc="-10" dirty="0">
                <a:solidFill>
                  <a:srgbClr val="FF0000"/>
                </a:solidFill>
                <a:latin typeface="Times New Roman" panose="02020603050405020304" pitchFamily="18" charset="0"/>
                <a:cs typeface="Times New Roman" panose="02020603050405020304" pitchFamily="18" charset="0"/>
              </a:rPr>
              <a:t>TECHNOLOGY</a:t>
            </a:r>
          </a:p>
          <a:p>
            <a:pPr marL="1548765" marR="5080" indent="-1268095">
              <a:lnSpc>
                <a:spcPct val="100800"/>
              </a:lnSpc>
              <a:spcBef>
                <a:spcPts val="85"/>
              </a:spcBef>
            </a:pPr>
            <a:r>
              <a:rPr lang="en-GB" sz="1800" dirty="0">
                <a:solidFill>
                  <a:srgbClr val="FF0000"/>
                </a:solidFill>
                <a:latin typeface="Times New Roman" panose="02020603050405020304" pitchFamily="18" charset="0"/>
                <a:cs typeface="Times New Roman" panose="02020603050405020304" pitchFamily="18" charset="0"/>
              </a:rPr>
              <a:t>(AUTONOMOUS),</a:t>
            </a:r>
            <a:r>
              <a:rPr lang="en-GB" sz="1800" spc="-55" dirty="0">
                <a:solidFill>
                  <a:srgbClr val="FF0000"/>
                </a:solidFill>
                <a:latin typeface="Times New Roman" panose="02020603050405020304" pitchFamily="18" charset="0"/>
                <a:cs typeface="Times New Roman" panose="02020603050405020304" pitchFamily="18" charset="0"/>
              </a:rPr>
              <a:t> </a:t>
            </a:r>
            <a:r>
              <a:rPr lang="en-GB" sz="1800" spc="-10" dirty="0">
                <a:solidFill>
                  <a:srgbClr val="FF0000"/>
                </a:solidFill>
                <a:latin typeface="Times New Roman" panose="02020603050405020304" pitchFamily="18" charset="0"/>
                <a:cs typeface="Times New Roman" panose="02020603050405020304" pitchFamily="18" charset="0"/>
              </a:rPr>
              <a:t>TRICHY</a:t>
            </a:r>
            <a:endParaRPr lang="en-GB" sz="1800" dirty="0">
              <a:solidFill>
                <a:srgbClr val="FF0000"/>
              </a:solidFill>
              <a:latin typeface="Times New Roman" panose="02020603050405020304" pitchFamily="18" charset="0"/>
              <a:cs typeface="Times New Roman" panose="02020603050405020304" pitchFamily="18" charset="0"/>
            </a:endParaRPr>
          </a:p>
        </p:txBody>
      </p:sp>
      <p:sp>
        <p:nvSpPr>
          <p:cNvPr id="8" name="object 6">
            <a:extLst>
              <a:ext uri="{FF2B5EF4-FFF2-40B4-BE49-F238E27FC236}">
                <a16:creationId xmlns:a16="http://schemas.microsoft.com/office/drawing/2014/main" id="{69FA9F34-4777-024A-C097-CE012196F316}"/>
              </a:ext>
            </a:extLst>
          </p:cNvPr>
          <p:cNvSpPr txBox="1"/>
          <p:nvPr/>
        </p:nvSpPr>
        <p:spPr>
          <a:xfrm>
            <a:off x="2256638" y="1770981"/>
            <a:ext cx="7678723" cy="382156"/>
          </a:xfrm>
          <a:prstGeom prst="rect">
            <a:avLst/>
          </a:prstGeom>
        </p:spPr>
        <p:txBody>
          <a:bodyPr vert="horz" wrap="square" lIns="0" tIns="12700" rIns="0" bIns="0" rtlCol="0">
            <a:spAutoFit/>
          </a:bodyPr>
          <a:lstStyle/>
          <a:p>
            <a:pPr marL="12700" algn="ctr">
              <a:lnSpc>
                <a:spcPct val="100000"/>
              </a:lnSpc>
              <a:spcBef>
                <a:spcPts val="100"/>
              </a:spcBef>
            </a:pPr>
            <a:r>
              <a:rPr lang="en-US" sz="2400" b="1" u="sng" dirty="0">
                <a:solidFill>
                  <a:srgbClr val="FF0000"/>
                </a:solidFill>
                <a:latin typeface="Times New Roman" panose="02020603050405020304" pitchFamily="18" charset="0"/>
                <a:cs typeface="Times New Roman" panose="02020603050405020304" pitchFamily="18" charset="0"/>
              </a:rPr>
              <a:t>Integrated Passport System</a:t>
            </a:r>
            <a:endParaRPr sz="2400" b="1" u="sng" dirty="0">
              <a:solidFill>
                <a:srgbClr val="FF0000"/>
              </a:solidFill>
              <a:latin typeface="Times New Roman" panose="02020603050405020304" pitchFamily="18" charset="0"/>
              <a:cs typeface="Times New Roman" panose="02020603050405020304" pitchFamily="18" charset="0"/>
            </a:endParaRPr>
          </a:p>
        </p:txBody>
      </p:sp>
      <p:pic>
        <p:nvPicPr>
          <p:cNvPr id="9" name="object 7">
            <a:extLst>
              <a:ext uri="{FF2B5EF4-FFF2-40B4-BE49-F238E27FC236}">
                <a16:creationId xmlns:a16="http://schemas.microsoft.com/office/drawing/2014/main" id="{F4ED2105-E5E8-CCF7-EE4B-418A96278AF9}"/>
              </a:ext>
            </a:extLst>
          </p:cNvPr>
          <p:cNvPicPr/>
          <p:nvPr/>
        </p:nvPicPr>
        <p:blipFill>
          <a:blip r:embed="rId3" cstate="print"/>
          <a:stretch>
            <a:fillRect/>
          </a:stretch>
        </p:blipFill>
        <p:spPr>
          <a:xfrm>
            <a:off x="10591800" y="352425"/>
            <a:ext cx="1152525" cy="1104900"/>
          </a:xfrm>
          <a:prstGeom prst="rect">
            <a:avLst/>
          </a:prstGeom>
        </p:spPr>
      </p:pic>
    </p:spTree>
    <p:extLst>
      <p:ext uri="{BB962C8B-B14F-4D97-AF65-F5344CB8AC3E}">
        <p14:creationId xmlns:p14="http://schemas.microsoft.com/office/powerpoint/2010/main" val="117772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768"/>
            <a:ext cx="10515600" cy="1325563"/>
          </a:xfrm>
        </p:spPr>
        <p:txBody>
          <a:bodyPr>
            <a:normAutofit/>
          </a:bodyPr>
          <a:lstStyle/>
          <a:p>
            <a:pPr algn="ctr"/>
            <a:r>
              <a:rPr lang="en-US" b="1"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b="1"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7" name="Rectangle 3">
            <a:extLst>
              <a:ext uri="{FF2B5EF4-FFF2-40B4-BE49-F238E27FC236}">
                <a16:creationId xmlns:a16="http://schemas.microsoft.com/office/drawing/2014/main" id="{94443370-D114-069C-6AD7-762B26D1047F}"/>
              </a:ext>
            </a:extLst>
          </p:cNvPr>
          <p:cNvSpPr>
            <a:spLocks noGrp="1" noChangeArrowheads="1"/>
          </p:cNvSpPr>
          <p:nvPr>
            <p:ph idx="1"/>
          </p:nvPr>
        </p:nvSpPr>
        <p:spPr bwMode="auto">
          <a:xfrm>
            <a:off x="434960" y="1204770"/>
            <a:ext cx="11068742" cy="444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9560" algn="just">
              <a:lnSpc>
                <a:spcPct val="150000"/>
              </a:lnSpc>
            </a:pPr>
            <a:r>
              <a:rPr lang="en-US" sz="2000" dirty="0">
                <a:effectLst/>
                <a:latin typeface="Times New Roman" panose="02020603050405020304" pitchFamily="18" charset="0"/>
                <a:ea typeface="Times New Roman" panose="02020603050405020304" pitchFamily="18" charset="0"/>
              </a:rPr>
              <a:t>Traditional passport systems suffer from fragmentation, inefficiency, and security vulnerabilities. Multiple agencies operate in isolation, causing delays in processing and increasing the risk of human error. </a:t>
            </a:r>
          </a:p>
          <a:p>
            <a:pPr marL="289560" algn="just">
              <a:lnSpc>
                <a:spcPct val="150000"/>
              </a:lnSpc>
            </a:pPr>
            <a:r>
              <a:rPr lang="en-US" sz="2000" dirty="0">
                <a:effectLst/>
                <a:latin typeface="Times New Roman" panose="02020603050405020304" pitchFamily="18" charset="0"/>
                <a:ea typeface="Times New Roman" panose="02020603050405020304" pitchFamily="18" charset="0"/>
              </a:rPr>
              <a:t>The lack of real-time tracking and outdated systems lead to poor transparency, leaving applicants uncertain about their application status. Security concerns, such as identity theft and document forgery, persist due to limited use of advanced technologies like biometrics and encryption. </a:t>
            </a:r>
          </a:p>
          <a:p>
            <a:pPr marL="289560" algn="just">
              <a:lnSpc>
                <a:spcPct val="150000"/>
              </a:lnSpc>
            </a:pPr>
            <a:r>
              <a:rPr lang="en-US" sz="2000" dirty="0">
                <a:effectLst/>
                <a:latin typeface="Times New Roman" panose="02020603050405020304" pitchFamily="18" charset="0"/>
                <a:ea typeface="Times New Roman" panose="02020603050405020304" pitchFamily="18" charset="0"/>
              </a:rPr>
              <a:t>Additionally, limited access to services in remote areas and the inability to handle increasing demand further exacerbate inefficiencies. A unified, secure, and efficient system is needed to address these challenges and improve passport services.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838200" y="-5303"/>
            <a:ext cx="10515600" cy="1325563"/>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UPDATES</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8" name="Rectangle 4">
            <a:extLst>
              <a:ext uri="{FF2B5EF4-FFF2-40B4-BE49-F238E27FC236}">
                <a16:creationId xmlns:a16="http://schemas.microsoft.com/office/drawing/2014/main" id="{2BC92761-63E2-41AA-0114-7A58C0CAB03F}"/>
              </a:ext>
            </a:extLst>
          </p:cNvPr>
          <p:cNvSpPr>
            <a:spLocks noGrp="1" noChangeArrowheads="1"/>
          </p:cNvSpPr>
          <p:nvPr>
            <p:ph idx="1"/>
          </p:nvPr>
        </p:nvSpPr>
        <p:spPr bwMode="auto">
          <a:xfrm>
            <a:off x="664490" y="657479"/>
            <a:ext cx="10817976" cy="650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Account Creation: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Applicants will register on the system by providing essential information such as their full name, email address, phone number, and a chosen username and password. This allows them to create a personal account and begin the passport application process securely.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OTP Verification: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the applicant submits their registration details, the system will generate and send a One-Time Password (OTP) to the phone number provided. The applicant must enter this OTP to verify their phone number, ensuring that only valid and verified users can proceed with the application.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Applicant Details Filling: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account creation, applicants will be guided to a detailed form where they input personal information such as nationality, date of birth, address, emergency contacts, and passport-specific details (e.g., passport type)..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a:solidFill>
                <a:schemeClr val="tx1"/>
              </a:solidFill>
            </a:endParaRPr>
          </a:p>
        </p:txBody>
      </p:sp>
      <p:sp>
        <p:nvSpPr>
          <p:cNvPr id="2" name="TextBox 1">
            <a:extLst>
              <a:ext uri="{FF2B5EF4-FFF2-40B4-BE49-F238E27FC236}">
                <a16:creationId xmlns:a16="http://schemas.microsoft.com/office/drawing/2014/main" id="{78ECB36F-1A0C-8BED-962A-ABA015A58BCB}"/>
              </a:ext>
            </a:extLst>
          </p:cNvPr>
          <p:cNvSpPr txBox="1"/>
          <p:nvPr/>
        </p:nvSpPr>
        <p:spPr>
          <a:xfrm>
            <a:off x="953728" y="270817"/>
            <a:ext cx="9674942"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PROGRESS</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EC2A3FC-9D2A-E404-3624-9F57D8AA8BD0}"/>
              </a:ext>
            </a:extLst>
          </p:cNvPr>
          <p:cNvSpPr>
            <a:spLocks noChangeArrowheads="1"/>
          </p:cNvSpPr>
          <p:nvPr/>
        </p:nvSpPr>
        <p:spPr bwMode="auto">
          <a:xfrm>
            <a:off x="687049" y="3397488"/>
            <a:ext cx="102083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3" eaLnBrk="0" fontAlgn="base" hangingPunct="0">
              <a:spcBef>
                <a:spcPct val="0"/>
              </a:spcBef>
              <a:spcAft>
                <a:spcPct val="0"/>
              </a:spcAft>
            </a:pP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B49569-27D0-7A43-F313-0F26CF5B540E}"/>
              </a:ext>
            </a:extLst>
          </p:cNvPr>
          <p:cNvSpPr>
            <a:spLocks noChangeArrowheads="1"/>
          </p:cNvSpPr>
          <p:nvPr/>
        </p:nvSpPr>
        <p:spPr bwMode="auto">
          <a:xfrm>
            <a:off x="306028" y="779374"/>
            <a:ext cx="10970343"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 &amp; Planning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step involves defining system requirements, creating architecture designs, and ensuring compliance with security standards to establish a strong foundation for the project.</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Account Creation &amp;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includes implementing secure user registration, OTP verification, and enabling two-factor authentication to enhance security.</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Applicant Data Entry &amp; Document Upload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user-friendly forms to collect personal information, passport details, and biometric data, ensuring smooth data submission.</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&amp;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 and biometric data are protected using encryption techniques to secure sensitive information against unauthorized access.</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Notifications &amp; Status Tracking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system that provides users with timely updates and tracks application status, improving transparency and user experience.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79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582E92-A0DE-6251-6A05-7CEA96B91DE5}"/>
              </a:ext>
            </a:extLst>
          </p:cNvPr>
          <p:cNvSpPr>
            <a:spLocks noGrp="1"/>
          </p:cNvSpPr>
          <p:nvPr>
            <p:ph type="title"/>
          </p:nvPr>
        </p:nvSpPr>
        <p:spPr>
          <a:xfrm>
            <a:off x="1343493" y="136525"/>
            <a:ext cx="9505013" cy="789118"/>
          </a:xfrm>
        </p:spPr>
        <p:txBody>
          <a:bodyPr>
            <a:normAutofit/>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 AND VALIDATION</a:t>
            </a:r>
          </a:p>
        </p:txBody>
      </p:sp>
      <p:sp>
        <p:nvSpPr>
          <p:cNvPr id="2" name="Date Placeholder 1">
            <a:extLst>
              <a:ext uri="{FF2B5EF4-FFF2-40B4-BE49-F238E27FC236}">
                <a16:creationId xmlns:a16="http://schemas.microsoft.com/office/drawing/2014/main" id="{5B87765F-F213-8031-6336-66E01C5FBE0D}"/>
              </a:ext>
            </a:extLst>
          </p:cNvPr>
          <p:cNvSpPr>
            <a:spLocks noGrp="1"/>
          </p:cNvSpPr>
          <p:nvPr>
            <p:ph type="dt" sz="half" idx="10"/>
          </p:nvPr>
        </p:nvSpPr>
        <p:spPr/>
        <p:txBody>
          <a:bodyPr/>
          <a:lstStyle/>
          <a:p>
            <a:r>
              <a:rPr lang="en-GB" dirty="0"/>
              <a:t>   </a:t>
            </a:r>
            <a:endParaRPr lang="en-IN" dirty="0"/>
          </a:p>
        </p:txBody>
      </p:sp>
      <p:sp>
        <p:nvSpPr>
          <p:cNvPr id="3" name="Slide Number Placeholder 2">
            <a:extLst>
              <a:ext uri="{FF2B5EF4-FFF2-40B4-BE49-F238E27FC236}">
                <a16:creationId xmlns:a16="http://schemas.microsoft.com/office/drawing/2014/main" id="{179F3413-6321-2441-20FC-3A503FBF833F}"/>
              </a:ext>
            </a:extLst>
          </p:cNvPr>
          <p:cNvSpPr>
            <a:spLocks noGrp="1"/>
          </p:cNvSpPr>
          <p:nvPr>
            <p:ph type="sldNum" sz="quarter" idx="12"/>
          </p:nvPr>
        </p:nvSpPr>
        <p:spPr/>
        <p:txBody>
          <a:bodyPr/>
          <a:lstStyle/>
          <a:p>
            <a:fld id="{672DB9CA-C85A-4E11-ADC0-8193E41C1656}" type="slidenum">
              <a:rPr lang="en-IN" smtClean="0"/>
              <a:t>6</a:t>
            </a:fld>
            <a:endParaRPr lang="en-IN"/>
          </a:p>
        </p:txBody>
      </p:sp>
      <p:sp>
        <p:nvSpPr>
          <p:cNvPr id="6" name="TextBox 5">
            <a:extLst>
              <a:ext uri="{FF2B5EF4-FFF2-40B4-BE49-F238E27FC236}">
                <a16:creationId xmlns:a16="http://schemas.microsoft.com/office/drawing/2014/main" id="{BC8605B8-47A2-C3F5-CE0C-170D84BD9E6E}"/>
              </a:ext>
            </a:extLst>
          </p:cNvPr>
          <p:cNvSpPr txBox="1"/>
          <p:nvPr/>
        </p:nvSpPr>
        <p:spPr>
          <a:xfrm>
            <a:off x="1042903" y="682834"/>
            <a:ext cx="10389433" cy="6038641"/>
          </a:xfrm>
          <a:prstGeom prst="rect">
            <a:avLst/>
          </a:prstGeom>
          <a:noFill/>
        </p:spPr>
        <p:txBody>
          <a:bodyPr wrap="square">
            <a:spAutoFit/>
          </a:bodyPr>
          <a:lstStyle/>
          <a:p>
            <a:pPr marL="457200" indent="-457200">
              <a:lnSpc>
                <a:spcPct val="150000"/>
              </a:lnSpc>
              <a:buFont typeface="+mj-lt"/>
              <a:buAutoNum type="arabicPeriod"/>
            </a:pPr>
            <a:r>
              <a:rPr lang="en-GB" sz="2000" b="1" dirty="0">
                <a:latin typeface="Times New Roman" panose="02020603050405020304" pitchFamily="18" charset="0"/>
                <a:cs typeface="Times New Roman" panose="02020603050405020304" pitchFamily="18" charset="0"/>
              </a:rPr>
              <a:t>Functional Testing:</a:t>
            </a:r>
            <a:endParaRPr lang="en-GB"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Test individual components (e.g., user registration, OTP, document upload) to ensure they work as intended.</a:t>
            </a:r>
          </a:p>
          <a:p>
            <a:pPr marL="457200" indent="-457200">
              <a:lnSpc>
                <a:spcPct val="150000"/>
              </a:lnSpc>
              <a:buFont typeface="+mj-lt"/>
              <a:buAutoNum type="arabicPeriod"/>
            </a:pPr>
            <a:r>
              <a:rPr lang="en-GB" sz="2000" b="1" dirty="0">
                <a:latin typeface="Times New Roman" panose="02020603050405020304" pitchFamily="18" charset="0"/>
                <a:cs typeface="Times New Roman" panose="02020603050405020304" pitchFamily="18" charset="0"/>
              </a:rPr>
              <a:t>Security Testing:</a:t>
            </a:r>
            <a:endParaRPr lang="en-GB"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Verify data encryption, two-factor authentication, and protection against unauthorized access.</a:t>
            </a:r>
          </a:p>
          <a:p>
            <a:pPr marL="457200" indent="-457200">
              <a:lnSpc>
                <a:spcPct val="150000"/>
              </a:lnSpc>
              <a:buFont typeface="+mj-lt"/>
              <a:buAutoNum type="arabicPeriod"/>
            </a:pPr>
            <a:r>
              <a:rPr lang="en-GB" sz="2000" b="1" dirty="0">
                <a:latin typeface="Times New Roman" panose="02020603050405020304" pitchFamily="18" charset="0"/>
                <a:cs typeface="Times New Roman" panose="02020603050405020304" pitchFamily="18" charset="0"/>
              </a:rPr>
              <a:t>User Acceptance Testing (UAT):</a:t>
            </a:r>
            <a:endParaRPr lang="en-GB"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Ensure the system meets user needs by validating the user experience and ease of use.</a:t>
            </a:r>
          </a:p>
          <a:p>
            <a:pPr marL="457200" indent="-457200">
              <a:lnSpc>
                <a:spcPct val="150000"/>
              </a:lnSpc>
              <a:buFont typeface="+mj-lt"/>
              <a:buAutoNum type="arabicPeriod"/>
            </a:pPr>
            <a:r>
              <a:rPr lang="en-GB" sz="2000" b="1" dirty="0">
                <a:latin typeface="Times New Roman" panose="02020603050405020304" pitchFamily="18" charset="0"/>
                <a:cs typeface="Times New Roman" panose="02020603050405020304" pitchFamily="18" charset="0"/>
              </a:rPr>
              <a:t>Performance Testing:</a:t>
            </a:r>
            <a:endParaRPr lang="en-GB"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Test the system’s ability to handle high volumes of users and large application loads.</a:t>
            </a:r>
          </a:p>
          <a:p>
            <a:pPr marL="457200" indent="-457200">
              <a:lnSpc>
                <a:spcPct val="150000"/>
              </a:lnSpc>
              <a:buFont typeface="+mj-lt"/>
              <a:buAutoNum type="arabicPeriod"/>
            </a:pPr>
            <a:r>
              <a:rPr lang="en-GB" sz="2000" b="1" dirty="0">
                <a:latin typeface="Times New Roman" panose="02020603050405020304" pitchFamily="18" charset="0"/>
                <a:cs typeface="Times New Roman" panose="02020603050405020304" pitchFamily="18" charset="0"/>
              </a:rPr>
              <a:t>Compliance and Regression Testing:</a:t>
            </a:r>
            <a:endParaRPr lang="en-GB" sz="20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Ensure the system complies with legal regulations (e.g., GDPR) and that updates don’t affect existing functionality.</a:t>
            </a:r>
          </a:p>
        </p:txBody>
      </p:sp>
    </p:spTree>
    <p:extLst>
      <p:ext uri="{BB962C8B-B14F-4D97-AF65-F5344CB8AC3E}">
        <p14:creationId xmlns:p14="http://schemas.microsoft.com/office/powerpoint/2010/main" val="220589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B781-9999-0DA1-7886-49B00EA82D6C}"/>
              </a:ext>
            </a:extLst>
          </p:cNvPr>
          <p:cNvSpPr>
            <a:spLocks noGrp="1"/>
          </p:cNvSpPr>
          <p:nvPr>
            <p:ph type="title"/>
          </p:nvPr>
        </p:nvSpPr>
        <p:spPr>
          <a:xfrm>
            <a:off x="838200" y="365125"/>
            <a:ext cx="10014679" cy="744147"/>
          </a:xfrm>
        </p:spPr>
        <p:txBody>
          <a:bodyPr>
            <a:normAutofit/>
          </a:bodyPr>
          <a:lstStyle/>
          <a:p>
            <a:pPr algn="ctr"/>
            <a:r>
              <a:rPr lang="en-IN" b="1" dirty="0">
                <a:latin typeface="Times New Roman" panose="02020603050405020304" pitchFamily="18" charset="0"/>
                <a:cs typeface="Times New Roman" panose="02020603050405020304" pitchFamily="18" charset="0"/>
              </a:rPr>
              <a:t> CHALLENGES FACED</a:t>
            </a:r>
          </a:p>
        </p:txBody>
      </p:sp>
      <p:sp>
        <p:nvSpPr>
          <p:cNvPr id="3" name="Date Placeholder 2">
            <a:extLst>
              <a:ext uri="{FF2B5EF4-FFF2-40B4-BE49-F238E27FC236}">
                <a16:creationId xmlns:a16="http://schemas.microsoft.com/office/drawing/2014/main" id="{3C76B5D4-F044-28F9-EA47-9B80719AA12D}"/>
              </a:ext>
            </a:extLst>
          </p:cNvPr>
          <p:cNvSpPr>
            <a:spLocks noGrp="1"/>
          </p:cNvSpPr>
          <p:nvPr>
            <p:ph type="dt" sz="half" idx="10"/>
          </p:nvPr>
        </p:nvSpPr>
        <p:spPr/>
        <p:txBody>
          <a:bodyPr/>
          <a:lstStyle/>
          <a:p>
            <a:r>
              <a:rPr lang="en-IN" dirty="0"/>
              <a:t>  </a:t>
            </a:r>
          </a:p>
        </p:txBody>
      </p:sp>
      <p:sp>
        <p:nvSpPr>
          <p:cNvPr id="4" name="Slide Number Placeholder 3">
            <a:extLst>
              <a:ext uri="{FF2B5EF4-FFF2-40B4-BE49-F238E27FC236}">
                <a16:creationId xmlns:a16="http://schemas.microsoft.com/office/drawing/2014/main" id="{33FA0C68-963B-F1B7-7780-1BC10FF34C39}"/>
              </a:ext>
            </a:extLst>
          </p:cNvPr>
          <p:cNvSpPr>
            <a:spLocks noGrp="1"/>
          </p:cNvSpPr>
          <p:nvPr>
            <p:ph type="sldNum" sz="quarter" idx="12"/>
          </p:nvPr>
        </p:nvSpPr>
        <p:spPr/>
        <p:txBody>
          <a:bodyPr/>
          <a:lstStyle/>
          <a:p>
            <a:fld id="{672DB9CA-C85A-4E11-ADC0-8193E41C1656}" type="slidenum">
              <a:rPr lang="en-IN" smtClean="0"/>
              <a:t>7</a:t>
            </a:fld>
            <a:endParaRPr lang="en-IN"/>
          </a:p>
        </p:txBody>
      </p:sp>
      <p:sp>
        <p:nvSpPr>
          <p:cNvPr id="5" name="Rectangle 1">
            <a:extLst>
              <a:ext uri="{FF2B5EF4-FFF2-40B4-BE49-F238E27FC236}">
                <a16:creationId xmlns:a16="http://schemas.microsoft.com/office/drawing/2014/main" id="{BFFBFC06-FE86-EC45-3804-AEB4C052A4F2}"/>
              </a:ext>
            </a:extLst>
          </p:cNvPr>
          <p:cNvSpPr>
            <a:spLocks noChangeArrowheads="1"/>
          </p:cNvSpPr>
          <p:nvPr/>
        </p:nvSpPr>
        <p:spPr bwMode="auto">
          <a:xfrm>
            <a:off x="600075" y="1542148"/>
            <a:ext cx="109918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and Privacy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personal and biometric data protection was challenging due to evolving cyber threats and compliance requirements.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robust encryption, multi-factor authentication, and regular security audits to safeguard data.</a:t>
            </a:r>
          </a:p>
          <a:p>
            <a:pPr marL="342900" marR="0" lvl="0" indent="-342900"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a growing user base while maintaining performance posed difficulties.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Adopted cloud infrastructure and load balancing techniques to handle high traffic efficiently.</a:t>
            </a:r>
          </a:p>
          <a:p>
            <a:pPr marL="342900" marR="0" lvl="0" indent="-342900"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Third-Party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seamless communication with payment gateways and verification agencies was complex.</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secure APIs and performed rigorous testing to ensure compatibility and data exchange reliability.</a:t>
            </a:r>
          </a:p>
          <a:p>
            <a:pPr marL="342900" marR="0" lvl="0" indent="-342900"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Notifications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Building a reliable notification system for updates and alerts faced technical glitches.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asynchronous messaging services like Kafka to enable fast and error-free notifications.</a:t>
            </a:r>
          </a:p>
        </p:txBody>
      </p:sp>
    </p:spTree>
    <p:extLst>
      <p:ext uri="{BB962C8B-B14F-4D97-AF65-F5344CB8AC3E}">
        <p14:creationId xmlns:p14="http://schemas.microsoft.com/office/powerpoint/2010/main" val="377866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BED-3BB2-EAFC-4CAF-36E7CD0ACD02}"/>
              </a:ext>
            </a:extLst>
          </p:cNvPr>
          <p:cNvSpPr>
            <a:spLocks noGrp="1"/>
          </p:cNvSpPr>
          <p:nvPr>
            <p:ph type="title"/>
          </p:nvPr>
        </p:nvSpPr>
        <p:spPr>
          <a:xfrm>
            <a:off x="1321008" y="368605"/>
            <a:ext cx="9549984" cy="564265"/>
          </a:xfrm>
        </p:spPr>
        <p:txBody>
          <a:bodyPr>
            <a:noAutofit/>
          </a:bodyPr>
          <a:lstStyle/>
          <a:p>
            <a:pPr algn="ctr"/>
            <a:r>
              <a:rPr lang="en-GB" b="1" dirty="0">
                <a:latin typeface="Times New Roman" panose="02020603050405020304" pitchFamily="18" charset="0"/>
                <a:cs typeface="Times New Roman" panose="02020603050405020304" pitchFamily="18" charset="0"/>
              </a:rPr>
              <a:t>FUTURE WORK AND NEXT STEPS</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A4199CE-2085-CB59-42A4-1822E6DC49B8}"/>
              </a:ext>
            </a:extLst>
          </p:cNvPr>
          <p:cNvSpPr>
            <a:spLocks noGrp="1"/>
          </p:cNvSpPr>
          <p:nvPr>
            <p:ph type="dt" sz="half" idx="10"/>
          </p:nvPr>
        </p:nvSpPr>
        <p:spPr/>
        <p:txBody>
          <a:bodyPr/>
          <a:lstStyle/>
          <a:p>
            <a:r>
              <a:rPr lang="en-IN" b="1" dirty="0"/>
              <a:t> </a:t>
            </a:r>
          </a:p>
        </p:txBody>
      </p:sp>
      <p:sp>
        <p:nvSpPr>
          <p:cNvPr id="5" name="Slide Number Placeholder 4">
            <a:extLst>
              <a:ext uri="{FF2B5EF4-FFF2-40B4-BE49-F238E27FC236}">
                <a16:creationId xmlns:a16="http://schemas.microsoft.com/office/drawing/2014/main" id="{4DFE08AA-3CDF-FF4F-2751-36A54FD39755}"/>
              </a:ext>
            </a:extLst>
          </p:cNvPr>
          <p:cNvSpPr>
            <a:spLocks noGrp="1"/>
          </p:cNvSpPr>
          <p:nvPr>
            <p:ph type="sldNum" sz="quarter" idx="12"/>
          </p:nvPr>
        </p:nvSpPr>
        <p:spPr/>
        <p:txBody>
          <a:bodyPr/>
          <a:lstStyle/>
          <a:p>
            <a:fld id="{672DB9CA-C85A-4E11-ADC0-8193E41C1656}" type="slidenum">
              <a:rPr lang="en-IN" b="1" smtClean="0"/>
              <a:pPr/>
              <a:t>8</a:t>
            </a:fld>
            <a:endParaRPr lang="en-IN" b="1" dirty="0"/>
          </a:p>
        </p:txBody>
      </p:sp>
      <p:sp>
        <p:nvSpPr>
          <p:cNvPr id="3" name="Rectangle 1">
            <a:extLst>
              <a:ext uri="{FF2B5EF4-FFF2-40B4-BE49-F238E27FC236}">
                <a16:creationId xmlns:a16="http://schemas.microsoft.com/office/drawing/2014/main" id="{58CE9C37-B4C1-F3E5-F0F1-CEA54B83C71B}"/>
              </a:ext>
            </a:extLst>
          </p:cNvPr>
          <p:cNvSpPr>
            <a:spLocks noChangeArrowheads="1"/>
          </p:cNvSpPr>
          <p:nvPr/>
        </p:nvSpPr>
        <p:spPr bwMode="auto">
          <a:xfrm>
            <a:off x="471948" y="1074510"/>
            <a:ext cx="110907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Document Verification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AI models to automatically verify the authenticity of uploaded documents, such as passports and biometric data, reducing manual intervention.</a:t>
            </a:r>
          </a:p>
          <a:p>
            <a:pPr marL="342900" marR="0" lvl="0" indent="-342900"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for Data Integrity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blockchain technology to enhance data integrity and ensure a tamper-proof record of all user transactions and updates.</a:t>
            </a: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Integration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the system to support international collaborations, allowing data exchange between different countries' passport systems while ensuring compliance with GDPR or other data protection laws.</a:t>
            </a: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 for users to register, track their passport applications, and receive real-time notifications conveniently on their smartphones.</a:t>
            </a:r>
          </a:p>
          <a:p>
            <a:pPr marL="342900" marR="0" lvl="0" indent="-342900" algn="l" defTabSz="914400" rtl="0" eaLnBrk="0" fontAlgn="base" latinLnBrk="0" hangingPunct="0">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E-Visa Systems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system to integrate with e-visa services, streamlining the process for users applying for visas along with their passports.</a:t>
            </a:r>
          </a:p>
        </p:txBody>
      </p:sp>
    </p:spTree>
    <p:extLst>
      <p:ext uri="{BB962C8B-B14F-4D97-AF65-F5344CB8AC3E}">
        <p14:creationId xmlns:p14="http://schemas.microsoft.com/office/powerpoint/2010/main" val="416806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F5BB-6800-44C4-5113-D84F6D3C205F}"/>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0DBE8-24B6-5E1E-FAFF-1760753393C6}"/>
              </a:ext>
            </a:extLst>
          </p:cNvPr>
          <p:cNvSpPr>
            <a:spLocks noGrp="1"/>
          </p:cNvSpPr>
          <p:nvPr>
            <p:ph idx="1"/>
          </p:nvPr>
        </p:nvSpPr>
        <p:spPr>
          <a:xfrm>
            <a:off x="838200" y="1086817"/>
            <a:ext cx="10515600" cy="435133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 </a:t>
            </a:r>
            <a:r>
              <a:rPr lang="en-GB" sz="2000" b="1" dirty="0">
                <a:latin typeface="Times New Roman" panose="02020603050405020304" pitchFamily="18" charset="0"/>
                <a:cs typeface="Times New Roman" panose="02020603050405020304" pitchFamily="18" charset="0"/>
              </a:rPr>
              <a:t>integrated passport system</a:t>
            </a:r>
            <a:r>
              <a:rPr lang="en-GB" sz="2000" dirty="0">
                <a:latin typeface="Times New Roman" panose="02020603050405020304" pitchFamily="18" charset="0"/>
                <a:cs typeface="Times New Roman" panose="02020603050405020304" pitchFamily="18" charset="0"/>
              </a:rPr>
              <a:t> streamlines the entire process of passport issuance, ensuring efficiency, security, and accessibility for applicants and government authorities alike. </a:t>
            </a:r>
          </a:p>
          <a:p>
            <a:pPr algn="just">
              <a:lnSpc>
                <a:spcPct val="150000"/>
              </a:lnSpc>
            </a:pPr>
            <a:r>
              <a:rPr lang="en-GB" sz="2000" dirty="0">
                <a:latin typeface="Times New Roman" panose="02020603050405020304" pitchFamily="18" charset="0"/>
                <a:cs typeface="Times New Roman" panose="02020603050405020304" pitchFamily="18" charset="0"/>
              </a:rPr>
              <a:t>By combining essential modules such as applicant management, biometric data capture, document verification, passport issuance, and robust security protocols, the system provides a unified platform that enhances the accuracy and reliability of passport processing.</a:t>
            </a:r>
          </a:p>
          <a:p>
            <a:pPr algn="just">
              <a:lnSpc>
                <a:spcPct val="150000"/>
              </a:lnSpc>
            </a:pPr>
            <a:r>
              <a:rPr lang="en-GB" sz="2000" dirty="0">
                <a:latin typeface="Times New Roman" panose="02020603050405020304" pitchFamily="18" charset="0"/>
                <a:cs typeface="Times New Roman" panose="02020603050405020304" pitchFamily="18" charset="0"/>
              </a:rPr>
              <a:t> The use of advanced technologies like biometric verification, OCR, and encryption ensures that identity validation is both seamless and secure. With automated workflows, real-time tracking, and secure communication.</a:t>
            </a:r>
          </a:p>
          <a:p>
            <a:pPr algn="just">
              <a:lnSpc>
                <a:spcPct val="150000"/>
              </a:lnSpc>
            </a:pPr>
            <a:r>
              <a:rPr lang="en-GB" sz="2000" dirty="0">
                <a:latin typeface="Times New Roman" panose="02020603050405020304" pitchFamily="18" charset="0"/>
                <a:cs typeface="Times New Roman" panose="02020603050405020304" pitchFamily="18" charset="0"/>
              </a:rPr>
              <a:t> an integrated passport system optimizes operational efficiency while maintaining stringent standards for data protection and authenticity.</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FB1D52-3EA6-B4C1-6592-D00B328A3A8B}"/>
              </a:ext>
            </a:extLst>
          </p:cNvPr>
          <p:cNvSpPr>
            <a:spLocks noGrp="1"/>
          </p:cNvSpPr>
          <p:nvPr>
            <p:ph type="dt" sz="half" idx="10"/>
          </p:nvPr>
        </p:nvSpPr>
        <p:spPr/>
        <p:txBody>
          <a:bodyPr/>
          <a:lstStyle/>
          <a:p>
            <a:r>
              <a:rPr lang="en-GB" dirty="0">
                <a:solidFill>
                  <a:schemeClr val="tx1"/>
                </a:solidFill>
              </a:rPr>
              <a:t> </a:t>
            </a:r>
            <a:endParaRPr lang="en-IN" dirty="0">
              <a:solidFill>
                <a:schemeClr val="tx1"/>
              </a:solidFill>
            </a:endParaRPr>
          </a:p>
        </p:txBody>
      </p:sp>
      <p:sp>
        <p:nvSpPr>
          <p:cNvPr id="5" name="Slide Number Placeholder 4">
            <a:extLst>
              <a:ext uri="{FF2B5EF4-FFF2-40B4-BE49-F238E27FC236}">
                <a16:creationId xmlns:a16="http://schemas.microsoft.com/office/drawing/2014/main" id="{49EEC000-5D3C-EBD8-DE71-E8FA01811B5B}"/>
              </a:ext>
            </a:extLst>
          </p:cNvPr>
          <p:cNvSpPr>
            <a:spLocks noGrp="1"/>
          </p:cNvSpPr>
          <p:nvPr>
            <p:ph type="sldNum" sz="quarter" idx="12"/>
          </p:nvPr>
        </p:nvSpPr>
        <p:spPr/>
        <p:txBody>
          <a:bodyPr/>
          <a:lstStyle/>
          <a:p>
            <a:fld id="{672DB9CA-C85A-4E11-ADC0-8193E41C1656}" type="slidenum">
              <a:rPr lang="en-IN" smtClean="0">
                <a:solidFill>
                  <a:schemeClr val="tx1"/>
                </a:solidFill>
              </a:rPr>
              <a:pPr/>
              <a:t>9</a:t>
            </a:fld>
            <a:endParaRPr lang="en-IN">
              <a:solidFill>
                <a:schemeClr val="tx1"/>
              </a:solidFill>
            </a:endParaRPr>
          </a:p>
        </p:txBody>
      </p:sp>
    </p:spTree>
    <p:extLst>
      <p:ext uri="{BB962C8B-B14F-4D97-AF65-F5344CB8AC3E}">
        <p14:creationId xmlns:p14="http://schemas.microsoft.com/office/powerpoint/2010/main" val="144628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1012</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 </vt:lpstr>
      <vt:lpstr>PROBLEM STATEMENT</vt:lpstr>
      <vt:lpstr>DESIGN UPDATES</vt:lpstr>
      <vt:lpstr>PowerPoint Presentation</vt:lpstr>
      <vt:lpstr>TESTING AND VALIDATION</vt:lpstr>
      <vt:lpstr> CHALLENGES FACED</vt:lpstr>
      <vt:lpstr>FUTURE WORK AND NEXT STEPS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20CS5501 DESIGN PROJECT-1 REVIEW PRESENTATION</dc:title>
  <dc:creator>hariharan</dc:creator>
  <cp:lastModifiedBy>BALAJI S</cp:lastModifiedBy>
  <cp:revision>62</cp:revision>
  <dcterms:created xsi:type="dcterms:W3CDTF">2023-12-20T15:18:45Z</dcterms:created>
  <dcterms:modified xsi:type="dcterms:W3CDTF">2024-11-20T03:55:39Z</dcterms:modified>
</cp:coreProperties>
</file>