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970" r:id="rId3"/>
    <p:sldId id="1194" r:id="rId4"/>
    <p:sldId id="1201" r:id="rId5"/>
    <p:sldId id="1195" r:id="rId6"/>
    <p:sldId id="1245" r:id="rId7"/>
    <p:sldId id="1247" r:id="rId8"/>
    <p:sldId id="1246" r:id="rId9"/>
    <p:sldId id="1248" r:id="rId10"/>
    <p:sldId id="1249" r:id="rId11"/>
    <p:sldId id="1202" r:id="rId12"/>
  </p:sldIdLst>
  <p:sldSz cx="9144000" cy="6858000" type="screen4x3"/>
  <p:notesSz cx="7104063" cy="10234613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004F"/>
    <a:srgbClr val="339933"/>
    <a:srgbClr val="02AA36"/>
    <a:srgbClr val="0000CC"/>
    <a:srgbClr val="CCECFF"/>
    <a:srgbClr val="57409A"/>
    <a:srgbClr val="C8BEE4"/>
    <a:srgbClr val="C5C3DF"/>
    <a:srgbClr val="6D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20" autoAdjust="0"/>
  </p:normalViewPr>
  <p:slideViewPr>
    <p:cSldViewPr>
      <p:cViewPr varScale="1">
        <p:scale>
          <a:sx n="111" d="100"/>
          <a:sy n="111" d="100"/>
        </p:scale>
        <p:origin x="1596" y="78"/>
      </p:cViewPr>
      <p:guideLst>
        <p:guide orient="horz" pos="2899"/>
        <p:guide pos="3366"/>
        <p:guide pos="918"/>
        <p:guide pos="4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26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529B479-4036-4CAF-88BC-75BBCACAD5B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286314A-FBE5-4C69-BF02-2BDBF2DC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6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EDFB946-2E73-4082-BA1C-94439507CE41}" type="datetimeFigureOut">
              <a:rPr lang="ko-KR" altLang="en-US" smtClean="0"/>
              <a:pPr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31BF2-96CB-4A91-8534-9F268D1C74C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4544815" y="5085184"/>
            <a:ext cx="4347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 defTabSz="914400" rtl="0" eaLnBrk="1" latinLnBrk="1" hangingPunct="1"/>
            <a:r>
              <a:rPr lang="ko-KR" altLang="en-US" sz="4800" b="1" kern="1200" spc="-3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수고하셨습니다</a:t>
            </a:r>
            <a:r>
              <a:rPr lang="en-US" altLang="ko-KR" sz="4800" b="1" kern="1200" spc="-3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sz="4800" b="1" kern="1200" spc="-3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/>
          <a:stretch/>
        </p:blipFill>
        <p:spPr bwMode="auto">
          <a:xfrm>
            <a:off x="0" y="2654"/>
            <a:ext cx="42645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30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40"/>
          <p:cNvSpPr>
            <a:spLocks noChangeArrowheads="1"/>
          </p:cNvSpPr>
          <p:nvPr userDrawn="1"/>
        </p:nvSpPr>
        <p:spPr bwMode="invGray">
          <a:xfrm>
            <a:off x="31626" y="641028"/>
            <a:ext cx="9144000" cy="621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3995936" y="44624"/>
            <a:ext cx="4536503" cy="523220"/>
            <a:chOff x="5453547" y="188640"/>
            <a:chExt cx="2885729" cy="523220"/>
          </a:xfrm>
        </p:grpSpPr>
        <p:sp>
          <p:nvSpPr>
            <p:cNvPr id="19" name="직사각형 18"/>
            <p:cNvSpPr/>
            <p:nvPr/>
          </p:nvSpPr>
          <p:spPr>
            <a:xfrm>
              <a:off x="6548085" y="188640"/>
              <a:ext cx="17911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kern="1200" spc="-300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endParaRPr lang="en-US" altLang="ko-KR" sz="2800" b="1" kern="1200" spc="-3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53547" y="188640"/>
              <a:ext cx="2748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kern="1200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endParaRPr lang="ko-KR" altLang="en-US" sz="2800" b="1" kern="12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7030A0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3" r="5123" b="13764"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2">
            <a:extLst>
              <a:ext uri="{FF2B5EF4-FFF2-40B4-BE49-F238E27FC236}">
                <a16:creationId xmlns:a16="http://schemas.microsoft.com/office/drawing/2014/main" id="{9CA65533-ECCF-4404-9D3A-889B15DDE2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276872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3EBC5E0E-6A9C-490B-8E33-C6CAF85E2F0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rgbClr val="C5C3DF"/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748282E2-87D8-48EE-A775-CFD7883ABC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/66</a:t>
            </a: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D8EBB7D1-09CC-4940-BB73-C277D00899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520A9E0B-B04B-4B29-814F-8D30C54D6D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21" name="Picture 54" descr="D:\실무전산\실무전산(1)\강의자료\파워포인트\image\로고_5.jpg">
            <a:extLst>
              <a:ext uri="{FF2B5EF4-FFF2-40B4-BE49-F238E27FC236}">
                <a16:creationId xmlns:a16="http://schemas.microsoft.com/office/drawing/2014/main" id="{4F12B2C8-BA7B-49E0-8103-5F780625F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" y="6610658"/>
            <a:ext cx="216917" cy="21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99591D2C-D9A3-44AB-8A85-5D20B5F4E4CA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110745" y="6574446"/>
            <a:ext cx="1008112" cy="2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400" b="1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Kim.S.W</a:t>
            </a:r>
            <a:endParaRPr kumimoji="0" lang="en-US" altLang="ko-KR" sz="14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57160468-2108-443D-99BA-82CEE049E7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73E7DC9-0F46-4710-8117-F9441F0889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12" y="6617880"/>
            <a:ext cx="1133554" cy="251901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D1E196B0-E3C4-41AE-A603-6899ABD5EE5E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6013424" y="6562466"/>
            <a:ext cx="1327570" cy="2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digilent.com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A76CCC-E2EF-477B-949C-ECA2246777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45" y="6634580"/>
            <a:ext cx="910214" cy="240483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9548514A-648F-43F9-800F-920E54306FA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1950588" y="6562466"/>
            <a:ext cx="1327570" cy="2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@IHIL</a:t>
            </a:r>
          </a:p>
        </p:txBody>
      </p:sp>
    </p:spTree>
    <p:extLst>
      <p:ext uri="{BB962C8B-B14F-4D97-AF65-F5344CB8AC3E}">
        <p14:creationId xmlns:p14="http://schemas.microsoft.com/office/powerpoint/2010/main" val="171357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rgbClr val="C5C3DF"/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00206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1">
            <a:extLst>
              <a:ext uri="{FF2B5EF4-FFF2-40B4-BE49-F238E27FC236}">
                <a16:creationId xmlns:a16="http://schemas.microsoft.com/office/drawing/2014/main" id="{E1C05460-C175-4D02-9BA1-1E69CD8E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56" y="62785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FE704-420E-4DC2-B9E3-BA66E45F35D9}" type="datetime1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8F0AC66E-BE05-42A5-8F94-67AC448B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6CA3936C-FC91-4298-A10E-E4D56656A6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780440D5-1F14-469A-AA35-616271C12D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D3C57811-A031-4847-B7F9-F79699277B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C49CD9-9654-447C-B0C8-5EA5828699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12" y="6617880"/>
            <a:ext cx="1133554" cy="251901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8470A13D-92F9-4B0D-96A8-EA81914CA30F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6013424" y="6562466"/>
            <a:ext cx="1327570" cy="2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digilent.com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9FBBAAF-EC09-4696-B993-DB4B863177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45" y="6634580"/>
            <a:ext cx="910214" cy="240483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3F2255C8-3D49-4127-BB55-1800BFD9DFB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1950588" y="6562466"/>
            <a:ext cx="1327570" cy="2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@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1F7CC1-1E07-4FE5-AF48-0A8C0E338524}"/>
              </a:ext>
            </a:extLst>
          </p:cNvPr>
          <p:cNvSpPr/>
          <p:nvPr userDrawn="1"/>
        </p:nvSpPr>
        <p:spPr>
          <a:xfrm>
            <a:off x="7164288" y="85038"/>
            <a:ext cx="198277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700" algn="r">
              <a:buClr>
                <a:schemeClr val="tx1"/>
              </a:buClr>
            </a:pPr>
            <a:r>
              <a:rPr lang="en-US" altLang="ko-KR" sz="12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.xpr</a:t>
            </a:r>
            <a:endParaRPr lang="en-US" altLang="ko-KR" sz="12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-21779" y="5589240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BCEEA343-AB07-407C-940B-D416CD3A158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rgbClr val="C5C3DF"/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470E74F-5B46-495D-8CFD-B88783FB6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7C74DDDB-AD6B-40C4-9566-ACBCC85546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1FF04C67-AB97-4454-B9C5-7848B488B6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6E9C6C24-94C1-4FF0-9325-F24C8C45470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7256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94660D4-D845-49A6-93C3-A5098D99F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12" y="6617880"/>
            <a:ext cx="1133554" cy="251901"/>
          </a:xfrm>
          <a:prstGeom prst="rect">
            <a:avLst/>
          </a:prstGeom>
        </p:spPr>
      </p:pic>
      <p:sp>
        <p:nvSpPr>
          <p:cNvPr id="37" name="Rectangle 14">
            <a:extLst>
              <a:ext uri="{FF2B5EF4-FFF2-40B4-BE49-F238E27FC236}">
                <a16:creationId xmlns:a16="http://schemas.microsoft.com/office/drawing/2014/main" id="{C51FE3D0-4695-40F0-BDAC-0FE311232BEF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6013424" y="6562466"/>
            <a:ext cx="1327570" cy="2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digilent.com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D4F2FDE-9FF7-4EBB-BA28-B12AD3CC59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45" y="6634580"/>
            <a:ext cx="910214" cy="240483"/>
          </a:xfrm>
          <a:prstGeom prst="rect">
            <a:avLst/>
          </a:prstGeom>
        </p:spPr>
      </p:pic>
      <p:sp>
        <p:nvSpPr>
          <p:cNvPr id="39" name="Rectangle 14">
            <a:extLst>
              <a:ext uri="{FF2B5EF4-FFF2-40B4-BE49-F238E27FC236}">
                <a16:creationId xmlns:a16="http://schemas.microsoft.com/office/drawing/2014/main" id="{00E30016-9692-452E-8F49-420559772E9C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1950588" y="6562466"/>
            <a:ext cx="1327570" cy="2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@IHIL</a:t>
            </a:r>
          </a:p>
        </p:txBody>
      </p:sp>
    </p:spTree>
    <p:extLst>
      <p:ext uri="{BB962C8B-B14F-4D97-AF65-F5344CB8AC3E}">
        <p14:creationId xmlns:p14="http://schemas.microsoft.com/office/powerpoint/2010/main" val="93708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1" r:id="rId2"/>
    <p:sldLayoutId id="2147483670" r:id="rId3"/>
    <p:sldLayoutId id="2147483652" r:id="rId4"/>
    <p:sldLayoutId id="214748367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152" y="2420888"/>
            <a:ext cx="8989695" cy="1653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algn="ctr">
              <a:lnSpc>
                <a:spcPct val="150000"/>
              </a:lnSpc>
              <a:buClr>
                <a:schemeClr val="tx1"/>
              </a:buClr>
            </a:pPr>
            <a:r>
              <a:rPr lang="en-US" altLang="ko-KR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Image Processing on FPGA board Design Project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0AA237-DB11-4EEE-B0EF-71C23C443E4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4344" y="6270089"/>
            <a:ext cx="2133600" cy="365125"/>
          </a:xfrm>
        </p:spPr>
        <p:txBody>
          <a:bodyPr/>
          <a:lstStyle/>
          <a:p>
            <a:pPr>
              <a:defRPr/>
            </a:pPr>
            <a:fld id="{3F212593-7DB1-4F13-9B90-B284E65798BD}" type="datetime1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5805264"/>
            <a:ext cx="6624736" cy="498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50000"/>
              </a:lnSpc>
              <a:buClr>
                <a:schemeClr val="tx1"/>
              </a:buClr>
            </a:pPr>
            <a:r>
              <a:rPr lang="ko-KR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팀원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1, </a:t>
            </a:r>
            <a:r>
              <a:rPr lang="ko-KR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팀원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2…,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878">
        <p:random/>
      </p:transition>
    </mc:Choice>
    <mc:Fallback xmlns="">
      <p:transition spd="slow" advTm="6878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Processing on FPGA board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주제 및 내용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데이터 정합성 검증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3255"/>
              </p:ext>
            </p:extLst>
          </p:nvPr>
        </p:nvGraphicFramePr>
        <p:xfrm>
          <a:off x="840328" y="4285417"/>
          <a:ext cx="7376159" cy="180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159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</a:tblGrid>
              <a:tr h="1807879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ko-KR" alt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전처리한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Framework (</a:t>
                      </a: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통해 </a:t>
                      </a:r>
                      <a:r>
                        <a:rPr lang="ko-KR" alt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딥러닝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모델에 학습하여 데이터 검증</a:t>
                      </a: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활용가능분야로 반도체 웨이퍼나 디스플레이 불량 이미지 데이터를 학습하여 공정 과정에서 발생하는 불량을 실시간으로 판별 가능</a:t>
                      </a:r>
                      <a:endParaRPr lang="en-US" altLang="ko-KR" sz="1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데이터를 전처리 하여 데이터 용량을 줄이며 병렬 처리가 가능한 연산 </a:t>
                      </a:r>
                      <a:r>
                        <a:rPr lang="ko-KR" alt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로직을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구현함으로써 온 디바이스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기술에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적용 가능함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642" marR="110642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4" y="1965480"/>
            <a:ext cx="1617090" cy="10793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62" y="1484784"/>
            <a:ext cx="3960440" cy="2040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07" y="3061333"/>
            <a:ext cx="2183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 Preprocessing</a:t>
            </a:r>
            <a:r>
              <a:rPr lang="ko-KR" altLang="en-US" sz="1200" dirty="0"/>
              <a:t> </a:t>
            </a:r>
            <a:r>
              <a:rPr lang="en-US" altLang="ko-KR" sz="1200" dirty="0"/>
              <a:t>by FPGA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3550" y="213382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9" name="오른쪽 화살표 8"/>
          <p:cNvSpPr/>
          <p:nvPr/>
        </p:nvSpPr>
        <p:spPr>
          <a:xfrm>
            <a:off x="2640314" y="2386435"/>
            <a:ext cx="288032" cy="22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128572" y="2316040"/>
            <a:ext cx="288032" cy="22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SoC Semiconductor Peripheral RTC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주제 및 내용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2968"/>
              </p:ext>
            </p:extLst>
          </p:nvPr>
        </p:nvGraphicFramePr>
        <p:xfrm>
          <a:off x="109423" y="908721"/>
          <a:ext cx="8925153" cy="48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051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  <a:gridCol w="2975051">
                  <a:extLst>
                    <a:ext uri="{9D8B030D-6E8A-4147-A177-3AD203B41FA5}">
                      <a16:colId xmlns:a16="http://schemas.microsoft.com/office/drawing/2014/main" val="662757494"/>
                    </a:ext>
                  </a:extLst>
                </a:gridCol>
                <a:gridCol w="2975051">
                  <a:extLst>
                    <a:ext uri="{9D8B030D-6E8A-4147-A177-3AD203B41FA5}">
                      <a16:colId xmlns:a16="http://schemas.microsoft.com/office/drawing/2014/main" val="2499137850"/>
                    </a:ext>
                  </a:extLst>
                </a:gridCol>
              </a:tblGrid>
              <a:tr h="340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역량 요구사항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필요 기술</a:t>
                      </a:r>
                      <a:r>
                        <a:rPr lang="en-US" altLang="ko-KR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직무 역량</a:t>
                      </a:r>
                      <a:r>
                        <a:rPr lang="en-US" altLang="ko-KR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인력양성 목표</a:t>
                      </a:r>
                      <a:r>
                        <a:rPr lang="en-US" altLang="ko-KR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훈련 목표</a:t>
                      </a:r>
                      <a:r>
                        <a:rPr lang="en-US" altLang="ko-KR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789208805"/>
                  </a:ext>
                </a:extLst>
              </a:tr>
              <a:tr h="3764025"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 HDL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 이해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Zynq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이해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 BUS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이해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동작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이해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</a:t>
                      </a:r>
                      <a:r>
                        <a:rPr lang="en-US" altLang="ko-KR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Stream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이해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Level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Level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조합논리회로 설계 이해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순차논리회로 설계 이해</a:t>
                      </a:r>
                      <a:endParaRPr lang="en-US" altLang="ko-K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Testbench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 능력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언어 활용 능력 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펌웨어 작성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 대한 이해</a:t>
                      </a:r>
                      <a:endParaRPr lang="en-US" altLang="ko-K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latinLnBrk="1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</a:t>
                      </a:r>
                      <a:r>
                        <a:rPr lang="en-US" altLang="ko-KR" sz="1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을 활용한 검증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 HDL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기술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 Chart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 기술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활용 기술 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EDA Tool 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언어 활용 기술 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 사양 기능별 구체적 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기술 능력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 사양 비교분석 기술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전체 설계 흐름도 작성 기술</a:t>
                      </a: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각 단계별 결과물 정리 및 보고서 작성 능력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참여자의 역량을 반영한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핵심 기술교육과 프로젝트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수행을 통해 반도체 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</a:t>
                      </a: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 및 검증</a:t>
                      </a:r>
                      <a:endParaRPr lang="en-US" altLang="ko-K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전문가 양성</a:t>
                      </a:r>
                      <a:r>
                        <a:rPr lang="en-US" altLang="ko-K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하드웨어</a:t>
                      </a:r>
                      <a:r>
                        <a:rPr lang="ko-KR" alt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와 소프트웨어 지식을 동시에 </a:t>
                      </a:r>
                      <a:endParaRPr lang="en-US" altLang="ko-KR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가지는 실무 특화 인재 양성</a:t>
                      </a:r>
                      <a:endParaRPr lang="en-US" altLang="ko-KR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DBEBB15-972B-485B-AA8F-79E89626F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71759"/>
              </p:ext>
            </p:extLst>
          </p:nvPr>
        </p:nvGraphicFramePr>
        <p:xfrm>
          <a:off x="109423" y="5719004"/>
          <a:ext cx="8925153" cy="88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89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662757494"/>
                    </a:ext>
                  </a:extLst>
                </a:gridCol>
                <a:gridCol w="2014304">
                  <a:extLst>
                    <a:ext uri="{9D8B030D-6E8A-4147-A177-3AD203B41FA5}">
                      <a16:colId xmlns:a16="http://schemas.microsoft.com/office/drawing/2014/main" val="2499137850"/>
                    </a:ext>
                  </a:extLst>
                </a:gridCol>
              </a:tblGrid>
              <a:tr h="297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 주제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난이도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789208805"/>
                  </a:ext>
                </a:extLst>
              </a:tr>
              <a:tr h="35663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팀 프로젝트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on</a:t>
                      </a:r>
                      <a:r>
                        <a:rPr lang="en-US" altLang="ko-K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FPGA board</a:t>
                      </a: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 Project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최 상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2A2AB70-6764-4718-A644-F60E7807F3D0}"/>
              </a:ext>
            </a:extLst>
          </p:cNvPr>
          <p:cNvSpPr/>
          <p:nvPr/>
        </p:nvSpPr>
        <p:spPr>
          <a:xfrm>
            <a:off x="4355976" y="5344912"/>
            <a:ext cx="216024" cy="334628"/>
          </a:xfrm>
          <a:prstGeom prst="down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6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0BA2F8B-9840-4B21-B17D-DD5F7554955C}"/>
              </a:ext>
            </a:extLst>
          </p:cNvPr>
          <p:cNvSpPr/>
          <p:nvPr/>
        </p:nvSpPr>
        <p:spPr>
          <a:xfrm>
            <a:off x="77152" y="2141833"/>
            <a:ext cx="8989695" cy="20313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 algn="ctr">
              <a:lnSpc>
                <a:spcPct val="150000"/>
              </a:lnSpc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Image Processing on FPGA board Design Project</a:t>
            </a:r>
          </a:p>
          <a:p>
            <a:pPr marL="1041400" lvl="1" indent="-5715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2400" b="1" i="1" dirty="0">
              <a:solidFill>
                <a:srgbClr val="0000FF"/>
              </a:solidFill>
              <a:latin typeface="Times New Roman" panose="02020603050405020304" pitchFamily="18" charset="0"/>
              <a:ea typeface="휴먼옛체" panose="02030504000101010101" pitchFamily="18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413000" lvl="4" indent="-5715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Times New Roman" pitchFamily="18" charset="0"/>
                <a:ea typeface="HY동녘M" pitchFamily="18" charset="-127"/>
                <a:cs typeface="Times New Roman" pitchFamily="18" charset="0"/>
              </a:rPr>
              <a:t>프로젝트 배경</a:t>
            </a:r>
            <a:endParaRPr lang="en-US" altLang="ko-KR" sz="2000" dirty="0">
              <a:solidFill>
                <a:srgbClr val="0000FF"/>
              </a:solidFill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2413000" lvl="4" indent="-5715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Times New Roman" pitchFamily="18" charset="0"/>
                <a:ea typeface="HY동녘M" pitchFamily="18" charset="-127"/>
                <a:cs typeface="Times New Roman" pitchFamily="18" charset="0"/>
              </a:rPr>
              <a:t>프로젝트 주제 및 내용</a:t>
            </a:r>
            <a:endParaRPr lang="en-US" altLang="ko-KR" sz="2000" dirty="0">
              <a:solidFill>
                <a:srgbClr val="0000FF"/>
              </a:solidFill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8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0BA2F8B-9840-4B21-B17D-DD5F7554955C}"/>
              </a:ext>
            </a:extLst>
          </p:cNvPr>
          <p:cNvSpPr/>
          <p:nvPr/>
        </p:nvSpPr>
        <p:spPr>
          <a:xfrm>
            <a:off x="77152" y="2141833"/>
            <a:ext cx="8989695" cy="20313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 algn="ctr">
              <a:lnSpc>
                <a:spcPct val="150000"/>
              </a:lnSpc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Image Processing on FPGA board Design Project</a:t>
            </a:r>
          </a:p>
          <a:p>
            <a:pPr marL="1041400" lvl="1" indent="-5715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2400" b="1" i="1" dirty="0">
              <a:solidFill>
                <a:srgbClr val="0000FF"/>
              </a:solidFill>
              <a:latin typeface="Times New Roman" panose="02020603050405020304" pitchFamily="18" charset="0"/>
              <a:ea typeface="휴먼옛체" panose="02030504000101010101" pitchFamily="18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413000" lvl="4" indent="-5715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0000"/>
                </a:solidFill>
                <a:latin typeface="Times New Roman" pitchFamily="18" charset="0"/>
                <a:ea typeface="HY동녘M" pitchFamily="18" charset="-127"/>
                <a:cs typeface="Times New Roman" pitchFamily="18" charset="0"/>
              </a:rPr>
              <a:t>프로젝트 배경</a:t>
            </a:r>
            <a:endParaRPr lang="en-US" altLang="ko-KR" sz="2000" dirty="0">
              <a:solidFill>
                <a:srgbClr val="FF0000"/>
              </a:solidFill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2413000" lvl="4" indent="-5715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HY동녘M" pitchFamily="18" charset="-127"/>
                <a:cs typeface="Times New Roman" pitchFamily="18" charset="0"/>
              </a:rPr>
              <a:t>프로젝트 주제 및 내용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0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Processing on FPGA board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수행 배경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8022"/>
              </p:ext>
            </p:extLst>
          </p:nvPr>
        </p:nvGraphicFramePr>
        <p:xfrm>
          <a:off x="109423" y="908721"/>
          <a:ext cx="8925153" cy="689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09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0558707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1574466958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46681231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57750329"/>
                    </a:ext>
                  </a:extLst>
                </a:gridCol>
                <a:gridCol w="2518360">
                  <a:extLst>
                    <a:ext uri="{9D8B030D-6E8A-4147-A177-3AD203B41FA5}">
                      <a16:colId xmlns:a16="http://schemas.microsoft.com/office/drawing/2014/main" val="55727483"/>
                    </a:ext>
                  </a:extLst>
                </a:gridCol>
              </a:tblGrid>
              <a:tr h="316148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 계획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789208805"/>
                  </a:ext>
                </a:extLst>
              </a:tr>
              <a:tr h="2655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프로젝트명</a:t>
                      </a:r>
                    </a:p>
                  </a:txBody>
                  <a:tcPr marL="133877" marR="133877" marT="60853" marB="60853" anchor="ctr"/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on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FPGA board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 Project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  <a:tr h="170051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추진배경</a:t>
                      </a:r>
                    </a:p>
                  </a:txBody>
                  <a:tcPr marL="133877" marR="133877" marT="60853" marB="60853" anchor="ctr"/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시스템 반도체 설계는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HDL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언어를 이용해 이루어짐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우리 나라 업체에서는 대부분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 HDL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언어를 사용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 HDL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언어를 이용하여 반도체 설계 프로젝트를 수행함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소프트웨어는 반복적인 연산에 취약하기 때문에 하드웨어의 병렬 처리를 활용하여 해결하는 능력 실제 컴퓨팅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(Computing)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환경에서 발생할 수 있는 문제를 해결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인공지능의 발달로 데이터 병목 현상을 줄이기 위해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ko-KR" altLang="en-US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전처리가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필수적임 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IP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하고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DMA controller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통해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메모리에 저장되어있는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CPU(PS)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거치지않고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programmable logic(PL)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 가져옴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Zynq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사용하여 위에서 말한 환경을 구성하고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에서의 데이터 연산 속도와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영역에서 데이터 연산 속도를 비교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설계하기 위해서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 BUS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이해해야 하며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특히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 Stream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이해가 필요함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ko-KR" alt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전처리한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Framework (</a:t>
                      </a: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통해 </a:t>
                      </a:r>
                      <a:r>
                        <a:rPr lang="ko-KR" altLang="en-US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딥러닝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모델에 학습하여 데이터 검증</a:t>
                      </a:r>
                      <a:endParaRPr lang="en-US" altLang="ko-KR" sz="1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온 디바이스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기술에 대한 관심이 많아 졌으며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이를 위한 실시간으로 데이터를 처리하기 위한 기술 습득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191747393"/>
                  </a:ext>
                </a:extLst>
              </a:tr>
              <a:tr h="3572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세부사항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기준시간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70h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기준인원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193788013"/>
                  </a:ext>
                </a:extLst>
              </a:tr>
              <a:tr h="2655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환경</a:t>
                      </a:r>
                    </a:p>
                  </a:txBody>
                  <a:tcPr marL="133877" marR="133877" marT="60853" marB="60853" anchor="ctr"/>
                </a:tc>
                <a:tc gridSpan="4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Xilinx FPGA Board, VIVADO, </a:t>
                      </a: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Vitis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Python,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556550451"/>
                  </a:ext>
                </a:extLst>
              </a:tr>
              <a:tr h="74386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과제 결과물</a:t>
                      </a:r>
                    </a:p>
                  </a:txBody>
                  <a:tcPr marL="133877" marR="133877" marT="60853" marB="60853" anchor="ctr"/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시스템 반도체 구조 설계서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소프트웨어 구조 설계서 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시스템 반도체 설계 결과 파일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소프트웨어 실행 결과 파일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최종 데모용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동작 영상 자료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최종 보고서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751518030"/>
                  </a:ext>
                </a:extLst>
              </a:tr>
              <a:tr h="31614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</a:t>
                      </a:r>
                      <a:b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직무역량</a:t>
                      </a:r>
                    </a:p>
                  </a:txBody>
                  <a:tcPr marL="133877" marR="133877" marT="60853" marB="60853" anchor="ctr"/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직무역량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통합 직무역량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689954004"/>
                  </a:ext>
                </a:extLst>
              </a:tr>
              <a:tr h="112697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gridSpan="4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시스템 반도체 설계 능력 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0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Integration, IP Design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 Core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활용 능력 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소프트웨어의 이해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다양한 반도체 검증 능력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(simulation, ILA, FPGA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검증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언어 프로그래밍 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펌웨어 설계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DataSheet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능력</a:t>
                      </a:r>
                      <a:r>
                        <a:rPr lang="ko-KR" altLang="en-US" sz="10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05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Timing, Waveform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독해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능력 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STA(Timing</a:t>
                      </a:r>
                      <a:r>
                        <a:rPr lang="en-US" altLang="ko-KR" sz="10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violation, CDC </a:t>
                      </a:r>
                      <a:r>
                        <a:rPr lang="ko-KR" altLang="en-US" sz="10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경험</a:t>
                      </a:r>
                      <a:r>
                        <a:rPr lang="en-US" altLang="ko-KR" sz="10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시스템 반도체 설계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디지털 하드웨어 설계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펌웨어 설계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인공지능에 대한 이해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실무 능력 함량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3718482325"/>
                  </a:ext>
                </a:extLst>
              </a:tr>
              <a:tr h="5246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운영전략</a:t>
                      </a:r>
                    </a:p>
                  </a:txBody>
                  <a:tcPr marL="133877" marR="133877" marT="60853" marB="60853" anchor="ctr"/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 목표 및 일정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 편성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주제선성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평가 등 사전 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진행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학습자 역량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성향 및 수준을 고려한 조 편성</a:t>
                      </a:r>
                      <a:endParaRPr lang="en-US" altLang="ko-KR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평가항목 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아이디어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기술구현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프로젝트 관리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프리젠테이션</a:t>
                      </a:r>
                      <a:r>
                        <a:rPr lang="en-US" altLang="ko-KR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팀 역할분담</a:t>
                      </a:r>
                    </a:p>
                  </a:txBody>
                  <a:tcPr marL="133877" marR="133877" marT="60853" marB="6085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58451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9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0BA2F8B-9840-4B21-B17D-DD5F7554955C}"/>
              </a:ext>
            </a:extLst>
          </p:cNvPr>
          <p:cNvSpPr/>
          <p:nvPr/>
        </p:nvSpPr>
        <p:spPr>
          <a:xfrm>
            <a:off x="77152" y="2141833"/>
            <a:ext cx="8989695" cy="20313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 algn="ctr">
              <a:lnSpc>
                <a:spcPct val="150000"/>
              </a:lnSpc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Image Processing on FPGA board Design Project</a:t>
            </a:r>
          </a:p>
          <a:p>
            <a:pPr marL="1041400" lvl="1" indent="-5715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2400" b="1" i="1" dirty="0">
              <a:solidFill>
                <a:srgbClr val="0000FF"/>
              </a:solidFill>
              <a:latin typeface="Times New Roman" panose="02020603050405020304" pitchFamily="18" charset="0"/>
              <a:ea typeface="휴먼옛체" panose="02030504000101010101" pitchFamily="18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413000" lvl="4" indent="-5715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HY동녘M" pitchFamily="18" charset="-127"/>
                <a:cs typeface="Times New Roman" pitchFamily="18" charset="0"/>
              </a:rPr>
              <a:t>프로젝트 배경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2413000" lvl="4" indent="-5715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0000"/>
                </a:solidFill>
                <a:latin typeface="Times New Roman" pitchFamily="18" charset="0"/>
                <a:ea typeface="HY동녘M" pitchFamily="18" charset="-127"/>
                <a:cs typeface="Times New Roman" pitchFamily="18" charset="0"/>
              </a:rPr>
              <a:t>프로젝트 주제 및 내용</a:t>
            </a:r>
            <a:endParaRPr lang="en-US" altLang="ko-KR" sz="2000" dirty="0">
              <a:solidFill>
                <a:srgbClr val="FF0000"/>
              </a:solidFill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Processing on FPGA board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주제 및 내용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(System Architecture)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4308390" cy="47123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31840" y="1356792"/>
            <a:ext cx="1296144" cy="8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4581128"/>
            <a:ext cx="4092366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9670" y="2636912"/>
            <a:ext cx="2058273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55194"/>
              </p:ext>
            </p:extLst>
          </p:nvPr>
        </p:nvGraphicFramePr>
        <p:xfrm>
          <a:off x="5004048" y="2059823"/>
          <a:ext cx="3744416" cy="327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</a:tblGrid>
              <a:tr h="3274192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전공교과에서 학습한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AXI4 Interface, Memory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동작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IP design,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펌웨어 작성 및 다양한 디버깅 환경 경험을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바탕으로 최종 포트폴리오에 활용할 수 있도록 기획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참여기업에서 진행 중이거나 미래 산업에서 가장 발전 가능성이 큰 분야를 고려하여 수행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다양한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활용과 이를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하는 경험을 통해 실무에서 경험 가능한 프로젝트 수행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종합 실무 프로젝트의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IP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직접 설계하고 실제 컴퓨터 환경과 비슷한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보드에서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적용하는 경험으로 최종 포트폴리오 완성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642" marR="110642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1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Processing on FPGA board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주제 및 내용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(Image </a:t>
            </a:r>
            <a:r>
              <a:rPr lang="ko-KR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입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출력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62376"/>
              </p:ext>
            </p:extLst>
          </p:nvPr>
        </p:nvGraphicFramePr>
        <p:xfrm>
          <a:off x="883919" y="4057327"/>
          <a:ext cx="7376159" cy="17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159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</a:tblGrid>
              <a:tr h="1254004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이미지는 픽셀로 구성되며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픽셀은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 (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빨강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녹색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파랑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값 또는 그레이스케일 값으로 표현할 수 있음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각 픽셀은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축과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축의 위치를 가지며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이미지는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차원 행렬로 표현 가능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각각의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마다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 구성되어 있는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bit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이미지 데이터를 메모리에서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 가져와서 그레이스케일로 변환하여 우측의 타이밍에 맞게 데이터를 입력</a:t>
                      </a:r>
                      <a:endParaRPr lang="en-US" altLang="ko-KR" sz="1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검출하기 위한 </a:t>
                      </a: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fiter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연산 수행이 가능한 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 (multiplication + accumulation)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로직을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설계</a:t>
                      </a:r>
                      <a:endParaRPr lang="en-US" altLang="ko-KR" sz="1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642" marR="110642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95702"/>
            <a:ext cx="3075595" cy="2520280"/>
          </a:xfrm>
          <a:prstGeom prst="rect">
            <a:avLst/>
          </a:prstGeom>
        </p:spPr>
      </p:pic>
      <p:pic>
        <p:nvPicPr>
          <p:cNvPr id="1026" name="Picture 2" descr="https://blog.kakaocdn.net/dn/m2R3T/btqUzwwx6SR/s4kebLeHhI7NPrKyiLp7H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81466"/>
            <a:ext cx="5283436" cy="25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Processing on FPGA board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주제 및 내용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(Edge Detection)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18" y="1241177"/>
            <a:ext cx="6840760" cy="22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68100"/>
              </p:ext>
            </p:extLst>
          </p:nvPr>
        </p:nvGraphicFramePr>
        <p:xfrm>
          <a:off x="883919" y="3861048"/>
          <a:ext cx="7376159" cy="17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159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</a:tblGrid>
              <a:tr h="1254004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에지는 이미지에서 중요한 정보를 포함하고 있으며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압축 알고리즘에서 에지를 감지하고 저장함으로써 데이터를 효율적으로 압축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처리 과정에서 에지 감지는 전처리 단계로 사용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에지를 검출하고 </a:t>
                      </a:r>
                      <a:r>
                        <a:rPr lang="ko-KR" altLang="en-US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그래디언트</a:t>
                      </a:r>
                      <a:r>
                        <a:rPr lang="ko-KR" alt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정보를 추출함으로써 후속 작업에 필요한 정보를 준비</a:t>
                      </a:r>
                      <a:endParaRPr lang="en-US" altLang="ko-KR" sz="1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에지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(Edge)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는 이미지에서 물체나 구조의 경계를 나타내므로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에지를 감지함으로써 물체의 형태와 구조를 식별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642" marR="110642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5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338BFC-E4D0-4D44-9BE0-8BB3908787CD}"/>
              </a:ext>
            </a:extLst>
          </p:cNvPr>
          <p:cNvSpPr/>
          <p:nvPr/>
        </p:nvSpPr>
        <p:spPr>
          <a:xfrm>
            <a:off x="77152" y="50873"/>
            <a:ext cx="8989695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2700">
              <a:buClr>
                <a:schemeClr val="tx1"/>
              </a:buClr>
            </a:pPr>
            <a:r>
              <a:rPr lang="en-US" altLang="ko-KR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Image Processing on FPGA board Design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FAA6C-B71C-498F-B796-0588F8FCC52E}"/>
              </a:ext>
            </a:extLst>
          </p:cNvPr>
          <p:cNvSpPr txBox="1"/>
          <p:nvPr/>
        </p:nvSpPr>
        <p:spPr>
          <a:xfrm>
            <a:off x="164336" y="548680"/>
            <a:ext cx="872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프로젝트 주제 및 내용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1" dirty="0" err="1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Kernal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휴먼옛체" panose="02030504000101010101" pitchFamily="18" charset="-127"/>
                <a:cs typeface="Times New Roman" panose="02020603050405020304" pitchFamily="18" charset="0"/>
              </a:rPr>
              <a:t> Computation for Quantization)</a:t>
            </a:r>
            <a:endParaRPr lang="en-US" altLang="ko-KR" sz="1800" dirty="0">
              <a:latin typeface="Times New Roman" pitchFamily="18" charset="0"/>
              <a:ea typeface="HY동녘M" pitchFamily="18" charset="-127"/>
              <a:cs typeface="Times New Roman" pitchFamily="18" charset="0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65791"/>
              </p:ext>
            </p:extLst>
          </p:nvPr>
        </p:nvGraphicFramePr>
        <p:xfrm>
          <a:off x="774948" y="4453883"/>
          <a:ext cx="7376159" cy="1493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159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</a:tblGrid>
              <a:tr h="1254004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은 전력 소모와 면적 측면에서 매우 비효율적인 연산이므로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특정한 형태로 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r>
                        <a:rPr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을 줄이는 방법이 사용된다</a:t>
                      </a: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 complex multiplication </a:t>
                      </a: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Strassens’s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matrix multiplication</a:t>
                      </a: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Winograd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transform</a:t>
                      </a:r>
                    </a:p>
                  </a:txBody>
                  <a:tcPr marL="110642" marR="110642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040576" y="1969748"/>
            <a:ext cx="4036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BE28C4E8-5871-493E-98C2-9F9CADA0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58066"/>
              </p:ext>
            </p:extLst>
          </p:nvPr>
        </p:nvGraphicFramePr>
        <p:xfrm>
          <a:off x="2195736" y="1028185"/>
          <a:ext cx="4534584" cy="31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28">
                  <a:extLst>
                    <a:ext uri="{9D8B030D-6E8A-4147-A177-3AD203B41FA5}">
                      <a16:colId xmlns:a16="http://schemas.microsoft.com/office/drawing/2014/main" val="538306374"/>
                    </a:ext>
                  </a:extLst>
                </a:gridCol>
                <a:gridCol w="1511528">
                  <a:extLst>
                    <a:ext uri="{9D8B030D-6E8A-4147-A177-3AD203B41FA5}">
                      <a16:colId xmlns:a16="http://schemas.microsoft.com/office/drawing/2014/main" val="196941"/>
                    </a:ext>
                  </a:extLst>
                </a:gridCol>
                <a:gridCol w="1511528">
                  <a:extLst>
                    <a:ext uri="{9D8B030D-6E8A-4147-A177-3AD203B41FA5}">
                      <a16:colId xmlns:a16="http://schemas.microsoft.com/office/drawing/2014/main" val="2076600059"/>
                    </a:ext>
                  </a:extLst>
                </a:gridCol>
              </a:tblGrid>
              <a:tr h="2766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pJ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(um^2)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789208805"/>
                  </a:ext>
                </a:extLst>
              </a:tr>
              <a:tr h="233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042522658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 Add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191747393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bit Add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379642241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FP Add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1360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4226164331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bit FP Add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4184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2410444054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 </a:t>
                      </a: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842000603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bit </a:t>
                      </a: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3495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244353540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FP </a:t>
                      </a:r>
                      <a:r>
                        <a:rPr lang="en-US" altLang="ko-KR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1640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2208465184"/>
                  </a:ext>
                </a:extLst>
              </a:tr>
              <a:tr h="23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bit FP </a:t>
                      </a:r>
                      <a:r>
                        <a:rPr lang="en-US" altLang="ko-K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133877" marR="133877" marT="60853" marB="60853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7700</a:t>
                      </a:r>
                    </a:p>
                  </a:txBody>
                  <a:tcPr marL="133877" marR="133877" marT="60853" marB="60853" anchor="ctr"/>
                </a:tc>
                <a:extLst>
                  <a:ext uri="{0D108BD9-81ED-4DB2-BD59-A6C34878D82A}">
                    <a16:rowId xmlns:a16="http://schemas.microsoft.com/office/drawing/2014/main" val="1705332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45858" y="3795789"/>
            <a:ext cx="4608512" cy="343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58772" y="3199020"/>
            <a:ext cx="4608512" cy="343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0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19846</TotalTime>
  <Words>987</Words>
  <Application>Microsoft Office PowerPoint</Application>
  <PresentationFormat>화면 슬라이드 쇼(4:3)</PresentationFormat>
  <Paragraphs>165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Wingdings</vt:lpstr>
      <vt:lpstr>맑은 고딕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hspark@baop.kr</dc:creator>
  <cp:lastModifiedBy>PG3 06</cp:lastModifiedBy>
  <cp:revision>1085</cp:revision>
  <cp:lastPrinted>2023-09-14T01:52:18Z</cp:lastPrinted>
  <dcterms:created xsi:type="dcterms:W3CDTF">2014-02-12T15:02:23Z</dcterms:created>
  <dcterms:modified xsi:type="dcterms:W3CDTF">2024-07-16T07:12:15Z</dcterms:modified>
</cp:coreProperties>
</file>