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9" r:id="rId3"/>
    <p:sldId id="256" r:id="rId4"/>
    <p:sldId id="263" r:id="rId5"/>
    <p:sldId id="270" r:id="rId6"/>
    <p:sldId id="264" r:id="rId7"/>
    <p:sldId id="265" r:id="rId8"/>
    <p:sldId id="258" r:id="rId9"/>
    <p:sldId id="266" r:id="rId10"/>
    <p:sldId id="267" r:id="rId11"/>
    <p:sldId id="272" r:id="rId12"/>
    <p:sldId id="262" r:id="rId13"/>
    <p:sldId id="268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FAB26-B9E1-4019-B146-37965E29FA29}" v="3430" dt="2023-01-22T08:45:0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24701-FAE3-08F9-D16D-029DB6B6A4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08B5D-BA6B-B538-FB56-199308FD66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A3DC-39FF-4888-9BED-7A7DFB440CB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D17DA-2F7B-9FEF-9028-62991AB64A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488F6-DA4E-34C0-239A-C2B933FB2D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420A-F228-4525-BEDB-802BF199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FC2A9-32DA-4DE7-A2A0-12E10D12965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ADCE-C465-4946-94F6-E06AAE58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7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080B65-EFE0-43BA-87F0-B04BF19196CD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5F68-6835-41B3-9A57-4910895C3778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2EEA-4E29-4EA5-B341-13F8FFD0706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6D-D49F-4E8C-871E-BAB1CF677542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FF4B-6C37-41DB-8EDA-454DAD73E337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ED7E-4642-4BAE-9DE6-6E5128F103EE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E660-8678-455C-9944-EEFCAFA57912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305F5E-CFDB-465E-8984-4AF1CB8594F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6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EDEAEA-F48C-4ADC-B627-2AC2F5017D4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B4DB-B27A-418A-BDC7-DE74DAB1CA20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AE68-E718-4731-BDC0-E0933ACE965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8C2C-2F1B-4ADD-85F6-9DDE09B1F989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37F4-3D38-497B-BC25-E1136B16CCF8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845F-6F9D-4D1B-831E-5E0AD69A24BC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2BE-F2DE-4EE6-914D-1248B00DA476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DC5-5892-4A05-8279-39D5A74D86D0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A89D-71D2-49FC-A8CA-5C1B4AF9036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2A7899-84A7-48F0-B9AF-BCD9EB888C6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93A07DB-03D9-41AA-8051-668F0771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multi-layer-perceptron-mlp-models-on-real-world-banking-data-f6dd3d7e998f" TargetMode="External"/><Relationship Id="rId2" Type="http://schemas.openxmlformats.org/officeDocument/2006/relationships/hyperlink" Target="https://www.javatpoint.com/perceptron-in-machine-learnin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490E5-2D7D-DB9A-BE6E-0F4C94704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310" y="1474582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Perceptron and Multi-layer Perceptron(MLP)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0E428-FF05-B046-C113-0C5FE9ED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0" y="4600098"/>
            <a:ext cx="3668972" cy="1520784"/>
          </a:xfrm>
        </p:spPr>
        <p:txBody>
          <a:bodyPr>
            <a:noAutofit/>
          </a:bodyPr>
          <a:lstStyle/>
          <a:p>
            <a:r>
              <a:rPr lang="en-US" sz="2000" cap="none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  Anish Pokharel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  Menuka Lamsal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E19DF-A07B-6BDC-C981-49B4F98A92F4}"/>
              </a:ext>
            </a:extLst>
          </p:cNvPr>
          <p:cNvSpPr txBox="1"/>
          <p:nvPr/>
        </p:nvSpPr>
        <p:spPr>
          <a:xfrm>
            <a:off x="5822302" y="4600098"/>
            <a:ext cx="5645021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cap="none" dirty="0">
                <a:solidFill>
                  <a:schemeClr val="bg1"/>
                </a:solidFill>
              </a:rPr>
              <a:t>Reviewed by: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cap="none" dirty="0">
                <a:solidFill>
                  <a:schemeClr val="bg1"/>
                </a:solidFill>
              </a:rPr>
              <a:t>Rishikesh Sharma Poudel            Hansika Jha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cap="none" dirty="0">
                <a:solidFill>
                  <a:schemeClr val="bg1"/>
                </a:solidFill>
              </a:rPr>
              <a:t>Rudra </a:t>
            </a:r>
            <a:r>
              <a:rPr lang="en-US" sz="2000" cap="none" dirty="0" err="1">
                <a:solidFill>
                  <a:schemeClr val="bg1"/>
                </a:solidFill>
              </a:rPr>
              <a:t>Nahawang</a:t>
            </a:r>
            <a:r>
              <a:rPr lang="en-US" sz="2000" cap="none" dirty="0">
                <a:solidFill>
                  <a:schemeClr val="bg1"/>
                </a:solidFill>
              </a:rPr>
              <a:t> Pandey        Raju Yadav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FBA3-D5E6-2238-5DBC-B5A7648D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53441"/>
            <a:ext cx="8825658" cy="861420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Multi-layer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5C998-22D7-98DC-8928-208E5A9CE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" y="2042160"/>
            <a:ext cx="11231879" cy="4312920"/>
          </a:xfrm>
        </p:spPr>
        <p:txBody>
          <a:bodyPr>
            <a:normAutofit fontScale="92500" lnSpcReduction="20000"/>
          </a:bodyPr>
          <a:lstStyle/>
          <a:p>
            <a:r>
              <a:rPr lang="en-US" sz="2900" b="1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Forward Stage:</a:t>
            </a: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  <a:p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- Activation function start from input layer</a:t>
            </a:r>
          </a:p>
          <a:p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- Terminate on the output layer</a:t>
            </a:r>
          </a:p>
          <a:p>
            <a:endParaRPr lang="en-US" sz="2900" cap="non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900" b="1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Backward Stage:</a:t>
            </a:r>
          </a:p>
          <a:p>
            <a:r>
              <a:rPr lang="en-US" sz="2900" b="1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weight, bias values modified as requirements</a:t>
            </a:r>
          </a:p>
          <a:p>
            <a:r>
              <a:rPr lang="en-US" sz="2900" b="1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error originated backward on output layer</a:t>
            </a:r>
          </a:p>
          <a:p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- ended on the input layer</a:t>
            </a:r>
          </a:p>
          <a:p>
            <a:r>
              <a:rPr lang="en-US" sz="2900" u="sng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08A42-82B8-EA2F-1A8C-3F9660C5DBD1}"/>
              </a:ext>
            </a:extLst>
          </p:cNvPr>
          <p:cNvSpPr txBox="1"/>
          <p:nvPr/>
        </p:nvSpPr>
        <p:spPr>
          <a:xfrm>
            <a:off x="10506268" y="434294"/>
            <a:ext cx="428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004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A5DE15-9D25-39DF-1C41-98485B70DAD7}"/>
              </a:ext>
            </a:extLst>
          </p:cNvPr>
          <p:cNvSpPr txBox="1"/>
          <p:nvPr/>
        </p:nvSpPr>
        <p:spPr>
          <a:xfrm>
            <a:off x="10381278" y="449383"/>
            <a:ext cx="782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6F394F-72BE-D547-0D6C-FC8B7B33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6" y="449383"/>
            <a:ext cx="7067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71C7D0-42F8-DC05-7353-E0090E3AF330}"/>
              </a:ext>
            </a:extLst>
          </p:cNvPr>
          <p:cNvSpPr txBox="1"/>
          <p:nvPr/>
        </p:nvSpPr>
        <p:spPr>
          <a:xfrm>
            <a:off x="494071" y="3078283"/>
            <a:ext cx="112038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Let’s consider the logic gates in the figure above</a:t>
            </a:r>
            <a:r>
              <a:rPr lang="en-US" sz="2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White output 1, black   0, axes inputs.</a:t>
            </a:r>
            <a:r>
              <a:rPr lang="en-US" sz="3200" b="0" i="0" dirty="0">
                <a:solidFill>
                  <a:srgbClr val="0A09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1, 1  AND gate, output 1, white.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perceptron that acts like gates:</a:t>
            </a:r>
          </a:p>
          <a:p>
            <a:r>
              <a:rPr lang="en-US" sz="2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-</a:t>
            </a:r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take 2 binary inputs </a:t>
            </a:r>
          </a:p>
          <a:p>
            <a:r>
              <a:rPr lang="en-US" sz="2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-</a:t>
            </a:r>
            <a:r>
              <a:rPr lang="en-US" sz="29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produce a single binary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not for XOR, so Multiple.</a:t>
            </a:r>
          </a:p>
        </p:txBody>
      </p:sp>
    </p:spTree>
    <p:extLst>
      <p:ext uri="{BB962C8B-B14F-4D97-AF65-F5344CB8AC3E}">
        <p14:creationId xmlns:p14="http://schemas.microsoft.com/office/powerpoint/2010/main" val="18618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351C-EB30-506A-1A41-F1ECB0F4E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8490"/>
            <a:ext cx="8825658" cy="861420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Perceptron(Algorithm</a:t>
            </a:r>
            <a:r>
              <a:rPr lang="en-US">
                <a:solidFill>
                  <a:schemeClr val="bg1"/>
                </a:solidFill>
              </a:rPr>
              <a:t>):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54D47-C711-EB9D-5040-A8B57FCA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108718"/>
            <a:ext cx="8825658" cy="376334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is trained using labeled dataset.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Initialize weights, biases small random values.</a:t>
            </a:r>
          </a:p>
          <a:p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For each sample in the dataset: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 output current sample using weights, biases.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 error for the current sample.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 weights, biases using update rule.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Repeat  2&amp;3 until error below threshold. 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C6293-6151-B0DA-4656-8F4EAA67CBF3}"/>
              </a:ext>
            </a:extLst>
          </p:cNvPr>
          <p:cNvSpPr txBox="1"/>
          <p:nvPr/>
        </p:nvSpPr>
        <p:spPr>
          <a:xfrm>
            <a:off x="10400491" y="434547"/>
            <a:ext cx="1056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027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C32-AB0B-8456-D790-A7921AC0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600" y="668800"/>
            <a:ext cx="8825658" cy="954727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C852B-F86E-9108-305B-64D2186D743D}"/>
              </a:ext>
            </a:extLst>
          </p:cNvPr>
          <p:cNvSpPr txBox="1"/>
          <p:nvPr/>
        </p:nvSpPr>
        <p:spPr>
          <a:xfrm>
            <a:off x="1229601" y="2276669"/>
            <a:ext cx="8825658" cy="23237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Speech Recognition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Image Recognition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Machine Translation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And so on.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900">
              <a:solidFill>
                <a:srgbClr val="000000"/>
              </a:solidFill>
              <a:latin typeface="Century Gothic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B6E2F-58BB-6F23-473C-786623A88D8F}"/>
              </a:ext>
            </a:extLst>
          </p:cNvPr>
          <p:cNvSpPr txBox="1"/>
          <p:nvPr/>
        </p:nvSpPr>
        <p:spPr>
          <a:xfrm>
            <a:off x="10373308" y="421959"/>
            <a:ext cx="926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037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6BE-7991-3EBB-983A-A814D57D1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8353"/>
            <a:ext cx="8825658" cy="967932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A752-E05D-133F-3E8F-2E40890CC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49910"/>
            <a:ext cx="8825658" cy="328889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https://www.javatpoint.com/perceptron-in-machine-learning</a:t>
            </a:r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bg1"/>
              </a:buClr>
            </a:pPr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https://becominghuman.ai/multi-layer-perceptron-mlp-models-on-real-world-banking-data-f6dd3d7e998f</a:t>
            </a:r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5E7F3-90A9-EFE3-3DDA-A7E17D9FD4C1}"/>
              </a:ext>
            </a:extLst>
          </p:cNvPr>
          <p:cNvSpPr txBox="1"/>
          <p:nvPr/>
        </p:nvSpPr>
        <p:spPr>
          <a:xfrm>
            <a:off x="10373033" y="422787"/>
            <a:ext cx="1052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0579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A466-78F0-607B-6FDD-8FCB65606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2148"/>
            <a:ext cx="8825658" cy="328041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82D9C-E32A-C132-AA57-43CC9826BA4F}"/>
              </a:ext>
            </a:extLst>
          </p:cNvPr>
          <p:cNvSpPr txBox="1"/>
          <p:nvPr/>
        </p:nvSpPr>
        <p:spPr>
          <a:xfrm>
            <a:off x="10390852" y="447368"/>
            <a:ext cx="77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5299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1ADC-B2E3-BCEC-BA5E-8C160D169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4909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A77CC-A4D2-E80D-6579-966C64A95162}"/>
              </a:ext>
            </a:extLst>
          </p:cNvPr>
          <p:cNvSpPr txBox="1"/>
          <p:nvPr/>
        </p:nvSpPr>
        <p:spPr>
          <a:xfrm>
            <a:off x="10375640" y="438539"/>
            <a:ext cx="85841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15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C8E9-EE85-CF3A-F994-45B3200C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2433"/>
            <a:ext cx="8825658" cy="861420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C69860-00E8-F456-0B7F-9298390F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79306"/>
            <a:ext cx="8825658" cy="325949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Perceptron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Activation function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Types of Perceptron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Algorithm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Application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References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900" cap="non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Code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61AFC-277D-DE49-58E6-EC95130F6681}"/>
              </a:ext>
            </a:extLst>
          </p:cNvPr>
          <p:cNvSpPr txBox="1"/>
          <p:nvPr/>
        </p:nvSpPr>
        <p:spPr>
          <a:xfrm>
            <a:off x="10562253" y="391886"/>
            <a:ext cx="40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0710-3F05-865E-FE30-C53534416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90880"/>
            <a:ext cx="8821368" cy="936373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7C190-88A0-937B-CBDB-F4AFAA042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889760"/>
            <a:ext cx="11206480" cy="4490720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  <a:latin typeface="Roboto" panose="020B0604020202020204" pitchFamily="2" charset="0"/>
              </a:rPr>
              <a:t> </a:t>
            </a:r>
            <a:r>
              <a:rPr lang="en-US" sz="2900" b="0" i="0" u="none" strike="noStrike" cap="none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Simplest linear artificial neural network(ANN)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b="0" i="0" u="none" strike="noStrike" cap="none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Simple model biological neuron in ANN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b="0" i="0" u="none" strike="noStrike" cap="none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Supervised learning algorithm for binary classifiers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b="0" i="0" u="none" strike="noStrike" cap="none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Consists inputs, weights, bias term, output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b="0" i="0" u="none" strike="noStrike" cap="none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Used to adjust weight of inputs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b="0" i="0" u="none" strike="noStrike" cap="none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Minimizes difference desired and actual output</a:t>
            </a: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AE57B-594C-2C11-86CB-7DAD834FD0BF}"/>
              </a:ext>
            </a:extLst>
          </p:cNvPr>
          <p:cNvSpPr txBox="1"/>
          <p:nvPr/>
        </p:nvSpPr>
        <p:spPr>
          <a:xfrm>
            <a:off x="10534262" y="391886"/>
            <a:ext cx="39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8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BF55-E709-A11F-7E73-0BE5EBA3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3" y="643812"/>
            <a:ext cx="8814287" cy="979715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2C209-04AD-D774-A6EC-D859E1BB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61" y="1698171"/>
            <a:ext cx="11234057" cy="46746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Decides whether neuron activated or not</a:t>
            </a:r>
            <a:r>
              <a:rPr lang="en-US" sz="2900" b="0" i="0" cap="non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 </a:t>
            </a:r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activation function: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3100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</a:p>
          <a:p>
            <a:pPr>
              <a:lnSpc>
                <a:spcPct val="120000"/>
              </a:lnSpc>
            </a:pPr>
            <a:endParaRPr lang="en-US" sz="31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endParaRPr lang="en-US" sz="31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endParaRPr lang="en-US" sz="31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9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D30115D-7BDE-0D0A-7E6F-F36CF5F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17" y="3299776"/>
            <a:ext cx="8118143" cy="291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2EBE3-9F38-CC9C-AFD5-33577E435E4E}"/>
              </a:ext>
            </a:extLst>
          </p:cNvPr>
          <p:cNvSpPr txBox="1"/>
          <p:nvPr/>
        </p:nvSpPr>
        <p:spPr>
          <a:xfrm>
            <a:off x="10506269" y="415833"/>
            <a:ext cx="40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94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F3C7-1ECA-DAB8-CEBF-D41323F8B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583" y="713845"/>
            <a:ext cx="8825658" cy="861420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Perceptron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6E809-EBCE-BE64-0562-DF7B625E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1" y="2099388"/>
            <a:ext cx="8825658" cy="3539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layers, Two types:</a:t>
            </a:r>
          </a:p>
          <a:p>
            <a:pPr>
              <a:lnSpc>
                <a:spcPct val="120000"/>
              </a:lnSpc>
            </a:pPr>
            <a:r>
              <a:rPr lang="en-US" sz="32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 Single-layer Perceptron</a:t>
            </a:r>
          </a:p>
          <a:p>
            <a:pPr>
              <a:lnSpc>
                <a:spcPct val="120000"/>
              </a:lnSpc>
            </a:pPr>
            <a:r>
              <a:rPr lang="en-US" sz="32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 Multi-layer Perceptron</a:t>
            </a:r>
          </a:p>
          <a:p>
            <a:endParaRPr lang="en-US" sz="2900" cap="non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D425A-BA4A-AE41-1ECE-ACCE0ACDFA98}"/>
              </a:ext>
            </a:extLst>
          </p:cNvPr>
          <p:cNvSpPr txBox="1"/>
          <p:nvPr/>
        </p:nvSpPr>
        <p:spPr>
          <a:xfrm>
            <a:off x="10562253" y="436669"/>
            <a:ext cx="42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90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2C05-4470-7C99-D81E-8F55F430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4482"/>
            <a:ext cx="8825658" cy="783771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Single-layer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4F0A-5F86-AB7D-A707-CF1374E8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32" y="1801135"/>
            <a:ext cx="11196736" cy="459966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of the easiest ANN types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Consists feed-forward network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Includes threshold transfer function inside model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linearly separable objects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 do not contain recorded data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Begins with inconsistently allocated weight-input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900" cap="non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EEBAF-7A36-F622-9DF0-2B6EC4B19BAB}"/>
              </a:ext>
            </a:extLst>
          </p:cNvPr>
          <p:cNvSpPr txBox="1"/>
          <p:nvPr/>
        </p:nvSpPr>
        <p:spPr>
          <a:xfrm>
            <a:off x="10552922" y="477265"/>
            <a:ext cx="410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22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3969-D78C-5B09-EB87-AFAC2602D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8490"/>
            <a:ext cx="8825658" cy="861420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Single-layer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5D91-DCF6-D7F0-5F31-991B021D1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21" y="1941095"/>
            <a:ext cx="11245516" cy="445970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Sums up all inputs(weights).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sum &gt; threshold, activated &amp; output +1.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outcome=threshold, </a:t>
            </a:r>
          </a:p>
          <a:p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- performance stated as satisfied</a:t>
            </a:r>
          </a:p>
          <a:p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- weight demand doesn’t change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desired output, change weight input</a:t>
            </a:r>
            <a:endParaRPr lang="en-US" sz="29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EEB32-7899-F212-56C0-4EDB96486A4B}"/>
              </a:ext>
            </a:extLst>
          </p:cNvPr>
          <p:cNvSpPr txBox="1"/>
          <p:nvPr/>
        </p:nvSpPr>
        <p:spPr>
          <a:xfrm>
            <a:off x="10506269" y="434547"/>
            <a:ext cx="456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54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1070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3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B443-83CD-7621-E8DB-7E871CC1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270" y="678180"/>
            <a:ext cx="8391330" cy="898693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>
            <a:noAutofit/>
          </a:bodyPr>
          <a:lstStyle/>
          <a:p>
            <a:pPr algn="ctr"/>
            <a:r>
              <a:rPr lang="en-US">
                <a:solidFill>
                  <a:srgbClr val="EBEB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Single-layer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8547468-8FB4-6F34-25AD-F0361E6EF3B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47936" y="1913551"/>
                <a:ext cx="6435093" cy="4173897"/>
              </a:xfrm>
            </p:spPr>
            <p:txBody>
              <a:bodyPr>
                <a:noAutofit/>
              </a:bodyPr>
              <a:lstStyle/>
              <a:p>
                <a:r>
                  <a:rPr lang="en-US" sz="2900" b="0" i="0" cap="none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Y=b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𝑖</m:t>
                        </m:r>
                        <m: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=0</m:t>
                        </m:r>
                      </m:sub>
                      <m:sup>
                        <m: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𝑚</m:t>
                        </m:r>
                      </m:sup>
                      <m:e>
                        <m: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𝑥𝑖</m:t>
                        </m:r>
                        <m: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∗</m:t>
                        </m:r>
                        <m: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𝑤𝑖</m:t>
                        </m:r>
                        <m:r>
                          <a:rPr lang="en-US" sz="2900" b="0" i="1" cap="non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,w</a:t>
                </a:r>
                <a:r>
                  <a:rPr lang="en-US" sz="2900" b="0" i="0" cap="none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here </a:t>
                </a:r>
              </a:p>
              <a:p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   xi= inputs</a:t>
                </a:r>
              </a:p>
              <a:p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   </a:t>
                </a:r>
                <a:r>
                  <a:rPr lang="en-US" sz="2900" cap="none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wi</a:t>
                </a:r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= weights</a:t>
                </a:r>
              </a:p>
              <a:p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   b= bias, </a:t>
                </a:r>
              </a:p>
              <a:p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       used when w=0,x=0 to get y&gt;0  </a:t>
                </a:r>
              </a:p>
              <a:p>
                <a:r>
                  <a:rPr lang="en-US" sz="2900" i="0" u="sng" cap="none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Note:</a:t>
                </a:r>
                <a:r>
                  <a:rPr lang="en-US" sz="2900" i="0" cap="none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similar to linear regression/classification equation of y = m*x + c</a:t>
                </a:r>
                <a:r>
                  <a:rPr lang="en-US" sz="2900" cap="none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       </a:t>
                </a:r>
                <a:br>
                  <a:rPr lang="pl-PL" sz="2800" b="0" i="0" cap="none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</a:br>
                <a:endParaRPr lang="en-US" sz="2800" cap="none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8547468-8FB4-6F34-25AD-F0361E6EF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47936" y="1913551"/>
                <a:ext cx="6435093" cy="4173897"/>
              </a:xfrm>
              <a:blipFill>
                <a:blip r:embed="rId2"/>
                <a:stretch>
                  <a:fillRect l="-2083" t="-1606" b="-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erceptron in Machine Learning">
            <a:extLst>
              <a:ext uri="{FF2B5EF4-FFF2-40B4-BE49-F238E27FC236}">
                <a16:creationId xmlns:a16="http://schemas.microsoft.com/office/drawing/2014/main" id="{A1BE164A-0260-1823-B020-2753ACF0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71" y="2507209"/>
            <a:ext cx="4846743" cy="2643677"/>
          </a:xfrm>
          <a:prstGeom prst="roundRect">
            <a:avLst>
              <a:gd name="adj" fmla="val 1858"/>
            </a:avLst>
          </a:prstGeom>
          <a:solidFill>
            <a:schemeClr val="tx1">
              <a:lumMod val="95000"/>
            </a:scheme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E2EE9-34A3-111B-B2DF-BB00C6373A22}"/>
              </a:ext>
            </a:extLst>
          </p:cNvPr>
          <p:cNvSpPr txBox="1"/>
          <p:nvPr/>
        </p:nvSpPr>
        <p:spPr>
          <a:xfrm>
            <a:off x="10547446" y="341045"/>
            <a:ext cx="46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78929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6F6E-604D-F2AB-A1D6-91589B6A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6761"/>
            <a:ext cx="8825658" cy="975359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Multi-layer</a:t>
            </a:r>
            <a:r>
              <a:rPr lang="en-US"/>
              <a:t> </a:t>
            </a:r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6ABE0-4DDF-778E-2F41-4C4F04A8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981200"/>
            <a:ext cx="11216639" cy="438912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single-layer, have same model structure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artificial neural networks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 one or more hidden layers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Known Backpropagation algorithm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Executes in two stages :</a:t>
            </a:r>
          </a:p>
          <a:p>
            <a:pPr>
              <a:buClr>
                <a:schemeClr val="bg1"/>
              </a:buClr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1. Forward Stage</a:t>
            </a:r>
          </a:p>
          <a:p>
            <a:pPr>
              <a:buClr>
                <a:schemeClr val="bg1"/>
              </a:buClr>
            </a:pPr>
            <a:r>
              <a:rPr lang="en-US" sz="2900" cap="none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2. Backward Stage    </a:t>
            </a:r>
          </a:p>
        </p:txBody>
      </p:sp>
      <p:pic>
        <p:nvPicPr>
          <p:cNvPr id="5" name="Picture 2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5F40BF70-E6A1-5F68-1F5F-4EAD7781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43" y="3081902"/>
            <a:ext cx="5010976" cy="328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869A6-7C57-1864-D8F4-3FEA7FDC4B98}"/>
              </a:ext>
            </a:extLst>
          </p:cNvPr>
          <p:cNvSpPr txBox="1"/>
          <p:nvPr/>
        </p:nvSpPr>
        <p:spPr>
          <a:xfrm>
            <a:off x="10506270" y="392818"/>
            <a:ext cx="46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24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513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Open Sans</vt:lpstr>
      <vt:lpstr>Roboto</vt:lpstr>
      <vt:lpstr>Wingdings</vt:lpstr>
      <vt:lpstr>Wingdings 3</vt:lpstr>
      <vt:lpstr>Ion Boardroom</vt:lpstr>
      <vt:lpstr>Perceptron and Multi-layer Perceptron(MLP)</vt:lpstr>
      <vt:lpstr>Overview</vt:lpstr>
      <vt:lpstr>Perceptron</vt:lpstr>
      <vt:lpstr>Activation function</vt:lpstr>
      <vt:lpstr>Types of Perceptron </vt:lpstr>
      <vt:lpstr>Single-layer Perceptron</vt:lpstr>
      <vt:lpstr>Single-layer Perceptron</vt:lpstr>
      <vt:lpstr>Single-layer Perceptron</vt:lpstr>
      <vt:lpstr>Multi-layer Perceptron</vt:lpstr>
      <vt:lpstr>Multi-layer Perceptron</vt:lpstr>
      <vt:lpstr>PowerPoint Presentation</vt:lpstr>
      <vt:lpstr>Perceptron(Algorithm):</vt:lpstr>
      <vt:lpstr>Application</vt:lpstr>
      <vt:lpstr>References:</vt:lpstr>
      <vt:lpstr>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Menuka Lamsal</dc:creator>
  <cp:lastModifiedBy>Menuka Lamsal</cp:lastModifiedBy>
  <cp:revision>2</cp:revision>
  <dcterms:created xsi:type="dcterms:W3CDTF">2023-01-18T11:10:44Z</dcterms:created>
  <dcterms:modified xsi:type="dcterms:W3CDTF">2023-03-08T15:03:23Z</dcterms:modified>
</cp:coreProperties>
</file>