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>
            <a:lvl1pPr marL="0" lvl="0" indent="0" algn="ctr">
              <a:lnSpc>
                <a:spcPct val="100000"/>
              </a:lnSpc>
              <a:buNone/>
              <a:defRPr sz="4400" b="0" i="0" u="none" strike="noStrike" baseline="0">
                <a:solidFill>
                  <a:srgbClr val="000000"/>
                </a:solidFill>
                <a:latin typeface="Arial"/>
              </a:defRPr>
            </a:lvl1pPr>
          </a:lstStyle>
          <a:p>
            <a:pPr lvl="0"/>
            <a:r>
              <a:rPr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marL="0" lvl="0" indent="0" algn="ctr">
              <a:buNone/>
            </a:pPr>
            <a:r>
              <a:rPr>
                <a:solidFill>
                  <a:srgbClr val="3F3F3F"/>
                </a:solidFill>
              </a:rPr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</a:defRPr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</a:defRPr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ctr"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</a:defRPr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xStyles>
    <p:titleStyle>
      <a:lvl1pPr marL="0" lvl="0" indent="0" algn="ctr">
        <a:lnSpc>
          <a:spcPct val="100000"/>
        </a:lnSpc>
        <a:buNone/>
        <a:defRPr sz="4400" b="0" i="0" u="none" strike="noStrike" baseline="0">
          <a:solidFill>
            <a:srgbClr val="000000"/>
          </a:solidFill>
          <a:latin typeface="Arial"/>
        </a:defRPr>
      </a:lvl1pPr>
    </p:titleStyle>
    <p:bodyStyle>
      <a:lvl1pPr marL="342900" lvl="0" indent="0" algn="l">
        <a:lnSpc>
          <a:spcPct val="100000"/>
        </a:lnSpc>
        <a:buFont typeface="Arial"/>
        <a:buChar char="•"/>
        <a:defRPr sz="3200" b="0" i="0" u="none" strike="noStrike" baseline="0">
          <a:solidFill>
            <a:srgbClr val="000000"/>
          </a:solidFill>
          <a:latin typeface="Arial"/>
        </a:defRPr>
      </a:lvl1pPr>
      <a:lvl2pPr marL="742950" lvl="1" indent="457200" algn="l">
        <a:lnSpc>
          <a:spcPct val="100000"/>
        </a:lnSpc>
        <a:buFont typeface="Arial"/>
        <a:buChar char="–"/>
        <a:defRPr sz="2800" b="0" i="0" u="none" strike="noStrike" baseline="0">
          <a:solidFill>
            <a:srgbClr val="000000"/>
          </a:solidFill>
          <a:latin typeface="Arial"/>
        </a:defRPr>
      </a:lvl2pPr>
      <a:lvl3pPr marL="1143000" lvl="2" indent="914400" algn="l">
        <a:lnSpc>
          <a:spcPct val="100000"/>
        </a:lnSpc>
        <a:buFont typeface="Arial"/>
        <a:buChar char="•"/>
        <a:defRPr sz="2400" b="0" i="0" u="none" strike="noStrike" baseline="0">
          <a:solidFill>
            <a:srgbClr val="000000"/>
          </a:solidFill>
          <a:latin typeface="Arial"/>
        </a:defRPr>
      </a:lvl3pPr>
      <a:lvl4pPr marL="1600200" lvl="3" indent="1371600" algn="l">
        <a:lnSpc>
          <a:spcPct val="100000"/>
        </a:lnSpc>
        <a:buFont typeface="Arial"/>
        <a:buChar char="–"/>
        <a:defRPr sz="2000" b="0" i="0" u="none" strike="noStrike" baseline="0">
          <a:solidFill>
            <a:srgbClr val="000000"/>
          </a:solidFill>
          <a:latin typeface="Arial"/>
        </a:defRPr>
      </a:lvl4pPr>
      <a:lvl5pPr marL="2057400" lvl="4" indent="1828800" algn="l">
        <a:lnSpc>
          <a:spcPct val="100000"/>
        </a:lnSpc>
        <a:buFont typeface="Arial"/>
        <a:buChar char="»"/>
        <a:defRPr sz="2000" b="0" i="0" u="none" strike="noStrike" baseline="0">
          <a:solidFill>
            <a:srgbClr val="000000"/>
          </a:solidFill>
          <a:latin typeface="Arial"/>
        </a:defRPr>
      </a:lvl5pPr>
      <a:lvl6pPr marL="2514600" lvl="5" indent="2286000" algn="l">
        <a:lnSpc>
          <a:spcPct val="100000"/>
        </a:lnSpc>
        <a:buFont typeface="Arial"/>
        <a:buChar char="•"/>
        <a:defRPr sz="2000" b="0" i="0" u="none" strike="noStrike" baseline="0">
          <a:solidFill>
            <a:srgbClr val="000000"/>
          </a:solidFill>
          <a:latin typeface="Arial"/>
        </a:defRPr>
      </a:lvl6pPr>
      <a:lvl7pPr marL="2971800" lvl="6" indent="2743200" algn="l">
        <a:lnSpc>
          <a:spcPct val="100000"/>
        </a:lnSpc>
        <a:buFont typeface="Arial"/>
        <a:buChar char="•"/>
        <a:defRPr sz="2000" b="0" i="0" u="none" strike="noStrike" baseline="0">
          <a:solidFill>
            <a:srgbClr val="000000"/>
          </a:solidFill>
          <a:latin typeface="Arial"/>
        </a:defRPr>
      </a:lvl7pPr>
      <a:lvl8pPr marL="3429000" lvl="7" indent="3200400" algn="l">
        <a:lnSpc>
          <a:spcPct val="100000"/>
        </a:lnSpc>
        <a:buFont typeface="Arial"/>
        <a:buChar char="•"/>
        <a:defRPr sz="2000" b="0" i="0" u="none" strike="noStrike" baseline="0">
          <a:solidFill>
            <a:srgbClr val="000000"/>
          </a:solidFill>
          <a:latin typeface="Arial"/>
        </a:defRPr>
      </a:lvl8pPr>
      <a:lvl9pPr marL="3886200" lvl="8" indent="3657600" algn="l">
        <a:lnSpc>
          <a:spcPct val="100000"/>
        </a:lnSpc>
        <a:buFont typeface="Arial"/>
        <a:buChar char="•"/>
        <a:defRPr sz="2000" b="0" i="0" u="none" strike="noStrike" baseline="0">
          <a:solidFill>
            <a:srgbClr val="000000"/>
          </a:solidFill>
          <a:latin typeface="Arial"/>
        </a:defRPr>
      </a:lvl9pPr>
    </p:bodyStyle>
    <p:otherStyle>
      <a:lvl1pPr marL="0" lvl="0" indent="0" algn="l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1pPr>
      <a:lvl2pPr marL="457200" lvl="1" indent="457200" algn="l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2pPr>
      <a:lvl3pPr marL="914400" lvl="2" indent="914400" algn="l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3pPr>
      <a:lvl4pPr marL="1371600" lvl="3" indent="1371600" algn="l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4pPr>
      <a:lvl5pPr marL="1828800" lvl="4" indent="1828800" algn="l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5pPr>
      <a:lvl6pPr marL="2286000" lvl="5" indent="2286000" algn="l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6pPr>
      <a:lvl7pPr marL="2743200" lvl="6" indent="2743200" algn="l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7pPr>
      <a:lvl8pPr marL="3200400" lvl="7" indent="3200400" algn="l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8pPr>
      <a:lvl9pPr marL="3657600" lvl="8" indent="3657600" algn="l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normAutofit fontScale="90000"/>
          </a:bodyPr>
          <a:lstStyle/>
          <a:p>
            <a:pPr lvl="0"/>
            <a:r>
              <a:rPr/>
              <a:t>CSE 102</a:t>
            </a:r>
          </a:p>
          <a:p>
            <a:pPr lvl="0"/>
            <a:r>
              <a:rPr/>
              <a:t>​</a:t>
            </a:r>
          </a:p>
          <a:p>
            <a:pPr lvl="0"/>
            <a:r>
              <a:rPr/>
              <a:t>​Loop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marL="0" lvl="0" indent="0" algn="ctr">
              <a:buNone/>
            </a:pPr>
            <a:r>
              <a:rPr>
                <a:solidFill>
                  <a:srgbClr val="3F3F3F"/>
                </a:solidFill>
              </a:rPr>
              <a:t>Department of Computer Science and Engineering</a:t>
            </a:r>
          </a:p>
          <a:p>
            <a:pPr marL="0" lvl="0" indent="0" algn="ctr">
              <a:buNone/>
            </a:pPr>
            <a:r>
              <a:rPr>
                <a:solidFill>
                  <a:srgbClr val="3F3F3F"/>
                </a:solidFill>
              </a:rPr>
              <a:t>University of Asia Pacific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/>
              <a:t>Today’s Experiment - 7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r>
              <a:rPr sz="2800"/>
              <a:t>Take a number N. Check if N + Reverse(N) is equal a palindrome.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76400" y="2743200"/>
            <a:ext cx="6096000" cy="4592637"/>
            <a:chOff x="1056" y="1728"/>
            <a:chExt cx="3840" cy="2893"/>
          </a:xfrm>
        </p:grpSpPr>
        <p:sp>
          <p:nvSpPr>
            <p:cNvPr id="5" name="Rectangle 4"/>
            <p:cNvSpPr/>
            <p:nvPr/>
          </p:nvSpPr>
          <p:spPr>
            <a:xfrm>
              <a:off x="1056" y="1728"/>
              <a:ext cx="1920" cy="23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 b="1" i="0" u="none" strike="noStrike">
                  <a:solidFill>
                    <a:srgbClr val="FFFFFF"/>
                  </a:solidFill>
                  <a:latin typeface="Calibri"/>
                </a:rPr>
                <a:t>Input 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056" y="1728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7" name="Straight Connector 6"/>
            <p:cNvSpPr/>
            <p:nvPr/>
          </p:nvSpPr>
          <p:spPr>
            <a:xfrm>
              <a:off x="1056" y="1728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8" name="Straight Connector 7"/>
            <p:cNvSpPr/>
            <p:nvPr/>
          </p:nvSpPr>
          <p:spPr>
            <a:xfrm>
              <a:off x="2976" y="1728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9" name="Rectangle 8"/>
            <p:cNvSpPr/>
            <p:nvPr/>
          </p:nvSpPr>
          <p:spPr>
            <a:xfrm>
              <a:off x="2976" y="1728"/>
              <a:ext cx="1920" cy="23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 b="1" i="0" u="none" strike="noStrike">
                  <a:solidFill>
                    <a:srgbClr val="FFFFFF"/>
                  </a:solidFill>
                  <a:latin typeface="Calibri"/>
                </a:rPr>
                <a:t>Output</a:t>
              </a: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2976" y="1728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1" name="Straight Connector 10"/>
            <p:cNvSpPr/>
            <p:nvPr/>
          </p:nvSpPr>
          <p:spPr>
            <a:xfrm>
              <a:off x="2976" y="1728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2" name="Straight Connector 11"/>
            <p:cNvSpPr/>
            <p:nvPr/>
          </p:nvSpPr>
          <p:spPr>
            <a:xfrm>
              <a:off x="4896" y="1728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3" name="Straight Connector 12"/>
            <p:cNvSpPr/>
            <p:nvPr/>
          </p:nvSpPr>
          <p:spPr>
            <a:xfrm>
              <a:off x="1056" y="1961"/>
              <a:ext cx="1920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</a:ln>
          </p:spPr>
        </p:sp>
        <p:sp>
          <p:nvSpPr>
            <p:cNvPr id="14" name="Rectangle 13"/>
            <p:cNvSpPr/>
            <p:nvPr/>
          </p:nvSpPr>
          <p:spPr>
            <a:xfrm>
              <a:off x="1056" y="1961"/>
              <a:ext cx="1920" cy="233"/>
            </a:xfrm>
            <a:prstGeom prst="rect">
              <a:avLst/>
            </a:prstGeom>
            <a:solidFill>
              <a:srgbClr val="B8CCE4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>
                  <a:solidFill>
                    <a:srgbClr val="000000"/>
                  </a:solidFill>
                  <a:latin typeface="Calibri"/>
                </a:rPr>
                <a:t>1234</a:t>
              </a: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1056" y="1961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6" name="Straight Connector 15"/>
            <p:cNvSpPr/>
            <p:nvPr/>
          </p:nvSpPr>
          <p:spPr>
            <a:xfrm>
              <a:off x="1056" y="1961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7" name="Straight Connector 16"/>
            <p:cNvSpPr/>
            <p:nvPr/>
          </p:nvSpPr>
          <p:spPr>
            <a:xfrm>
              <a:off x="2976" y="1961"/>
              <a:ext cx="1920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</a:ln>
          </p:spPr>
        </p:sp>
        <p:sp>
          <p:nvSpPr>
            <p:cNvPr id="18" name="Straight Connector 17"/>
            <p:cNvSpPr/>
            <p:nvPr/>
          </p:nvSpPr>
          <p:spPr>
            <a:xfrm>
              <a:off x="2976" y="1961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9" name="Rectangle 18"/>
            <p:cNvSpPr/>
            <p:nvPr/>
          </p:nvSpPr>
          <p:spPr>
            <a:xfrm>
              <a:off x="2976" y="1961"/>
              <a:ext cx="1920" cy="233"/>
            </a:xfrm>
            <a:prstGeom prst="rect">
              <a:avLst/>
            </a:prstGeom>
            <a:solidFill>
              <a:srgbClr val="B8CCE4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 baseline="0">
                  <a:solidFill>
                    <a:srgbClr val="000000"/>
                  </a:solidFill>
                  <a:latin typeface="Calibri"/>
                </a:rPr>
                <a:t>Palindrome</a:t>
              </a: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2976" y="1961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1" name="Straight Connector 20"/>
            <p:cNvSpPr/>
            <p:nvPr/>
          </p:nvSpPr>
          <p:spPr>
            <a:xfrm>
              <a:off x="2976" y="1961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2" name="Straight Connector 21"/>
            <p:cNvSpPr/>
            <p:nvPr/>
          </p:nvSpPr>
          <p:spPr>
            <a:xfrm>
              <a:off x="4896" y="1961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3" name="Straight Connector 22"/>
            <p:cNvSpPr/>
            <p:nvPr/>
          </p:nvSpPr>
          <p:spPr>
            <a:xfrm>
              <a:off x="1056" y="2194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4" name="Rectangle 23"/>
            <p:cNvSpPr/>
            <p:nvPr/>
          </p:nvSpPr>
          <p:spPr>
            <a:xfrm>
              <a:off x="1056" y="2194"/>
              <a:ext cx="1920" cy="233"/>
            </a:xfrm>
            <a:prstGeom prst="rect">
              <a:avLst/>
            </a:prstGeom>
            <a:solidFill>
              <a:srgbClr val="DBE5F1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>
                  <a:solidFill>
                    <a:srgbClr val="000000"/>
                  </a:solidFill>
                  <a:latin typeface="Calibri"/>
                </a:rPr>
                <a:t>345</a:t>
              </a: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1056" y="2194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6" name="Straight Connector 25"/>
            <p:cNvSpPr/>
            <p:nvPr/>
          </p:nvSpPr>
          <p:spPr>
            <a:xfrm>
              <a:off x="1056" y="2194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7" name="Straight Connector 26"/>
            <p:cNvSpPr/>
            <p:nvPr/>
          </p:nvSpPr>
          <p:spPr>
            <a:xfrm>
              <a:off x="2976" y="2194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8" name="Straight Connector 27"/>
            <p:cNvSpPr/>
            <p:nvPr/>
          </p:nvSpPr>
          <p:spPr>
            <a:xfrm>
              <a:off x="2976" y="2194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9" name="Rectangle 28"/>
            <p:cNvSpPr/>
            <p:nvPr/>
          </p:nvSpPr>
          <p:spPr>
            <a:xfrm>
              <a:off x="2976" y="2194"/>
              <a:ext cx="1920" cy="233"/>
            </a:xfrm>
            <a:prstGeom prst="rect">
              <a:avLst/>
            </a:prstGeom>
            <a:solidFill>
              <a:srgbClr val="DBE5F1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 baseline="0">
                  <a:solidFill>
                    <a:srgbClr val="000000"/>
                  </a:solidFill>
                  <a:latin typeface="Calibri"/>
                </a:rPr>
                <a:t>Palindrome</a:t>
              </a: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2976" y="2194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1" name="Straight Connector 30"/>
            <p:cNvSpPr/>
            <p:nvPr/>
          </p:nvSpPr>
          <p:spPr>
            <a:xfrm>
              <a:off x="2976" y="2194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2" name="Straight Connector 31"/>
            <p:cNvSpPr/>
            <p:nvPr/>
          </p:nvSpPr>
          <p:spPr>
            <a:xfrm>
              <a:off x="4896" y="2194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3" name="Straight Connector 32"/>
            <p:cNvSpPr/>
            <p:nvPr/>
          </p:nvSpPr>
          <p:spPr>
            <a:xfrm>
              <a:off x="1056" y="2427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4" name="Rectangle 33"/>
            <p:cNvSpPr/>
            <p:nvPr/>
          </p:nvSpPr>
          <p:spPr>
            <a:xfrm>
              <a:off x="1056" y="2427"/>
              <a:ext cx="1920" cy="233"/>
            </a:xfrm>
            <a:prstGeom prst="rect">
              <a:avLst/>
            </a:prstGeom>
            <a:solidFill>
              <a:srgbClr val="B8CCE4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>
                  <a:solidFill>
                    <a:srgbClr val="000000"/>
                  </a:solidFill>
                  <a:latin typeface="Calibri"/>
                </a:rPr>
                <a:t>2112</a:t>
              </a: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1056" y="2427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6" name="Straight Connector 35"/>
            <p:cNvSpPr/>
            <p:nvPr/>
          </p:nvSpPr>
          <p:spPr>
            <a:xfrm>
              <a:off x="1056" y="2427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7" name="Straight Connector 36"/>
            <p:cNvSpPr/>
            <p:nvPr/>
          </p:nvSpPr>
          <p:spPr>
            <a:xfrm>
              <a:off x="2976" y="2427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8" name="Straight Connector 37"/>
            <p:cNvSpPr/>
            <p:nvPr/>
          </p:nvSpPr>
          <p:spPr>
            <a:xfrm>
              <a:off x="2976" y="2427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9" name="Rectangle 38"/>
            <p:cNvSpPr/>
            <p:nvPr/>
          </p:nvSpPr>
          <p:spPr>
            <a:xfrm>
              <a:off x="2976" y="2427"/>
              <a:ext cx="1920" cy="233"/>
            </a:xfrm>
            <a:prstGeom prst="rect">
              <a:avLst/>
            </a:prstGeom>
            <a:solidFill>
              <a:srgbClr val="B8CCE4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>
                  <a:solidFill>
                    <a:srgbClr val="000000"/>
                  </a:solidFill>
                  <a:latin typeface="Calibri"/>
                </a:rPr>
                <a:t>Palindrome</a:t>
              </a:r>
            </a:p>
          </p:txBody>
        </p:sp>
        <p:sp>
          <p:nvSpPr>
            <p:cNvPr id="40" name="Straight Connector 39"/>
            <p:cNvSpPr/>
            <p:nvPr/>
          </p:nvSpPr>
          <p:spPr>
            <a:xfrm>
              <a:off x="2976" y="2427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1" name="Straight Connector 40"/>
            <p:cNvSpPr/>
            <p:nvPr/>
          </p:nvSpPr>
          <p:spPr>
            <a:xfrm>
              <a:off x="2976" y="2427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2" name="Straight Connector 41"/>
            <p:cNvSpPr/>
            <p:nvPr/>
          </p:nvSpPr>
          <p:spPr>
            <a:xfrm>
              <a:off x="4896" y="2427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3" name="Straight Connector 42"/>
            <p:cNvSpPr/>
            <p:nvPr/>
          </p:nvSpPr>
          <p:spPr>
            <a:xfrm>
              <a:off x="1056" y="2660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4" name="Rectangle 43"/>
            <p:cNvSpPr/>
            <p:nvPr/>
          </p:nvSpPr>
          <p:spPr>
            <a:xfrm>
              <a:off x="1056" y="2660"/>
              <a:ext cx="1920" cy="233"/>
            </a:xfrm>
            <a:prstGeom prst="rect">
              <a:avLst/>
            </a:prstGeom>
            <a:solidFill>
              <a:srgbClr val="DBE5F1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>
                  <a:solidFill>
                    <a:srgbClr val="000000"/>
                  </a:solidFill>
                  <a:latin typeface="Calibri"/>
                </a:rPr>
                <a:t>567</a:t>
              </a: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1056" y="2660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6" name="Straight Connector 45"/>
            <p:cNvSpPr/>
            <p:nvPr/>
          </p:nvSpPr>
          <p:spPr>
            <a:xfrm>
              <a:off x="1056" y="2660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7" name="Straight Connector 46"/>
            <p:cNvSpPr/>
            <p:nvPr/>
          </p:nvSpPr>
          <p:spPr>
            <a:xfrm>
              <a:off x="2976" y="2660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8" name="Straight Connector 47"/>
            <p:cNvSpPr/>
            <p:nvPr/>
          </p:nvSpPr>
          <p:spPr>
            <a:xfrm>
              <a:off x="2976" y="2660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9" name="Rectangle 48"/>
            <p:cNvSpPr/>
            <p:nvPr/>
          </p:nvSpPr>
          <p:spPr>
            <a:xfrm>
              <a:off x="2976" y="2660"/>
              <a:ext cx="1920" cy="233"/>
            </a:xfrm>
            <a:prstGeom prst="rect">
              <a:avLst/>
            </a:prstGeom>
            <a:solidFill>
              <a:srgbClr val="DBE5F1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>
                  <a:solidFill>
                    <a:srgbClr val="000000"/>
                  </a:solidFill>
                  <a:latin typeface="Calibri"/>
                </a:rPr>
                <a:t>Not</a:t>
              </a:r>
              <a:r>
                <a:rPr baseline="0">
                  <a:solidFill>
                    <a:srgbClr val="000000"/>
                  </a:solidFill>
                  <a:latin typeface="Calibri"/>
                </a:rPr>
                <a:t> Palindrome</a:t>
              </a:r>
            </a:p>
          </p:txBody>
        </p:sp>
        <p:sp>
          <p:nvSpPr>
            <p:cNvPr id="50" name="Straight Connector 49"/>
            <p:cNvSpPr/>
            <p:nvPr/>
          </p:nvSpPr>
          <p:spPr>
            <a:xfrm>
              <a:off x="2976" y="2660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51" name="Straight Connector 50"/>
            <p:cNvSpPr/>
            <p:nvPr/>
          </p:nvSpPr>
          <p:spPr>
            <a:xfrm>
              <a:off x="2976" y="2660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52" name="Straight Connector 51"/>
            <p:cNvSpPr/>
            <p:nvPr/>
          </p:nvSpPr>
          <p:spPr>
            <a:xfrm>
              <a:off x="4896" y="2660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53" name="Straight Connector 52"/>
            <p:cNvSpPr/>
            <p:nvPr/>
          </p:nvSpPr>
          <p:spPr>
            <a:xfrm>
              <a:off x="1056" y="2893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54" name="Straight Connector 53"/>
            <p:cNvSpPr/>
            <p:nvPr/>
          </p:nvSpPr>
          <p:spPr>
            <a:xfrm>
              <a:off x="2976" y="2893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/>
              <a:t>Bonus experiment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r>
              <a:rPr/>
              <a:t>Given A and B, find the number of common divisors of A and B.</a:t>
            </a:r>
          </a:p>
          <a:p>
            <a:pPr lvl="0"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 dirty="0"/>
              <a:t>Relational operators</a:t>
            </a:r>
          </a:p>
        </p:txBody>
      </p:sp>
      <p:sp>
        <p:nvSpPr>
          <p:cNvPr id="74" name="Text Placeholder 7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28434"/>
              </p:ext>
            </p:extLst>
          </p:nvPr>
        </p:nvGraphicFramePr>
        <p:xfrm>
          <a:off x="1320266" y="2369661"/>
          <a:ext cx="6503468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734">
                  <a:extLst>
                    <a:ext uri="{9D8B030D-6E8A-4147-A177-3AD203B41FA5}">
                      <a16:colId xmlns:a16="http://schemas.microsoft.com/office/drawing/2014/main" val="2624381120"/>
                    </a:ext>
                  </a:extLst>
                </a:gridCol>
                <a:gridCol w="3251734">
                  <a:extLst>
                    <a:ext uri="{9D8B030D-6E8A-4147-A177-3AD203B41FA5}">
                      <a16:colId xmlns:a16="http://schemas.microsoft.com/office/drawing/2014/main" val="1685125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Operator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Meaning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6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&lt;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Less than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20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&gt;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Greater</a:t>
                      </a:r>
                      <a:r>
                        <a:rPr lang="en-US" sz="220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86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==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Is</a:t>
                      </a:r>
                      <a:r>
                        <a:rPr lang="en-US" sz="220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equal to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34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!=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Not</a:t>
                      </a:r>
                      <a:r>
                        <a:rPr lang="en-US" sz="220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5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&lt;=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</a:t>
                      </a:r>
                      <a:r>
                        <a:rPr lang="en-US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ess than or equals</a:t>
                      </a:r>
                      <a:r>
                        <a:rPr lang="en-US" sz="220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to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19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&gt;=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Greater</a:t>
                      </a:r>
                      <a:r>
                        <a:rPr lang="en-US" sz="220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than or equals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2080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/>
              <a:t>Logical operators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19200" y="1630362"/>
            <a:ext cx="6705600" cy="3109913"/>
            <a:chOff x="768" y="1027"/>
            <a:chExt cx="4224" cy="1959"/>
          </a:xfrm>
        </p:grpSpPr>
        <p:sp>
          <p:nvSpPr>
            <p:cNvPr id="4" name="Rectangle 3"/>
            <p:cNvSpPr/>
            <p:nvPr/>
          </p:nvSpPr>
          <p:spPr>
            <a:xfrm>
              <a:off x="768" y="1027"/>
              <a:ext cx="1632" cy="23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 sz="2800" b="1" i="0" u="none" strike="noStrike" baseline="0">
                  <a:solidFill>
                    <a:srgbClr val="FFFFFF"/>
                  </a:solidFill>
                  <a:latin typeface="Calibri"/>
                </a:rPr>
                <a:t>Operator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768" y="1027"/>
              <a:ext cx="163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6" name="Straight Connector 5"/>
            <p:cNvSpPr/>
            <p:nvPr/>
          </p:nvSpPr>
          <p:spPr>
            <a:xfrm>
              <a:off x="768" y="1027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7" name="Straight Connector 6"/>
            <p:cNvSpPr/>
            <p:nvPr/>
          </p:nvSpPr>
          <p:spPr>
            <a:xfrm>
              <a:off x="2400" y="1027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8" name="Rectangle 7"/>
            <p:cNvSpPr/>
            <p:nvPr/>
          </p:nvSpPr>
          <p:spPr>
            <a:xfrm>
              <a:off x="2400" y="1027"/>
              <a:ext cx="2592" cy="23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 sz="2800" b="1" i="0" u="none" strike="noStrike">
                  <a:solidFill>
                    <a:srgbClr val="FFFFFF"/>
                  </a:solidFill>
                  <a:latin typeface="Calibri"/>
                </a:rPr>
                <a:t>Meaning</a:t>
              </a: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2400" y="1027"/>
              <a:ext cx="259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0" name="Straight Connector 9"/>
            <p:cNvSpPr/>
            <p:nvPr/>
          </p:nvSpPr>
          <p:spPr>
            <a:xfrm>
              <a:off x="2400" y="1027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1" name="Straight Connector 10"/>
            <p:cNvSpPr/>
            <p:nvPr/>
          </p:nvSpPr>
          <p:spPr>
            <a:xfrm>
              <a:off x="4992" y="1027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2" name="Straight Connector 11"/>
            <p:cNvSpPr/>
            <p:nvPr/>
          </p:nvSpPr>
          <p:spPr>
            <a:xfrm>
              <a:off x="768" y="1260"/>
              <a:ext cx="1632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</a:ln>
          </p:spPr>
        </p:sp>
        <p:sp>
          <p:nvSpPr>
            <p:cNvPr id="13" name="Rectangle 12"/>
            <p:cNvSpPr/>
            <p:nvPr/>
          </p:nvSpPr>
          <p:spPr>
            <a:xfrm>
              <a:off x="768" y="1260"/>
              <a:ext cx="1632" cy="233"/>
            </a:xfrm>
            <a:prstGeom prst="rect">
              <a:avLst/>
            </a:prstGeom>
            <a:solidFill>
              <a:srgbClr val="B8CCE4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 sz="2800">
                  <a:solidFill>
                    <a:srgbClr val="000000"/>
                  </a:solidFill>
                  <a:latin typeface="Calibri"/>
                </a:rPr>
                <a:t>&amp;&amp;</a:t>
              </a: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768" y="1260"/>
              <a:ext cx="163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5" name="Straight Connector 14"/>
            <p:cNvSpPr/>
            <p:nvPr/>
          </p:nvSpPr>
          <p:spPr>
            <a:xfrm>
              <a:off x="768" y="1260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6" name="Straight Connector 15"/>
            <p:cNvSpPr/>
            <p:nvPr/>
          </p:nvSpPr>
          <p:spPr>
            <a:xfrm>
              <a:off x="2400" y="1260"/>
              <a:ext cx="2592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</a:ln>
          </p:spPr>
        </p:sp>
        <p:sp>
          <p:nvSpPr>
            <p:cNvPr id="17" name="Straight Connector 16"/>
            <p:cNvSpPr/>
            <p:nvPr/>
          </p:nvSpPr>
          <p:spPr>
            <a:xfrm>
              <a:off x="2400" y="1260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8" name="Rectangle 17"/>
            <p:cNvSpPr/>
            <p:nvPr/>
          </p:nvSpPr>
          <p:spPr>
            <a:xfrm>
              <a:off x="2400" y="1260"/>
              <a:ext cx="2592" cy="233"/>
            </a:xfrm>
            <a:prstGeom prst="rect">
              <a:avLst/>
            </a:prstGeom>
            <a:solidFill>
              <a:srgbClr val="B8CCE4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 sz="2800">
                  <a:solidFill>
                    <a:srgbClr val="000000"/>
                  </a:solidFill>
                  <a:latin typeface="Calibri"/>
                </a:rPr>
                <a:t>And</a:t>
              </a: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2400" y="1260"/>
              <a:ext cx="259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0" name="Straight Connector 19"/>
            <p:cNvSpPr/>
            <p:nvPr/>
          </p:nvSpPr>
          <p:spPr>
            <a:xfrm>
              <a:off x="2400" y="1260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1" name="Straight Connector 20"/>
            <p:cNvSpPr/>
            <p:nvPr/>
          </p:nvSpPr>
          <p:spPr>
            <a:xfrm>
              <a:off x="4992" y="1260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2" name="Straight Connector 21"/>
            <p:cNvSpPr/>
            <p:nvPr/>
          </p:nvSpPr>
          <p:spPr>
            <a:xfrm>
              <a:off x="768" y="1493"/>
              <a:ext cx="163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3" name="Rectangle 22"/>
            <p:cNvSpPr/>
            <p:nvPr/>
          </p:nvSpPr>
          <p:spPr>
            <a:xfrm>
              <a:off x="768" y="1493"/>
              <a:ext cx="1632" cy="233"/>
            </a:xfrm>
            <a:prstGeom prst="rect">
              <a:avLst/>
            </a:prstGeom>
            <a:solidFill>
              <a:srgbClr val="DBE5F1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 sz="2800">
                  <a:solidFill>
                    <a:srgbClr val="000000"/>
                  </a:solidFill>
                  <a:latin typeface="Calibri"/>
                </a:rPr>
                <a:t>||</a:t>
              </a: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768" y="1493"/>
              <a:ext cx="163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5" name="Straight Connector 24"/>
            <p:cNvSpPr/>
            <p:nvPr/>
          </p:nvSpPr>
          <p:spPr>
            <a:xfrm>
              <a:off x="768" y="1493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6" name="Straight Connector 25"/>
            <p:cNvSpPr/>
            <p:nvPr/>
          </p:nvSpPr>
          <p:spPr>
            <a:xfrm>
              <a:off x="2400" y="1493"/>
              <a:ext cx="259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7" name="Straight Connector 26"/>
            <p:cNvSpPr/>
            <p:nvPr/>
          </p:nvSpPr>
          <p:spPr>
            <a:xfrm>
              <a:off x="2400" y="1493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8" name="Rectangle 27"/>
            <p:cNvSpPr/>
            <p:nvPr/>
          </p:nvSpPr>
          <p:spPr>
            <a:xfrm>
              <a:off x="2400" y="1493"/>
              <a:ext cx="2592" cy="233"/>
            </a:xfrm>
            <a:prstGeom prst="rect">
              <a:avLst/>
            </a:prstGeom>
            <a:solidFill>
              <a:srgbClr val="DBE5F1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 sz="2800">
                  <a:solidFill>
                    <a:srgbClr val="000000"/>
                  </a:solidFill>
                  <a:latin typeface="Calibri"/>
                </a:rPr>
                <a:t>Or</a:t>
              </a:r>
            </a:p>
          </p:txBody>
        </p:sp>
        <p:sp>
          <p:nvSpPr>
            <p:cNvPr id="29" name="Straight Connector 28"/>
            <p:cNvSpPr/>
            <p:nvPr/>
          </p:nvSpPr>
          <p:spPr>
            <a:xfrm>
              <a:off x="2400" y="1493"/>
              <a:ext cx="259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0" name="Straight Connector 29"/>
            <p:cNvSpPr/>
            <p:nvPr/>
          </p:nvSpPr>
          <p:spPr>
            <a:xfrm>
              <a:off x="2400" y="1493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1" name="Straight Connector 30"/>
            <p:cNvSpPr/>
            <p:nvPr/>
          </p:nvSpPr>
          <p:spPr>
            <a:xfrm>
              <a:off x="4992" y="1493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2" name="Straight Connector 31"/>
            <p:cNvSpPr/>
            <p:nvPr/>
          </p:nvSpPr>
          <p:spPr>
            <a:xfrm>
              <a:off x="768" y="1726"/>
              <a:ext cx="163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3" name="Rectangle 32"/>
            <p:cNvSpPr/>
            <p:nvPr/>
          </p:nvSpPr>
          <p:spPr>
            <a:xfrm>
              <a:off x="768" y="1726"/>
              <a:ext cx="1632" cy="233"/>
            </a:xfrm>
            <a:prstGeom prst="rect">
              <a:avLst/>
            </a:prstGeom>
            <a:solidFill>
              <a:srgbClr val="B8CCE4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 sz="2800">
                  <a:solidFill>
                    <a:srgbClr val="000000"/>
                  </a:solidFill>
                  <a:latin typeface="Calibri"/>
                </a:rPr>
                <a:t>!</a:t>
              </a:r>
            </a:p>
          </p:txBody>
        </p:sp>
        <p:sp>
          <p:nvSpPr>
            <p:cNvPr id="34" name="Straight Connector 33"/>
            <p:cNvSpPr/>
            <p:nvPr/>
          </p:nvSpPr>
          <p:spPr>
            <a:xfrm>
              <a:off x="768" y="1726"/>
              <a:ext cx="163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5" name="Straight Connector 34"/>
            <p:cNvSpPr/>
            <p:nvPr/>
          </p:nvSpPr>
          <p:spPr>
            <a:xfrm>
              <a:off x="768" y="1726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6" name="Straight Connector 35"/>
            <p:cNvSpPr/>
            <p:nvPr/>
          </p:nvSpPr>
          <p:spPr>
            <a:xfrm>
              <a:off x="2400" y="1726"/>
              <a:ext cx="259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7" name="Straight Connector 36"/>
            <p:cNvSpPr/>
            <p:nvPr/>
          </p:nvSpPr>
          <p:spPr>
            <a:xfrm>
              <a:off x="2400" y="1726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8" name="Rectangle 37"/>
            <p:cNvSpPr/>
            <p:nvPr/>
          </p:nvSpPr>
          <p:spPr>
            <a:xfrm>
              <a:off x="2400" y="1726"/>
              <a:ext cx="2592" cy="233"/>
            </a:xfrm>
            <a:prstGeom prst="rect">
              <a:avLst/>
            </a:prstGeom>
            <a:solidFill>
              <a:srgbClr val="B8CCE4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 sz="2800">
                  <a:solidFill>
                    <a:srgbClr val="000000"/>
                  </a:solidFill>
                  <a:latin typeface="Calibri"/>
                </a:rPr>
                <a:t>Not</a:t>
              </a: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2400" y="1726"/>
              <a:ext cx="259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0" name="Straight Connector 39"/>
            <p:cNvSpPr/>
            <p:nvPr/>
          </p:nvSpPr>
          <p:spPr>
            <a:xfrm>
              <a:off x="2400" y="1726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1" name="Straight Connector 40"/>
            <p:cNvSpPr/>
            <p:nvPr/>
          </p:nvSpPr>
          <p:spPr>
            <a:xfrm>
              <a:off x="4992" y="1726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2" name="Straight Connector 41"/>
            <p:cNvSpPr/>
            <p:nvPr/>
          </p:nvSpPr>
          <p:spPr>
            <a:xfrm>
              <a:off x="768" y="1959"/>
              <a:ext cx="163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3" name="Straight Connector 42"/>
            <p:cNvSpPr/>
            <p:nvPr/>
          </p:nvSpPr>
          <p:spPr>
            <a:xfrm>
              <a:off x="2400" y="1959"/>
              <a:ext cx="259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/>
              <a:t>Today’s experiments - 1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r>
              <a:rPr sz="2800"/>
              <a:t>Given N, print all the integers from 1 to N.</a:t>
            </a:r>
          </a:p>
          <a:p>
            <a:pPr lvl="0"/>
            <a:r>
              <a:rPr sz="2800"/>
              <a:t>Example:</a:t>
            </a:r>
          </a:p>
          <a:p>
            <a:pPr lvl="0"/>
            <a:endParaRPr sz="2800"/>
          </a:p>
          <a:p>
            <a:pPr lvl="1"/>
            <a:endParaRPr sz="2800"/>
          </a:p>
        </p:txBody>
      </p:sp>
      <p:grpSp>
        <p:nvGrpSpPr>
          <p:cNvPr id="4" name="Group 3"/>
          <p:cNvGrpSpPr/>
          <p:nvPr/>
        </p:nvGrpSpPr>
        <p:grpSpPr>
          <a:xfrm>
            <a:off x="1447800" y="2971800"/>
            <a:ext cx="6096000" cy="4081462"/>
            <a:chOff x="912" y="1872"/>
            <a:chExt cx="3840" cy="2571"/>
          </a:xfrm>
        </p:grpSpPr>
        <p:sp>
          <p:nvSpPr>
            <p:cNvPr id="5" name="Rectangle 4"/>
            <p:cNvSpPr/>
            <p:nvPr/>
          </p:nvSpPr>
          <p:spPr>
            <a:xfrm>
              <a:off x="912" y="1872"/>
              <a:ext cx="1920" cy="23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wrap="square" anchor="t"/>
            <a:lstStyle/>
            <a:p>
              <a:pPr lvl="0">
                <a:buNone/>
              </a:pPr>
              <a:r>
                <a:rPr b="1" i="0" u="none" strike="noStrike">
                  <a:solidFill>
                    <a:srgbClr val="FFFFFF"/>
                  </a:solidFill>
                  <a:latin typeface="Calibri"/>
                </a:rPr>
                <a:t>Input 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912" y="1872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7" name="Straight Connector 6"/>
            <p:cNvSpPr/>
            <p:nvPr/>
          </p:nvSpPr>
          <p:spPr>
            <a:xfrm>
              <a:off x="912" y="1872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8" name="Straight Connector 7"/>
            <p:cNvSpPr/>
            <p:nvPr/>
          </p:nvSpPr>
          <p:spPr>
            <a:xfrm>
              <a:off x="2832" y="1872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9" name="Rectangle 8"/>
            <p:cNvSpPr/>
            <p:nvPr/>
          </p:nvSpPr>
          <p:spPr>
            <a:xfrm>
              <a:off x="2832" y="1872"/>
              <a:ext cx="1920" cy="23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wrap="square" anchor="t"/>
            <a:lstStyle/>
            <a:p>
              <a:pPr lvl="0">
                <a:buNone/>
              </a:pPr>
              <a:r>
                <a:rPr b="1" i="0" u="none" strike="noStrike">
                  <a:solidFill>
                    <a:srgbClr val="FFFFFF"/>
                  </a:solidFill>
                  <a:latin typeface="Calibri"/>
                </a:rPr>
                <a:t>Output</a:t>
              </a: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2832" y="1872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1" name="Straight Connector 10"/>
            <p:cNvSpPr/>
            <p:nvPr/>
          </p:nvSpPr>
          <p:spPr>
            <a:xfrm>
              <a:off x="2832" y="1872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2" name="Straight Connector 11"/>
            <p:cNvSpPr/>
            <p:nvPr/>
          </p:nvSpPr>
          <p:spPr>
            <a:xfrm>
              <a:off x="4752" y="1872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3" name="Straight Connector 12"/>
            <p:cNvSpPr/>
            <p:nvPr/>
          </p:nvSpPr>
          <p:spPr>
            <a:xfrm>
              <a:off x="912" y="2105"/>
              <a:ext cx="1920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</a:ln>
          </p:spPr>
        </p:sp>
        <p:sp>
          <p:nvSpPr>
            <p:cNvPr id="14" name="Rectangle 13"/>
            <p:cNvSpPr/>
            <p:nvPr/>
          </p:nvSpPr>
          <p:spPr>
            <a:xfrm>
              <a:off x="912" y="2105"/>
              <a:ext cx="1920" cy="233"/>
            </a:xfrm>
            <a:prstGeom prst="rect">
              <a:avLst/>
            </a:prstGeom>
            <a:solidFill>
              <a:srgbClr val="B8CCE4"/>
            </a:solidFill>
            <a:ln>
              <a:noFill/>
            </a:ln>
          </p:spPr>
          <p:txBody>
            <a:bodyPr wrap="square" anchor="t"/>
            <a:lstStyle/>
            <a:p>
              <a:pPr lvl="0">
                <a:buNone/>
              </a:pPr>
              <a:r>
                <a:rPr>
                  <a:solidFill>
                    <a:srgbClr val="000000"/>
                  </a:solidFill>
                  <a:latin typeface="Calibri"/>
                </a:rPr>
                <a:t>5</a:t>
              </a: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912" y="2105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6" name="Straight Connector 15"/>
            <p:cNvSpPr/>
            <p:nvPr/>
          </p:nvSpPr>
          <p:spPr>
            <a:xfrm>
              <a:off x="912" y="2105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7" name="Straight Connector 16"/>
            <p:cNvSpPr/>
            <p:nvPr/>
          </p:nvSpPr>
          <p:spPr>
            <a:xfrm>
              <a:off x="2832" y="2105"/>
              <a:ext cx="1920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</a:ln>
          </p:spPr>
        </p:sp>
        <p:sp>
          <p:nvSpPr>
            <p:cNvPr id="18" name="Straight Connector 17"/>
            <p:cNvSpPr/>
            <p:nvPr/>
          </p:nvSpPr>
          <p:spPr>
            <a:xfrm>
              <a:off x="2832" y="2105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9" name="Rectangle 18"/>
            <p:cNvSpPr/>
            <p:nvPr/>
          </p:nvSpPr>
          <p:spPr>
            <a:xfrm>
              <a:off x="2832" y="2105"/>
              <a:ext cx="1920" cy="233"/>
            </a:xfrm>
            <a:prstGeom prst="rect">
              <a:avLst/>
            </a:prstGeom>
            <a:solidFill>
              <a:srgbClr val="B8CCE4"/>
            </a:solidFill>
            <a:ln>
              <a:noFill/>
            </a:ln>
          </p:spPr>
          <p:txBody>
            <a:bodyPr wrap="square" anchor="t"/>
            <a:lstStyle/>
            <a:p>
              <a:pPr lvl="0">
                <a:buNone/>
              </a:pPr>
              <a:r>
                <a:rPr>
                  <a:solidFill>
                    <a:srgbClr val="000000"/>
                  </a:solidFill>
                  <a:latin typeface="Calibri"/>
                </a:rPr>
                <a:t>1</a:t>
              </a:r>
              <a:r>
                <a:rPr baseline="0">
                  <a:solidFill>
                    <a:srgbClr val="000000"/>
                  </a:solidFill>
                  <a:latin typeface="Calibri"/>
                </a:rPr>
                <a:t> 2 3 4 5</a:t>
              </a: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2832" y="2105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1" name="Straight Connector 20"/>
            <p:cNvSpPr/>
            <p:nvPr/>
          </p:nvSpPr>
          <p:spPr>
            <a:xfrm>
              <a:off x="2832" y="2105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2" name="Straight Connector 21"/>
            <p:cNvSpPr/>
            <p:nvPr/>
          </p:nvSpPr>
          <p:spPr>
            <a:xfrm>
              <a:off x="4752" y="2105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3" name="Straight Connector 22"/>
            <p:cNvSpPr/>
            <p:nvPr/>
          </p:nvSpPr>
          <p:spPr>
            <a:xfrm>
              <a:off x="912" y="2338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4" name="Rectangle 23"/>
            <p:cNvSpPr/>
            <p:nvPr/>
          </p:nvSpPr>
          <p:spPr>
            <a:xfrm>
              <a:off x="912" y="2338"/>
              <a:ext cx="1920" cy="233"/>
            </a:xfrm>
            <a:prstGeom prst="rect">
              <a:avLst/>
            </a:prstGeom>
            <a:solidFill>
              <a:srgbClr val="DBE5F1"/>
            </a:solidFill>
            <a:ln>
              <a:noFill/>
            </a:ln>
          </p:spPr>
          <p:txBody>
            <a:bodyPr wrap="square" anchor="t"/>
            <a:lstStyle/>
            <a:p>
              <a:pPr lvl="0">
                <a:buNone/>
              </a:pPr>
              <a:r>
                <a:rPr>
                  <a:solidFill>
                    <a:srgbClr val="000000"/>
                  </a:solidFill>
                  <a:latin typeface="Calibri"/>
                </a:rPr>
                <a:t>4</a:t>
              </a: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912" y="2338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6" name="Straight Connector 25"/>
            <p:cNvSpPr/>
            <p:nvPr/>
          </p:nvSpPr>
          <p:spPr>
            <a:xfrm>
              <a:off x="912" y="2338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7" name="Straight Connector 26"/>
            <p:cNvSpPr/>
            <p:nvPr/>
          </p:nvSpPr>
          <p:spPr>
            <a:xfrm>
              <a:off x="2832" y="2338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8" name="Straight Connector 27"/>
            <p:cNvSpPr/>
            <p:nvPr/>
          </p:nvSpPr>
          <p:spPr>
            <a:xfrm>
              <a:off x="2832" y="2338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9" name="Rectangle 28"/>
            <p:cNvSpPr/>
            <p:nvPr/>
          </p:nvSpPr>
          <p:spPr>
            <a:xfrm>
              <a:off x="2832" y="2338"/>
              <a:ext cx="1920" cy="233"/>
            </a:xfrm>
            <a:prstGeom prst="rect">
              <a:avLst/>
            </a:prstGeom>
            <a:solidFill>
              <a:srgbClr val="DBE5F1"/>
            </a:solidFill>
            <a:ln>
              <a:noFill/>
            </a:ln>
          </p:spPr>
          <p:txBody>
            <a:bodyPr wrap="square" anchor="t"/>
            <a:lstStyle/>
            <a:p>
              <a:pPr lvl="0">
                <a:buNone/>
              </a:pPr>
              <a:r>
                <a:rPr>
                  <a:solidFill>
                    <a:srgbClr val="000000"/>
                  </a:solidFill>
                  <a:latin typeface="Calibri"/>
                </a:rPr>
                <a:t>1</a:t>
              </a:r>
              <a:r>
                <a:rPr baseline="0">
                  <a:solidFill>
                    <a:srgbClr val="000000"/>
                  </a:solidFill>
                  <a:latin typeface="Calibri"/>
                </a:rPr>
                <a:t> 2 3 4</a:t>
              </a: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2832" y="2338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1" name="Straight Connector 30"/>
            <p:cNvSpPr/>
            <p:nvPr/>
          </p:nvSpPr>
          <p:spPr>
            <a:xfrm>
              <a:off x="2832" y="2338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2" name="Straight Connector 31"/>
            <p:cNvSpPr/>
            <p:nvPr/>
          </p:nvSpPr>
          <p:spPr>
            <a:xfrm>
              <a:off x="4752" y="2338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3" name="Straight Connector 32"/>
            <p:cNvSpPr/>
            <p:nvPr/>
          </p:nvSpPr>
          <p:spPr>
            <a:xfrm>
              <a:off x="912" y="2571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4" name="Straight Connector 33"/>
            <p:cNvSpPr/>
            <p:nvPr/>
          </p:nvSpPr>
          <p:spPr>
            <a:xfrm>
              <a:off x="2832" y="2571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/>
              <a:t>Today’s experiments - 2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r>
              <a:rPr sz="2800"/>
              <a:t>Given A and B, print all the integers from A to B in reverse order.</a:t>
            </a:r>
          </a:p>
          <a:p>
            <a:pPr lvl="0"/>
            <a:r>
              <a:rPr sz="2800"/>
              <a:t>Example:</a:t>
            </a:r>
          </a:p>
          <a:p>
            <a:pPr lvl="0"/>
            <a:endParaRPr sz="2800"/>
          </a:p>
          <a:p>
            <a:pPr lvl="1"/>
            <a:endParaRPr sz="2800"/>
          </a:p>
        </p:txBody>
      </p:sp>
      <p:grpSp>
        <p:nvGrpSpPr>
          <p:cNvPr id="4" name="Group 3"/>
          <p:cNvGrpSpPr/>
          <p:nvPr/>
        </p:nvGrpSpPr>
        <p:grpSpPr>
          <a:xfrm>
            <a:off x="1447800" y="2971800"/>
            <a:ext cx="6096000" cy="4081462"/>
            <a:chOff x="912" y="1872"/>
            <a:chExt cx="3840" cy="2571"/>
          </a:xfrm>
        </p:grpSpPr>
        <p:sp>
          <p:nvSpPr>
            <p:cNvPr id="5" name="Rectangle 4"/>
            <p:cNvSpPr/>
            <p:nvPr/>
          </p:nvSpPr>
          <p:spPr>
            <a:xfrm>
              <a:off x="912" y="1872"/>
              <a:ext cx="1920" cy="23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wrap="square" anchor="t"/>
            <a:lstStyle/>
            <a:p>
              <a:pPr lvl="0">
                <a:buNone/>
              </a:pPr>
              <a:r>
                <a:rPr b="1" i="0" u="none" strike="noStrike">
                  <a:solidFill>
                    <a:srgbClr val="FFFFFF"/>
                  </a:solidFill>
                  <a:latin typeface="Calibri"/>
                </a:rPr>
                <a:t>Input 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912" y="1872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7" name="Straight Connector 6"/>
            <p:cNvSpPr/>
            <p:nvPr/>
          </p:nvSpPr>
          <p:spPr>
            <a:xfrm>
              <a:off x="912" y="1872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8" name="Straight Connector 7"/>
            <p:cNvSpPr/>
            <p:nvPr/>
          </p:nvSpPr>
          <p:spPr>
            <a:xfrm>
              <a:off x="2832" y="1872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9" name="Rectangle 8"/>
            <p:cNvSpPr/>
            <p:nvPr/>
          </p:nvSpPr>
          <p:spPr>
            <a:xfrm>
              <a:off x="2832" y="1872"/>
              <a:ext cx="1920" cy="23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wrap="square" anchor="t"/>
            <a:lstStyle/>
            <a:p>
              <a:pPr lvl="0">
                <a:buNone/>
              </a:pPr>
              <a:r>
                <a:rPr b="1" i="0" u="none" strike="noStrike">
                  <a:solidFill>
                    <a:srgbClr val="FFFFFF"/>
                  </a:solidFill>
                  <a:latin typeface="Calibri"/>
                </a:rPr>
                <a:t>Output</a:t>
              </a: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2832" y="1872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1" name="Straight Connector 10"/>
            <p:cNvSpPr/>
            <p:nvPr/>
          </p:nvSpPr>
          <p:spPr>
            <a:xfrm>
              <a:off x="2832" y="1872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2" name="Straight Connector 11"/>
            <p:cNvSpPr/>
            <p:nvPr/>
          </p:nvSpPr>
          <p:spPr>
            <a:xfrm>
              <a:off x="4752" y="1872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3" name="Straight Connector 12"/>
            <p:cNvSpPr/>
            <p:nvPr/>
          </p:nvSpPr>
          <p:spPr>
            <a:xfrm>
              <a:off x="912" y="2105"/>
              <a:ext cx="1920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</a:ln>
          </p:spPr>
        </p:sp>
        <p:sp>
          <p:nvSpPr>
            <p:cNvPr id="14" name="Rectangle 13"/>
            <p:cNvSpPr/>
            <p:nvPr/>
          </p:nvSpPr>
          <p:spPr>
            <a:xfrm>
              <a:off x="912" y="2105"/>
              <a:ext cx="1920" cy="233"/>
            </a:xfrm>
            <a:prstGeom prst="rect">
              <a:avLst/>
            </a:prstGeom>
            <a:solidFill>
              <a:srgbClr val="B8CCE4"/>
            </a:solidFill>
            <a:ln>
              <a:noFill/>
            </a:ln>
          </p:spPr>
          <p:txBody>
            <a:bodyPr wrap="square" anchor="t"/>
            <a:lstStyle/>
            <a:p>
              <a:pPr lvl="0">
                <a:buNone/>
              </a:pPr>
              <a:r>
                <a:rPr>
                  <a:solidFill>
                    <a:srgbClr val="000000"/>
                  </a:solidFill>
                  <a:latin typeface="Calibri"/>
                </a:rPr>
                <a:t>1 5</a:t>
              </a: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912" y="2105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6" name="Straight Connector 15"/>
            <p:cNvSpPr/>
            <p:nvPr/>
          </p:nvSpPr>
          <p:spPr>
            <a:xfrm>
              <a:off x="912" y="2105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7" name="Straight Connector 16"/>
            <p:cNvSpPr/>
            <p:nvPr/>
          </p:nvSpPr>
          <p:spPr>
            <a:xfrm>
              <a:off x="2832" y="2105"/>
              <a:ext cx="1920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</a:ln>
          </p:spPr>
        </p:sp>
        <p:sp>
          <p:nvSpPr>
            <p:cNvPr id="18" name="Straight Connector 17"/>
            <p:cNvSpPr/>
            <p:nvPr/>
          </p:nvSpPr>
          <p:spPr>
            <a:xfrm>
              <a:off x="2832" y="2105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9" name="Rectangle 18"/>
            <p:cNvSpPr/>
            <p:nvPr/>
          </p:nvSpPr>
          <p:spPr>
            <a:xfrm>
              <a:off x="2832" y="2105"/>
              <a:ext cx="1920" cy="233"/>
            </a:xfrm>
            <a:prstGeom prst="rect">
              <a:avLst/>
            </a:prstGeom>
            <a:solidFill>
              <a:srgbClr val="B8CCE4"/>
            </a:solidFill>
            <a:ln>
              <a:noFill/>
            </a:ln>
          </p:spPr>
          <p:txBody>
            <a:bodyPr wrap="square" anchor="t"/>
            <a:lstStyle/>
            <a:p>
              <a:pPr lvl="0">
                <a:buNone/>
              </a:pPr>
              <a:r>
                <a:rPr dirty="0">
                  <a:solidFill>
                    <a:srgbClr val="000000"/>
                  </a:solidFill>
                  <a:latin typeface="Calibri"/>
                </a:rPr>
                <a:t>5, </a:t>
              </a:r>
              <a:r>
                <a:rPr lang="en-US" dirty="0" smtClean="0">
                  <a:solidFill>
                    <a:srgbClr val="000000"/>
                  </a:solidFill>
                  <a:latin typeface="Calibri"/>
                </a:rPr>
                <a:t>4</a:t>
              </a:r>
              <a:r>
                <a:rPr dirty="0" smtClean="0">
                  <a:solidFill>
                    <a:srgbClr val="000000"/>
                  </a:solidFill>
                  <a:latin typeface="Calibri"/>
                </a:rPr>
                <a:t>, </a:t>
              </a:r>
              <a:r>
                <a:rPr dirty="0">
                  <a:solidFill>
                    <a:srgbClr val="000000"/>
                  </a:solidFill>
                  <a:latin typeface="Calibri"/>
                </a:rPr>
                <a:t>3, 2, 1.</a:t>
              </a: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2832" y="2105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1" name="Straight Connector 20"/>
            <p:cNvSpPr/>
            <p:nvPr/>
          </p:nvSpPr>
          <p:spPr>
            <a:xfrm>
              <a:off x="2832" y="2105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2" name="Straight Connector 21"/>
            <p:cNvSpPr/>
            <p:nvPr/>
          </p:nvSpPr>
          <p:spPr>
            <a:xfrm>
              <a:off x="4752" y="2105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3" name="Straight Connector 22"/>
            <p:cNvSpPr/>
            <p:nvPr/>
          </p:nvSpPr>
          <p:spPr>
            <a:xfrm>
              <a:off x="912" y="2338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4" name="Rectangle 23"/>
            <p:cNvSpPr/>
            <p:nvPr/>
          </p:nvSpPr>
          <p:spPr>
            <a:xfrm>
              <a:off x="912" y="2338"/>
              <a:ext cx="1920" cy="233"/>
            </a:xfrm>
            <a:prstGeom prst="rect">
              <a:avLst/>
            </a:prstGeom>
            <a:solidFill>
              <a:srgbClr val="DBE5F1"/>
            </a:solidFill>
            <a:ln>
              <a:noFill/>
            </a:ln>
          </p:spPr>
          <p:txBody>
            <a:bodyPr wrap="square" anchor="t"/>
            <a:lstStyle/>
            <a:p>
              <a:pPr lvl="0">
                <a:buNone/>
              </a:pPr>
              <a:r>
                <a:rPr>
                  <a:solidFill>
                    <a:srgbClr val="000000"/>
                  </a:solidFill>
                  <a:latin typeface="Calibri"/>
                </a:rPr>
                <a:t>2 4</a:t>
              </a: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912" y="2338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6" name="Straight Connector 25"/>
            <p:cNvSpPr/>
            <p:nvPr/>
          </p:nvSpPr>
          <p:spPr>
            <a:xfrm>
              <a:off x="912" y="2338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7" name="Straight Connector 26"/>
            <p:cNvSpPr/>
            <p:nvPr/>
          </p:nvSpPr>
          <p:spPr>
            <a:xfrm>
              <a:off x="2832" y="2338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8" name="Straight Connector 27"/>
            <p:cNvSpPr/>
            <p:nvPr/>
          </p:nvSpPr>
          <p:spPr>
            <a:xfrm>
              <a:off x="2832" y="2338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9" name="Rectangle 28"/>
            <p:cNvSpPr/>
            <p:nvPr/>
          </p:nvSpPr>
          <p:spPr>
            <a:xfrm>
              <a:off x="2832" y="2338"/>
              <a:ext cx="1920" cy="233"/>
            </a:xfrm>
            <a:prstGeom prst="rect">
              <a:avLst/>
            </a:prstGeom>
            <a:solidFill>
              <a:srgbClr val="DBE5F1"/>
            </a:solidFill>
            <a:ln>
              <a:noFill/>
            </a:ln>
          </p:spPr>
          <p:txBody>
            <a:bodyPr wrap="square" anchor="t"/>
            <a:lstStyle/>
            <a:p>
              <a:pPr lvl="0">
                <a:buNone/>
              </a:pPr>
              <a:r>
                <a:rPr>
                  <a:solidFill>
                    <a:srgbClr val="000000"/>
                  </a:solidFill>
                  <a:latin typeface="Calibri"/>
                </a:rPr>
                <a:t>4, 3, 2.</a:t>
              </a: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2832" y="2338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1" name="Straight Connector 30"/>
            <p:cNvSpPr/>
            <p:nvPr/>
          </p:nvSpPr>
          <p:spPr>
            <a:xfrm>
              <a:off x="2832" y="2338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2" name="Straight Connector 31"/>
            <p:cNvSpPr/>
            <p:nvPr/>
          </p:nvSpPr>
          <p:spPr>
            <a:xfrm>
              <a:off x="4752" y="2338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3" name="Straight Connector 32"/>
            <p:cNvSpPr/>
            <p:nvPr/>
          </p:nvSpPr>
          <p:spPr>
            <a:xfrm>
              <a:off x="912" y="2571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4" name="Straight Connector 33"/>
            <p:cNvSpPr/>
            <p:nvPr/>
          </p:nvSpPr>
          <p:spPr>
            <a:xfrm>
              <a:off x="2832" y="2571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/>
              <a:t>Today’s experiments - 3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r>
              <a:rPr dirty="0"/>
              <a:t>Take an integer N. Then print three rows each having your name N times.</a:t>
            </a:r>
          </a:p>
          <a:p>
            <a:pPr lvl="0"/>
            <a:r>
              <a:rPr dirty="0"/>
              <a:t>Example:</a:t>
            </a:r>
          </a:p>
          <a:p>
            <a:pPr lvl="0"/>
            <a:endParaRPr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5942"/>
              </p:ext>
            </p:extLst>
          </p:nvPr>
        </p:nvGraphicFramePr>
        <p:xfrm>
          <a:off x="1582571" y="3306921"/>
          <a:ext cx="60960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147">
                  <a:extLst>
                    <a:ext uri="{9D8B030D-6E8A-4147-A177-3AD203B41FA5}">
                      <a16:colId xmlns:a16="http://schemas.microsoft.com/office/drawing/2014/main" val="3788830324"/>
                    </a:ext>
                  </a:extLst>
                </a:gridCol>
                <a:gridCol w="4280853">
                  <a:extLst>
                    <a:ext uri="{9D8B030D-6E8A-4147-A177-3AD203B41FA5}">
                      <a16:colId xmlns:a16="http://schemas.microsoft.com/office/drawing/2014/main" val="2289588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42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Imran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Imran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Imran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Imran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Imran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Imran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Imran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Imran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Imran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Imran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Imran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Imran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8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Imran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Imran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Imran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Imran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Imran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Imran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Imran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Imran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urier New"/>
                        </a:rPr>
                        <a:t>Imran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768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/>
              <a:t>Today’s Experiment - 4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r>
              <a:rPr sz="2800"/>
              <a:t>Take an integer number N as input.</a:t>
            </a:r>
          </a:p>
          <a:p>
            <a:pPr lvl="0"/>
            <a:r>
              <a:rPr sz="2800"/>
              <a:t>Print all the divisors of 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76400" y="2743200"/>
            <a:ext cx="6096000" cy="4592637"/>
            <a:chOff x="1056" y="1728"/>
            <a:chExt cx="3840" cy="2893"/>
          </a:xfrm>
        </p:grpSpPr>
        <p:sp>
          <p:nvSpPr>
            <p:cNvPr id="5" name="Rectangle 4"/>
            <p:cNvSpPr/>
            <p:nvPr/>
          </p:nvSpPr>
          <p:spPr>
            <a:xfrm>
              <a:off x="1056" y="1728"/>
              <a:ext cx="1920" cy="23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wrap="square" anchor="t"/>
            <a:lstStyle/>
            <a:p>
              <a:pPr lvl="0" algn="l">
                <a:buNone/>
              </a:pPr>
              <a:r>
                <a:rPr b="1" i="0" u="none" strike="noStrike">
                  <a:solidFill>
                    <a:srgbClr val="FFFFFF"/>
                  </a:solidFill>
                  <a:latin typeface="Courier New"/>
                </a:rPr>
                <a:t>Input 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056" y="1728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7" name="Straight Connector 6"/>
            <p:cNvSpPr/>
            <p:nvPr/>
          </p:nvSpPr>
          <p:spPr>
            <a:xfrm>
              <a:off x="1056" y="1728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8" name="Straight Connector 7"/>
            <p:cNvSpPr/>
            <p:nvPr/>
          </p:nvSpPr>
          <p:spPr>
            <a:xfrm>
              <a:off x="2976" y="1728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9" name="Rectangle 8"/>
            <p:cNvSpPr/>
            <p:nvPr/>
          </p:nvSpPr>
          <p:spPr>
            <a:xfrm>
              <a:off x="2976" y="1728"/>
              <a:ext cx="1920" cy="23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wrap="square" anchor="t"/>
            <a:lstStyle/>
            <a:p>
              <a:pPr lvl="0" algn="l">
                <a:buNone/>
              </a:pPr>
              <a:r>
                <a:rPr b="1" i="0" u="none" strike="noStrike">
                  <a:solidFill>
                    <a:srgbClr val="FFFFFF"/>
                  </a:solidFill>
                  <a:latin typeface="Courier New"/>
                </a:rPr>
                <a:t>Output</a:t>
              </a: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2976" y="1728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1" name="Straight Connector 10"/>
            <p:cNvSpPr/>
            <p:nvPr/>
          </p:nvSpPr>
          <p:spPr>
            <a:xfrm>
              <a:off x="2976" y="1728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2" name="Straight Connector 11"/>
            <p:cNvSpPr/>
            <p:nvPr/>
          </p:nvSpPr>
          <p:spPr>
            <a:xfrm>
              <a:off x="4896" y="1728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3" name="Straight Connector 12"/>
            <p:cNvSpPr/>
            <p:nvPr/>
          </p:nvSpPr>
          <p:spPr>
            <a:xfrm>
              <a:off x="1056" y="1961"/>
              <a:ext cx="1920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</a:ln>
          </p:spPr>
        </p:sp>
        <p:sp>
          <p:nvSpPr>
            <p:cNvPr id="14" name="Rectangle 13"/>
            <p:cNvSpPr/>
            <p:nvPr/>
          </p:nvSpPr>
          <p:spPr>
            <a:xfrm>
              <a:off x="1056" y="1961"/>
              <a:ext cx="1920" cy="233"/>
            </a:xfrm>
            <a:prstGeom prst="rect">
              <a:avLst/>
            </a:prstGeom>
            <a:solidFill>
              <a:srgbClr val="B8CCE4"/>
            </a:solidFill>
            <a:ln>
              <a:noFill/>
            </a:ln>
          </p:spPr>
          <p:txBody>
            <a:bodyPr wrap="square" anchor="t"/>
            <a:lstStyle/>
            <a:p>
              <a:pPr lvl="0" algn="l">
                <a:buNone/>
              </a:pPr>
              <a:r>
                <a:rPr>
                  <a:solidFill>
                    <a:srgbClr val="000000"/>
                  </a:solidFill>
                  <a:latin typeface="Courier New"/>
                </a:rPr>
                <a:t>10</a:t>
              </a: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1056" y="1961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6" name="Straight Connector 15"/>
            <p:cNvSpPr/>
            <p:nvPr/>
          </p:nvSpPr>
          <p:spPr>
            <a:xfrm>
              <a:off x="1056" y="1961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7" name="Straight Connector 16"/>
            <p:cNvSpPr/>
            <p:nvPr/>
          </p:nvSpPr>
          <p:spPr>
            <a:xfrm>
              <a:off x="2976" y="1961"/>
              <a:ext cx="1920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</a:ln>
          </p:spPr>
        </p:sp>
        <p:sp>
          <p:nvSpPr>
            <p:cNvPr id="18" name="Straight Connector 17"/>
            <p:cNvSpPr/>
            <p:nvPr/>
          </p:nvSpPr>
          <p:spPr>
            <a:xfrm>
              <a:off x="2976" y="1961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9" name="Rectangle 18"/>
            <p:cNvSpPr/>
            <p:nvPr/>
          </p:nvSpPr>
          <p:spPr>
            <a:xfrm>
              <a:off x="2976" y="1961"/>
              <a:ext cx="1920" cy="233"/>
            </a:xfrm>
            <a:prstGeom prst="rect">
              <a:avLst/>
            </a:prstGeom>
            <a:solidFill>
              <a:srgbClr val="B8CCE4"/>
            </a:solidFill>
            <a:ln>
              <a:noFill/>
            </a:ln>
          </p:spPr>
          <p:txBody>
            <a:bodyPr wrap="square" anchor="t"/>
            <a:lstStyle/>
            <a:p>
              <a:pPr lvl="0" algn="l">
                <a:buNone/>
              </a:pPr>
              <a:r>
                <a:rPr baseline="0">
                  <a:solidFill>
                    <a:srgbClr val="000000"/>
                  </a:solidFill>
                  <a:latin typeface="Courier New"/>
                </a:rPr>
                <a:t>1, 2, 5, 10</a:t>
              </a: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2976" y="1961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1" name="Straight Connector 20"/>
            <p:cNvSpPr/>
            <p:nvPr/>
          </p:nvSpPr>
          <p:spPr>
            <a:xfrm>
              <a:off x="2976" y="1961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2" name="Straight Connector 21"/>
            <p:cNvSpPr/>
            <p:nvPr/>
          </p:nvSpPr>
          <p:spPr>
            <a:xfrm>
              <a:off x="4896" y="1961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3" name="Straight Connector 22"/>
            <p:cNvSpPr/>
            <p:nvPr/>
          </p:nvSpPr>
          <p:spPr>
            <a:xfrm>
              <a:off x="1056" y="2194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4" name="Rectangle 23"/>
            <p:cNvSpPr/>
            <p:nvPr/>
          </p:nvSpPr>
          <p:spPr>
            <a:xfrm>
              <a:off x="1056" y="2194"/>
              <a:ext cx="1920" cy="233"/>
            </a:xfrm>
            <a:prstGeom prst="rect">
              <a:avLst/>
            </a:prstGeom>
            <a:solidFill>
              <a:srgbClr val="DBE5F1"/>
            </a:solidFill>
            <a:ln>
              <a:noFill/>
            </a:ln>
          </p:spPr>
          <p:txBody>
            <a:bodyPr wrap="square" anchor="t"/>
            <a:lstStyle/>
            <a:p>
              <a:pPr lvl="0" algn="l">
                <a:buNone/>
              </a:pPr>
              <a:r>
                <a:rPr>
                  <a:solidFill>
                    <a:srgbClr val="000000"/>
                  </a:solidFill>
                  <a:latin typeface="Courier New"/>
                </a:rPr>
                <a:t>15</a:t>
              </a: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1056" y="2194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6" name="Straight Connector 25"/>
            <p:cNvSpPr/>
            <p:nvPr/>
          </p:nvSpPr>
          <p:spPr>
            <a:xfrm>
              <a:off x="1056" y="2194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7" name="Straight Connector 26"/>
            <p:cNvSpPr/>
            <p:nvPr/>
          </p:nvSpPr>
          <p:spPr>
            <a:xfrm>
              <a:off x="2976" y="2194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8" name="Straight Connector 27"/>
            <p:cNvSpPr/>
            <p:nvPr/>
          </p:nvSpPr>
          <p:spPr>
            <a:xfrm>
              <a:off x="2976" y="2194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9" name="Rectangle 28"/>
            <p:cNvSpPr/>
            <p:nvPr/>
          </p:nvSpPr>
          <p:spPr>
            <a:xfrm>
              <a:off x="2976" y="2194"/>
              <a:ext cx="1920" cy="233"/>
            </a:xfrm>
            <a:prstGeom prst="rect">
              <a:avLst/>
            </a:prstGeom>
            <a:solidFill>
              <a:srgbClr val="DBE5F1"/>
            </a:solidFill>
            <a:ln>
              <a:noFill/>
            </a:ln>
          </p:spPr>
          <p:txBody>
            <a:bodyPr wrap="square" anchor="t"/>
            <a:lstStyle/>
            <a:p>
              <a:pPr lvl="0" algn="l">
                <a:buNone/>
              </a:pPr>
              <a:r>
                <a:rPr baseline="0">
                  <a:solidFill>
                    <a:srgbClr val="000000"/>
                  </a:solidFill>
                  <a:latin typeface="Courier New"/>
                </a:rPr>
                <a:t>1, 3, 5, 15</a:t>
              </a: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2976" y="2194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1" name="Straight Connector 30"/>
            <p:cNvSpPr/>
            <p:nvPr/>
          </p:nvSpPr>
          <p:spPr>
            <a:xfrm>
              <a:off x="2976" y="2194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2" name="Straight Connector 31"/>
            <p:cNvSpPr/>
            <p:nvPr/>
          </p:nvSpPr>
          <p:spPr>
            <a:xfrm>
              <a:off x="4896" y="2194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3" name="Straight Connector 32"/>
            <p:cNvSpPr/>
            <p:nvPr/>
          </p:nvSpPr>
          <p:spPr>
            <a:xfrm>
              <a:off x="1056" y="2427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4" name="Rectangle 33"/>
            <p:cNvSpPr/>
            <p:nvPr/>
          </p:nvSpPr>
          <p:spPr>
            <a:xfrm>
              <a:off x="1056" y="2427"/>
              <a:ext cx="1920" cy="233"/>
            </a:xfrm>
            <a:prstGeom prst="rect">
              <a:avLst/>
            </a:prstGeom>
            <a:solidFill>
              <a:srgbClr val="B8CCE4"/>
            </a:solidFill>
            <a:ln>
              <a:noFill/>
            </a:ln>
          </p:spPr>
          <p:txBody>
            <a:bodyPr wrap="square" anchor="t"/>
            <a:lstStyle/>
            <a:p>
              <a:pPr lvl="0" algn="l">
                <a:buNone/>
              </a:pPr>
              <a:r>
                <a:rPr>
                  <a:solidFill>
                    <a:srgbClr val="000000"/>
                  </a:solidFill>
                  <a:latin typeface="Courier New"/>
                </a:rPr>
                <a:t>5</a:t>
              </a: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1056" y="2427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6" name="Straight Connector 35"/>
            <p:cNvSpPr/>
            <p:nvPr/>
          </p:nvSpPr>
          <p:spPr>
            <a:xfrm>
              <a:off x="1056" y="2427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7" name="Straight Connector 36"/>
            <p:cNvSpPr/>
            <p:nvPr/>
          </p:nvSpPr>
          <p:spPr>
            <a:xfrm>
              <a:off x="2976" y="2427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8" name="Straight Connector 37"/>
            <p:cNvSpPr/>
            <p:nvPr/>
          </p:nvSpPr>
          <p:spPr>
            <a:xfrm>
              <a:off x="2976" y="2427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9" name="Rectangle 38"/>
            <p:cNvSpPr/>
            <p:nvPr/>
          </p:nvSpPr>
          <p:spPr>
            <a:xfrm>
              <a:off x="2976" y="2427"/>
              <a:ext cx="1920" cy="233"/>
            </a:xfrm>
            <a:prstGeom prst="rect">
              <a:avLst/>
            </a:prstGeom>
            <a:solidFill>
              <a:srgbClr val="B8CCE4"/>
            </a:solidFill>
            <a:ln>
              <a:noFill/>
            </a:ln>
          </p:spPr>
          <p:txBody>
            <a:bodyPr wrap="square" anchor="t"/>
            <a:lstStyle/>
            <a:p>
              <a:pPr lvl="0" algn="l">
                <a:buNone/>
              </a:pPr>
              <a:r>
                <a:rPr>
                  <a:solidFill>
                    <a:srgbClr val="000000"/>
                  </a:solidFill>
                  <a:latin typeface="Courier New"/>
                </a:rPr>
                <a:t>1, 5</a:t>
              </a:r>
            </a:p>
          </p:txBody>
        </p:sp>
        <p:sp>
          <p:nvSpPr>
            <p:cNvPr id="40" name="Straight Connector 39"/>
            <p:cNvSpPr/>
            <p:nvPr/>
          </p:nvSpPr>
          <p:spPr>
            <a:xfrm>
              <a:off x="2976" y="2427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1" name="Straight Connector 40"/>
            <p:cNvSpPr/>
            <p:nvPr/>
          </p:nvSpPr>
          <p:spPr>
            <a:xfrm>
              <a:off x="2976" y="2427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2" name="Straight Connector 41"/>
            <p:cNvSpPr/>
            <p:nvPr/>
          </p:nvSpPr>
          <p:spPr>
            <a:xfrm>
              <a:off x="4896" y="2427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3" name="Straight Connector 42"/>
            <p:cNvSpPr/>
            <p:nvPr/>
          </p:nvSpPr>
          <p:spPr>
            <a:xfrm>
              <a:off x="1056" y="2660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4" name="Rectangle 43"/>
            <p:cNvSpPr/>
            <p:nvPr/>
          </p:nvSpPr>
          <p:spPr>
            <a:xfrm>
              <a:off x="1056" y="2660"/>
              <a:ext cx="1920" cy="233"/>
            </a:xfrm>
            <a:prstGeom prst="rect">
              <a:avLst/>
            </a:prstGeom>
            <a:solidFill>
              <a:srgbClr val="DBE5F1"/>
            </a:solidFill>
            <a:ln>
              <a:noFill/>
            </a:ln>
          </p:spPr>
          <p:txBody>
            <a:bodyPr wrap="square" anchor="t"/>
            <a:lstStyle/>
            <a:p>
              <a:pPr lvl="0" algn="l">
                <a:buNone/>
              </a:pPr>
              <a:r>
                <a:rPr>
                  <a:solidFill>
                    <a:srgbClr val="000000"/>
                  </a:solidFill>
                  <a:latin typeface="Courier New"/>
                </a:rPr>
                <a:t>1</a:t>
              </a: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1056" y="2660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6" name="Straight Connector 45"/>
            <p:cNvSpPr/>
            <p:nvPr/>
          </p:nvSpPr>
          <p:spPr>
            <a:xfrm>
              <a:off x="1056" y="2660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7" name="Straight Connector 46"/>
            <p:cNvSpPr/>
            <p:nvPr/>
          </p:nvSpPr>
          <p:spPr>
            <a:xfrm>
              <a:off x="2976" y="2660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8" name="Straight Connector 47"/>
            <p:cNvSpPr/>
            <p:nvPr/>
          </p:nvSpPr>
          <p:spPr>
            <a:xfrm>
              <a:off x="2976" y="2660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9" name="Rectangle 48"/>
            <p:cNvSpPr/>
            <p:nvPr/>
          </p:nvSpPr>
          <p:spPr>
            <a:xfrm>
              <a:off x="2976" y="2660"/>
              <a:ext cx="1920" cy="233"/>
            </a:xfrm>
            <a:prstGeom prst="rect">
              <a:avLst/>
            </a:prstGeom>
            <a:solidFill>
              <a:srgbClr val="DBE5F1"/>
            </a:solidFill>
            <a:ln>
              <a:noFill/>
            </a:ln>
          </p:spPr>
          <p:txBody>
            <a:bodyPr wrap="square" anchor="t"/>
            <a:lstStyle/>
            <a:p>
              <a:pPr lvl="0" algn="l">
                <a:buNone/>
              </a:pPr>
              <a:r>
                <a:rPr>
                  <a:solidFill>
                    <a:srgbClr val="000000"/>
                  </a:solidFill>
                  <a:latin typeface="Courier New"/>
                </a:rPr>
                <a:t>1</a:t>
              </a:r>
            </a:p>
          </p:txBody>
        </p:sp>
        <p:sp>
          <p:nvSpPr>
            <p:cNvPr id="50" name="Straight Connector 49"/>
            <p:cNvSpPr/>
            <p:nvPr/>
          </p:nvSpPr>
          <p:spPr>
            <a:xfrm>
              <a:off x="2976" y="2660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51" name="Straight Connector 50"/>
            <p:cNvSpPr/>
            <p:nvPr/>
          </p:nvSpPr>
          <p:spPr>
            <a:xfrm>
              <a:off x="2976" y="2660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52" name="Straight Connector 51"/>
            <p:cNvSpPr/>
            <p:nvPr/>
          </p:nvSpPr>
          <p:spPr>
            <a:xfrm>
              <a:off x="4896" y="2660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53" name="Straight Connector 52"/>
            <p:cNvSpPr/>
            <p:nvPr/>
          </p:nvSpPr>
          <p:spPr>
            <a:xfrm>
              <a:off x="1056" y="2893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54" name="Straight Connector 53"/>
            <p:cNvSpPr/>
            <p:nvPr/>
          </p:nvSpPr>
          <p:spPr>
            <a:xfrm>
              <a:off x="2976" y="2893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/>
              <a:t>Today’s Experiment - 5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r>
              <a:rPr sz="2800"/>
              <a:t>Take an integer number N as input.</a:t>
            </a:r>
          </a:p>
          <a:p>
            <a:pPr lvl="0"/>
            <a:r>
              <a:rPr sz="2800"/>
              <a:t>Then take another N integers as input too.</a:t>
            </a:r>
          </a:p>
          <a:p>
            <a:pPr lvl="0"/>
            <a:r>
              <a:rPr sz="2800"/>
              <a:t>Print the summation of those N integers.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4658"/>
              </p:ext>
            </p:extLst>
          </p:nvPr>
        </p:nvGraphicFramePr>
        <p:xfrm>
          <a:off x="1524000" y="3306921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7470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65173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5 3 2 -1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0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-10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 New"/>
                        </a:rPr>
                        <a:t> 50 10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628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/>
          <a:p>
            <a:pPr lvl="0"/>
            <a:r>
              <a:rPr/>
              <a:t>Today’s Experiment - 6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lvl="0"/>
            <a:r>
              <a:rPr sz="2800"/>
              <a:t>Take an integer number N as input.</a:t>
            </a:r>
          </a:p>
          <a:p>
            <a:pPr lvl="0"/>
            <a:r>
              <a:rPr sz="2800"/>
              <a:t>Print it in Reverse.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76400" y="2743200"/>
            <a:ext cx="6096000" cy="4592637"/>
            <a:chOff x="1056" y="1728"/>
            <a:chExt cx="3840" cy="2893"/>
          </a:xfrm>
        </p:grpSpPr>
        <p:sp>
          <p:nvSpPr>
            <p:cNvPr id="5" name="Rectangle 4"/>
            <p:cNvSpPr/>
            <p:nvPr/>
          </p:nvSpPr>
          <p:spPr>
            <a:xfrm>
              <a:off x="1056" y="1728"/>
              <a:ext cx="1920" cy="23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 b="1" i="0" u="none" strike="noStrike">
                  <a:solidFill>
                    <a:srgbClr val="FFFFFF"/>
                  </a:solidFill>
                  <a:latin typeface="Calibri"/>
                </a:rPr>
                <a:t>Input 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056" y="1728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7" name="Straight Connector 6"/>
            <p:cNvSpPr/>
            <p:nvPr/>
          </p:nvSpPr>
          <p:spPr>
            <a:xfrm>
              <a:off x="1056" y="1728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8" name="Straight Connector 7"/>
            <p:cNvSpPr/>
            <p:nvPr/>
          </p:nvSpPr>
          <p:spPr>
            <a:xfrm>
              <a:off x="2976" y="1728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9" name="Rectangle 8"/>
            <p:cNvSpPr/>
            <p:nvPr/>
          </p:nvSpPr>
          <p:spPr>
            <a:xfrm>
              <a:off x="2976" y="1728"/>
              <a:ext cx="1920" cy="23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 b="1" i="0" u="none" strike="noStrike">
                  <a:solidFill>
                    <a:srgbClr val="FFFFFF"/>
                  </a:solidFill>
                  <a:latin typeface="Calibri"/>
                </a:rPr>
                <a:t>Output</a:t>
              </a: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2976" y="1728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1" name="Straight Connector 10"/>
            <p:cNvSpPr/>
            <p:nvPr/>
          </p:nvSpPr>
          <p:spPr>
            <a:xfrm>
              <a:off x="2976" y="1728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2" name="Straight Connector 11"/>
            <p:cNvSpPr/>
            <p:nvPr/>
          </p:nvSpPr>
          <p:spPr>
            <a:xfrm>
              <a:off x="4896" y="1728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3" name="Straight Connector 12"/>
            <p:cNvSpPr/>
            <p:nvPr/>
          </p:nvSpPr>
          <p:spPr>
            <a:xfrm>
              <a:off x="1056" y="1961"/>
              <a:ext cx="1920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</a:ln>
          </p:spPr>
        </p:sp>
        <p:sp>
          <p:nvSpPr>
            <p:cNvPr id="14" name="Rectangle 13"/>
            <p:cNvSpPr/>
            <p:nvPr/>
          </p:nvSpPr>
          <p:spPr>
            <a:xfrm>
              <a:off x="1056" y="1961"/>
              <a:ext cx="1920" cy="233"/>
            </a:xfrm>
            <a:prstGeom prst="rect">
              <a:avLst/>
            </a:prstGeom>
            <a:solidFill>
              <a:srgbClr val="B8CCE4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>
                  <a:solidFill>
                    <a:srgbClr val="000000"/>
                  </a:solidFill>
                  <a:latin typeface="Calibri"/>
                </a:rPr>
                <a:t>1234</a:t>
              </a: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1056" y="1961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6" name="Straight Connector 15"/>
            <p:cNvSpPr/>
            <p:nvPr/>
          </p:nvSpPr>
          <p:spPr>
            <a:xfrm>
              <a:off x="1056" y="1961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7" name="Straight Connector 16"/>
            <p:cNvSpPr/>
            <p:nvPr/>
          </p:nvSpPr>
          <p:spPr>
            <a:xfrm>
              <a:off x="2976" y="1961"/>
              <a:ext cx="1920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</a:ln>
          </p:spPr>
        </p:sp>
        <p:sp>
          <p:nvSpPr>
            <p:cNvPr id="18" name="Straight Connector 17"/>
            <p:cNvSpPr/>
            <p:nvPr/>
          </p:nvSpPr>
          <p:spPr>
            <a:xfrm>
              <a:off x="2976" y="1961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19" name="Rectangle 18"/>
            <p:cNvSpPr/>
            <p:nvPr/>
          </p:nvSpPr>
          <p:spPr>
            <a:xfrm>
              <a:off x="2976" y="1961"/>
              <a:ext cx="1920" cy="233"/>
            </a:xfrm>
            <a:prstGeom prst="rect">
              <a:avLst/>
            </a:prstGeom>
            <a:solidFill>
              <a:srgbClr val="B8CCE4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 baseline="0">
                  <a:solidFill>
                    <a:srgbClr val="000000"/>
                  </a:solidFill>
                  <a:latin typeface="Calibri"/>
                </a:rPr>
                <a:t>4321</a:t>
              </a: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2976" y="1961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1" name="Straight Connector 20"/>
            <p:cNvSpPr/>
            <p:nvPr/>
          </p:nvSpPr>
          <p:spPr>
            <a:xfrm>
              <a:off x="2976" y="1961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2" name="Straight Connector 21"/>
            <p:cNvSpPr/>
            <p:nvPr/>
          </p:nvSpPr>
          <p:spPr>
            <a:xfrm>
              <a:off x="4896" y="1961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3" name="Straight Connector 22"/>
            <p:cNvSpPr/>
            <p:nvPr/>
          </p:nvSpPr>
          <p:spPr>
            <a:xfrm>
              <a:off x="1056" y="2194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4" name="Rectangle 23"/>
            <p:cNvSpPr/>
            <p:nvPr/>
          </p:nvSpPr>
          <p:spPr>
            <a:xfrm>
              <a:off x="1056" y="2194"/>
              <a:ext cx="1920" cy="233"/>
            </a:xfrm>
            <a:prstGeom prst="rect">
              <a:avLst/>
            </a:prstGeom>
            <a:solidFill>
              <a:srgbClr val="DBE5F1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>
                  <a:solidFill>
                    <a:srgbClr val="000000"/>
                  </a:solidFill>
                  <a:latin typeface="Calibri"/>
                </a:rPr>
                <a:t>345</a:t>
              </a: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1056" y="2194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6" name="Straight Connector 25"/>
            <p:cNvSpPr/>
            <p:nvPr/>
          </p:nvSpPr>
          <p:spPr>
            <a:xfrm>
              <a:off x="1056" y="2194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7" name="Straight Connector 26"/>
            <p:cNvSpPr/>
            <p:nvPr/>
          </p:nvSpPr>
          <p:spPr>
            <a:xfrm>
              <a:off x="2976" y="2194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8" name="Straight Connector 27"/>
            <p:cNvSpPr/>
            <p:nvPr/>
          </p:nvSpPr>
          <p:spPr>
            <a:xfrm>
              <a:off x="2976" y="2194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29" name="Rectangle 28"/>
            <p:cNvSpPr/>
            <p:nvPr/>
          </p:nvSpPr>
          <p:spPr>
            <a:xfrm>
              <a:off x="2976" y="2194"/>
              <a:ext cx="1920" cy="233"/>
            </a:xfrm>
            <a:prstGeom prst="rect">
              <a:avLst/>
            </a:prstGeom>
            <a:solidFill>
              <a:srgbClr val="DBE5F1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 baseline="0">
                  <a:solidFill>
                    <a:srgbClr val="000000"/>
                  </a:solidFill>
                  <a:latin typeface="Calibri"/>
                </a:rPr>
                <a:t>543</a:t>
              </a: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2976" y="2194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1" name="Straight Connector 30"/>
            <p:cNvSpPr/>
            <p:nvPr/>
          </p:nvSpPr>
          <p:spPr>
            <a:xfrm>
              <a:off x="2976" y="2194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2" name="Straight Connector 31"/>
            <p:cNvSpPr/>
            <p:nvPr/>
          </p:nvSpPr>
          <p:spPr>
            <a:xfrm>
              <a:off x="4896" y="2194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3" name="Straight Connector 32"/>
            <p:cNvSpPr/>
            <p:nvPr/>
          </p:nvSpPr>
          <p:spPr>
            <a:xfrm>
              <a:off x="1056" y="2427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4" name="Rectangle 33"/>
            <p:cNvSpPr/>
            <p:nvPr/>
          </p:nvSpPr>
          <p:spPr>
            <a:xfrm>
              <a:off x="1056" y="2427"/>
              <a:ext cx="1920" cy="233"/>
            </a:xfrm>
            <a:prstGeom prst="rect">
              <a:avLst/>
            </a:prstGeom>
            <a:solidFill>
              <a:srgbClr val="B8CCE4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>
                  <a:solidFill>
                    <a:srgbClr val="000000"/>
                  </a:solidFill>
                  <a:latin typeface="Calibri"/>
                </a:rPr>
                <a:t>2112</a:t>
              </a: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1056" y="2427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6" name="Straight Connector 35"/>
            <p:cNvSpPr/>
            <p:nvPr/>
          </p:nvSpPr>
          <p:spPr>
            <a:xfrm>
              <a:off x="1056" y="2427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7" name="Straight Connector 36"/>
            <p:cNvSpPr/>
            <p:nvPr/>
          </p:nvSpPr>
          <p:spPr>
            <a:xfrm>
              <a:off x="2976" y="2427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8" name="Straight Connector 37"/>
            <p:cNvSpPr/>
            <p:nvPr/>
          </p:nvSpPr>
          <p:spPr>
            <a:xfrm>
              <a:off x="2976" y="2427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39" name="Rectangle 38"/>
            <p:cNvSpPr/>
            <p:nvPr/>
          </p:nvSpPr>
          <p:spPr>
            <a:xfrm>
              <a:off x="2976" y="2427"/>
              <a:ext cx="1920" cy="233"/>
            </a:xfrm>
            <a:prstGeom prst="rect">
              <a:avLst/>
            </a:prstGeom>
            <a:solidFill>
              <a:srgbClr val="B8CCE4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>
                  <a:solidFill>
                    <a:srgbClr val="000000"/>
                  </a:solidFill>
                  <a:latin typeface="Calibri"/>
                </a:rPr>
                <a:t>2112</a:t>
              </a:r>
            </a:p>
          </p:txBody>
        </p:sp>
        <p:sp>
          <p:nvSpPr>
            <p:cNvPr id="40" name="Straight Connector 39"/>
            <p:cNvSpPr/>
            <p:nvPr/>
          </p:nvSpPr>
          <p:spPr>
            <a:xfrm>
              <a:off x="2976" y="2427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1" name="Straight Connector 40"/>
            <p:cNvSpPr/>
            <p:nvPr/>
          </p:nvSpPr>
          <p:spPr>
            <a:xfrm>
              <a:off x="2976" y="2427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2" name="Straight Connector 41"/>
            <p:cNvSpPr/>
            <p:nvPr/>
          </p:nvSpPr>
          <p:spPr>
            <a:xfrm>
              <a:off x="4896" y="2427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3" name="Straight Connector 42"/>
            <p:cNvSpPr/>
            <p:nvPr/>
          </p:nvSpPr>
          <p:spPr>
            <a:xfrm>
              <a:off x="1056" y="2660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4" name="Rectangle 43"/>
            <p:cNvSpPr/>
            <p:nvPr/>
          </p:nvSpPr>
          <p:spPr>
            <a:xfrm>
              <a:off x="1056" y="2660"/>
              <a:ext cx="1920" cy="233"/>
            </a:xfrm>
            <a:prstGeom prst="rect">
              <a:avLst/>
            </a:prstGeom>
            <a:solidFill>
              <a:srgbClr val="DBE5F1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>
                  <a:solidFill>
                    <a:srgbClr val="000000"/>
                  </a:solidFill>
                  <a:latin typeface="Calibri"/>
                </a:rPr>
                <a:t>567</a:t>
              </a: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1056" y="2660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6" name="Straight Connector 45"/>
            <p:cNvSpPr/>
            <p:nvPr/>
          </p:nvSpPr>
          <p:spPr>
            <a:xfrm>
              <a:off x="1056" y="2660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7" name="Straight Connector 46"/>
            <p:cNvSpPr/>
            <p:nvPr/>
          </p:nvSpPr>
          <p:spPr>
            <a:xfrm>
              <a:off x="2976" y="2660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8" name="Straight Connector 47"/>
            <p:cNvSpPr/>
            <p:nvPr/>
          </p:nvSpPr>
          <p:spPr>
            <a:xfrm>
              <a:off x="2976" y="2660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49" name="Rectangle 48"/>
            <p:cNvSpPr/>
            <p:nvPr/>
          </p:nvSpPr>
          <p:spPr>
            <a:xfrm>
              <a:off x="2976" y="2660"/>
              <a:ext cx="1920" cy="233"/>
            </a:xfrm>
            <a:prstGeom prst="rect">
              <a:avLst/>
            </a:prstGeom>
            <a:solidFill>
              <a:srgbClr val="DBE5F1"/>
            </a:solidFill>
            <a:ln>
              <a:noFill/>
            </a:ln>
          </p:spPr>
          <p:txBody>
            <a:bodyPr wrap="square" anchor="t"/>
            <a:lstStyle/>
            <a:p>
              <a:pPr lvl="0" algn="ctr">
                <a:buNone/>
              </a:pPr>
              <a:r>
                <a:rPr>
                  <a:solidFill>
                    <a:srgbClr val="000000"/>
                  </a:solidFill>
                  <a:latin typeface="Calibri"/>
                </a:rPr>
                <a:t>765</a:t>
              </a:r>
            </a:p>
          </p:txBody>
        </p:sp>
        <p:sp>
          <p:nvSpPr>
            <p:cNvPr id="50" name="Straight Connector 49"/>
            <p:cNvSpPr/>
            <p:nvPr/>
          </p:nvSpPr>
          <p:spPr>
            <a:xfrm>
              <a:off x="2976" y="2660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51" name="Straight Connector 50"/>
            <p:cNvSpPr/>
            <p:nvPr/>
          </p:nvSpPr>
          <p:spPr>
            <a:xfrm>
              <a:off x="2976" y="2660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52" name="Straight Connector 51"/>
            <p:cNvSpPr/>
            <p:nvPr/>
          </p:nvSpPr>
          <p:spPr>
            <a:xfrm>
              <a:off x="4896" y="2660"/>
              <a:ext cx="0" cy="233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53" name="Straight Connector 52"/>
            <p:cNvSpPr/>
            <p:nvPr/>
          </p:nvSpPr>
          <p:spPr>
            <a:xfrm>
              <a:off x="1056" y="2893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  <p:sp>
          <p:nvSpPr>
            <p:cNvPr id="54" name="Straight Connector 53"/>
            <p:cNvSpPr/>
            <p:nvPr/>
          </p:nvSpPr>
          <p:spPr>
            <a:xfrm>
              <a:off x="2976" y="2893"/>
              <a:ext cx="192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CSE 102 ​ ​Loop</vt:lpstr>
      <vt:lpstr>Relational operators</vt:lpstr>
      <vt:lpstr>Logical operators</vt:lpstr>
      <vt:lpstr>Today’s experiments - 1</vt:lpstr>
      <vt:lpstr>Today’s experiments - 2</vt:lpstr>
      <vt:lpstr>Today’s experiments - 3</vt:lpstr>
      <vt:lpstr>Today’s Experiment - 4</vt:lpstr>
      <vt:lpstr>Today’s Experiment - 5</vt:lpstr>
      <vt:lpstr>Today’s Experiment - 6</vt:lpstr>
      <vt:lpstr>Today’s Experiment - 7</vt:lpstr>
      <vt:lpstr>Bonus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102 ​ ​Loop</dc:title>
  <cp:lastModifiedBy>Windows User</cp:lastModifiedBy>
  <cp:revision>1</cp:revision>
  <dcterms:modified xsi:type="dcterms:W3CDTF">2018-06-30T16:28:52Z</dcterms:modified>
</cp:coreProperties>
</file>