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4" r:id="rId2"/>
    <p:sldId id="302" r:id="rId3"/>
    <p:sldId id="3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FA4F-1601-4423-8394-EC4D3490DC32}" type="datetimeFigureOut">
              <a:rPr lang="en-US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C4E3-0534-4C63-9EB7-A95974C6E25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DC4E3-0534-4C63-9EB7-A95974C6E256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AB8D5F-9EED-48E7-A1EB-45D45869F8C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Storage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949575"/>
            <a:ext cx="65246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22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to Decimal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Multiply each bit by 2</a:t>
            </a:r>
            <a:r>
              <a:rPr lang="en-US" sz="2900" i="1" baseline="30000"/>
              <a:t>n</a:t>
            </a:r>
            <a:r>
              <a:rPr lang="en-US"/>
              <a:t>, where </a:t>
            </a:r>
            <a:r>
              <a:rPr lang="en-US" i="1"/>
              <a:t>n</a:t>
            </a:r>
            <a:r>
              <a:rPr lang="en-US"/>
              <a:t> is the “weight” of the bit</a:t>
            </a:r>
          </a:p>
          <a:p>
            <a:pPr lvl="1"/>
            <a:r>
              <a:rPr lang="en-US"/>
              <a:t>The weight is the position of the bit, starting from 0 on the right</a:t>
            </a:r>
          </a:p>
          <a:p>
            <a:pPr lvl="1"/>
            <a:r>
              <a:rPr lang="en-US"/>
              <a:t>Add the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9848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3378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=&gt; 	1 x 2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	 1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	 2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0 x 2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	 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3</a:t>
            </a:r>
            <a:r>
              <a:rPr lang="en-US">
                <a:latin typeface="Courier New" pitchFamily="49" charset="0"/>
              </a:rPr>
              <a:t> = 	 8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0 x 2</a:t>
            </a:r>
            <a:r>
              <a:rPr lang="en-US" baseline="30000">
                <a:latin typeface="Courier New" pitchFamily="49" charset="0"/>
              </a:rPr>
              <a:t>4</a:t>
            </a:r>
            <a:r>
              <a:rPr lang="en-US">
                <a:latin typeface="Courier New" pitchFamily="49" charset="0"/>
              </a:rPr>
              <a:t> =	 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5</a:t>
            </a:r>
            <a:r>
              <a:rPr lang="en-US">
                <a:latin typeface="Courier New" pitchFamily="49" charset="0"/>
              </a:rPr>
              <a:t> = 	32</a:t>
            </a:r>
          </a:p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							43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	</a:t>
            </a:r>
          </a:p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867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2025650" y="1266825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Bit “0”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to Decimal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rot="16200000" flipV="1">
            <a:off x="4552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to Decimal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  <a:p>
            <a:pPr lvl="1"/>
            <a:r>
              <a:rPr lang="en-US" dirty="0"/>
              <a:t>Multiply each bit by 8</a:t>
            </a:r>
            <a:r>
              <a:rPr lang="en-US" sz="2900" i="1" baseline="30000" dirty="0"/>
              <a:t>n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“weight” of the bit</a:t>
            </a:r>
          </a:p>
          <a:p>
            <a:pPr lvl="1"/>
            <a:r>
              <a:rPr lang="en-US" dirty="0"/>
              <a:t>The weight is the position of the bit, starting from 0 on the right</a:t>
            </a:r>
          </a:p>
          <a:p>
            <a:pPr lvl="1"/>
            <a:r>
              <a:rPr lang="en-US" dirty="0"/>
              <a:t>Add the results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267200" y="32004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28800" y="2638425"/>
            <a:ext cx="6629400" cy="1552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724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=&gt; 	4 x 8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	  4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2 x 8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 	 16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7 x 8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	448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468</a:t>
            </a:r>
            <a:r>
              <a:rPr lang="en-US" baseline="-25000">
                <a:latin typeface="Courier New" pitchFamily="49" charset="0"/>
              </a:rPr>
              <a:t>10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562600" y="3781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to Decimal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rot="16200000" flipV="1">
            <a:off x="3771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to Decimal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Multiply each bit by 16</a:t>
            </a:r>
            <a:r>
              <a:rPr lang="en-US" sz="2900" i="1" baseline="30000"/>
              <a:t>n</a:t>
            </a:r>
            <a:r>
              <a:rPr lang="en-US"/>
              <a:t>, where </a:t>
            </a:r>
            <a:r>
              <a:rPr lang="en-US" i="1"/>
              <a:t>n</a:t>
            </a:r>
            <a:r>
              <a:rPr lang="en-US"/>
              <a:t> is the “weight” of the bit</a:t>
            </a:r>
          </a:p>
          <a:p>
            <a:pPr lvl="1"/>
            <a:r>
              <a:rPr lang="en-US"/>
              <a:t>The weight is the position of the bit, starting from 0 on the right</a:t>
            </a:r>
          </a:p>
          <a:p>
            <a:pPr lvl="1"/>
            <a:r>
              <a:rPr lang="en-US"/>
              <a:t>Add the 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9200" y="2760663"/>
            <a:ext cx="7086600" cy="17351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ABC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=&gt;	C x 16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12 x   1 =   12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     	B x 16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 11 x  16 =  176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		A x 16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                     2748</a:t>
            </a:r>
            <a:r>
              <a:rPr lang="en-US" baseline="-25000">
                <a:latin typeface="Courier New" pitchFamily="49" charset="0"/>
              </a:rPr>
              <a:t>10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5410200" y="3733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to Binary</a:t>
            </a:r>
          </a:p>
        </p:txBody>
      </p:sp>
      <p:sp>
        <p:nvSpPr>
          <p:cNvPr id="20483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0484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0485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0486" name="Oval 1030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0487" name="Line 1031"/>
          <p:cNvSpPr>
            <a:spLocks noChangeShapeType="1"/>
          </p:cNvSpPr>
          <p:nvPr/>
        </p:nvSpPr>
        <p:spPr bwMode="auto">
          <a:xfrm>
            <a:off x="2438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to Binary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Divide by two, keep track of the remainder</a:t>
            </a:r>
          </a:p>
          <a:p>
            <a:pPr lvl="1"/>
            <a:r>
              <a:rPr lang="en-US"/>
              <a:t>First remainder is bit 0 (LSB, least-significant bit)</a:t>
            </a:r>
          </a:p>
          <a:p>
            <a:pPr lvl="1"/>
            <a:r>
              <a:rPr lang="en-US"/>
              <a:t>Second remainder is bit 1</a:t>
            </a:r>
          </a:p>
          <a:p>
            <a:pPr lvl="1"/>
            <a:r>
              <a:rPr lang="en-US"/>
              <a:t>Etc.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Octal</a:t>
            </a:r>
          </a:p>
          <a:p>
            <a:r>
              <a:rPr lang="en-US" dirty="0"/>
              <a:t>Hexadecimal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9848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2531" name="Text Box 1027"/>
          <p:cNvSpPr txBox="1">
            <a:spLocks noChangeArrowheads="1"/>
          </p:cNvSpPr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543300" y="1295400"/>
            <a:ext cx="2057400" cy="822325"/>
            <a:chOff x="2232" y="816"/>
            <a:chExt cx="1296" cy="518"/>
          </a:xfrm>
        </p:grpSpPr>
        <p:sp>
          <p:nvSpPr>
            <p:cNvPr id="22559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2 125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62   1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60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61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3543300" y="1676400"/>
            <a:ext cx="2057400" cy="822325"/>
            <a:chOff x="2232" y="1056"/>
            <a:chExt cx="1296" cy="518"/>
          </a:xfrm>
        </p:grpSpPr>
        <p:sp>
          <p:nvSpPr>
            <p:cNvPr id="22556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31   0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7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58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36"/>
          <p:cNvGrpSpPr>
            <a:grpSpLocks/>
          </p:cNvGrpSpPr>
          <p:nvPr/>
        </p:nvGrpSpPr>
        <p:grpSpPr bwMode="auto">
          <a:xfrm>
            <a:off x="3543300" y="2057400"/>
            <a:ext cx="2057400" cy="822325"/>
            <a:chOff x="2232" y="1296"/>
            <a:chExt cx="1296" cy="518"/>
          </a:xfrm>
        </p:grpSpPr>
        <p:sp>
          <p:nvSpPr>
            <p:cNvPr id="22553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15   1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4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55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3527425" y="2451100"/>
            <a:ext cx="2057400" cy="822325"/>
            <a:chOff x="624" y="2112"/>
            <a:chExt cx="1296" cy="518"/>
          </a:xfrm>
        </p:grpSpPr>
        <p:sp>
          <p:nvSpPr>
            <p:cNvPr id="22550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7   1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1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52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044"/>
          <p:cNvGrpSpPr>
            <a:grpSpLocks/>
          </p:cNvGrpSpPr>
          <p:nvPr/>
        </p:nvGrpSpPr>
        <p:grpSpPr bwMode="auto">
          <a:xfrm>
            <a:off x="3559175" y="2846388"/>
            <a:ext cx="2057400" cy="822325"/>
            <a:chOff x="2232" y="1783"/>
            <a:chExt cx="1296" cy="518"/>
          </a:xfrm>
        </p:grpSpPr>
        <p:sp>
          <p:nvSpPr>
            <p:cNvPr id="22547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3   1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8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49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048"/>
          <p:cNvGrpSpPr>
            <a:grpSpLocks/>
          </p:cNvGrpSpPr>
          <p:nvPr/>
        </p:nvGrpSpPr>
        <p:grpSpPr bwMode="auto">
          <a:xfrm>
            <a:off x="3559175" y="3228975"/>
            <a:ext cx="2057400" cy="822325"/>
            <a:chOff x="2232" y="2976"/>
            <a:chExt cx="1296" cy="518"/>
          </a:xfrm>
        </p:grpSpPr>
        <p:sp>
          <p:nvSpPr>
            <p:cNvPr id="22544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1   1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5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46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052"/>
          <p:cNvGrpSpPr>
            <a:grpSpLocks/>
          </p:cNvGrpSpPr>
          <p:nvPr/>
        </p:nvGrpSpPr>
        <p:grpSpPr bwMode="auto">
          <a:xfrm>
            <a:off x="3543300" y="3609975"/>
            <a:ext cx="2057400" cy="822325"/>
            <a:chOff x="2232" y="2284"/>
            <a:chExt cx="1296" cy="518"/>
          </a:xfrm>
        </p:grpSpPr>
        <p:sp>
          <p:nvSpPr>
            <p:cNvPr id="22541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0   1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2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43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5486400" y="5181600"/>
            <a:ext cx="3276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1111101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sp>
        <p:nvSpPr>
          <p:cNvPr id="144417" name="Freeform 1057"/>
          <p:cNvSpPr>
            <a:spLocks/>
          </p:cNvSpPr>
          <p:nvPr/>
        </p:nvSpPr>
        <p:spPr bwMode="auto">
          <a:xfrm>
            <a:off x="5454650" y="1828800"/>
            <a:ext cx="2819400" cy="3276600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  <a:gd name="T6" fmla="*/ 0 60000 65536"/>
              <a:gd name="T7" fmla="*/ 0 60000 65536"/>
              <a:gd name="T8" fmla="*/ 0 60000 65536"/>
              <a:gd name="T9" fmla="*/ 0 w 1776"/>
              <a:gd name="T10" fmla="*/ 0 h 2064"/>
              <a:gd name="T11" fmla="*/ 1776 w 1776"/>
              <a:gd name="T12" fmla="*/ 2064 h 20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  <p:bldP spid="1444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to Binary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3810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to Binary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Convert each octal digit to a 3-bit equivalent binary representation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25908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705</a:t>
            </a:r>
            <a:r>
              <a:rPr lang="en-US" baseline="-25000" dirty="0">
                <a:latin typeface="Courier New" pitchFamily="49" charset="0"/>
              </a:rPr>
              <a:t>8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2667000"/>
            <a:ext cx="2667000" cy="1552575"/>
            <a:chOff x="2208" y="1680"/>
            <a:chExt cx="1680" cy="978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7   0   5</a:t>
              </a:r>
            </a:p>
            <a:p>
              <a:pPr marL="457200" indent="-457200">
                <a:spcBef>
                  <a:spcPct val="50000"/>
                </a:spcBef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111 000 101</a:t>
              </a:r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400" y="1872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736" y="1872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072" y="1872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181600" y="5257800"/>
            <a:ext cx="3581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705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111000101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to Binary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3924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to Binary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Convert each hexadecimal digit to a 4-bit equivalent binary representation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23622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10AF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667000"/>
            <a:ext cx="3810000" cy="1552575"/>
            <a:chOff x="2208" y="1680"/>
            <a:chExt cx="2400" cy="978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 1    0    A    F</a:t>
              </a:r>
            </a:p>
            <a:p>
              <a:pPr marL="457200" indent="-457200"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0001 0000 1010 1111</a:t>
              </a:r>
            </a:p>
          </p:txBody>
        </p:sp>
        <p:sp>
          <p:nvSpPr>
            <p:cNvPr id="28679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5334000"/>
            <a:ext cx="4800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10AF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0001000010101111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to Octal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924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to Octal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Divide by 8</a:t>
            </a:r>
          </a:p>
          <a:p>
            <a:pPr lvl="1"/>
            <a:r>
              <a:rPr lang="en-US"/>
              <a:t>Keep track of the remainder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52825" y="2352675"/>
            <a:ext cx="2192338" cy="822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latin typeface="Courier New" pitchFamily="49" charset="0"/>
              </a:rPr>
              <a:t>8  1234</a:t>
            </a:r>
          </a:p>
          <a:p>
            <a:pPr marL="457200" indent="-457200"/>
            <a:r>
              <a:rPr lang="en-US">
                <a:latin typeface="Courier New" pitchFamily="49" charset="0"/>
              </a:rPr>
              <a:t>    154   2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94970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949700" y="2743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35363" y="2743200"/>
            <a:ext cx="2192337" cy="822325"/>
            <a:chOff x="1056" y="2688"/>
            <a:chExt cx="1381" cy="518"/>
          </a:xfrm>
        </p:grpSpPr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19   2</a:t>
              </a:r>
            </a:p>
          </p:txBody>
        </p:sp>
        <p:sp>
          <p:nvSpPr>
            <p:cNvPr id="31763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4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538538" y="3140075"/>
            <a:ext cx="2192337" cy="822325"/>
            <a:chOff x="2640" y="2688"/>
            <a:chExt cx="1381" cy="518"/>
          </a:xfrm>
        </p:grpSpPr>
        <p:sp>
          <p:nvSpPr>
            <p:cNvPr id="31759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2   3</a:t>
              </a:r>
            </a:p>
          </p:txBody>
        </p:sp>
        <p:sp>
          <p:nvSpPr>
            <p:cNvPr id="31760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1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38538" y="3530600"/>
            <a:ext cx="2192337" cy="822325"/>
            <a:chOff x="4224" y="2688"/>
            <a:chExt cx="1381" cy="518"/>
          </a:xfrm>
        </p:grpSpPr>
        <p:sp>
          <p:nvSpPr>
            <p:cNvPr id="31756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0   2</a:t>
              </a:r>
            </a:p>
          </p:txBody>
        </p:sp>
        <p:sp>
          <p:nvSpPr>
            <p:cNvPr id="31757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8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6019800" y="50292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2322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sp>
        <p:nvSpPr>
          <p:cNvPr id="153620" name="Freeform 20"/>
          <p:cNvSpPr>
            <a:spLocks/>
          </p:cNvSpPr>
          <p:nvPr/>
        </p:nvSpPr>
        <p:spPr bwMode="auto">
          <a:xfrm>
            <a:off x="5867400" y="2895600"/>
            <a:ext cx="2514600" cy="2057400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  <a:gd name="T6" fmla="*/ 0 60000 65536"/>
              <a:gd name="T7" fmla="*/ 0 60000 65536"/>
              <a:gd name="T8" fmla="*/ 0 60000 65536"/>
              <a:gd name="T9" fmla="*/ 0 w 1584"/>
              <a:gd name="T10" fmla="*/ 0 h 1296"/>
              <a:gd name="T11" fmla="*/ 1584 w 1584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build="p" autoUpdateAnimBg="0"/>
      <p:bldP spid="1536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9848"/>
          </a:xfrm>
        </p:spPr>
        <p:txBody>
          <a:bodyPr/>
          <a:lstStyle/>
          <a:p>
            <a:r>
              <a:rPr lang="en-US" dirty="0"/>
              <a:t>Quantities/Counting (1 of 3)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/>
        </p:nvGraphicFramePr>
        <p:xfrm>
          <a:off x="2209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151" name="Text Box 102"/>
          <p:cNvSpPr txBox="1">
            <a:spLocks noChangeArrowheads="1"/>
          </p:cNvSpPr>
          <p:nvPr/>
        </p:nvSpPr>
        <p:spPr bwMode="auto">
          <a:xfrm>
            <a:off x="8001000" y="5805488"/>
            <a:ext cx="1066800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p. 33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to Hexadecimal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657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to Hexadecimal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Divide by 16</a:t>
            </a:r>
          </a:p>
          <a:p>
            <a:pPr lvl="1"/>
            <a:r>
              <a:rPr lang="en-US"/>
              <a:t>Keep track of the remainder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22860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19800" y="50292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4D2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5867400" y="2776538"/>
            <a:ext cx="2395538" cy="2211387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  <a:gd name="T6" fmla="*/ 0 60000 65536"/>
              <a:gd name="T7" fmla="*/ 0 60000 65536"/>
              <a:gd name="T8" fmla="*/ 0 60000 65536"/>
              <a:gd name="T9" fmla="*/ 0 w 1509"/>
              <a:gd name="T10" fmla="*/ 0 h 1393"/>
              <a:gd name="T11" fmla="*/ 1509 w 1509"/>
              <a:gd name="T12" fmla="*/ 1393 h 1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2352675"/>
            <a:ext cx="3581400" cy="1593850"/>
            <a:chOff x="2064" y="1482"/>
            <a:chExt cx="2256" cy="1004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16  1234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77   2</a:t>
              </a: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34831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>
                    <a:latin typeface="Courier New" pitchFamily="49" charset="0"/>
                  </a:rPr>
                  <a:t>       4   13 = D</a:t>
                </a:r>
              </a:p>
            </p:txBody>
          </p:sp>
          <p:sp>
            <p:nvSpPr>
              <p:cNvPr id="34832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3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34828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>
                    <a:latin typeface="Courier New" pitchFamily="49" charset="0"/>
                  </a:rPr>
                  <a:t>       0   4</a:t>
                </a:r>
              </a:p>
            </p:txBody>
          </p:sp>
          <p:sp>
            <p:nvSpPr>
              <p:cNvPr id="34829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0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  <p:bldP spid="1566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to Octal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3810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to Octal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Group bits in threes, starting on right</a:t>
            </a:r>
          </a:p>
          <a:p>
            <a:pPr lvl="1"/>
            <a:r>
              <a:rPr lang="en-US"/>
              <a:t>Convert to octal digits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-533400" y="24384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1011010111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2667000"/>
            <a:ext cx="4267200" cy="1552575"/>
            <a:chOff x="2160" y="1680"/>
            <a:chExt cx="2688" cy="978"/>
          </a:xfrm>
        </p:grpSpPr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1 011 010 111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1  3   2   7</a:t>
              </a:r>
              <a:r>
                <a:rPr lang="en-US" baseline="-25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>
              <a:off x="2236" y="196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6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100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572000" y="54102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1011010111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1327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to Hexadecimal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3962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to Hexadecimal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Group bits in fours, starting on right</a:t>
            </a:r>
          </a:p>
          <a:p>
            <a:pPr lvl="1"/>
            <a:r>
              <a:rPr lang="en-US"/>
              <a:t>Convert to hexadecimal digits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-457200" y="22860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505200" y="2714625"/>
            <a:ext cx="4267200" cy="120032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10 1011 1011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lain" startAt="2"/>
            </a:pPr>
            <a:r>
              <a:rPr lang="en-US" dirty="0">
                <a:latin typeface="Courier New" pitchFamily="49" charset="0"/>
              </a:rPr>
              <a:t>  B     </a:t>
            </a:r>
            <a:r>
              <a:rPr lang="en-US" dirty="0" err="1">
                <a:latin typeface="Courier New" pitchFamily="49" charset="0"/>
              </a:rPr>
              <a:t>B</a:t>
            </a:r>
            <a:r>
              <a:rPr lang="en-US" baseline="-25000" dirty="0">
                <a:latin typeface="Courier New" pitchFamily="49" charset="0"/>
              </a:rPr>
              <a:t>  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648200" y="5562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2BB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543300" y="32385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29100" y="33147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to Hexadecimal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9848"/>
          </a:xfrm>
        </p:spPr>
        <p:txBody>
          <a:bodyPr/>
          <a:lstStyle/>
          <a:p>
            <a:r>
              <a:rPr lang="en-US" dirty="0"/>
              <a:t>Quantities/Counting (2 of 3) </a:t>
            </a:r>
          </a:p>
        </p:txBody>
      </p:sp>
      <p:graphicFrame>
        <p:nvGraphicFramePr>
          <p:cNvPr id="120890" name="Group 58"/>
          <p:cNvGraphicFramePr>
            <a:graphicFrameLocks noGrp="1"/>
          </p:cNvGraphicFramePr>
          <p:nvPr/>
        </p:nvGraphicFramePr>
        <p:xfrm>
          <a:off x="2209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to Hexadecimal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Use binary as an intermediary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-533400" y="2133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1076</a:t>
            </a:r>
            <a:r>
              <a:rPr lang="en-US" baseline="-25000" dirty="0">
                <a:latin typeface="Courier New" pitchFamily="49" charset="0"/>
              </a:rPr>
              <a:t>8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16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2057400"/>
            <a:ext cx="4419600" cy="2333625"/>
            <a:chOff x="1920" y="1326"/>
            <a:chExt cx="2688" cy="1440"/>
          </a:xfrm>
        </p:grpSpPr>
        <p:sp>
          <p:nvSpPr>
            <p:cNvPr id="44042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1    0     7     6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001  000   111   110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44043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4" name="Line 7"/>
            <p:cNvSpPr>
              <a:spLocks noChangeShapeType="1"/>
            </p:cNvSpPr>
            <p:nvPr/>
          </p:nvSpPr>
          <p:spPr bwMode="auto">
            <a:xfrm>
              <a:off x="3072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5" name="Line 8"/>
            <p:cNvSpPr>
              <a:spLocks noChangeShapeType="1"/>
            </p:cNvSpPr>
            <p:nvPr/>
          </p:nvSpPr>
          <p:spPr bwMode="auto">
            <a:xfrm>
              <a:off x="2544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6" name="Line 9"/>
            <p:cNvSpPr>
              <a:spLocks noChangeShapeType="1"/>
            </p:cNvSpPr>
            <p:nvPr/>
          </p:nvSpPr>
          <p:spPr bwMode="auto">
            <a:xfrm>
              <a:off x="3552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1076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23E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467100" y="34671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4044" idx="1"/>
          </p:cNvCxnSpPr>
          <p:nvPr/>
        </p:nvCxnSpPr>
        <p:spPr>
          <a:xfrm rot="16200000" flipH="1">
            <a:off x="4476367" y="3485767"/>
            <a:ext cx="942379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3657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3	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to Octal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45063" name="Line 9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to Octal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</a:t>
            </a:r>
          </a:p>
          <a:p>
            <a:pPr lvl="1"/>
            <a:r>
              <a:rPr lang="en-US"/>
              <a:t>Use binary as an intermediary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-152400" y="20574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1F0C</a:t>
            </a:r>
            <a:r>
              <a:rPr lang="en-US" baseline="-25000" dirty="0">
                <a:latin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8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3276600" y="2209800"/>
            <a:ext cx="4876800" cy="2286000"/>
            <a:chOff x="1920" y="1326"/>
            <a:chExt cx="3072" cy="1440"/>
          </a:xfrm>
        </p:grpSpPr>
        <p:sp>
          <p:nvSpPr>
            <p:cNvPr id="47117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 1     F      0      C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0001  1111   0000   1100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47118" name="Line 126"/>
            <p:cNvSpPr>
              <a:spLocks noChangeShapeType="1"/>
            </p:cNvSpPr>
            <p:nvPr/>
          </p:nvSpPr>
          <p:spPr bwMode="auto">
            <a:xfrm>
              <a:off x="2208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19" name="Line 127"/>
            <p:cNvSpPr>
              <a:spLocks noChangeShapeType="1"/>
            </p:cNvSpPr>
            <p:nvPr/>
          </p:nvSpPr>
          <p:spPr bwMode="auto">
            <a:xfrm>
              <a:off x="3312" y="147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0" name="Line 128"/>
            <p:cNvSpPr>
              <a:spLocks noChangeShapeType="1"/>
            </p:cNvSpPr>
            <p:nvPr/>
          </p:nvSpPr>
          <p:spPr bwMode="auto">
            <a:xfrm>
              <a:off x="2688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1" name="Line 132"/>
            <p:cNvSpPr>
              <a:spLocks noChangeShapeType="1"/>
            </p:cNvSpPr>
            <p:nvPr/>
          </p:nvSpPr>
          <p:spPr bwMode="auto">
            <a:xfrm>
              <a:off x="3888" y="147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143" name="Text Box 143"/>
          <p:cNvSpPr txBox="1">
            <a:spLocks noChangeArrowheads="1"/>
          </p:cNvSpPr>
          <p:nvPr/>
        </p:nvSpPr>
        <p:spPr bwMode="auto">
          <a:xfrm>
            <a:off x="4648200" y="56388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1F0C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17414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562600" y="3733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62500" y="37719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848100" y="38481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314700" y="37719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819400" y="3810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7600" y="3886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7	4	1	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4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9848"/>
          </a:xfrm>
        </p:spPr>
        <p:txBody>
          <a:bodyPr/>
          <a:lstStyle/>
          <a:p>
            <a:r>
              <a:rPr lang="en-US" dirty="0"/>
              <a:t>Exercise – Convert ...</a:t>
            </a:r>
          </a:p>
        </p:txBody>
      </p:sp>
      <p:graphicFrame>
        <p:nvGraphicFramePr>
          <p:cNvPr id="169058" name="Group 98"/>
          <p:cNvGraphicFramePr>
            <a:graphicFrameLocks noGrp="1"/>
          </p:cNvGraphicFramePr>
          <p:nvPr/>
        </p:nvGraphicFramePr>
        <p:xfrm>
          <a:off x="1295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– Convert …</a:t>
            </a:r>
          </a:p>
        </p:txBody>
      </p:sp>
      <p:graphicFrame>
        <p:nvGraphicFramePr>
          <p:cNvPr id="170027" name="Group 43"/>
          <p:cNvGraphicFramePr>
            <a:graphicFrameLocks noGrp="1"/>
          </p:cNvGraphicFramePr>
          <p:nvPr/>
        </p:nvGraphicFramePr>
        <p:xfrm>
          <a:off x="685800" y="23622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188" name="AutoShape 47"/>
          <p:cNvSpPr>
            <a:spLocks noChangeArrowheads="1"/>
          </p:cNvSpPr>
          <p:nvPr/>
        </p:nvSpPr>
        <p:spPr bwMode="auto">
          <a:xfrm>
            <a:off x="222250" y="893763"/>
            <a:ext cx="8699500" cy="32543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tIns="0" bIns="0" anchor="ctr">
            <a:spAutoFit/>
          </a:bodyPr>
          <a:lstStyle/>
          <a:p>
            <a:pPr algn="ctr"/>
            <a:r>
              <a:rPr lang="en-US" sz="1800"/>
              <a:t>Answer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9848"/>
          </a:xfrm>
        </p:spPr>
        <p:txBody>
          <a:bodyPr/>
          <a:lstStyle/>
          <a:p>
            <a:r>
              <a:rPr lang="en-US" dirty="0"/>
              <a:t>Quantities/Counting (3 of 3) </a:t>
            </a:r>
          </a:p>
        </p:txBody>
      </p:sp>
      <p:graphicFrame>
        <p:nvGraphicFramePr>
          <p:cNvPr id="121914" name="Group 58"/>
          <p:cNvGraphicFramePr>
            <a:graphicFrameLocks noGrp="1"/>
          </p:cNvGraphicFramePr>
          <p:nvPr/>
        </p:nvGraphicFramePr>
        <p:xfrm>
          <a:off x="2209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199" name="Text Box 61"/>
          <p:cNvSpPr txBox="1">
            <a:spLocks noChangeArrowheads="1"/>
          </p:cNvSpPr>
          <p:nvPr/>
        </p:nvSpPr>
        <p:spPr bwMode="auto">
          <a:xfrm>
            <a:off x="7162800" y="5410200"/>
            <a:ext cx="665163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Among Bases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dirty="0"/>
              <a:t>The possibilities: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6629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2438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rot="5400000" flipV="1">
            <a:off x="4572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rot="5400000" flipV="1">
            <a:off x="4572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6705600" cy="8239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/>
              <a:t>25</a:t>
            </a:r>
            <a:r>
              <a:rPr lang="en-US" sz="4800" baseline="-25000"/>
              <a:t>10</a:t>
            </a:r>
            <a:r>
              <a:rPr lang="en-US" sz="4800"/>
              <a:t> = 11001</a:t>
            </a:r>
            <a:r>
              <a:rPr lang="en-US" sz="4800" baseline="-25000"/>
              <a:t>2</a:t>
            </a:r>
            <a:r>
              <a:rPr lang="en-US" sz="4800"/>
              <a:t> = 31</a:t>
            </a:r>
            <a:r>
              <a:rPr lang="en-US" sz="4800" baseline="-25000"/>
              <a:t>8</a:t>
            </a:r>
            <a:r>
              <a:rPr lang="en-US" sz="4800"/>
              <a:t> = 19</a:t>
            </a:r>
            <a:r>
              <a:rPr lang="en-US" sz="4800" baseline="-25000"/>
              <a:t>16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2133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52600" y="2362200"/>
            <a:ext cx="6019800" cy="1552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=&gt;	5 x 10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	=   5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2 x 10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	=  20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1 x 10</a:t>
            </a:r>
            <a:r>
              <a:rPr lang="en-US" baseline="30000">
                <a:latin typeface="Courier New" pitchFamily="49" charset="0"/>
              </a:rPr>
              <a:t>2	</a:t>
            </a:r>
            <a:r>
              <a:rPr lang="en-US">
                <a:latin typeface="Courier New" pitchFamily="49" charset="0"/>
              </a:rPr>
              <a:t>= 100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  125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715000" y="3505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3505200" y="434340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800600" y="1143000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Weight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to Decimal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2514600" y="27082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</TotalTime>
  <Words>709</Words>
  <Application>Microsoft Office PowerPoint</Application>
  <PresentationFormat>On-screen Show (4:3)</PresentationFormat>
  <Paragraphs>365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Urban</vt:lpstr>
      <vt:lpstr>Computer Storage</vt:lpstr>
      <vt:lpstr>Number Systems</vt:lpstr>
      <vt:lpstr>Quantities/Counting (1 of 3)</vt:lpstr>
      <vt:lpstr>Quantities/Counting (2 of 3) </vt:lpstr>
      <vt:lpstr>Quantities/Counting (3 of 3) </vt:lpstr>
      <vt:lpstr>Conversion Among Bases</vt:lpstr>
      <vt:lpstr>Quick Example</vt:lpstr>
      <vt:lpstr>PowerPoint Presentation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Octal to Binary</vt:lpstr>
      <vt:lpstr>Octal to Binary</vt:lpstr>
      <vt:lpstr>Example</vt:lpstr>
      <vt:lpstr>Hexadecimal to Binary</vt:lpstr>
      <vt:lpstr>Hexadecimal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Binary to Octal</vt:lpstr>
      <vt:lpstr>Binary to Octal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Exercise – Convert ...</vt:lpstr>
      <vt:lpstr>Exercise – Convert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Quantities/Counting (1 of 3)</dc:title>
  <dc:creator>user</dc:creator>
  <cp:lastModifiedBy>lab1pc24</cp:lastModifiedBy>
  <cp:revision>9</cp:revision>
  <dcterms:created xsi:type="dcterms:W3CDTF">2015-10-14T04:47:29Z</dcterms:created>
  <dcterms:modified xsi:type="dcterms:W3CDTF">2016-11-01T09:16:40Z</dcterms:modified>
</cp:coreProperties>
</file>