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91" r:id="rId2"/>
    <p:sldId id="257" r:id="rId3"/>
    <p:sldId id="258" r:id="rId4"/>
    <p:sldId id="288" r:id="rId5"/>
    <p:sldId id="289" r:id="rId6"/>
    <p:sldId id="259" r:id="rId7"/>
    <p:sldId id="260" r:id="rId8"/>
    <p:sldId id="261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0000"/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5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F9B53E9-B019-4180-9B7E-5BA35FBC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E43C-4C2A-4191-88A7-8BF8B60A75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D64B-2B3B-4FD0-AECE-939F7C2980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E6DA102-5AD7-4726-A8E0-94D4A752E97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673BCE4-A906-4F96-B23E-1F4B2CD23F7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FD82F92-592D-4C82-8A86-62E771A5091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48AB-0255-422C-ABBA-8584ECD711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618ECC7-74C0-444D-8C22-9F9175DFCE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5CF5-9878-4ADC-BC7B-69F5B4AFB3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9EA8-732F-42A9-87D1-5F5F4D784C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93D9-AD74-41F0-BB9D-277100D9EC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D4B-B528-479D-A6E8-2308CA0A8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18D5-C3A3-46FB-A0DC-CF498E6A3D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5BB25E-D002-4C45-A412-4E27487F70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37EC26F-0C5F-41CE-AA6C-764AC4A49C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Pseudocode Algorithm and Flowchart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Example 2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Write an algorithm and draw a flowchart to convert the length in feet to centimeter.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err="1"/>
              <a:t>Pseudocode</a:t>
            </a:r>
            <a:r>
              <a:rPr lang="en-US" dirty="0"/>
              <a:t>:	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i="1" dirty="0"/>
              <a:t>Input the length in feet (</a:t>
            </a:r>
            <a:r>
              <a:rPr lang="en-US" i="1" dirty="0" err="1"/>
              <a:t>Lft</a:t>
            </a:r>
            <a:r>
              <a:rPr lang="en-US" i="1" dirty="0"/>
              <a:t>)</a:t>
            </a:r>
          </a:p>
          <a:p>
            <a:pPr>
              <a:lnSpc>
                <a:spcPct val="90000"/>
              </a:lnSpc>
            </a:pPr>
            <a:r>
              <a:rPr lang="en-US" i="1" dirty="0"/>
              <a:t>Calculate </a:t>
            </a:r>
            <a:r>
              <a:rPr lang="en-US" i="1" dirty="0" smtClean="0"/>
              <a:t>the length </a:t>
            </a:r>
            <a:r>
              <a:rPr lang="en-US" i="1" dirty="0"/>
              <a:t>in </a:t>
            </a:r>
            <a:r>
              <a:rPr lang="en-US" i="1" dirty="0" smtClean="0"/>
              <a:t>cm </a:t>
            </a:r>
            <a:r>
              <a:rPr lang="en-US" i="1" dirty="0"/>
              <a:t>(Lcm) by multiplying LFT with 30</a:t>
            </a:r>
          </a:p>
          <a:p>
            <a:pPr>
              <a:lnSpc>
                <a:spcPct val="90000"/>
              </a:lnSpc>
            </a:pPr>
            <a:r>
              <a:rPr lang="en-US" i="1" dirty="0"/>
              <a:t>Print length in cm (LCM)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Example 2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/>
              <a:t>Algorithm</a:t>
            </a:r>
            <a:r>
              <a:rPr lang="en-US"/>
              <a:t> </a:t>
            </a:r>
          </a:p>
          <a:p>
            <a:r>
              <a:rPr lang="en-US"/>
              <a:t>Step 1:  Input Lft</a:t>
            </a:r>
          </a:p>
          <a:p>
            <a:r>
              <a:rPr lang="en-US"/>
              <a:t>Step 2: 	Lcm </a:t>
            </a:r>
            <a:r>
              <a:rPr lang="en-US">
                <a:sym typeface="Symbol" pitchFamily="18" charset="2"/>
              </a:rPr>
              <a:t></a:t>
            </a:r>
            <a:r>
              <a:rPr lang="en-US"/>
              <a:t> Lft x 30 </a:t>
            </a:r>
          </a:p>
          <a:p>
            <a:r>
              <a:rPr lang="en-US"/>
              <a:t>Step 3: 	Print Lcm</a:t>
            </a:r>
          </a:p>
          <a:p>
            <a:endParaRPr lang="en-US"/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5715000" y="2362200"/>
            <a:ext cx="2011363" cy="3670300"/>
            <a:chOff x="2448" y="5328"/>
            <a:chExt cx="3168" cy="5779"/>
          </a:xfrm>
        </p:grpSpPr>
        <p:sp>
          <p:nvSpPr>
            <p:cNvPr id="17413" name="AutoShape 5"/>
            <p:cNvSpPr>
              <a:spLocks noChangeArrowheads="1"/>
            </p:cNvSpPr>
            <p:nvPr/>
          </p:nvSpPr>
          <p:spPr bwMode="auto">
            <a:xfrm>
              <a:off x="3337" y="5328"/>
              <a:ext cx="1440" cy="576"/>
            </a:xfrm>
            <a:prstGeom prst="flowChartTerminator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/>
                <a:t>START</a:t>
              </a:r>
              <a:endParaRPr lang="en-US"/>
            </a:p>
          </p:txBody>
        </p:sp>
        <p:sp>
          <p:nvSpPr>
            <p:cNvPr id="17414" name="Line 6"/>
            <p:cNvSpPr>
              <a:spLocks noChangeShapeType="1"/>
            </p:cNvSpPr>
            <p:nvPr/>
          </p:nvSpPr>
          <p:spPr bwMode="auto">
            <a:xfrm>
              <a:off x="4057" y="5904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5" name="AutoShape 7"/>
            <p:cNvSpPr>
              <a:spLocks noChangeArrowheads="1"/>
            </p:cNvSpPr>
            <p:nvPr/>
          </p:nvSpPr>
          <p:spPr bwMode="auto">
            <a:xfrm>
              <a:off x="2448" y="6355"/>
              <a:ext cx="3168" cy="864"/>
            </a:xfrm>
            <a:prstGeom prst="flowChartInputOutpu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b="1"/>
                <a:t>Input</a:t>
              </a:r>
            </a:p>
            <a:p>
              <a:pPr algn="ctr"/>
              <a:r>
                <a:rPr lang="en-US" sz="1200" b="1"/>
                <a:t>Lft</a:t>
              </a:r>
              <a:endParaRPr lang="en-US"/>
            </a:p>
          </p:txBody>
        </p:sp>
        <p:sp>
          <p:nvSpPr>
            <p:cNvPr id="17416" name="AutoShape 8"/>
            <p:cNvSpPr>
              <a:spLocks noChangeArrowheads="1"/>
            </p:cNvSpPr>
            <p:nvPr/>
          </p:nvSpPr>
          <p:spPr bwMode="auto">
            <a:xfrm>
              <a:off x="2967" y="7801"/>
              <a:ext cx="2141" cy="576"/>
            </a:xfrm>
            <a:prstGeom prst="flowChartProcess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b="1"/>
                <a:t>Lcm </a:t>
              </a:r>
              <a:r>
                <a:rPr lang="en-US">
                  <a:sym typeface="Symbol" pitchFamily="18" charset="2"/>
                </a:rPr>
                <a:t></a:t>
              </a:r>
              <a:r>
                <a:rPr lang="en-US" sz="1200" b="1"/>
                <a:t> Lft x 30</a:t>
              </a:r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>
              <a:off x="4032" y="7219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8" name="AutoShape 10"/>
            <p:cNvSpPr>
              <a:spLocks noChangeArrowheads="1"/>
            </p:cNvSpPr>
            <p:nvPr/>
          </p:nvSpPr>
          <p:spPr bwMode="auto">
            <a:xfrm>
              <a:off x="2812" y="8947"/>
              <a:ext cx="2448" cy="1008"/>
            </a:xfrm>
            <a:prstGeom prst="flowChartDisplay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b="1"/>
                <a:t>Print</a:t>
              </a:r>
            </a:p>
            <a:p>
              <a:pPr algn="ctr"/>
              <a:r>
                <a:rPr lang="en-US" sz="1200" b="1"/>
                <a:t>Lcm</a:t>
              </a:r>
              <a:endParaRPr lang="en-US"/>
            </a:p>
          </p:txBody>
        </p:sp>
        <p:sp>
          <p:nvSpPr>
            <p:cNvPr id="17419" name="AutoShape 11"/>
            <p:cNvSpPr>
              <a:spLocks noChangeArrowheads="1"/>
            </p:cNvSpPr>
            <p:nvPr/>
          </p:nvSpPr>
          <p:spPr bwMode="auto">
            <a:xfrm>
              <a:off x="3293" y="10512"/>
              <a:ext cx="1440" cy="595"/>
            </a:xfrm>
            <a:prstGeom prst="flowChartTerminator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b="1"/>
                <a:t>STOP</a:t>
              </a:r>
              <a:endParaRPr lang="en-US"/>
            </a:p>
          </p:txBody>
        </p:sp>
        <p:sp>
          <p:nvSpPr>
            <p:cNvPr id="17420" name="Line 12"/>
            <p:cNvSpPr>
              <a:spLocks noChangeShapeType="1"/>
            </p:cNvSpPr>
            <p:nvPr/>
          </p:nvSpPr>
          <p:spPr bwMode="auto">
            <a:xfrm>
              <a:off x="4032" y="8371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>
              <a:off x="4032" y="9955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6019800" y="16002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Flowchart</a:t>
            </a:r>
            <a:r>
              <a:rPr lang="en-US" sz="2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3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b="1" dirty="0"/>
              <a:t>	Write an algorithm and draw a flowchart that will read the two sides of a rectangle and calculate its area.</a:t>
            </a:r>
            <a:r>
              <a:rPr lang="en-US" sz="2800" dirty="0"/>
              <a:t> </a:t>
            </a:r>
            <a:endParaRPr lang="en-US" sz="2800" b="1" dirty="0"/>
          </a:p>
          <a:p>
            <a:pPr>
              <a:buFont typeface="Wingdings" pitchFamily="2" charset="2"/>
              <a:buNone/>
            </a:pPr>
            <a:r>
              <a:rPr lang="en-US" sz="2800" b="1" dirty="0" err="1"/>
              <a:t>Pseudocode</a:t>
            </a:r>
            <a:r>
              <a:rPr lang="en-US" sz="2800" dirty="0"/>
              <a:t> </a:t>
            </a:r>
          </a:p>
          <a:p>
            <a:r>
              <a:rPr lang="en-US" sz="2800" i="1" dirty="0"/>
              <a:t>Input the width (W) and Length (L) of a rectangle</a:t>
            </a:r>
          </a:p>
          <a:p>
            <a:r>
              <a:rPr lang="en-US" sz="2800" i="1" dirty="0"/>
              <a:t>Calculate the area (A) by multiplying L with W</a:t>
            </a:r>
          </a:p>
          <a:p>
            <a:r>
              <a:rPr lang="en-US" sz="2800" i="1" dirty="0"/>
              <a:t>Print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3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905000"/>
            <a:ext cx="8229600" cy="3886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/>
              <a:t>Algorithm</a:t>
            </a:r>
            <a:r>
              <a:rPr lang="en-US"/>
              <a:t> </a:t>
            </a:r>
          </a:p>
          <a:p>
            <a:r>
              <a:rPr lang="en-US"/>
              <a:t>Step 1: 	Input W,L</a:t>
            </a:r>
          </a:p>
          <a:p>
            <a:r>
              <a:rPr lang="en-US"/>
              <a:t>Step 2: 	A </a:t>
            </a:r>
            <a:r>
              <a:rPr lang="en-US">
                <a:sym typeface="Symbol" pitchFamily="18" charset="2"/>
              </a:rPr>
              <a:t></a:t>
            </a:r>
            <a:r>
              <a:rPr lang="en-US"/>
              <a:t> L  x  W </a:t>
            </a:r>
          </a:p>
          <a:p>
            <a:r>
              <a:rPr lang="en-US"/>
              <a:t>Step 3: 	Print A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  <p:grpSp>
        <p:nvGrpSpPr>
          <p:cNvPr id="19461" name="Group 5"/>
          <p:cNvGrpSpPr>
            <a:grpSpLocks/>
          </p:cNvGrpSpPr>
          <p:nvPr/>
        </p:nvGrpSpPr>
        <p:grpSpPr bwMode="auto">
          <a:xfrm>
            <a:off x="5410200" y="2057400"/>
            <a:ext cx="3124200" cy="4191000"/>
            <a:chOff x="2448" y="5328"/>
            <a:chExt cx="3168" cy="5779"/>
          </a:xfrm>
        </p:grpSpPr>
        <p:sp>
          <p:nvSpPr>
            <p:cNvPr id="19462" name="AutoShape 6"/>
            <p:cNvSpPr>
              <a:spLocks noChangeArrowheads="1"/>
            </p:cNvSpPr>
            <p:nvPr/>
          </p:nvSpPr>
          <p:spPr bwMode="auto">
            <a:xfrm>
              <a:off x="3337" y="5328"/>
              <a:ext cx="1440" cy="576"/>
            </a:xfrm>
            <a:prstGeom prst="flowChartTerminator">
              <a:avLst/>
            </a:prstGeom>
            <a:solidFill>
              <a:srgbClr val="CCFFFF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 b="1"/>
                <a:t>START</a:t>
              </a:r>
              <a:endParaRPr lang="en-US" sz="1400"/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>
              <a:off x="4057" y="5904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" name="AutoShape 8"/>
            <p:cNvSpPr>
              <a:spLocks noChangeArrowheads="1"/>
            </p:cNvSpPr>
            <p:nvPr/>
          </p:nvSpPr>
          <p:spPr bwMode="auto">
            <a:xfrm>
              <a:off x="2448" y="6355"/>
              <a:ext cx="3168" cy="864"/>
            </a:xfrm>
            <a:prstGeom prst="flowChartInputOutput">
              <a:avLst/>
            </a:prstGeom>
            <a:solidFill>
              <a:srgbClr val="CCFFFF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 b="1"/>
                <a:t>Input</a:t>
              </a:r>
            </a:p>
            <a:p>
              <a:pPr algn="ctr"/>
              <a:r>
                <a:rPr lang="en-US" sz="1400" b="1"/>
                <a:t>W, L</a:t>
              </a:r>
              <a:endParaRPr lang="en-US" sz="1400"/>
            </a:p>
          </p:txBody>
        </p:sp>
        <p:sp>
          <p:nvSpPr>
            <p:cNvPr id="19465" name="AutoShape 9"/>
            <p:cNvSpPr>
              <a:spLocks noChangeArrowheads="1"/>
            </p:cNvSpPr>
            <p:nvPr/>
          </p:nvSpPr>
          <p:spPr bwMode="auto">
            <a:xfrm>
              <a:off x="2967" y="7801"/>
              <a:ext cx="2141" cy="576"/>
            </a:xfrm>
            <a:prstGeom prst="flowChartProcess">
              <a:avLst/>
            </a:prstGeom>
            <a:solidFill>
              <a:srgbClr val="CCFFFF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 b="1"/>
                <a:t>A </a:t>
              </a:r>
              <a:r>
                <a:rPr lang="en-US">
                  <a:sym typeface="Symbol" pitchFamily="18" charset="2"/>
                </a:rPr>
                <a:t></a:t>
              </a:r>
              <a:r>
                <a:rPr lang="en-US" sz="1400" b="1"/>
                <a:t> L x W</a:t>
              </a:r>
            </a:p>
          </p:txBody>
        </p:sp>
        <p:sp>
          <p:nvSpPr>
            <p:cNvPr id="19466" name="Line 10"/>
            <p:cNvSpPr>
              <a:spLocks noChangeShapeType="1"/>
            </p:cNvSpPr>
            <p:nvPr/>
          </p:nvSpPr>
          <p:spPr bwMode="auto">
            <a:xfrm>
              <a:off x="4032" y="7219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" name="AutoShape 11"/>
            <p:cNvSpPr>
              <a:spLocks noChangeArrowheads="1"/>
            </p:cNvSpPr>
            <p:nvPr/>
          </p:nvSpPr>
          <p:spPr bwMode="auto">
            <a:xfrm>
              <a:off x="2812" y="8947"/>
              <a:ext cx="2448" cy="1008"/>
            </a:xfrm>
            <a:prstGeom prst="flowChartDisplay">
              <a:avLst/>
            </a:prstGeom>
            <a:solidFill>
              <a:srgbClr val="CCFFFF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 b="1"/>
                <a:t>Print</a:t>
              </a:r>
            </a:p>
            <a:p>
              <a:pPr algn="ctr"/>
              <a:r>
                <a:rPr lang="en-US" sz="1400" b="1"/>
                <a:t>A</a:t>
              </a:r>
              <a:endParaRPr lang="en-US" sz="1400"/>
            </a:p>
          </p:txBody>
        </p:sp>
        <p:sp>
          <p:nvSpPr>
            <p:cNvPr id="19468" name="AutoShape 12"/>
            <p:cNvSpPr>
              <a:spLocks noChangeArrowheads="1"/>
            </p:cNvSpPr>
            <p:nvPr/>
          </p:nvSpPr>
          <p:spPr bwMode="auto">
            <a:xfrm>
              <a:off x="3293" y="10512"/>
              <a:ext cx="1440" cy="595"/>
            </a:xfrm>
            <a:prstGeom prst="flowChartTerminator">
              <a:avLst/>
            </a:prstGeom>
            <a:solidFill>
              <a:srgbClr val="CCFFFF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 b="1"/>
                <a:t>STOP</a:t>
              </a:r>
              <a:endParaRPr lang="en-US" sz="1400"/>
            </a:p>
          </p:txBody>
        </p:sp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>
              <a:off x="4032" y="8371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" name="Line 14"/>
            <p:cNvSpPr>
              <a:spLocks noChangeShapeType="1"/>
            </p:cNvSpPr>
            <p:nvPr/>
          </p:nvSpPr>
          <p:spPr bwMode="auto">
            <a:xfrm>
              <a:off x="4032" y="9955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4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7848600" cy="3886200"/>
          </a:xfrm>
        </p:spPr>
        <p:txBody>
          <a:bodyPr/>
          <a:lstStyle/>
          <a:p>
            <a:r>
              <a:rPr lang="en-US" sz="2800"/>
              <a:t>Write an algorithm and draw a flowchart that will calculate the roots of a quadratic equation </a:t>
            </a:r>
          </a:p>
          <a:p>
            <a:endParaRPr lang="en-US" sz="2800"/>
          </a:p>
          <a:p>
            <a:r>
              <a:rPr lang="en-US" sz="2800"/>
              <a:t> Hint: </a:t>
            </a:r>
            <a:r>
              <a:rPr lang="en-US" sz="2800" b="1"/>
              <a:t>d</a:t>
            </a:r>
            <a:r>
              <a:rPr lang="en-US" sz="2800"/>
              <a:t> = sqrt (               ), and the roots are:  </a:t>
            </a:r>
            <a:r>
              <a:rPr lang="en-US" sz="2800" b="1" i="1"/>
              <a:t>x</a:t>
            </a:r>
            <a:r>
              <a:rPr lang="en-US" sz="2800" b="1"/>
              <a:t>1</a:t>
            </a:r>
            <a:r>
              <a:rPr lang="en-US" sz="2800"/>
              <a:t> = (–</a:t>
            </a:r>
            <a:r>
              <a:rPr lang="en-US" sz="2800" i="1"/>
              <a:t>b</a:t>
            </a:r>
            <a:r>
              <a:rPr lang="en-US" sz="2800"/>
              <a:t> + </a:t>
            </a:r>
            <a:r>
              <a:rPr lang="en-US" sz="2800" i="1"/>
              <a:t>d</a:t>
            </a:r>
            <a:r>
              <a:rPr lang="en-US" sz="2800"/>
              <a:t>)/2</a:t>
            </a:r>
            <a:r>
              <a:rPr lang="en-US" sz="2800" i="1"/>
              <a:t>a</a:t>
            </a:r>
            <a:r>
              <a:rPr lang="en-US" sz="2800"/>
              <a:t>   and </a:t>
            </a:r>
            <a:r>
              <a:rPr lang="en-US" sz="2800" b="1" i="1"/>
              <a:t>x</a:t>
            </a:r>
            <a:r>
              <a:rPr lang="en-US" sz="2800" b="1"/>
              <a:t>2</a:t>
            </a:r>
            <a:r>
              <a:rPr lang="en-US" sz="2800"/>
              <a:t> = (–</a:t>
            </a:r>
            <a:r>
              <a:rPr lang="en-US" sz="2800" i="1"/>
              <a:t>b</a:t>
            </a:r>
            <a:r>
              <a:rPr lang="en-US" sz="2800"/>
              <a:t> – </a:t>
            </a:r>
            <a:r>
              <a:rPr lang="en-US" sz="2800" i="1"/>
              <a:t>d</a:t>
            </a:r>
            <a:r>
              <a:rPr lang="en-US" sz="2800"/>
              <a:t>)/2</a:t>
            </a:r>
            <a:r>
              <a:rPr lang="en-US" sz="2800" i="1"/>
              <a:t>a</a:t>
            </a: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>
            <p:ph sz="quarter" idx="2"/>
          </p:nvPr>
        </p:nvGraphicFramePr>
        <p:xfrm>
          <a:off x="914400" y="2895600"/>
          <a:ext cx="2209800" cy="465138"/>
        </p:xfrm>
        <a:graphic>
          <a:graphicData uri="http://schemas.openxmlformats.org/presentationml/2006/ole">
            <p:oleObj spid="_x0000_s20486" name="Equation" r:id="rId3" imgW="965160" imgH="203040" progId="Equation.DSMT4">
              <p:embed/>
            </p:oleObj>
          </a:graphicData>
        </a:graphic>
      </p:graphicFrame>
      <p:graphicFrame>
        <p:nvGraphicFramePr>
          <p:cNvPr id="20492" name="Object 12"/>
          <p:cNvGraphicFramePr>
            <a:graphicFrameLocks noChangeAspect="1"/>
          </p:cNvGraphicFramePr>
          <p:nvPr>
            <p:ph sz="quarter" idx="3"/>
          </p:nvPr>
        </p:nvGraphicFramePr>
        <p:xfrm>
          <a:off x="3352800" y="3429000"/>
          <a:ext cx="1344613" cy="500063"/>
        </p:xfrm>
        <a:graphic>
          <a:graphicData uri="http://schemas.openxmlformats.org/presentationml/2006/ole">
            <p:oleObj spid="_x0000_s20492" name="Equation" r:id="rId4" imgW="545760" imgH="203040" progId="Equation.DSMT4">
              <p:embed/>
            </p:oleObj>
          </a:graphicData>
        </a:graphic>
      </p:graphicFrame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4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/>
              <a:t>Pseudocode</a:t>
            </a:r>
            <a:r>
              <a:rPr lang="en-US"/>
              <a:t>: </a:t>
            </a:r>
          </a:p>
          <a:p>
            <a:pPr>
              <a:lnSpc>
                <a:spcPct val="90000"/>
              </a:lnSpc>
            </a:pPr>
            <a:r>
              <a:rPr lang="en-US" i="1"/>
              <a:t>Input the coefficients (a, b, c) of the quadratic equation</a:t>
            </a:r>
          </a:p>
          <a:p>
            <a:pPr>
              <a:lnSpc>
                <a:spcPct val="90000"/>
              </a:lnSpc>
            </a:pPr>
            <a:r>
              <a:rPr lang="en-US" i="1"/>
              <a:t>Calculate </a:t>
            </a:r>
            <a:r>
              <a:rPr lang="en-US" b="1"/>
              <a:t>d</a:t>
            </a:r>
          </a:p>
          <a:p>
            <a:pPr>
              <a:lnSpc>
                <a:spcPct val="90000"/>
              </a:lnSpc>
            </a:pPr>
            <a:r>
              <a:rPr lang="en-US" i="1"/>
              <a:t>Calculate  </a:t>
            </a:r>
            <a:r>
              <a:rPr lang="en-US" b="1" i="1"/>
              <a:t>x</a:t>
            </a:r>
            <a:r>
              <a:rPr lang="en-US" b="1"/>
              <a:t>1</a:t>
            </a:r>
            <a:endParaRPr lang="en-US" b="1" i="1"/>
          </a:p>
          <a:p>
            <a:pPr>
              <a:lnSpc>
                <a:spcPct val="90000"/>
              </a:lnSpc>
            </a:pPr>
            <a:r>
              <a:rPr lang="en-US" i="1"/>
              <a:t>Calculate </a:t>
            </a:r>
            <a:r>
              <a:rPr lang="en-US" b="1"/>
              <a:t>x2</a:t>
            </a:r>
            <a:endParaRPr lang="en-US" b="1" i="1"/>
          </a:p>
          <a:p>
            <a:pPr>
              <a:lnSpc>
                <a:spcPct val="90000"/>
              </a:lnSpc>
            </a:pPr>
            <a:r>
              <a:rPr lang="en-US" i="1"/>
              <a:t>Print </a:t>
            </a:r>
            <a:r>
              <a:rPr lang="en-US"/>
              <a:t>x</a:t>
            </a:r>
            <a:r>
              <a:rPr lang="en-US" i="1"/>
              <a:t>1 and </a:t>
            </a:r>
            <a:r>
              <a:rPr lang="en-US"/>
              <a:t>x2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Example 4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5715000" cy="3886200"/>
          </a:xfrm>
        </p:spPr>
        <p:txBody>
          <a:bodyPr/>
          <a:lstStyle/>
          <a:p>
            <a:r>
              <a:rPr lang="en-US" sz="2800" b="1" dirty="0"/>
              <a:t>Algorithm</a:t>
            </a:r>
            <a:r>
              <a:rPr lang="en-US" sz="2800" dirty="0"/>
              <a:t>: </a:t>
            </a:r>
          </a:p>
          <a:p>
            <a:r>
              <a:rPr lang="en-US" sz="2000" dirty="0"/>
              <a:t>Step 1: 	Input a, b, c</a:t>
            </a:r>
          </a:p>
          <a:p>
            <a:r>
              <a:rPr lang="en-US" sz="2000" dirty="0"/>
              <a:t>Step 2: 	</a:t>
            </a:r>
            <a:r>
              <a:rPr lang="en-US" sz="2000" i="1" dirty="0"/>
              <a:t>d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</a:t>
            </a:r>
            <a:r>
              <a:rPr lang="en-US" sz="2000" dirty="0"/>
              <a:t> </a:t>
            </a:r>
            <a:r>
              <a:rPr lang="en-US" sz="2000" dirty="0" err="1"/>
              <a:t>sqrt</a:t>
            </a:r>
            <a:r>
              <a:rPr lang="en-US" sz="2000" dirty="0"/>
              <a:t> (                           )</a:t>
            </a:r>
          </a:p>
          <a:p>
            <a:r>
              <a:rPr lang="en-US" sz="2000" dirty="0"/>
              <a:t>Step 3: 	</a:t>
            </a:r>
            <a:r>
              <a:rPr lang="en-US" sz="2000" i="1" dirty="0"/>
              <a:t>x</a:t>
            </a:r>
            <a:r>
              <a:rPr lang="en-US" sz="2000" dirty="0"/>
              <a:t>1 </a:t>
            </a:r>
            <a:r>
              <a:rPr lang="en-US" sz="2000" dirty="0">
                <a:sym typeface="Symbol" pitchFamily="18" charset="2"/>
              </a:rPr>
              <a:t></a:t>
            </a:r>
            <a:r>
              <a:rPr lang="en-US" sz="2000" dirty="0"/>
              <a:t> (–</a:t>
            </a:r>
            <a:r>
              <a:rPr lang="en-US" sz="2000" i="1" dirty="0"/>
              <a:t>b</a:t>
            </a:r>
            <a:r>
              <a:rPr lang="en-US" sz="2000" dirty="0"/>
              <a:t> + </a:t>
            </a:r>
            <a:r>
              <a:rPr lang="en-US" sz="2000" i="1" dirty="0"/>
              <a:t>d</a:t>
            </a:r>
            <a:r>
              <a:rPr lang="en-US" sz="2000" dirty="0"/>
              <a:t>) / (2 x </a:t>
            </a:r>
            <a:r>
              <a:rPr lang="en-US" sz="2000" i="1" dirty="0"/>
              <a:t>a</a:t>
            </a:r>
            <a:r>
              <a:rPr lang="en-US" sz="2000" dirty="0"/>
              <a:t>)</a:t>
            </a:r>
          </a:p>
          <a:p>
            <a:r>
              <a:rPr lang="en-US" sz="2000" dirty="0"/>
              <a:t>Step 4: 	</a:t>
            </a:r>
            <a:r>
              <a:rPr lang="en-US" sz="2000" i="1" dirty="0"/>
              <a:t>x</a:t>
            </a:r>
            <a:r>
              <a:rPr lang="en-US" sz="2000" dirty="0"/>
              <a:t>2 </a:t>
            </a:r>
            <a:r>
              <a:rPr lang="en-US" sz="2000" dirty="0">
                <a:sym typeface="Symbol" pitchFamily="18" charset="2"/>
              </a:rPr>
              <a:t></a:t>
            </a:r>
            <a:r>
              <a:rPr lang="en-US" sz="2000" dirty="0"/>
              <a:t> (–</a:t>
            </a:r>
            <a:r>
              <a:rPr lang="en-US" sz="2000" i="1" dirty="0"/>
              <a:t>b</a:t>
            </a:r>
            <a:r>
              <a:rPr lang="en-US" sz="2000" dirty="0"/>
              <a:t> – </a:t>
            </a:r>
            <a:r>
              <a:rPr lang="en-US" sz="2000" i="1" dirty="0"/>
              <a:t>d</a:t>
            </a:r>
            <a:r>
              <a:rPr lang="en-US" sz="2000" dirty="0"/>
              <a:t>) / (2 x </a:t>
            </a:r>
            <a:r>
              <a:rPr lang="en-US" sz="2000" i="1" dirty="0"/>
              <a:t>a</a:t>
            </a:r>
            <a:r>
              <a:rPr lang="en-US" sz="2000" dirty="0"/>
              <a:t>)</a:t>
            </a:r>
          </a:p>
          <a:p>
            <a:r>
              <a:rPr lang="en-US" sz="2000" dirty="0"/>
              <a:t>Step 5: 	Print </a:t>
            </a:r>
            <a:r>
              <a:rPr lang="en-US" sz="2000" i="1" dirty="0"/>
              <a:t>x</a:t>
            </a:r>
            <a:r>
              <a:rPr lang="en-US" sz="2000" dirty="0"/>
              <a:t>1, </a:t>
            </a:r>
            <a:r>
              <a:rPr lang="en-US" sz="2000" i="1" dirty="0"/>
              <a:t>x</a:t>
            </a:r>
            <a:r>
              <a:rPr lang="en-US" sz="2000" dirty="0"/>
              <a:t>2</a:t>
            </a:r>
          </a:p>
          <a:p>
            <a:endParaRPr lang="en-US" sz="2000" dirty="0"/>
          </a:p>
        </p:txBody>
      </p:sp>
      <p:graphicFrame>
        <p:nvGraphicFramePr>
          <p:cNvPr id="22546" name="Object 18"/>
          <p:cNvGraphicFramePr>
            <a:graphicFrameLocks noChangeAspect="1"/>
          </p:cNvGraphicFramePr>
          <p:nvPr>
            <p:ph sz="half" idx="2"/>
          </p:nvPr>
        </p:nvGraphicFramePr>
        <p:xfrm>
          <a:off x="3570288" y="2895600"/>
          <a:ext cx="1763712" cy="342900"/>
        </p:xfrm>
        <a:graphic>
          <a:graphicData uri="http://schemas.openxmlformats.org/presentationml/2006/ole">
            <p:oleObj spid="_x0000_s22546" name="Equation" r:id="rId3" imgW="914400" imgH="177480" progId="Equation.DSMT4">
              <p:embed/>
            </p:oleObj>
          </a:graphicData>
        </a:graphic>
      </p:graphicFrame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5943600" y="1676400"/>
            <a:ext cx="2743200" cy="4572000"/>
            <a:chOff x="2467" y="7993"/>
            <a:chExt cx="3168" cy="5994"/>
          </a:xfrm>
        </p:grpSpPr>
        <p:sp>
          <p:nvSpPr>
            <p:cNvPr id="22533" name="AutoShape 5"/>
            <p:cNvSpPr>
              <a:spLocks noChangeArrowheads="1"/>
            </p:cNvSpPr>
            <p:nvPr/>
          </p:nvSpPr>
          <p:spPr bwMode="auto">
            <a:xfrm>
              <a:off x="3337" y="7993"/>
              <a:ext cx="1440" cy="576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/>
                <a:t>START</a:t>
              </a:r>
              <a:endParaRPr lang="en-US" sz="1400"/>
            </a:p>
          </p:txBody>
        </p:sp>
        <p:sp>
          <p:nvSpPr>
            <p:cNvPr id="22534" name="Line 6"/>
            <p:cNvSpPr>
              <a:spLocks noChangeShapeType="1"/>
            </p:cNvSpPr>
            <p:nvPr/>
          </p:nvSpPr>
          <p:spPr bwMode="auto">
            <a:xfrm>
              <a:off x="4057" y="8569"/>
              <a:ext cx="0" cy="3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35" name="AutoShape 7"/>
            <p:cNvSpPr>
              <a:spLocks noChangeArrowheads="1"/>
            </p:cNvSpPr>
            <p:nvPr/>
          </p:nvSpPr>
          <p:spPr bwMode="auto">
            <a:xfrm>
              <a:off x="2467" y="8963"/>
              <a:ext cx="3168" cy="685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 b="1"/>
                <a:t>Input</a:t>
              </a:r>
            </a:p>
            <a:p>
              <a:pPr algn="ctr"/>
              <a:r>
                <a:rPr lang="en-US" sz="1400" b="1"/>
                <a:t>a, b, c</a:t>
              </a:r>
              <a:endParaRPr lang="en-US" sz="1400"/>
            </a:p>
          </p:txBody>
        </p:sp>
        <p:sp>
          <p:nvSpPr>
            <p:cNvPr id="22536" name="AutoShape 8"/>
            <p:cNvSpPr>
              <a:spLocks noChangeArrowheads="1"/>
            </p:cNvSpPr>
            <p:nvPr/>
          </p:nvSpPr>
          <p:spPr bwMode="auto">
            <a:xfrm>
              <a:off x="2554" y="10012"/>
              <a:ext cx="2937" cy="38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 b="1"/>
                <a:t>d </a:t>
              </a:r>
              <a:r>
                <a:rPr lang="en-US">
                  <a:sym typeface="Symbol" pitchFamily="18" charset="2"/>
                </a:rPr>
                <a:t></a:t>
              </a:r>
              <a:r>
                <a:rPr lang="en-US"/>
                <a:t> </a:t>
              </a:r>
              <a:r>
                <a:rPr lang="en-US" sz="1400" b="1"/>
                <a:t>sqrt(</a:t>
              </a:r>
              <a:r>
                <a:rPr lang="en-US" sz="1400" b="1" i="1"/>
                <a:t>b x b</a:t>
              </a:r>
              <a:r>
                <a:rPr lang="en-US" sz="1400" b="1"/>
                <a:t> – 4 x </a:t>
              </a:r>
              <a:r>
                <a:rPr lang="en-US" sz="1400" b="1" i="1"/>
                <a:t>a </a:t>
              </a:r>
              <a:r>
                <a:rPr lang="en-US" sz="1400" b="1"/>
                <a:t>x</a:t>
              </a:r>
              <a:r>
                <a:rPr lang="en-US" sz="1400" b="1" i="1"/>
                <a:t> c</a:t>
              </a:r>
              <a:r>
                <a:rPr lang="en-US" sz="1400" b="1"/>
                <a:t>)</a:t>
              </a:r>
              <a:endParaRPr lang="en-US" sz="1400" b="1">
                <a:solidFill>
                  <a:srgbClr val="000000"/>
                </a:solidFill>
                <a:latin typeface="TimesNewRomanPSMT" charset="0"/>
              </a:endParaRPr>
            </a:p>
            <a:p>
              <a:endParaRPr lang="en-US" sz="1400"/>
            </a:p>
          </p:txBody>
        </p:sp>
        <p:sp>
          <p:nvSpPr>
            <p:cNvPr id="22537" name="AutoShape 9"/>
            <p:cNvSpPr>
              <a:spLocks noChangeArrowheads="1"/>
            </p:cNvSpPr>
            <p:nvPr/>
          </p:nvSpPr>
          <p:spPr bwMode="auto">
            <a:xfrm>
              <a:off x="2785" y="12221"/>
              <a:ext cx="2448" cy="836"/>
            </a:xfrm>
            <a:prstGeom prst="flowChartDisp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 b="1"/>
                <a:t>Print</a:t>
              </a:r>
            </a:p>
            <a:p>
              <a:pPr algn="ctr"/>
              <a:r>
                <a:rPr lang="en-US" sz="1400" b="1" i="1"/>
                <a:t>x</a:t>
              </a:r>
              <a:r>
                <a:rPr lang="en-US" sz="1400" b="1" baseline="-25000"/>
                <a:t>1</a:t>
              </a:r>
              <a:r>
                <a:rPr lang="en-US" sz="1400" b="1"/>
                <a:t> ,</a:t>
              </a:r>
              <a:r>
                <a:rPr lang="en-US" sz="1400" b="1" i="1"/>
                <a:t>x</a:t>
              </a:r>
              <a:r>
                <a:rPr lang="en-US" sz="1400" b="1" baseline="-25000"/>
                <a:t>2</a:t>
              </a:r>
              <a:r>
                <a:rPr lang="en-US" sz="1400" b="1"/>
                <a:t> </a:t>
              </a:r>
              <a:endParaRPr lang="en-US" sz="1400"/>
            </a:p>
          </p:txBody>
        </p:sp>
        <p:sp>
          <p:nvSpPr>
            <p:cNvPr id="22538" name="AutoShape 10"/>
            <p:cNvSpPr>
              <a:spLocks noChangeArrowheads="1"/>
            </p:cNvSpPr>
            <p:nvPr/>
          </p:nvSpPr>
          <p:spPr bwMode="auto">
            <a:xfrm>
              <a:off x="3285" y="13392"/>
              <a:ext cx="1440" cy="595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 b="1"/>
                <a:t>STOP</a:t>
              </a:r>
              <a:endParaRPr lang="en-US" sz="1400"/>
            </a:p>
          </p:txBody>
        </p:sp>
        <p:sp>
          <p:nvSpPr>
            <p:cNvPr id="22539" name="Line 11"/>
            <p:cNvSpPr>
              <a:spLocks noChangeShapeType="1"/>
            </p:cNvSpPr>
            <p:nvPr/>
          </p:nvSpPr>
          <p:spPr bwMode="auto">
            <a:xfrm>
              <a:off x="4032" y="9648"/>
              <a:ext cx="0" cy="3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0" name="AutoShape 12"/>
            <p:cNvSpPr>
              <a:spLocks noChangeArrowheads="1"/>
            </p:cNvSpPr>
            <p:nvPr/>
          </p:nvSpPr>
          <p:spPr bwMode="auto">
            <a:xfrm>
              <a:off x="2562" y="10732"/>
              <a:ext cx="2937" cy="38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 b="1" i="1"/>
                <a:t>x</a:t>
              </a:r>
              <a:r>
                <a:rPr lang="en-US" sz="1400" b="1" baseline="-25000"/>
                <a:t>1</a:t>
              </a:r>
              <a:r>
                <a:rPr lang="en-US" sz="1400" b="1"/>
                <a:t> </a:t>
              </a:r>
              <a:r>
                <a:rPr lang="en-US">
                  <a:sym typeface="Symbol" pitchFamily="18" charset="2"/>
                </a:rPr>
                <a:t></a:t>
              </a:r>
              <a:r>
                <a:rPr lang="en-US" sz="1400" b="1"/>
                <a:t>(–</a:t>
              </a:r>
              <a:r>
                <a:rPr lang="en-US" sz="1400" b="1" i="1"/>
                <a:t>b</a:t>
              </a:r>
              <a:r>
                <a:rPr lang="en-US" sz="1400" b="1"/>
                <a:t> + </a:t>
              </a:r>
              <a:r>
                <a:rPr lang="en-US" sz="1400" b="1" i="1"/>
                <a:t>d</a:t>
              </a:r>
              <a:r>
                <a:rPr lang="en-US" sz="1400" b="1"/>
                <a:t>) / (2 x </a:t>
              </a:r>
              <a:r>
                <a:rPr lang="en-US" sz="1400" b="1" i="1"/>
                <a:t>a</a:t>
              </a:r>
              <a:r>
                <a:rPr lang="en-US" sz="1400" b="1"/>
                <a:t>)</a:t>
              </a:r>
              <a:endParaRPr lang="en-US" sz="1400" b="1">
                <a:solidFill>
                  <a:srgbClr val="000000"/>
                </a:solidFill>
                <a:latin typeface="TimesNewRomanPSMT" charset="0"/>
              </a:endParaRPr>
            </a:p>
            <a:p>
              <a:endParaRPr lang="en-US" sz="1400"/>
            </a:p>
          </p:txBody>
        </p:sp>
        <p:sp>
          <p:nvSpPr>
            <p:cNvPr id="22541" name="Line 13"/>
            <p:cNvSpPr>
              <a:spLocks noChangeShapeType="1"/>
            </p:cNvSpPr>
            <p:nvPr/>
          </p:nvSpPr>
          <p:spPr bwMode="auto">
            <a:xfrm>
              <a:off x="4021" y="10368"/>
              <a:ext cx="0" cy="3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2" name="AutoShape 14"/>
            <p:cNvSpPr>
              <a:spLocks noChangeArrowheads="1"/>
            </p:cNvSpPr>
            <p:nvPr/>
          </p:nvSpPr>
          <p:spPr bwMode="auto">
            <a:xfrm>
              <a:off x="2554" y="11463"/>
              <a:ext cx="2937" cy="38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 b="1" i="1"/>
                <a:t>X</a:t>
              </a:r>
              <a:r>
                <a:rPr lang="en-US" sz="1400" b="1" baseline="-25000"/>
                <a:t>2</a:t>
              </a:r>
              <a:r>
                <a:rPr lang="en-US" sz="1400" b="1"/>
                <a:t> </a:t>
              </a:r>
              <a:r>
                <a:rPr lang="en-US">
                  <a:sym typeface="Symbol" pitchFamily="18" charset="2"/>
                </a:rPr>
                <a:t></a:t>
              </a:r>
              <a:r>
                <a:rPr lang="en-US" sz="1400" b="1"/>
                <a:t> (–</a:t>
              </a:r>
              <a:r>
                <a:rPr lang="en-US" sz="1400" b="1" i="1"/>
                <a:t>b</a:t>
              </a:r>
              <a:r>
                <a:rPr lang="en-US" sz="1400" b="1"/>
                <a:t> – </a:t>
              </a:r>
              <a:r>
                <a:rPr lang="en-US" sz="1400" b="1" i="1"/>
                <a:t>d</a:t>
              </a:r>
              <a:r>
                <a:rPr lang="en-US" sz="1400" b="1"/>
                <a:t>) / (2 x </a:t>
              </a:r>
              <a:r>
                <a:rPr lang="en-US" sz="1400" b="1" i="1"/>
                <a:t>a</a:t>
              </a:r>
              <a:r>
                <a:rPr lang="en-US" sz="1400" b="1"/>
                <a:t>)</a:t>
              </a:r>
              <a:endParaRPr lang="en-US" sz="1400" b="1">
                <a:solidFill>
                  <a:srgbClr val="000000"/>
                </a:solidFill>
                <a:latin typeface="TimesNewRomanPSMT" charset="0"/>
              </a:endParaRPr>
            </a:p>
            <a:p>
              <a:endParaRPr lang="en-US" sz="1400"/>
            </a:p>
          </p:txBody>
        </p:sp>
        <p:sp>
          <p:nvSpPr>
            <p:cNvPr id="22543" name="Line 15"/>
            <p:cNvSpPr>
              <a:spLocks noChangeShapeType="1"/>
            </p:cNvSpPr>
            <p:nvPr/>
          </p:nvSpPr>
          <p:spPr bwMode="auto">
            <a:xfrm>
              <a:off x="4013" y="11099"/>
              <a:ext cx="0" cy="3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4" name="Line 16"/>
            <p:cNvSpPr>
              <a:spLocks noChangeShapeType="1"/>
            </p:cNvSpPr>
            <p:nvPr/>
          </p:nvSpPr>
          <p:spPr bwMode="auto">
            <a:xfrm>
              <a:off x="4013" y="11832"/>
              <a:ext cx="0" cy="3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Line 17"/>
            <p:cNvSpPr>
              <a:spLocks noChangeShapeType="1"/>
            </p:cNvSpPr>
            <p:nvPr/>
          </p:nvSpPr>
          <p:spPr bwMode="auto">
            <a:xfrm>
              <a:off x="4013" y="13052"/>
              <a:ext cx="0" cy="3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DECISION STRUCTURES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 expression A&gt;B is a logical expression</a:t>
            </a:r>
            <a:endParaRPr lang="en-US" sz="2800" i="1"/>
          </a:p>
          <a:p>
            <a:pPr>
              <a:lnSpc>
                <a:spcPct val="90000"/>
              </a:lnSpc>
            </a:pPr>
            <a:r>
              <a:rPr lang="en-US" sz="2800" i="1"/>
              <a:t>it describes a</a:t>
            </a:r>
            <a:r>
              <a:rPr lang="en-US" sz="2800" b="1" i="1"/>
              <a:t> condition </a:t>
            </a:r>
            <a:r>
              <a:rPr lang="en-US" sz="2800" i="1"/>
              <a:t>we want to test</a:t>
            </a:r>
            <a:endParaRPr lang="en-US" sz="2800" b="1" i="1"/>
          </a:p>
          <a:p>
            <a:pPr>
              <a:lnSpc>
                <a:spcPct val="90000"/>
              </a:lnSpc>
            </a:pPr>
            <a:r>
              <a:rPr lang="en-US" sz="2800" b="1" i="1"/>
              <a:t>if A&gt;B is true (if A is greater than B) </a:t>
            </a:r>
            <a:r>
              <a:rPr lang="en-US" sz="2800" i="1"/>
              <a:t>we take the action on left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print the value of A </a:t>
            </a:r>
          </a:p>
          <a:p>
            <a:pPr>
              <a:lnSpc>
                <a:spcPct val="90000"/>
              </a:lnSpc>
            </a:pPr>
            <a:r>
              <a:rPr lang="en-US" sz="2800" b="1" i="1"/>
              <a:t>if A&gt;B is false (if A is not greater than B) </a:t>
            </a:r>
            <a:r>
              <a:rPr lang="en-US" sz="2800" i="1"/>
              <a:t>we take the action on right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print the value of B</a:t>
            </a:r>
            <a:endParaRPr 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DECISION STRUCTURES</a:t>
            </a: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2362200" y="2514600"/>
            <a:ext cx="4114800" cy="3048000"/>
            <a:chOff x="3744" y="3888"/>
            <a:chExt cx="5184" cy="3168"/>
          </a:xfrm>
        </p:grpSpPr>
        <p:sp>
          <p:nvSpPr>
            <p:cNvPr id="24581" name="AutoShape 5"/>
            <p:cNvSpPr>
              <a:spLocks noChangeArrowheads="1"/>
            </p:cNvSpPr>
            <p:nvPr/>
          </p:nvSpPr>
          <p:spPr bwMode="auto">
            <a:xfrm>
              <a:off x="5472" y="4320"/>
              <a:ext cx="1728" cy="1152"/>
            </a:xfrm>
            <a:prstGeom prst="flowChartDecision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b="1"/>
                <a:t>is</a:t>
              </a:r>
            </a:p>
            <a:p>
              <a:pPr algn="ctr"/>
              <a:r>
                <a:rPr lang="en-US" b="1"/>
                <a:t>A&gt;B</a:t>
              </a:r>
              <a:endParaRPr lang="en-US"/>
            </a:p>
          </p:txBody>
        </p:sp>
        <p:sp>
          <p:nvSpPr>
            <p:cNvPr id="24582" name="Line 6"/>
            <p:cNvSpPr>
              <a:spLocks noChangeShapeType="1"/>
            </p:cNvSpPr>
            <p:nvPr/>
          </p:nvSpPr>
          <p:spPr bwMode="auto">
            <a:xfrm>
              <a:off x="7200" y="4896"/>
              <a:ext cx="8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>
              <a:off x="8064" y="4896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4" name="Line 8"/>
            <p:cNvSpPr>
              <a:spLocks noChangeShapeType="1"/>
            </p:cNvSpPr>
            <p:nvPr/>
          </p:nvSpPr>
          <p:spPr bwMode="auto">
            <a:xfrm>
              <a:off x="4627" y="4896"/>
              <a:ext cx="8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>
              <a:off x="4627" y="4896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6" name="AutoShape 10"/>
            <p:cNvSpPr>
              <a:spLocks noChangeArrowheads="1"/>
            </p:cNvSpPr>
            <p:nvPr/>
          </p:nvSpPr>
          <p:spPr bwMode="auto">
            <a:xfrm>
              <a:off x="7200" y="5760"/>
              <a:ext cx="1728" cy="576"/>
            </a:xfrm>
            <a:prstGeom prst="flowChartDisplay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b="1"/>
                <a:t>Print B</a:t>
              </a:r>
              <a:endParaRPr lang="en-US"/>
            </a:p>
          </p:txBody>
        </p:sp>
        <p:sp>
          <p:nvSpPr>
            <p:cNvPr id="24587" name="AutoShape 11"/>
            <p:cNvSpPr>
              <a:spLocks noChangeArrowheads="1"/>
            </p:cNvSpPr>
            <p:nvPr/>
          </p:nvSpPr>
          <p:spPr bwMode="auto">
            <a:xfrm>
              <a:off x="3744" y="5752"/>
              <a:ext cx="1728" cy="576"/>
            </a:xfrm>
            <a:prstGeom prst="flowChartDisplay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b="1"/>
                <a:t>Print A</a:t>
              </a:r>
              <a:endParaRPr lang="en-US"/>
            </a:p>
          </p:txBody>
        </p:sp>
        <p:sp>
          <p:nvSpPr>
            <p:cNvPr id="24588" name="Line 12"/>
            <p:cNvSpPr>
              <a:spLocks noChangeShapeType="1"/>
            </p:cNvSpPr>
            <p:nvPr/>
          </p:nvSpPr>
          <p:spPr bwMode="auto">
            <a:xfrm>
              <a:off x="6336" y="3888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9" name="Line 13"/>
            <p:cNvSpPr>
              <a:spLocks noChangeShapeType="1"/>
            </p:cNvSpPr>
            <p:nvPr/>
          </p:nvSpPr>
          <p:spPr bwMode="auto">
            <a:xfrm>
              <a:off x="4608" y="633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>
              <a:off x="4608" y="6624"/>
              <a:ext cx="34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1" name="Line 15"/>
            <p:cNvSpPr>
              <a:spLocks noChangeShapeType="1"/>
            </p:cNvSpPr>
            <p:nvPr/>
          </p:nvSpPr>
          <p:spPr bwMode="auto">
            <a:xfrm flipV="1">
              <a:off x="8064" y="633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2" name="Line 16"/>
            <p:cNvSpPr>
              <a:spLocks noChangeShapeType="1"/>
            </p:cNvSpPr>
            <p:nvPr/>
          </p:nvSpPr>
          <p:spPr bwMode="auto">
            <a:xfrm>
              <a:off x="6192" y="6624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3" name="Text Box 17"/>
            <p:cNvSpPr txBox="1">
              <a:spLocks noChangeArrowheads="1"/>
            </p:cNvSpPr>
            <p:nvPr/>
          </p:nvSpPr>
          <p:spPr bwMode="auto">
            <a:xfrm>
              <a:off x="4464" y="4464"/>
              <a:ext cx="864" cy="432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b="1"/>
                <a:t>Y</a:t>
              </a:r>
              <a:endParaRPr lang="en-US"/>
            </a:p>
          </p:txBody>
        </p:sp>
        <p:sp>
          <p:nvSpPr>
            <p:cNvPr id="24594" name="Text Box 18"/>
            <p:cNvSpPr txBox="1">
              <a:spLocks noChangeArrowheads="1"/>
            </p:cNvSpPr>
            <p:nvPr/>
          </p:nvSpPr>
          <p:spPr bwMode="auto">
            <a:xfrm>
              <a:off x="7632" y="4464"/>
              <a:ext cx="864" cy="432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b="1"/>
                <a:t>N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IF–THEN–ELSE STRUCTURE</a:t>
            </a:r>
            <a:r>
              <a:rPr lang="en-US"/>
              <a:t>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The structure is as follows</a:t>
            </a:r>
            <a:endParaRPr lang="en-US" b="1" i="1"/>
          </a:p>
          <a:p>
            <a:pPr>
              <a:buFont typeface="Wingdings" pitchFamily="2" charset="2"/>
              <a:buNone/>
            </a:pPr>
            <a:r>
              <a:rPr lang="en-US" b="1" i="1"/>
              <a:t>If condition  then </a:t>
            </a:r>
          </a:p>
          <a:p>
            <a:pPr>
              <a:buFont typeface="Wingdings" pitchFamily="2" charset="2"/>
              <a:buNone/>
            </a:pPr>
            <a:r>
              <a:rPr lang="en-US" b="1" i="1"/>
              <a:t>		true alternative </a:t>
            </a:r>
          </a:p>
          <a:p>
            <a:pPr>
              <a:buFont typeface="Wingdings" pitchFamily="2" charset="2"/>
              <a:buNone/>
            </a:pPr>
            <a:r>
              <a:rPr lang="en-US" b="1" i="1"/>
              <a:t>	else </a:t>
            </a:r>
          </a:p>
          <a:p>
            <a:pPr>
              <a:buFont typeface="Wingdings" pitchFamily="2" charset="2"/>
              <a:buNone/>
            </a:pPr>
            <a:r>
              <a:rPr lang="en-US" b="1" i="1"/>
              <a:t>		false alternative</a:t>
            </a:r>
          </a:p>
          <a:p>
            <a:pPr>
              <a:buFont typeface="Wingdings" pitchFamily="2" charset="2"/>
              <a:buNone/>
            </a:pPr>
            <a:r>
              <a:rPr lang="en-US" b="1" i="1"/>
              <a:t>endif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/>
              <a:t>ALGORITHMS AND FLOWCHARTS</a:t>
            </a:r>
            <a:r>
              <a:rPr lang="en-US"/>
              <a:t>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828800"/>
            <a:ext cx="8229600" cy="4038600"/>
          </a:xfrm>
        </p:spPr>
        <p:txBody>
          <a:bodyPr/>
          <a:lstStyle/>
          <a:p>
            <a:r>
              <a:rPr lang="en-US" sz="2800"/>
              <a:t>A typical programming task can be divided into two phases:</a:t>
            </a:r>
            <a:endParaRPr lang="en-US" sz="2800" b="1" i="1"/>
          </a:p>
          <a:p>
            <a:r>
              <a:rPr lang="en-US" sz="2800" b="1" i="1"/>
              <a:t>Problem solving phase</a:t>
            </a:r>
            <a:endParaRPr lang="en-US" sz="2800"/>
          </a:p>
          <a:p>
            <a:pPr lvl="1"/>
            <a:r>
              <a:rPr lang="en-US" sz="2400"/>
              <a:t>produce an ordered sequence of steps that describe solution of problem</a:t>
            </a:r>
          </a:p>
          <a:p>
            <a:pPr lvl="1"/>
            <a:r>
              <a:rPr lang="en-US" sz="2400"/>
              <a:t>this sequence of steps is called an </a:t>
            </a:r>
            <a:r>
              <a:rPr lang="en-US" sz="2400" b="1" i="1"/>
              <a:t>algorithm</a:t>
            </a:r>
            <a:endParaRPr lang="en-US" sz="2400"/>
          </a:p>
          <a:p>
            <a:r>
              <a:rPr lang="en-US" sz="2800" b="1" i="1"/>
              <a:t>Implementation phase</a:t>
            </a:r>
            <a:r>
              <a:rPr lang="en-US" sz="2800"/>
              <a:t> </a:t>
            </a:r>
          </a:p>
          <a:p>
            <a:pPr lvl="1"/>
            <a:r>
              <a:rPr lang="en-US" sz="2400"/>
              <a:t>implement the program in some programming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IF–THEN–ELSE STRUCTURE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algorithm for the flowchart is as follows:</a:t>
            </a:r>
            <a:endParaRPr lang="en-US" b="1" i="1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i="1"/>
              <a:t>If A&gt;B then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i="1"/>
              <a:t>	print 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i="1"/>
              <a:t>else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i="1"/>
              <a:t>	print B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i="1"/>
              <a:t>endif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3810000" y="2819400"/>
            <a:ext cx="4114800" cy="3048000"/>
            <a:chOff x="3744" y="3888"/>
            <a:chExt cx="5184" cy="3168"/>
          </a:xfrm>
        </p:grpSpPr>
        <p:sp>
          <p:nvSpPr>
            <p:cNvPr id="26629" name="AutoShape 5"/>
            <p:cNvSpPr>
              <a:spLocks noChangeArrowheads="1"/>
            </p:cNvSpPr>
            <p:nvPr/>
          </p:nvSpPr>
          <p:spPr bwMode="auto">
            <a:xfrm>
              <a:off x="5472" y="4320"/>
              <a:ext cx="1728" cy="1152"/>
            </a:xfrm>
            <a:prstGeom prst="flowChartDecision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b="1"/>
                <a:t>is</a:t>
              </a:r>
            </a:p>
            <a:p>
              <a:pPr algn="ctr"/>
              <a:r>
                <a:rPr lang="en-US" b="1"/>
                <a:t>A&gt;B</a:t>
              </a:r>
              <a:endParaRPr lang="en-US"/>
            </a:p>
          </p:txBody>
        </p:sp>
        <p:sp>
          <p:nvSpPr>
            <p:cNvPr id="26630" name="Line 6"/>
            <p:cNvSpPr>
              <a:spLocks noChangeShapeType="1"/>
            </p:cNvSpPr>
            <p:nvPr/>
          </p:nvSpPr>
          <p:spPr bwMode="auto">
            <a:xfrm>
              <a:off x="7200" y="4896"/>
              <a:ext cx="8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1" name="Line 7"/>
            <p:cNvSpPr>
              <a:spLocks noChangeShapeType="1"/>
            </p:cNvSpPr>
            <p:nvPr/>
          </p:nvSpPr>
          <p:spPr bwMode="auto">
            <a:xfrm>
              <a:off x="8064" y="4896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2" name="Line 8"/>
            <p:cNvSpPr>
              <a:spLocks noChangeShapeType="1"/>
            </p:cNvSpPr>
            <p:nvPr/>
          </p:nvSpPr>
          <p:spPr bwMode="auto">
            <a:xfrm>
              <a:off x="4627" y="4896"/>
              <a:ext cx="8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3" name="Line 9"/>
            <p:cNvSpPr>
              <a:spLocks noChangeShapeType="1"/>
            </p:cNvSpPr>
            <p:nvPr/>
          </p:nvSpPr>
          <p:spPr bwMode="auto">
            <a:xfrm>
              <a:off x="4627" y="4896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4" name="AutoShape 10"/>
            <p:cNvSpPr>
              <a:spLocks noChangeArrowheads="1"/>
            </p:cNvSpPr>
            <p:nvPr/>
          </p:nvSpPr>
          <p:spPr bwMode="auto">
            <a:xfrm>
              <a:off x="7200" y="5760"/>
              <a:ext cx="1728" cy="576"/>
            </a:xfrm>
            <a:prstGeom prst="flowChartDisplay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b="1"/>
                <a:t>Print B</a:t>
              </a:r>
              <a:endParaRPr lang="en-US"/>
            </a:p>
          </p:txBody>
        </p:sp>
        <p:sp>
          <p:nvSpPr>
            <p:cNvPr id="26635" name="AutoShape 11"/>
            <p:cNvSpPr>
              <a:spLocks noChangeArrowheads="1"/>
            </p:cNvSpPr>
            <p:nvPr/>
          </p:nvSpPr>
          <p:spPr bwMode="auto">
            <a:xfrm>
              <a:off x="3744" y="5752"/>
              <a:ext cx="1728" cy="576"/>
            </a:xfrm>
            <a:prstGeom prst="flowChartDisplay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b="1"/>
                <a:t>Print A</a:t>
              </a:r>
              <a:endParaRPr lang="en-US"/>
            </a:p>
          </p:txBody>
        </p:sp>
        <p:sp>
          <p:nvSpPr>
            <p:cNvPr id="26636" name="Line 12"/>
            <p:cNvSpPr>
              <a:spLocks noChangeShapeType="1"/>
            </p:cNvSpPr>
            <p:nvPr/>
          </p:nvSpPr>
          <p:spPr bwMode="auto">
            <a:xfrm>
              <a:off x="6336" y="3888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>
              <a:off x="4608" y="633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8" name="Line 14"/>
            <p:cNvSpPr>
              <a:spLocks noChangeShapeType="1"/>
            </p:cNvSpPr>
            <p:nvPr/>
          </p:nvSpPr>
          <p:spPr bwMode="auto">
            <a:xfrm>
              <a:off x="4608" y="6624"/>
              <a:ext cx="34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Line 15"/>
            <p:cNvSpPr>
              <a:spLocks noChangeShapeType="1"/>
            </p:cNvSpPr>
            <p:nvPr/>
          </p:nvSpPr>
          <p:spPr bwMode="auto">
            <a:xfrm flipV="1">
              <a:off x="8064" y="633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Line 16"/>
            <p:cNvSpPr>
              <a:spLocks noChangeShapeType="1"/>
            </p:cNvSpPr>
            <p:nvPr/>
          </p:nvSpPr>
          <p:spPr bwMode="auto">
            <a:xfrm>
              <a:off x="6192" y="6624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1" name="Text Box 17"/>
            <p:cNvSpPr txBox="1">
              <a:spLocks noChangeArrowheads="1"/>
            </p:cNvSpPr>
            <p:nvPr/>
          </p:nvSpPr>
          <p:spPr bwMode="auto">
            <a:xfrm>
              <a:off x="4464" y="4464"/>
              <a:ext cx="864" cy="432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b="1"/>
                <a:t>Y</a:t>
              </a:r>
              <a:endParaRPr lang="en-US"/>
            </a:p>
          </p:txBody>
        </p:sp>
        <p:sp>
          <p:nvSpPr>
            <p:cNvPr id="26642" name="Text Box 18"/>
            <p:cNvSpPr txBox="1">
              <a:spLocks noChangeArrowheads="1"/>
            </p:cNvSpPr>
            <p:nvPr/>
          </p:nvSpPr>
          <p:spPr bwMode="auto">
            <a:xfrm>
              <a:off x="7632" y="4464"/>
              <a:ext cx="864" cy="432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b="1"/>
                <a:t>N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Operators</a:t>
            </a:r>
          </a:p>
        </p:txBody>
      </p:sp>
      <p:graphicFrame>
        <p:nvGraphicFramePr>
          <p:cNvPr id="27755" name="Group 107"/>
          <p:cNvGraphicFramePr>
            <a:graphicFrameLocks noGrp="1"/>
          </p:cNvGraphicFramePr>
          <p:nvPr>
            <p:ph type="tbl" idx="1"/>
          </p:nvPr>
        </p:nvGraphicFramePr>
        <p:xfrm>
          <a:off x="457200" y="2154238"/>
          <a:ext cx="8229600" cy="3639186"/>
        </p:xfrm>
        <a:graphic>
          <a:graphicData uri="http://schemas.openxmlformats.org/drawingml/2006/table">
            <a:tbl>
              <a:tblPr/>
              <a:tblGrid>
                <a:gridCol w="3086100"/>
                <a:gridCol w="5143500"/>
              </a:tblGrid>
              <a:tr h="447675"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NewRomanPSMT" charset="0"/>
                          <a:cs typeface="Times New Roman" pitchFamily="18" charset="0"/>
                        </a:rPr>
                        <a:t>Relational Operators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60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NewRomanPSMT" charset="0"/>
                          <a:cs typeface="Times New Roman" pitchFamily="18" charset="0"/>
                        </a:rPr>
                        <a:t>Operator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NewRomanPSMT" charset="0"/>
                          <a:cs typeface="Times New Roman" pitchFamily="18" charset="0"/>
                        </a:rPr>
                        <a:t>Description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NewRomanPSMT" charset="0"/>
                          <a:cs typeface="Times New Roman" pitchFamily="18" charset="0"/>
                        </a:rPr>
                        <a:t>&gt;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NewRomanPSMT" charset="0"/>
                          <a:cs typeface="Times New Roman" pitchFamily="18" charset="0"/>
                        </a:rPr>
                        <a:t>Greater than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NewRomanPSMT" charset="0"/>
                          <a:cs typeface="Times New Roman" pitchFamily="18" charset="0"/>
                        </a:rPr>
                        <a:t>&lt;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NewRomanPSMT" charset="0"/>
                          <a:cs typeface="Times New Roman" pitchFamily="18" charset="0"/>
                        </a:rPr>
                        <a:t>Less than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NewRomanPSMT" charset="0"/>
                          <a:cs typeface="Times New Roman" pitchFamily="18" charset="0"/>
                        </a:rPr>
                        <a:t>=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NewRomanPSMT" charset="0"/>
                          <a:cs typeface="Times New Roman" pitchFamily="18" charset="0"/>
                        </a:rPr>
                        <a:t>Equal to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NewRomanPSMT" charset="0"/>
                          <a:cs typeface="Times New Roman" pitchFamily="18" charset="0"/>
                          <a:sym typeface="Symbol" pitchFamily="18" charset="2"/>
                        </a:rPr>
                        <a:t>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NewRomanPSMT" charset="0"/>
                          <a:cs typeface="Times New Roman" pitchFamily="18" charset="0"/>
                        </a:rPr>
                        <a:t>Greater than or equal to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NewRomanPSMT" charset="0"/>
                          <a:cs typeface="Times New Roman" pitchFamily="18" charset="0"/>
                          <a:sym typeface="Symbol" pitchFamily="18" charset="2"/>
                        </a:rPr>
                        <a:t>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NewRomanPSMT" charset="0"/>
                          <a:cs typeface="Times New Roman" pitchFamily="18" charset="0"/>
                        </a:rPr>
                        <a:t>Less than or equal to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NewRomanPSMT" charset="0"/>
                          <a:cs typeface="Times New Roman" pitchFamily="18" charset="0"/>
                          <a:sym typeface="Symbol" pitchFamily="18" charset="2"/>
                        </a:rPr>
                        <a:t>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NewRomanPSMT" charset="0"/>
                          <a:cs typeface="Times New Roman" pitchFamily="18" charset="0"/>
                        </a:rPr>
                        <a:t>Not equal to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5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Write an algorithm that reads two values, determines the largest value and prints the largest value with an identifying message.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/>
              <a:t>ALGORITHM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Step 1:  	</a:t>
            </a:r>
            <a:r>
              <a:rPr lang="en-US" sz="2400" i="1"/>
              <a:t>Input</a:t>
            </a:r>
            <a:r>
              <a:rPr lang="en-US" sz="2400"/>
              <a:t> VALUE1, VALUE2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Step 2: 	</a:t>
            </a:r>
            <a:r>
              <a:rPr lang="en-US" sz="2400" i="1"/>
              <a:t>if (</a:t>
            </a:r>
            <a:r>
              <a:rPr lang="en-US" sz="2400"/>
              <a:t>VALUE1 &gt; VALUE2) </a:t>
            </a:r>
            <a:r>
              <a:rPr lang="en-US" sz="2400" i="1"/>
              <a:t>then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				MAX </a:t>
            </a:r>
            <a:r>
              <a:rPr lang="en-US" sz="2400">
                <a:sym typeface="Symbol" pitchFamily="18" charset="2"/>
              </a:rPr>
              <a:t></a:t>
            </a:r>
            <a:r>
              <a:rPr lang="en-US" sz="2400"/>
              <a:t> VALUE1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			</a:t>
            </a:r>
            <a:r>
              <a:rPr lang="en-US" sz="2400" i="1"/>
              <a:t>else</a:t>
            </a:r>
            <a:r>
              <a:rPr lang="en-US" sz="2400"/>
              <a:t>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				MAX </a:t>
            </a:r>
            <a:r>
              <a:rPr lang="en-US" sz="2400">
                <a:sym typeface="Symbol" pitchFamily="18" charset="2"/>
              </a:rPr>
              <a:t></a:t>
            </a:r>
            <a:r>
              <a:rPr lang="en-US" sz="2400"/>
              <a:t> VALUE2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i="1"/>
              <a:t>			endif</a:t>
            </a:r>
            <a:endParaRPr lang="en-US" sz="24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Step 3: 	</a:t>
            </a:r>
            <a:r>
              <a:rPr lang="en-US" sz="2400" i="1"/>
              <a:t>Print “The largest value is”, MAX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5 </a:t>
            </a:r>
          </a:p>
        </p:txBody>
      </p:sp>
      <p:grpSp>
        <p:nvGrpSpPr>
          <p:cNvPr id="30746" name="Group 26"/>
          <p:cNvGrpSpPr>
            <a:grpSpLocks/>
          </p:cNvGrpSpPr>
          <p:nvPr/>
        </p:nvGrpSpPr>
        <p:grpSpPr bwMode="auto">
          <a:xfrm>
            <a:off x="2514600" y="1447800"/>
            <a:ext cx="4419600" cy="5257800"/>
            <a:chOff x="2688" y="720"/>
            <a:chExt cx="2784" cy="3312"/>
          </a:xfrm>
        </p:grpSpPr>
        <p:sp>
          <p:nvSpPr>
            <p:cNvPr id="30725" name="AutoShape 5"/>
            <p:cNvSpPr>
              <a:spLocks noChangeArrowheads="1"/>
            </p:cNvSpPr>
            <p:nvPr/>
          </p:nvSpPr>
          <p:spPr bwMode="auto">
            <a:xfrm>
              <a:off x="2688" y="2464"/>
              <a:ext cx="1071" cy="220"/>
            </a:xfrm>
            <a:prstGeom prst="flowChartProcess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/>
                <a:t>MAX </a:t>
              </a:r>
              <a:r>
                <a:rPr lang="en-US">
                  <a:sym typeface="Symbol" pitchFamily="18" charset="2"/>
                </a:rPr>
                <a:t></a:t>
              </a:r>
              <a:r>
                <a:rPr lang="en-US" sz="1400" b="1"/>
                <a:t> VALUE1</a:t>
              </a:r>
              <a:endParaRPr lang="en-US" sz="1400" b="1">
                <a:solidFill>
                  <a:srgbClr val="000000"/>
                </a:solidFill>
                <a:latin typeface="TimesNewRomanPSMT" charset="0"/>
              </a:endParaRPr>
            </a:p>
            <a:p>
              <a:endParaRPr lang="en-US" sz="1400"/>
            </a:p>
          </p:txBody>
        </p:sp>
        <p:sp>
          <p:nvSpPr>
            <p:cNvPr id="30726" name="AutoShape 6"/>
            <p:cNvSpPr>
              <a:spLocks noChangeArrowheads="1"/>
            </p:cNvSpPr>
            <p:nvPr/>
          </p:nvSpPr>
          <p:spPr bwMode="auto">
            <a:xfrm>
              <a:off x="2797" y="3133"/>
              <a:ext cx="2356" cy="426"/>
            </a:xfrm>
            <a:prstGeom prst="flowChartDisplay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 b="1"/>
                <a:t>Print</a:t>
              </a:r>
            </a:p>
            <a:p>
              <a:pPr algn="ctr"/>
              <a:r>
                <a:rPr lang="en-US" sz="1400" b="1" i="1"/>
                <a:t>“The largest value is”, MAX</a:t>
              </a:r>
              <a:r>
                <a:rPr lang="en-US" sz="1400" b="1"/>
                <a:t> </a:t>
              </a:r>
              <a:endParaRPr lang="en-US" sz="1400"/>
            </a:p>
          </p:txBody>
        </p:sp>
        <p:sp>
          <p:nvSpPr>
            <p:cNvPr id="30727" name="AutoShape 7"/>
            <p:cNvSpPr>
              <a:spLocks noChangeArrowheads="1"/>
            </p:cNvSpPr>
            <p:nvPr/>
          </p:nvSpPr>
          <p:spPr bwMode="auto">
            <a:xfrm>
              <a:off x="3644" y="3729"/>
              <a:ext cx="714" cy="303"/>
            </a:xfrm>
            <a:prstGeom prst="flowChartTerminator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 b="1"/>
                <a:t>STOP</a:t>
              </a:r>
              <a:endParaRPr lang="en-US" sz="1400"/>
            </a:p>
          </p:txBody>
        </p:sp>
        <p:sp>
          <p:nvSpPr>
            <p:cNvPr id="30728" name="Line 8"/>
            <p:cNvSpPr>
              <a:spLocks noChangeShapeType="1"/>
            </p:cNvSpPr>
            <p:nvPr/>
          </p:nvSpPr>
          <p:spPr bwMode="auto">
            <a:xfrm>
              <a:off x="4005" y="3556"/>
              <a:ext cx="0" cy="1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29" name="AutoShape 9"/>
            <p:cNvSpPr>
              <a:spLocks noChangeArrowheads="1"/>
            </p:cNvSpPr>
            <p:nvPr/>
          </p:nvSpPr>
          <p:spPr bwMode="auto">
            <a:xfrm>
              <a:off x="3654" y="1731"/>
              <a:ext cx="906" cy="669"/>
            </a:xfrm>
            <a:prstGeom prst="flowChartDecision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30730" name="Line 10"/>
            <p:cNvSpPr>
              <a:spLocks noChangeShapeType="1"/>
            </p:cNvSpPr>
            <p:nvPr/>
          </p:nvSpPr>
          <p:spPr bwMode="auto">
            <a:xfrm>
              <a:off x="4510" y="2024"/>
              <a:ext cx="42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1" name="Line 11"/>
            <p:cNvSpPr>
              <a:spLocks noChangeShapeType="1"/>
            </p:cNvSpPr>
            <p:nvPr/>
          </p:nvSpPr>
          <p:spPr bwMode="auto">
            <a:xfrm>
              <a:off x="4939" y="2024"/>
              <a:ext cx="0" cy="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2" name="Line 12"/>
            <p:cNvSpPr>
              <a:spLocks noChangeShapeType="1"/>
            </p:cNvSpPr>
            <p:nvPr/>
          </p:nvSpPr>
          <p:spPr bwMode="auto">
            <a:xfrm>
              <a:off x="3235" y="2024"/>
              <a:ext cx="4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>
              <a:off x="3235" y="2024"/>
              <a:ext cx="0" cy="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Line 14"/>
            <p:cNvSpPr>
              <a:spLocks noChangeShapeType="1"/>
            </p:cNvSpPr>
            <p:nvPr/>
          </p:nvSpPr>
          <p:spPr bwMode="auto">
            <a:xfrm>
              <a:off x="3225" y="2684"/>
              <a:ext cx="0" cy="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5" name="Line 15"/>
            <p:cNvSpPr>
              <a:spLocks noChangeShapeType="1"/>
            </p:cNvSpPr>
            <p:nvPr/>
          </p:nvSpPr>
          <p:spPr bwMode="auto">
            <a:xfrm>
              <a:off x="3225" y="2904"/>
              <a:ext cx="17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6" name="Line 16"/>
            <p:cNvSpPr>
              <a:spLocks noChangeShapeType="1"/>
            </p:cNvSpPr>
            <p:nvPr/>
          </p:nvSpPr>
          <p:spPr bwMode="auto">
            <a:xfrm flipV="1">
              <a:off x="4939" y="2684"/>
              <a:ext cx="0" cy="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7" name="Line 17"/>
            <p:cNvSpPr>
              <a:spLocks noChangeShapeType="1"/>
            </p:cNvSpPr>
            <p:nvPr/>
          </p:nvSpPr>
          <p:spPr bwMode="auto">
            <a:xfrm>
              <a:off x="4011" y="2904"/>
              <a:ext cx="0" cy="2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8" name="Text Box 18"/>
            <p:cNvSpPr txBox="1">
              <a:spLocks noChangeArrowheads="1"/>
            </p:cNvSpPr>
            <p:nvPr/>
          </p:nvSpPr>
          <p:spPr bwMode="auto">
            <a:xfrm>
              <a:off x="3154" y="1804"/>
              <a:ext cx="428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 b="1"/>
                <a:t>Y</a:t>
              </a:r>
              <a:endParaRPr lang="en-US" sz="1400"/>
            </a:p>
          </p:txBody>
        </p:sp>
        <p:sp>
          <p:nvSpPr>
            <p:cNvPr id="30739" name="Text Box 19"/>
            <p:cNvSpPr txBox="1">
              <a:spLocks noChangeArrowheads="1"/>
            </p:cNvSpPr>
            <p:nvPr/>
          </p:nvSpPr>
          <p:spPr bwMode="auto">
            <a:xfrm>
              <a:off x="4724" y="1804"/>
              <a:ext cx="429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/>
                <a:t>N</a:t>
              </a:r>
              <a:endParaRPr lang="en-US" sz="1400"/>
            </a:p>
          </p:txBody>
        </p:sp>
        <p:sp>
          <p:nvSpPr>
            <p:cNvPr id="30740" name="AutoShape 20"/>
            <p:cNvSpPr>
              <a:spLocks noChangeArrowheads="1"/>
            </p:cNvSpPr>
            <p:nvPr/>
          </p:nvSpPr>
          <p:spPr bwMode="auto">
            <a:xfrm>
              <a:off x="3737" y="720"/>
              <a:ext cx="714" cy="293"/>
            </a:xfrm>
            <a:prstGeom prst="flowChartTerminator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/>
                <a:t>START</a:t>
              </a:r>
              <a:endParaRPr lang="en-US" sz="1400"/>
            </a:p>
          </p:txBody>
        </p:sp>
        <p:sp>
          <p:nvSpPr>
            <p:cNvPr id="30741" name="Line 21"/>
            <p:cNvSpPr>
              <a:spLocks noChangeShapeType="1"/>
            </p:cNvSpPr>
            <p:nvPr/>
          </p:nvSpPr>
          <p:spPr bwMode="auto">
            <a:xfrm>
              <a:off x="4094" y="1013"/>
              <a:ext cx="0" cy="1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2" name="AutoShape 22"/>
            <p:cNvSpPr>
              <a:spLocks noChangeArrowheads="1"/>
            </p:cNvSpPr>
            <p:nvPr/>
          </p:nvSpPr>
          <p:spPr bwMode="auto">
            <a:xfrm>
              <a:off x="3154" y="1214"/>
              <a:ext cx="1847" cy="348"/>
            </a:xfrm>
            <a:prstGeom prst="flowChartInputOutpu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 b="1"/>
                <a:t>Input</a:t>
              </a:r>
            </a:p>
            <a:p>
              <a:pPr algn="ctr"/>
              <a:r>
                <a:rPr lang="en-US" sz="1400" b="1"/>
                <a:t>VALUE1,VALUE2</a:t>
              </a:r>
              <a:endParaRPr lang="en-US" sz="1400"/>
            </a:p>
          </p:txBody>
        </p:sp>
        <p:sp>
          <p:nvSpPr>
            <p:cNvPr id="30743" name="Line 23"/>
            <p:cNvSpPr>
              <a:spLocks noChangeShapeType="1"/>
            </p:cNvSpPr>
            <p:nvPr/>
          </p:nvSpPr>
          <p:spPr bwMode="auto">
            <a:xfrm>
              <a:off x="4082" y="1562"/>
              <a:ext cx="0" cy="1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4" name="AutoShape 24"/>
            <p:cNvSpPr>
              <a:spLocks noChangeArrowheads="1"/>
            </p:cNvSpPr>
            <p:nvPr/>
          </p:nvSpPr>
          <p:spPr bwMode="auto">
            <a:xfrm>
              <a:off x="4401" y="2473"/>
              <a:ext cx="1071" cy="220"/>
            </a:xfrm>
            <a:prstGeom prst="flowChartProcess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/>
                <a:t>MAX </a:t>
              </a:r>
              <a:r>
                <a:rPr lang="en-US">
                  <a:sym typeface="Symbol" pitchFamily="18" charset="2"/>
                </a:rPr>
                <a:t></a:t>
              </a:r>
              <a:r>
                <a:rPr lang="en-US" sz="1400" b="1"/>
                <a:t> VALUE2</a:t>
              </a:r>
              <a:endParaRPr lang="en-US" sz="1400" b="1">
                <a:solidFill>
                  <a:srgbClr val="000000"/>
                </a:solidFill>
                <a:latin typeface="TimesNewRomanPSMT" charset="0"/>
              </a:endParaRPr>
            </a:p>
            <a:p>
              <a:endParaRPr lang="en-US" sz="1400"/>
            </a:p>
          </p:txBody>
        </p:sp>
        <p:sp>
          <p:nvSpPr>
            <p:cNvPr id="30745" name="Text Box 25"/>
            <p:cNvSpPr txBox="1">
              <a:spLocks noChangeArrowheads="1"/>
            </p:cNvSpPr>
            <p:nvPr/>
          </p:nvSpPr>
          <p:spPr bwMode="auto">
            <a:xfrm>
              <a:off x="3443" y="1872"/>
              <a:ext cx="1357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100" b="1"/>
                <a:t>is</a:t>
              </a:r>
            </a:p>
            <a:p>
              <a:pPr algn="ctr"/>
              <a:r>
                <a:rPr lang="en-US" sz="1100" b="1"/>
                <a:t>VALUE1&gt;VALUE2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NESTED IFS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One of the alternatives within an IF–THEN–ELSE statement</a:t>
            </a:r>
          </a:p>
          <a:p>
            <a:pPr lvl="1"/>
            <a:r>
              <a:rPr lang="en-US"/>
              <a:t>may involve further</a:t>
            </a:r>
            <a:r>
              <a:rPr lang="en-US" b="1" i="1"/>
              <a:t> </a:t>
            </a:r>
            <a:r>
              <a:rPr lang="en-US"/>
              <a:t>IF–THEN–ELSE statement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Example 6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an algorithm that reads </a:t>
            </a:r>
            <a:r>
              <a:rPr lang="en-US" b="1"/>
              <a:t>three</a:t>
            </a:r>
            <a:r>
              <a:rPr lang="en-US"/>
              <a:t> numbers and prints the value of the largest number.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algn="ctr"/>
            <a:r>
              <a:rPr lang="en-US"/>
              <a:t>Example 6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/>
              <a:t>Step 1:  </a:t>
            </a:r>
            <a:r>
              <a:rPr lang="en-US" sz="2000" b="1" i="1"/>
              <a:t>Input</a:t>
            </a:r>
            <a:r>
              <a:rPr lang="en-US" sz="2000" b="1"/>
              <a:t> 	N1, N2, N3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/>
              <a:t>Step 2:  </a:t>
            </a:r>
            <a:r>
              <a:rPr lang="en-US" sz="2000" b="1" i="1"/>
              <a:t>if (</a:t>
            </a:r>
            <a:r>
              <a:rPr lang="en-US" sz="2000" b="1"/>
              <a:t>N1&gt;N2) </a:t>
            </a:r>
            <a:r>
              <a:rPr lang="en-US" sz="2000" b="1" i="1"/>
              <a:t>then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i="1"/>
              <a:t>		       if (</a:t>
            </a:r>
            <a:r>
              <a:rPr lang="en-US" sz="2000" b="1"/>
              <a:t>N1&gt;N3) </a:t>
            </a:r>
            <a:r>
              <a:rPr lang="en-US" sz="2000" b="1" i="1"/>
              <a:t>then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/>
              <a:t>			 MAX </a:t>
            </a:r>
            <a:r>
              <a:rPr lang="en-US" sz="1600"/>
              <a:t> </a:t>
            </a:r>
            <a:r>
              <a:rPr lang="en-US" sz="1600">
                <a:sym typeface="Symbol" pitchFamily="18" charset="2"/>
              </a:rPr>
              <a:t></a:t>
            </a:r>
            <a:r>
              <a:rPr lang="en-US" sz="2000" b="1"/>
              <a:t> N1	[N1&gt;N2, N1&gt;N3]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i="1"/>
              <a:t>		      else</a:t>
            </a:r>
            <a:r>
              <a:rPr lang="en-US" sz="2000" b="1"/>
              <a:t>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/>
              <a:t>			 MAX </a:t>
            </a:r>
            <a:r>
              <a:rPr lang="en-US" sz="1600"/>
              <a:t> </a:t>
            </a:r>
            <a:r>
              <a:rPr lang="en-US" sz="1600">
                <a:sym typeface="Symbol" pitchFamily="18" charset="2"/>
              </a:rPr>
              <a:t></a:t>
            </a:r>
            <a:r>
              <a:rPr lang="en-US" sz="2000" b="1"/>
              <a:t> N3	[N3&gt;N1&gt;N2]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i="1"/>
              <a:t>		     endif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i="1"/>
              <a:t>		else  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i="1"/>
              <a:t> 		      if (</a:t>
            </a:r>
            <a:r>
              <a:rPr lang="en-US" sz="2000" b="1"/>
              <a:t>N2&gt;N3) </a:t>
            </a:r>
            <a:r>
              <a:rPr lang="en-US" sz="2000" b="1" i="1"/>
              <a:t>then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/>
              <a:t>			 MAX </a:t>
            </a:r>
            <a:r>
              <a:rPr lang="en-US" sz="1600"/>
              <a:t> </a:t>
            </a:r>
            <a:r>
              <a:rPr lang="en-US" sz="1600">
                <a:sym typeface="Symbol" pitchFamily="18" charset="2"/>
              </a:rPr>
              <a:t></a:t>
            </a:r>
            <a:r>
              <a:rPr lang="en-US" sz="2000" b="1"/>
              <a:t> N2	[N2&gt;N1, N2&gt;N3]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/>
              <a:t>		     </a:t>
            </a:r>
            <a:r>
              <a:rPr lang="en-US" sz="2000" b="1" i="1"/>
              <a:t>else</a:t>
            </a:r>
            <a:r>
              <a:rPr lang="en-US" sz="2000" b="1"/>
              <a:t>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/>
              <a:t>			 MAX</a:t>
            </a:r>
            <a:r>
              <a:rPr lang="en-US" sz="1600"/>
              <a:t> </a:t>
            </a:r>
            <a:r>
              <a:rPr lang="en-US" sz="1600">
                <a:sym typeface="Symbol" pitchFamily="18" charset="2"/>
              </a:rPr>
              <a:t></a:t>
            </a:r>
            <a:r>
              <a:rPr lang="en-US" sz="2000" b="1"/>
              <a:t> N3	[N3&gt;N2&gt;N1]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i="1"/>
              <a:t>		    endif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i="1"/>
              <a:t>		endif</a:t>
            </a:r>
            <a:endParaRPr lang="en-US" sz="2000" b="1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/>
              <a:t>Step 3: </a:t>
            </a:r>
            <a:r>
              <a:rPr lang="en-US" sz="2000" b="1" i="1"/>
              <a:t>Print “The largest number is”, MAX</a:t>
            </a:r>
            <a:endParaRPr 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Home work</a:t>
            </a: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Flowchart: Draw the flowchart of the above Algorithm.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Example 7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52600"/>
            <a:ext cx="8229600" cy="3886200"/>
          </a:xfrm>
        </p:spPr>
        <p:txBody>
          <a:bodyPr/>
          <a:lstStyle/>
          <a:p>
            <a:pPr marL="609600" indent="-609600"/>
            <a:r>
              <a:rPr lang="en-US"/>
              <a:t>Write and algorithm and draw a flowchart to </a:t>
            </a:r>
          </a:p>
          <a:p>
            <a:pPr marL="609600" indent="-609600">
              <a:buFont typeface="Wingdings" pitchFamily="2" charset="2"/>
              <a:buAutoNum type="alphaLcParenR"/>
            </a:pPr>
            <a:r>
              <a:rPr lang="en-US"/>
              <a:t>read an employee name (NAME), overtime hours worked (OVERTIME), hours absent (ABSENT) and</a:t>
            </a:r>
          </a:p>
          <a:p>
            <a:pPr marL="609600" indent="-609600">
              <a:buFont typeface="Wingdings" pitchFamily="2" charset="2"/>
              <a:buAutoNum type="alphaLcParenR"/>
            </a:pPr>
            <a:r>
              <a:rPr lang="en-US"/>
              <a:t>determine the bonus payment (PAYMENT).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03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Example 7</a:t>
            </a:r>
          </a:p>
        </p:txBody>
      </p:sp>
      <p:graphicFrame>
        <p:nvGraphicFramePr>
          <p:cNvPr id="36906" name="Group 42"/>
          <p:cNvGraphicFramePr>
            <a:graphicFrameLocks noGrp="1"/>
          </p:cNvGraphicFramePr>
          <p:nvPr>
            <p:ph type="tbl" idx="1"/>
          </p:nvPr>
        </p:nvGraphicFramePr>
        <p:xfrm>
          <a:off x="457200" y="1981200"/>
          <a:ext cx="8229600" cy="3886201"/>
        </p:xfrm>
        <a:graphic>
          <a:graphicData uri="http://schemas.openxmlformats.org/drawingml/2006/table">
            <a:tbl>
              <a:tblPr/>
              <a:tblGrid>
                <a:gridCol w="4648200"/>
                <a:gridCol w="3581400"/>
              </a:tblGrid>
              <a:tr h="592138"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itchFamily="18" charset="0"/>
                        </a:rPr>
                        <a:t>Bonus Schedule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128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itchFamily="18" charset="0"/>
                        </a:rPr>
                        <a:t>OVERTIME – (2/3)*ABSENT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itchFamily="18" charset="0"/>
                        </a:rPr>
                        <a:t>Bonus Paid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12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itchFamily="18" charset="0"/>
                        </a:rPr>
                        <a:t>&gt;40 hours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itchFamily="18" charset="0"/>
                        </a:rPr>
                        <a:t>&gt;30 but </a:t>
                      </a: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itchFamily="18" charset="0"/>
                        </a:rPr>
                        <a:t> 40 hours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itchFamily="18" charset="0"/>
                          <a:sym typeface="Symbol" pitchFamily="18" charset="2"/>
                        </a:rPr>
                        <a:t>&gt;20 but </a:t>
                      </a: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itchFamily="18" charset="0"/>
                        </a:rPr>
                        <a:t> 30 hours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itchFamily="18" charset="0"/>
                          <a:sym typeface="Symbol" pitchFamily="18" charset="2"/>
                        </a:rPr>
                        <a:t>&gt;10 but </a:t>
                      </a: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itchFamily="18" charset="0"/>
                          <a:sym typeface="Symbol" pitchFamily="18" charset="2"/>
                        </a:rPr>
                        <a:t>20 hours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itchFamily="18" charset="0"/>
                          <a:sym typeface="Symbol" pitchFamily="18" charset="2"/>
                        </a:rPr>
                        <a:t>10 hours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itchFamily="18" charset="0"/>
                        </a:rPr>
                        <a:t>$50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itchFamily="18" charset="0"/>
                        </a:rPr>
                        <a:t>$40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itchFamily="18" charset="0"/>
                        </a:rPr>
                        <a:t>$30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itchFamily="18" charset="0"/>
                        </a:rPr>
                        <a:t>$20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MT" charset="0"/>
                          <a:cs typeface="Times New Roman" pitchFamily="18" charset="0"/>
                        </a:rPr>
                        <a:t>$10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Steps in Problem Solving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First produce a general algorithm (one can use </a:t>
            </a:r>
            <a:r>
              <a:rPr lang="en-US" sz="2800" b="1" i="1"/>
              <a:t>pseudocode</a:t>
            </a:r>
            <a:r>
              <a:rPr lang="en-US" sz="2800"/>
              <a:t>) </a:t>
            </a:r>
          </a:p>
          <a:p>
            <a:pPr>
              <a:lnSpc>
                <a:spcPct val="90000"/>
              </a:lnSpc>
            </a:pPr>
            <a:r>
              <a:rPr lang="en-US" sz="2800"/>
              <a:t>Refine the algorithm successively to get step by step detailed</a:t>
            </a:r>
            <a:r>
              <a:rPr lang="en-US" sz="2800" b="1" i="1"/>
              <a:t> algorithm</a:t>
            </a:r>
            <a:r>
              <a:rPr lang="en-US" sz="2800"/>
              <a:t> that is very close to a computer language.</a:t>
            </a:r>
            <a:endParaRPr lang="en-US" sz="2800" b="1" i="1"/>
          </a:p>
          <a:p>
            <a:pPr>
              <a:lnSpc>
                <a:spcPct val="90000"/>
              </a:lnSpc>
            </a:pPr>
            <a:r>
              <a:rPr lang="en-US" sz="2800" b="1" i="1"/>
              <a:t>Pseudocode</a:t>
            </a:r>
            <a:r>
              <a:rPr lang="en-US" sz="2800"/>
              <a:t> is an artificial and informal language that helps programmers develop algorithms. Pseudocode is very similar to everyday English.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730250" y="1011238"/>
            <a:ext cx="7440613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/>
              <a:t>Step 1:  </a:t>
            </a:r>
            <a:r>
              <a:rPr lang="en-US" sz="2400" i="1"/>
              <a:t>Input</a:t>
            </a:r>
            <a:r>
              <a:rPr lang="en-US" sz="2400"/>
              <a:t> NAME,OVERTIME,ABSENT</a:t>
            </a:r>
          </a:p>
          <a:p>
            <a:r>
              <a:rPr lang="en-US" sz="2400"/>
              <a:t>Step 2: </a:t>
            </a:r>
            <a:r>
              <a:rPr lang="en-US" sz="2400" i="1"/>
              <a:t>if </a:t>
            </a:r>
            <a:r>
              <a:rPr lang="en-US" sz="2400"/>
              <a:t>(OVERTIME–(2/3)*ABSENT &gt; 40) </a:t>
            </a:r>
            <a:r>
              <a:rPr lang="en-US" sz="2400" i="1"/>
              <a:t>then</a:t>
            </a:r>
            <a:r>
              <a:rPr lang="en-US" sz="2400"/>
              <a:t> </a:t>
            </a:r>
          </a:p>
          <a:p>
            <a:r>
              <a:rPr lang="en-US" sz="2400"/>
              <a:t>                 PAYMENT 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</a:t>
            </a:r>
            <a:r>
              <a:rPr lang="en-US" sz="2400"/>
              <a:t> 50</a:t>
            </a:r>
          </a:p>
          <a:p>
            <a:r>
              <a:rPr lang="en-US" sz="2400" i="1"/>
              <a:t>   	 else if (</a:t>
            </a:r>
            <a:r>
              <a:rPr lang="en-US" sz="2400"/>
              <a:t>OVERTIME–(2/3)*ABSENT &gt; 30) </a:t>
            </a:r>
            <a:r>
              <a:rPr lang="en-US" sz="2400" i="1"/>
              <a:t>then</a:t>
            </a:r>
            <a:r>
              <a:rPr lang="en-US" sz="2400"/>
              <a:t> </a:t>
            </a:r>
          </a:p>
          <a:p>
            <a:r>
              <a:rPr lang="en-US" sz="2400"/>
              <a:t>	       PAYMENT 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</a:t>
            </a:r>
            <a:r>
              <a:rPr lang="en-US" sz="2400"/>
              <a:t> 40</a:t>
            </a:r>
          </a:p>
          <a:p>
            <a:r>
              <a:rPr lang="en-US" sz="2400" i="1"/>
              <a:t>	 else if (</a:t>
            </a:r>
            <a:r>
              <a:rPr lang="en-US" sz="2400"/>
              <a:t>OVERTIME–(2/3)*ABSENT &gt; 20) </a:t>
            </a:r>
            <a:r>
              <a:rPr lang="en-US" sz="2400" i="1"/>
              <a:t>then</a:t>
            </a:r>
            <a:r>
              <a:rPr lang="en-US" sz="2400"/>
              <a:t> </a:t>
            </a:r>
          </a:p>
          <a:p>
            <a:r>
              <a:rPr lang="en-US" sz="2400"/>
              <a:t>	       PAYMENT 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</a:t>
            </a:r>
            <a:r>
              <a:rPr lang="en-US" sz="2400"/>
              <a:t> 30</a:t>
            </a:r>
          </a:p>
          <a:p>
            <a:r>
              <a:rPr lang="en-US" sz="2400" i="1"/>
              <a:t>	 else if (</a:t>
            </a:r>
            <a:r>
              <a:rPr lang="en-US" sz="2400"/>
              <a:t>OVERTIME–(2/3)*ABSENT &gt; 10) </a:t>
            </a:r>
            <a:r>
              <a:rPr lang="en-US" sz="2400" i="1"/>
              <a:t>then</a:t>
            </a:r>
            <a:r>
              <a:rPr lang="en-US" sz="2400"/>
              <a:t> </a:t>
            </a:r>
          </a:p>
          <a:p>
            <a:r>
              <a:rPr lang="en-US" sz="2400"/>
              <a:t>	       PAYMENT 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</a:t>
            </a:r>
            <a:r>
              <a:rPr lang="en-US" sz="2400"/>
              <a:t>20</a:t>
            </a:r>
          </a:p>
          <a:p>
            <a:r>
              <a:rPr lang="en-US" sz="2400" i="1"/>
              <a:t>	 else </a:t>
            </a:r>
          </a:p>
          <a:p>
            <a:r>
              <a:rPr lang="en-US" sz="2400" i="1"/>
              <a:t>	       </a:t>
            </a:r>
            <a:r>
              <a:rPr lang="en-US" sz="2400"/>
              <a:t>PAYMENT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</a:t>
            </a:r>
            <a:r>
              <a:rPr lang="en-US" sz="2400"/>
              <a:t> 10</a:t>
            </a:r>
          </a:p>
          <a:p>
            <a:r>
              <a:rPr lang="en-US" sz="2400" i="1"/>
              <a:t>	 endif</a:t>
            </a:r>
            <a:endParaRPr lang="en-US" sz="2400"/>
          </a:p>
          <a:p>
            <a:r>
              <a:rPr lang="en-US" sz="2400"/>
              <a:t>Step 3: </a:t>
            </a:r>
            <a:r>
              <a:rPr lang="en-US" sz="2400" i="1"/>
              <a:t>Print </a:t>
            </a:r>
            <a:r>
              <a:rPr lang="en-US" sz="2400"/>
              <a:t>“Bonus for”, NAME “is $”, PAYMENT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Home work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Flowchart: Draw the flowchart of the above algorithm?</a:t>
            </a:r>
          </a:p>
        </p:txBody>
      </p:sp>
      <p:sp>
        <p:nvSpPr>
          <p:cNvPr id="6" name="Smiley Face 5"/>
          <p:cNvSpPr/>
          <p:nvPr/>
        </p:nvSpPr>
        <p:spPr>
          <a:xfrm>
            <a:off x="3505200" y="4267200"/>
            <a:ext cx="1905000" cy="1447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The Flowchart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A Flowchart is a schematic representation of a sequence of operations, as in a manufacturing process or computer program.</a:t>
            </a:r>
            <a:endParaRPr lang="en-US" sz="2400" dirty="0" smtClean="0"/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A </a:t>
            </a:r>
            <a:r>
              <a:rPr lang="en-US" sz="2400" dirty="0"/>
              <a:t>Flowchart</a:t>
            </a:r>
          </a:p>
          <a:p>
            <a:pPr lvl="1"/>
            <a:r>
              <a:rPr lang="en-US" sz="2400" dirty="0"/>
              <a:t>shows logic of an algorithm</a:t>
            </a:r>
          </a:p>
          <a:p>
            <a:pPr lvl="1"/>
            <a:r>
              <a:rPr lang="en-US" sz="2400" dirty="0"/>
              <a:t>emphasizes individual steps and their interconnections</a:t>
            </a:r>
          </a:p>
          <a:p>
            <a:pPr lvl="1"/>
            <a:r>
              <a:rPr lang="en-US" sz="2400" dirty="0"/>
              <a:t>e.g. control flow from one action to the next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152400"/>
            <a:ext cx="7772400" cy="1143000"/>
          </a:xfrm>
        </p:spPr>
        <p:txBody>
          <a:bodyPr/>
          <a:lstStyle/>
          <a:p>
            <a:pPr algn="ctr"/>
            <a:r>
              <a:rPr lang="en-US" dirty="0"/>
              <a:t>Flowchart Symbols </a:t>
            </a:r>
          </a:p>
        </p:txBody>
      </p:sp>
      <p:graphicFrame>
        <p:nvGraphicFramePr>
          <p:cNvPr id="14345" name="Object 9"/>
          <p:cNvGraphicFramePr>
            <a:graphicFrameLocks noChangeAspect="1"/>
          </p:cNvGraphicFramePr>
          <p:nvPr>
            <p:ph sz="quarter" idx="1"/>
          </p:nvPr>
        </p:nvGraphicFramePr>
        <p:xfrm>
          <a:off x="2287588" y="1447800"/>
          <a:ext cx="5026025" cy="4570413"/>
        </p:xfrm>
        <a:graphic>
          <a:graphicData uri="http://schemas.openxmlformats.org/presentationml/2006/ole">
            <p:oleObj spid="_x0000_s51202" name="Visio" r:id="rId3" imgW="6101225" imgH="5549102" progId="Visio.Drawing.11">
              <p:embed/>
            </p:oleObj>
          </a:graphicData>
        </a:graphic>
      </p:graphicFrame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3810000" y="9144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Basic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Pseudocode</a:t>
            </a:r>
            <a:r>
              <a:rPr lang="tr-TR"/>
              <a:t> </a:t>
            </a:r>
            <a:r>
              <a:rPr lang="en-US"/>
              <a:t>&amp; Algorithm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/>
              <a:t>Example 1:</a:t>
            </a:r>
            <a:r>
              <a:rPr lang="en-US"/>
              <a:t> Write an algorithm to determine a student’s final grade and indicate whether it is passing or failing. The final grade is calculated as the average of four marks.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Pseudocode</a:t>
            </a:r>
            <a:r>
              <a:rPr lang="tr-TR"/>
              <a:t> </a:t>
            </a:r>
            <a:r>
              <a:rPr lang="en-US"/>
              <a:t>&amp; Algorithm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/>
              <a:t>Pseudocode</a:t>
            </a:r>
            <a:r>
              <a:rPr lang="en-US" sz="2800"/>
              <a:t>:</a:t>
            </a:r>
          </a:p>
          <a:p>
            <a:pPr>
              <a:lnSpc>
                <a:spcPct val="90000"/>
              </a:lnSpc>
            </a:pPr>
            <a:r>
              <a:rPr lang="en-US" sz="2800" i="1"/>
              <a:t>Input a set of 4 marks</a:t>
            </a:r>
          </a:p>
          <a:p>
            <a:pPr>
              <a:lnSpc>
                <a:spcPct val="90000"/>
              </a:lnSpc>
            </a:pPr>
            <a:r>
              <a:rPr lang="en-US" sz="2800" i="1"/>
              <a:t>Calculate their average by summing and dividing by 4</a:t>
            </a:r>
          </a:p>
          <a:p>
            <a:pPr>
              <a:lnSpc>
                <a:spcPct val="90000"/>
              </a:lnSpc>
            </a:pPr>
            <a:r>
              <a:rPr lang="en-US" sz="2800" i="1"/>
              <a:t>if average is below 50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i="1"/>
              <a:t>		Print “FAIL”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i="1"/>
              <a:t>	else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i="1"/>
              <a:t>		Print “PASS”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Pseudocode</a:t>
            </a:r>
            <a:r>
              <a:rPr lang="tr-TR"/>
              <a:t> </a:t>
            </a:r>
            <a:r>
              <a:rPr lang="en-US"/>
              <a:t>&amp; Algorithm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Detailed Algorithm </a:t>
            </a:r>
          </a:p>
          <a:p>
            <a:pPr>
              <a:lnSpc>
                <a:spcPct val="90000"/>
              </a:lnSpc>
            </a:pPr>
            <a:r>
              <a:rPr lang="en-US" sz="2800"/>
              <a:t>	Step 1:  	Input M1,M2,M3,M4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		Step 2: 	GRADE </a:t>
            </a:r>
            <a:r>
              <a:rPr lang="en-US" sz="2800">
                <a:sym typeface="Symbol" pitchFamily="18" charset="2"/>
              </a:rPr>
              <a:t></a:t>
            </a:r>
            <a:r>
              <a:rPr lang="en-US" sz="2800"/>
              <a:t> (M1+M2+M3+M4)/4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		Step 3: 	if (GRADE &lt; 50) then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					Print “FAIL”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  				else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					Print “PASS”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				endif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Example</a:t>
            </a:r>
          </a:p>
        </p:txBody>
      </p:sp>
      <p:sp>
        <p:nvSpPr>
          <p:cNvPr id="15375" name="AutoShape 15"/>
          <p:cNvSpPr>
            <a:spLocks noChangeArrowheads="1"/>
          </p:cNvSpPr>
          <p:nvPr/>
        </p:nvSpPr>
        <p:spPr bwMode="auto">
          <a:xfrm>
            <a:off x="457200" y="4887913"/>
            <a:ext cx="1597025" cy="592137"/>
          </a:xfrm>
          <a:prstGeom prst="flowChartDisplay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200" b="1"/>
              <a:t>PRINT</a:t>
            </a:r>
          </a:p>
          <a:p>
            <a:pPr algn="ctr"/>
            <a:r>
              <a:rPr lang="en-US" sz="1200" b="1"/>
              <a:t>“PASS”</a:t>
            </a:r>
            <a:endParaRPr lang="en-US"/>
          </a:p>
        </p:txBody>
      </p:sp>
      <p:sp>
        <p:nvSpPr>
          <p:cNvPr id="15389" name="Text Box 29"/>
          <p:cNvSpPr txBox="1">
            <a:spLocks noChangeArrowheads="1"/>
          </p:cNvSpPr>
          <p:nvPr/>
        </p:nvSpPr>
        <p:spPr bwMode="auto">
          <a:xfrm>
            <a:off x="5334000" y="1600200"/>
            <a:ext cx="312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r-TR"/>
          </a:p>
        </p:txBody>
      </p:sp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4419600" y="1905000"/>
            <a:ext cx="4572000" cy="242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Step 1:  	Input M1,M2,M3,M4</a:t>
            </a:r>
          </a:p>
          <a:p>
            <a:r>
              <a:rPr lang="en-US"/>
              <a:t>Step 2: 	GRADE </a:t>
            </a:r>
            <a:r>
              <a:rPr lang="en-US">
                <a:sym typeface="Symbol" pitchFamily="18" charset="2"/>
              </a:rPr>
              <a:t></a:t>
            </a:r>
            <a:r>
              <a:rPr lang="en-US"/>
              <a:t> (M1+M2+M3+M4)/4 </a:t>
            </a:r>
          </a:p>
          <a:p>
            <a:r>
              <a:rPr lang="en-US"/>
              <a:t>Step 3: 	if (GRADE &lt;50) then</a:t>
            </a:r>
          </a:p>
          <a:p>
            <a:r>
              <a:rPr lang="en-US"/>
              <a:t>	       	Print “FAIL”</a:t>
            </a:r>
          </a:p>
          <a:p>
            <a:r>
              <a:rPr lang="en-US"/>
              <a:t>  	else</a:t>
            </a:r>
          </a:p>
          <a:p>
            <a:r>
              <a:rPr lang="en-US"/>
              <a:t>		Print “PASS”</a:t>
            </a:r>
          </a:p>
          <a:p>
            <a:r>
              <a:rPr lang="en-US"/>
              <a:t> 	endif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grpSp>
        <p:nvGrpSpPr>
          <p:cNvPr id="15394" name="Group 34"/>
          <p:cNvGrpSpPr>
            <a:grpSpLocks/>
          </p:cNvGrpSpPr>
          <p:nvPr/>
        </p:nvGrpSpPr>
        <p:grpSpPr bwMode="auto">
          <a:xfrm>
            <a:off x="1130300" y="1828800"/>
            <a:ext cx="3441700" cy="4413250"/>
            <a:chOff x="712" y="1152"/>
            <a:chExt cx="2168" cy="2780"/>
          </a:xfrm>
        </p:grpSpPr>
        <p:sp>
          <p:nvSpPr>
            <p:cNvPr id="15369" name="AutoShape 9"/>
            <p:cNvSpPr>
              <a:spLocks noChangeArrowheads="1"/>
            </p:cNvSpPr>
            <p:nvPr/>
          </p:nvSpPr>
          <p:spPr bwMode="auto">
            <a:xfrm>
              <a:off x="1352" y="1152"/>
              <a:ext cx="592" cy="213"/>
            </a:xfrm>
            <a:prstGeom prst="flowChartTerminator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b="1"/>
                <a:t>START</a:t>
              </a:r>
              <a:endParaRPr lang="en-US"/>
            </a:p>
          </p:txBody>
        </p:sp>
        <p:sp>
          <p:nvSpPr>
            <p:cNvPr id="15370" name="Line 10"/>
            <p:cNvSpPr>
              <a:spLocks noChangeShapeType="1"/>
            </p:cNvSpPr>
            <p:nvPr/>
          </p:nvSpPr>
          <p:spPr bwMode="auto">
            <a:xfrm>
              <a:off x="1648" y="1365"/>
              <a:ext cx="0" cy="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1" name="AutoShape 11"/>
            <p:cNvSpPr>
              <a:spLocks noChangeArrowheads="1"/>
            </p:cNvSpPr>
            <p:nvPr/>
          </p:nvSpPr>
          <p:spPr bwMode="auto">
            <a:xfrm>
              <a:off x="987" y="1532"/>
              <a:ext cx="1301" cy="320"/>
            </a:xfrm>
            <a:prstGeom prst="flowChartInputOutpu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b="1"/>
                <a:t>Input</a:t>
              </a:r>
            </a:p>
            <a:p>
              <a:pPr algn="ctr"/>
              <a:r>
                <a:rPr lang="en-US" sz="1200" b="1"/>
                <a:t>M1,M2,M3,M4</a:t>
              </a:r>
              <a:endParaRPr lang="en-US"/>
            </a:p>
          </p:txBody>
        </p:sp>
        <p:sp>
          <p:nvSpPr>
            <p:cNvPr id="15372" name="AutoShape 12"/>
            <p:cNvSpPr>
              <a:spLocks noChangeArrowheads="1"/>
            </p:cNvSpPr>
            <p:nvPr/>
          </p:nvSpPr>
          <p:spPr bwMode="auto">
            <a:xfrm>
              <a:off x="817" y="2068"/>
              <a:ext cx="1489" cy="213"/>
            </a:xfrm>
            <a:prstGeom prst="flowChartProcess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/>
                <a:t>GRADE</a:t>
              </a:r>
              <a:r>
                <a:rPr lang="en-US" sz="1200" b="1">
                  <a:sym typeface="Symbol" pitchFamily="18" charset="2"/>
                </a:rPr>
                <a:t></a:t>
              </a:r>
              <a:r>
                <a:rPr lang="en-US" sz="1200" b="1"/>
                <a:t>(M1+M2+M3+M4)/4</a:t>
              </a:r>
              <a:endParaRPr lang="en-US"/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>
              <a:off x="1578" y="1852"/>
              <a:ext cx="0" cy="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AutoShape 14"/>
            <p:cNvSpPr>
              <a:spLocks noChangeArrowheads="1"/>
            </p:cNvSpPr>
            <p:nvPr/>
          </p:nvSpPr>
          <p:spPr bwMode="auto">
            <a:xfrm>
              <a:off x="987" y="2439"/>
              <a:ext cx="1255" cy="533"/>
            </a:xfrm>
            <a:prstGeom prst="flowChartDecision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b="1" dirty="0"/>
                <a:t>IS</a:t>
              </a:r>
            </a:p>
            <a:p>
              <a:pPr algn="ctr"/>
              <a:r>
                <a:rPr lang="en-US" sz="1200" b="1" dirty="0"/>
                <a:t>GRADE&lt;50</a:t>
              </a:r>
              <a:endParaRPr lang="en-US" dirty="0"/>
            </a:p>
          </p:txBody>
        </p:sp>
        <p:sp>
          <p:nvSpPr>
            <p:cNvPr id="15376" name="AutoShape 16"/>
            <p:cNvSpPr>
              <a:spLocks noChangeArrowheads="1"/>
            </p:cNvSpPr>
            <p:nvPr/>
          </p:nvSpPr>
          <p:spPr bwMode="auto">
            <a:xfrm>
              <a:off x="1874" y="3079"/>
              <a:ext cx="1006" cy="373"/>
            </a:xfrm>
            <a:prstGeom prst="flowChartDisplay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b="1"/>
                <a:t>PRINT</a:t>
              </a:r>
            </a:p>
            <a:p>
              <a:pPr algn="ctr"/>
              <a:r>
                <a:rPr lang="en-US" sz="1200" b="1"/>
                <a:t>“FAIL”</a:t>
              </a:r>
              <a:endParaRPr lang="en-US"/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>
              <a:off x="1578" y="3612"/>
              <a:ext cx="0" cy="1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AutoShape 18"/>
            <p:cNvSpPr>
              <a:spLocks noChangeArrowheads="1"/>
            </p:cNvSpPr>
            <p:nvPr/>
          </p:nvSpPr>
          <p:spPr bwMode="auto">
            <a:xfrm>
              <a:off x="1283" y="3719"/>
              <a:ext cx="591" cy="213"/>
            </a:xfrm>
            <a:prstGeom prst="flowChartTerminator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b="1"/>
                <a:t>STOP</a:t>
              </a:r>
              <a:endParaRPr lang="en-US"/>
            </a:p>
          </p:txBody>
        </p:sp>
        <p:sp>
          <p:nvSpPr>
            <p:cNvPr id="15379" name="Line 19"/>
            <p:cNvSpPr>
              <a:spLocks noChangeShapeType="1"/>
            </p:cNvSpPr>
            <p:nvPr/>
          </p:nvSpPr>
          <p:spPr bwMode="auto">
            <a:xfrm>
              <a:off x="768" y="3612"/>
              <a:ext cx="16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 flipV="1">
              <a:off x="768" y="3452"/>
              <a:ext cx="0" cy="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1" name="Line 21"/>
            <p:cNvSpPr>
              <a:spLocks noChangeShapeType="1"/>
            </p:cNvSpPr>
            <p:nvPr/>
          </p:nvSpPr>
          <p:spPr bwMode="auto">
            <a:xfrm flipV="1">
              <a:off x="2466" y="3452"/>
              <a:ext cx="0" cy="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Line 22"/>
            <p:cNvSpPr>
              <a:spLocks noChangeShapeType="1"/>
            </p:cNvSpPr>
            <p:nvPr/>
          </p:nvSpPr>
          <p:spPr bwMode="auto">
            <a:xfrm>
              <a:off x="2170" y="2705"/>
              <a:ext cx="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3" name="Line 23"/>
            <p:cNvSpPr>
              <a:spLocks noChangeShapeType="1"/>
            </p:cNvSpPr>
            <p:nvPr/>
          </p:nvSpPr>
          <p:spPr bwMode="auto">
            <a:xfrm>
              <a:off x="2466" y="2705"/>
              <a:ext cx="0" cy="3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4" name="Line 24"/>
            <p:cNvSpPr>
              <a:spLocks noChangeShapeType="1"/>
            </p:cNvSpPr>
            <p:nvPr/>
          </p:nvSpPr>
          <p:spPr bwMode="auto">
            <a:xfrm>
              <a:off x="720" y="2688"/>
              <a:ext cx="0" cy="3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6" name="Line 26"/>
            <p:cNvSpPr>
              <a:spLocks noChangeShapeType="1"/>
            </p:cNvSpPr>
            <p:nvPr/>
          </p:nvSpPr>
          <p:spPr bwMode="auto">
            <a:xfrm>
              <a:off x="1578" y="2279"/>
              <a:ext cx="0" cy="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3" name="Line 33"/>
            <p:cNvSpPr>
              <a:spLocks noChangeShapeType="1"/>
            </p:cNvSpPr>
            <p:nvPr/>
          </p:nvSpPr>
          <p:spPr bwMode="auto">
            <a:xfrm>
              <a:off x="712" y="2688"/>
              <a:ext cx="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19200" y="3962400"/>
            <a:ext cx="38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3505200" y="396240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459</TotalTime>
  <Words>801</Words>
  <Application>Microsoft Office PowerPoint</Application>
  <PresentationFormat>On-screen Show (4:3)</PresentationFormat>
  <Paragraphs>255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Times New Roman</vt:lpstr>
      <vt:lpstr>Wingdings</vt:lpstr>
      <vt:lpstr>Arial Black</vt:lpstr>
      <vt:lpstr>Symbol</vt:lpstr>
      <vt:lpstr>TimesNewRomanPSMT</vt:lpstr>
      <vt:lpstr>Equity</vt:lpstr>
      <vt:lpstr>MathType 5.0 Equation</vt:lpstr>
      <vt:lpstr>Microsoft Visio Drawing</vt:lpstr>
      <vt:lpstr>Pseudocode Algorithm and Flowchart</vt:lpstr>
      <vt:lpstr>ALGORITHMS AND FLOWCHARTS </vt:lpstr>
      <vt:lpstr>Steps in Problem Solving</vt:lpstr>
      <vt:lpstr>The Flowchart</vt:lpstr>
      <vt:lpstr>Flowchart Symbols </vt:lpstr>
      <vt:lpstr>Pseudocode &amp; Algorithm</vt:lpstr>
      <vt:lpstr>Pseudocode &amp; Algorithm</vt:lpstr>
      <vt:lpstr>Pseudocode &amp; Algorithm</vt:lpstr>
      <vt:lpstr>Example</vt:lpstr>
      <vt:lpstr>Example 2</vt:lpstr>
      <vt:lpstr>Example 2</vt:lpstr>
      <vt:lpstr>Example 3 </vt:lpstr>
      <vt:lpstr>Example 3</vt:lpstr>
      <vt:lpstr>Example 4 </vt:lpstr>
      <vt:lpstr>Example 4</vt:lpstr>
      <vt:lpstr>Example 4</vt:lpstr>
      <vt:lpstr>DECISION STRUCTURES </vt:lpstr>
      <vt:lpstr>DECISION STRUCTURES</vt:lpstr>
      <vt:lpstr>IF–THEN–ELSE STRUCTURE </vt:lpstr>
      <vt:lpstr>IF–THEN–ELSE STRUCTURE</vt:lpstr>
      <vt:lpstr>Relational Operators</vt:lpstr>
      <vt:lpstr>Example 5 </vt:lpstr>
      <vt:lpstr>Example 5 </vt:lpstr>
      <vt:lpstr>NESTED IFS </vt:lpstr>
      <vt:lpstr>Example 6</vt:lpstr>
      <vt:lpstr>Example 6</vt:lpstr>
      <vt:lpstr>Home work</vt:lpstr>
      <vt:lpstr>Example 7</vt:lpstr>
      <vt:lpstr>Example 7</vt:lpstr>
      <vt:lpstr>Slide 30</vt:lpstr>
      <vt:lpstr>Home work</vt:lpstr>
    </vt:vector>
  </TitlesOfParts>
  <Company>EMU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FLOWCHARTS</dc:title>
  <dc:creator>Mustafa Uyguroglu</dc:creator>
  <cp:lastModifiedBy>user</cp:lastModifiedBy>
  <cp:revision>62</cp:revision>
  <dcterms:created xsi:type="dcterms:W3CDTF">2004-11-08T09:34:17Z</dcterms:created>
  <dcterms:modified xsi:type="dcterms:W3CDTF">2015-10-26T05:03:04Z</dcterms:modified>
</cp:coreProperties>
</file>