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D8F6-24B1-4017-BFD1-733C5F104EB6}" type="datetimeFigureOut">
              <a:rPr lang="en-US" smtClean="0"/>
              <a:t>2021-03-10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EABF-204C-4F71-8CA3-BAB2CF8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58C151-7BD8-4513-B4D6-AF4A1407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99125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COMPUTER NETWORKS</a:t>
            </a:r>
            <a:br>
              <a:rPr lang="en-US" sz="3600" b="1" dirty="0">
                <a:latin typeface="Comic Sans MS" panose="030F0702030302020204" pitchFamily="66" charset="0"/>
              </a:rPr>
            </a:br>
            <a:r>
              <a:rPr lang="en-US" sz="3600" b="1" dirty="0">
                <a:latin typeface="Comic Sans MS" panose="030F0702030302020204" pitchFamily="66" charset="0"/>
              </a:rPr>
              <a:t>CSE 319 + 320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8EB9893-AF92-431E-9B95-9753F13C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221503"/>
            <a:ext cx="8673427" cy="200735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+mj-lt"/>
                <a:cs typeface="Times New Roman" panose="02020603050405020304" pitchFamily="18" charset="0"/>
              </a:rPr>
              <a:t>HASAN TAHSIN RAFSAN</a:t>
            </a:r>
            <a:br>
              <a:rPr lang="en-US" sz="2000" b="1" dirty="0">
                <a:latin typeface="+mj-lt"/>
                <a:cs typeface="Times New Roman" panose="02020603050405020304" pitchFamily="18" charset="0"/>
              </a:rPr>
            </a:br>
            <a:r>
              <a:rPr lang="en-US" sz="2000" dirty="0">
                <a:latin typeface="+mj-lt"/>
                <a:cs typeface="Times New Roman" panose="02020603050405020304" pitchFamily="18" charset="0"/>
              </a:rPr>
              <a:t>18101009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en-US" b="1" dirty="0">
                <a:latin typeface="+mj-lt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D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 E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FTI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 K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HAIRUL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LAM</a:t>
            </a:r>
            <a:br>
              <a:rPr lang="en-US" sz="1800" b="1" dirty="0">
                <a:latin typeface="+mj-lt"/>
                <a:cs typeface="Times New Roman" panose="02020603050405020304" pitchFamily="18" charset="0"/>
              </a:rPr>
            </a:br>
            <a:r>
              <a:rPr lang="en-US" sz="1800" dirty="0">
                <a:latin typeface="+mj-lt"/>
                <a:cs typeface="Times New Roman" panose="02020603050405020304" pitchFamily="18" charset="0"/>
              </a:rPr>
              <a:t>18101014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en-US" b="1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ANVEER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HAMED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R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ABBY</a:t>
            </a:r>
            <a:br>
              <a:rPr lang="en-US" sz="1800" b="1" dirty="0">
                <a:latin typeface="+mj-lt"/>
                <a:cs typeface="Times New Roman" panose="02020603050405020304" pitchFamily="18" charset="0"/>
              </a:rPr>
            </a:br>
            <a:r>
              <a:rPr lang="en-US" sz="1800" dirty="0">
                <a:latin typeface="+mj-lt"/>
                <a:cs typeface="Times New Roman" panose="02020603050405020304" pitchFamily="18" charset="0"/>
              </a:rPr>
              <a:t>18101025</a:t>
            </a:r>
          </a:p>
          <a:p>
            <a:r>
              <a:rPr lang="en-US" dirty="0"/>
              <a:t>A1 SECTION | 3</a:t>
            </a:r>
            <a:r>
              <a:rPr lang="en-US" baseline="30000" dirty="0"/>
              <a:t>RD</a:t>
            </a:r>
            <a:r>
              <a:rPr lang="en-US" dirty="0"/>
              <a:t> YEAR |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238395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4EF-F31F-427A-BCDC-08F39345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security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DEC2-3E8C-463D-BB06-838B2271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NimbusRomNo9L-ReguItal"/>
              </a:rPr>
              <a:t>A. Security Properties</a:t>
            </a:r>
          </a:p>
          <a:p>
            <a:r>
              <a:rPr lang="en-US" sz="1800" b="0" i="0" u="none" strike="noStrike" baseline="0" dirty="0">
                <a:latin typeface="NimbusRomNo9L-Medi"/>
              </a:rPr>
              <a:t>Protection Against Leakage of Secret DA Information</a:t>
            </a:r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Ephemeral Cryptography Materials</a:t>
            </a:r>
            <a:endParaRPr lang="en-US" sz="1800" b="0" i="0" u="none" strike="noStrike" baseline="0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Protection Against Man-in-the-Middle Attacks</a:t>
            </a:r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Protection Against Replay Attacks</a:t>
            </a:r>
            <a:endParaRPr lang="en-US" sz="1800" b="0" i="0" u="none" strike="noStrike" baseline="0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Protection Against Known-Key Attacks</a:t>
            </a:r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Considerations on Energy-Depletion Attacks</a:t>
            </a:r>
            <a:endParaRPr lang="en-US" sz="18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65685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4EF-F31F-427A-BCDC-08F39345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security consideration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1CF1-885E-4724-9F0D-4E933B18F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63" y="3156749"/>
            <a:ext cx="7189832" cy="1963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5B703-7D8B-4BC1-8158-4A355DCD7F7F}"/>
              </a:ext>
            </a:extLst>
          </p:cNvPr>
          <p:cNvSpPr txBox="1"/>
          <p:nvPr/>
        </p:nvSpPr>
        <p:spPr>
          <a:xfrm>
            <a:off x="4598894" y="1749760"/>
            <a:ext cx="738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B. Formal verification with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ProVerif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Security Verification of </a:t>
            </a:r>
            <a:r>
              <a:rPr lang="en-US" sz="1800" b="0" i="0" u="none" strike="noStrike" baseline="0" dirty="0" err="1">
                <a:latin typeface="NimbusRomNo9L-Regu"/>
              </a:rPr>
              <a:t>LiKe</a:t>
            </a:r>
            <a:r>
              <a:rPr lang="en-US" sz="1800" b="0" i="0" u="none" strike="noStrike" baseline="0" dirty="0">
                <a:latin typeface="NimbusRomNo9L-Regu"/>
              </a:rPr>
              <a:t> when the private keys of the involved devices are assumed to be secret.</a:t>
            </a:r>
            <a:endParaRPr lang="en-US" dirty="0">
              <a:solidFill>
                <a:srgbClr val="24292E"/>
              </a:solidFill>
              <a:effectLst/>
              <a:latin typeface="NimbusRomNo9L-Regu"/>
            </a:endParaRPr>
          </a:p>
          <a:p>
            <a:pPr algn="l"/>
            <a:r>
              <a:rPr lang="en-US" b="1" dirty="0" err="1">
                <a:solidFill>
                  <a:srgbClr val="24292E"/>
                </a:solidFill>
                <a:effectLst/>
                <a:latin typeface="NimbusRomNo9L-Regu"/>
              </a:rPr>
              <a:t>ProVerif</a:t>
            </a:r>
            <a:r>
              <a:rPr lang="en-US" b="1" dirty="0">
                <a:solidFill>
                  <a:srgbClr val="24292E"/>
                </a:solidFill>
                <a:effectLst/>
                <a:latin typeface="NimbusRomNo9L-Regu"/>
              </a:rPr>
              <a:t> </a:t>
            </a:r>
            <a:r>
              <a:rPr lang="en-US" dirty="0">
                <a:solidFill>
                  <a:srgbClr val="24292E"/>
                </a:solidFill>
                <a:effectLst/>
                <a:latin typeface="NimbusRomNo9L-Regu"/>
              </a:rPr>
              <a:t>is an open-source tool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761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CB93E-A2CF-4561-9929-476767E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performance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B81BA-2F8B-451E-97C9-E94DE50A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067" y="595979"/>
            <a:ext cx="7448294" cy="441028"/>
          </a:xfrm>
        </p:spPr>
        <p:txBody>
          <a:bodyPr/>
          <a:lstStyle/>
          <a:p>
            <a:pPr algn="l"/>
            <a:r>
              <a:rPr lang="en-US" sz="1600" b="0" i="0" u="none" strike="noStrike" baseline="0" dirty="0">
                <a:latin typeface="NimbusRomNo9L-Regu"/>
              </a:rPr>
              <a:t>Energy consumption on each device involved in the key agreement, by considering X.509-ECDSA, ECQV, </a:t>
            </a:r>
            <a:r>
              <a:rPr lang="en-US" sz="1600" dirty="0">
                <a:latin typeface="NimbusRomNo9L-Regu"/>
              </a:rPr>
              <a:t>&amp; </a:t>
            </a:r>
            <a:r>
              <a:rPr lang="en-US" sz="1600" b="0" i="0" u="none" strike="noStrike" baseline="0" dirty="0" err="1">
                <a:latin typeface="NimbusRomNo9L-Regu"/>
              </a:rPr>
              <a:t>LiKe</a:t>
            </a:r>
            <a:r>
              <a:rPr lang="en-US" sz="1600" b="0" i="0" u="none" strike="noStrike" baseline="0" dirty="0">
                <a:latin typeface="NimbusRomNo9L-Regu"/>
              </a:rPr>
              <a:t>, using different elliptic curves.</a:t>
            </a:r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0D3B1B-079E-471C-9E92-D5C47611F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12" y="1101946"/>
            <a:ext cx="6562187" cy="26784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AF332B-F9E8-452D-9D52-446222CD4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6068" y="3845371"/>
            <a:ext cx="7448293" cy="441028"/>
          </a:xfrm>
        </p:spPr>
        <p:txBody>
          <a:bodyPr/>
          <a:lstStyle/>
          <a:p>
            <a:pPr algn="l"/>
            <a:r>
              <a:rPr lang="en-US" sz="1600" b="0" i="0" u="none" strike="noStrike" baseline="0" dirty="0">
                <a:latin typeface="NimbusRomNo9L-Regu"/>
              </a:rPr>
              <a:t>COMPARISON OF LIKE AGAINST CBKE APPROACHES BASED ON X.509-ECDSA &amp; ECQV, ASSUMING A </a:t>
            </a:r>
            <a:r>
              <a:rPr lang="en-US" sz="1600" b="0" i="0" u="none" strike="noStrike" baseline="0" dirty="0">
                <a:latin typeface="CMR8"/>
              </a:rPr>
              <a:t>256</a:t>
            </a:r>
            <a:r>
              <a:rPr lang="en-US" sz="1600" b="0" i="0" u="none" strike="noStrike" baseline="0" dirty="0">
                <a:latin typeface="NimbusRomNo9L-Regu"/>
              </a:rPr>
              <a:t>-BIT ELLIPTIC CURVE</a:t>
            </a:r>
            <a:endParaRPr lang="en-US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DA7351-C366-47CD-913B-8F81F12F8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09" y="4351339"/>
            <a:ext cx="5662458" cy="2317904"/>
          </a:xfrm>
        </p:spPr>
      </p:pic>
    </p:spTree>
    <p:extLst>
      <p:ext uri="{BB962C8B-B14F-4D97-AF65-F5344CB8AC3E}">
        <p14:creationId xmlns:p14="http://schemas.microsoft.com/office/powerpoint/2010/main" val="158371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BC4E-9461-4EEB-9B14-ED31BDEC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969-2753-45B4-89B8-2A7C6897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811" y="803186"/>
            <a:ext cx="6659509" cy="524862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NimbusRomNo9L-Regu"/>
              </a:rPr>
              <a:t>LiKe</a:t>
            </a:r>
            <a:r>
              <a:rPr lang="en-US" sz="1800" b="0" i="0" u="none" strike="noStrike" baseline="0" dirty="0">
                <a:latin typeface="NimbusRomNo9L-Regu"/>
              </a:rPr>
              <a:t> is a pairing-free and energy-friendly scheme, that does not need a persistent connection with a trusted authority during the key agreement.</a:t>
            </a:r>
          </a:p>
          <a:p>
            <a:pPr marL="0" indent="0" algn="l">
              <a:buNone/>
            </a:pPr>
            <a:r>
              <a:rPr lang="en-US" dirty="0">
                <a:latin typeface="NimbusRomNo9L-Regu"/>
              </a:rPr>
              <a:t>R</a:t>
            </a:r>
            <a:r>
              <a:rPr lang="en-US" sz="1800" b="0" i="0" u="none" strike="noStrike" baseline="0" dirty="0">
                <a:latin typeface="NimbusRomNo9L-Regu"/>
              </a:rPr>
              <a:t>eported by our research paper, it completes all the key agreement instances in about </a:t>
            </a:r>
            <a:r>
              <a:rPr lang="en-US" sz="1800" b="1" i="0" u="none" strike="noStrike" baseline="0" dirty="0">
                <a:latin typeface="CMR10"/>
              </a:rPr>
              <a:t>3</a:t>
            </a:r>
            <a:r>
              <a:rPr lang="en-US" b="1" dirty="0">
                <a:latin typeface="CMMI10"/>
              </a:rPr>
              <a:t>.</a:t>
            </a:r>
            <a:r>
              <a:rPr lang="en-US" sz="1800" b="1" i="0" u="none" strike="noStrike" baseline="0" dirty="0">
                <a:latin typeface="CMR10"/>
              </a:rPr>
              <a:t>259 </a:t>
            </a:r>
            <a:r>
              <a:rPr lang="en-US" sz="1800" b="0" i="0" u="none" strike="noStrike" baseline="0" dirty="0">
                <a:latin typeface="NimbusRomNo9L-Regu"/>
              </a:rPr>
              <a:t>seconds , minimum message overhead &amp; very limited energy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9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197E4-2118-4144-A236-FB974D17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489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0343-90B4-4F6F-A362-11E8E66B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3256419"/>
            <a:ext cx="5490224" cy="1689390"/>
          </a:xfrm>
        </p:spPr>
        <p:txBody>
          <a:bodyPr>
            <a:noAutofit/>
          </a:bodyPr>
          <a:lstStyle/>
          <a:p>
            <a:r>
              <a:rPr lang="en-US" sz="4000" b="1" i="0" u="none" strike="noStrike" baseline="0" dirty="0">
                <a:latin typeface="Comic Sans MS" panose="030F0702030302020204" pitchFamily="66" charset="0"/>
              </a:rPr>
              <a:t>LIGHTWEIGHT CERTIFICATELESS KEY AGREEMENT FOR SECURE IoT COMMUNICATION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CDA-A09A-4537-A799-B2740EE1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introductory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5E67-05A1-4B2B-B6C1-2FD6F611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  <a:p>
            <a:r>
              <a:rPr lang="en-US" dirty="0"/>
              <a:t>Key</a:t>
            </a:r>
          </a:p>
          <a:p>
            <a:pPr lvl="1"/>
            <a:r>
              <a:rPr lang="en-US" dirty="0"/>
              <a:t>Private Key</a:t>
            </a:r>
          </a:p>
          <a:p>
            <a:pPr lvl="1"/>
            <a:r>
              <a:rPr lang="en-US" dirty="0"/>
              <a:t>Public Key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Secure Communication</a:t>
            </a:r>
          </a:p>
          <a:p>
            <a:r>
              <a:rPr lang="en-US" dirty="0"/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14243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837B-755A-491F-85D2-AA0D11F8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is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4F4-BAEC-4ABF-8E16-703D490D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NimbusRomNo9L-MediItal"/>
              </a:rPr>
              <a:t>A</a:t>
            </a:r>
            <a:r>
              <a:rPr lang="en-US" sz="1800" b="0" i="0" u="none" strike="noStrike" baseline="0" dirty="0">
                <a:latin typeface="NimbusRomNo9L-Medi"/>
              </a:rPr>
              <a:t>uthenticated key agreement characterized by: </a:t>
            </a:r>
          </a:p>
          <a:p>
            <a:pPr marL="400050" indent="-400050" algn="l">
              <a:buAutoNum type="romanLcParenBoth"/>
            </a:pPr>
            <a:r>
              <a:rPr lang="en-US" sz="1800" b="0" i="0" u="none" strike="noStrike" baseline="0" dirty="0">
                <a:latin typeface="NimbusRomNo9L-Medi"/>
              </a:rPr>
              <a:t>ephemeral cryptographic materials; </a:t>
            </a:r>
          </a:p>
          <a:p>
            <a:pPr marL="400050" indent="-400050" algn="l">
              <a:buAutoNum type="romanLcParenBoth"/>
            </a:pPr>
            <a:r>
              <a:rPr lang="en-US" sz="1800" b="0" i="0" u="none" strike="noStrike" baseline="0" dirty="0">
                <a:latin typeface="NimbusRomNo9L-Medi"/>
              </a:rPr>
              <a:t>support for intermittent connectivity with the TTP;</a:t>
            </a:r>
          </a:p>
          <a:p>
            <a:pPr marL="400050" indent="-400050" algn="l">
              <a:buAutoNum type="romanLcParenBoth"/>
            </a:pPr>
            <a:r>
              <a:rPr lang="en-US" sz="1800" b="0" i="0" u="none" strike="noStrike" baseline="0" dirty="0">
                <a:latin typeface="NimbusRomNo9L-Medi"/>
              </a:rPr>
              <a:t> lightweight rekeying operations; </a:t>
            </a:r>
          </a:p>
          <a:p>
            <a:pPr marL="400050" indent="-400050" algn="l">
              <a:buAutoNum type="romanLcParenBoth"/>
            </a:pPr>
            <a:r>
              <a:rPr lang="en-US" sz="1800" b="0" i="0" u="none" strike="noStrike" baseline="0" dirty="0">
                <a:latin typeface="NimbusRomNo9L-Medi"/>
              </a:rPr>
              <a:t> robustness against impersonation attacks, even when information stored on the TTP are leaked.</a:t>
            </a:r>
            <a:endParaRPr lang="en-US" dirty="0">
              <a:latin typeface="NimbusRomNo9L-Medi"/>
            </a:endParaRPr>
          </a:p>
          <a:p>
            <a:pPr marL="0" indent="0" algn="l">
              <a:buNone/>
            </a:pPr>
            <a:r>
              <a:rPr lang="en-US" dirty="0">
                <a:latin typeface="NimbusRomNo9L-Medi"/>
              </a:rPr>
              <a:t>To prevent secret information leakage &amp; gap in high toll on budget Like is used</a:t>
            </a:r>
          </a:p>
        </p:txBody>
      </p:sp>
    </p:spTree>
    <p:extLst>
      <p:ext uri="{BB962C8B-B14F-4D97-AF65-F5344CB8AC3E}">
        <p14:creationId xmlns:p14="http://schemas.microsoft.com/office/powerpoint/2010/main" val="10244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38D-F145-438F-B5B2-D4B32D0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2BBF-A40B-4AA1-90D2-FCACD68C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"/>
              </a:rPr>
              <a:t>CL-PKC scheme can be summarized in seven distinct phases:</a:t>
            </a:r>
          </a:p>
          <a:p>
            <a:pPr algn="l"/>
            <a:r>
              <a:rPr lang="en-US" dirty="0"/>
              <a:t>Setup</a:t>
            </a:r>
          </a:p>
          <a:p>
            <a:pPr algn="l"/>
            <a:r>
              <a:rPr lang="en-US" sz="1800" i="0" u="none" strike="noStrike" baseline="0" dirty="0">
                <a:latin typeface="NimbusMonL-Bold"/>
              </a:rPr>
              <a:t>Partial-Private-Key-Extract</a:t>
            </a:r>
          </a:p>
          <a:p>
            <a:pPr algn="l"/>
            <a:r>
              <a:rPr lang="en-US" sz="1800" i="0" u="none" strike="noStrike" baseline="0" dirty="0">
                <a:latin typeface="NimbusMonL-Bold"/>
              </a:rPr>
              <a:t>Set-Secret-Value</a:t>
            </a:r>
            <a:endParaRPr lang="en-US" dirty="0">
              <a:latin typeface="NimbusMonL-Bold"/>
            </a:endParaRPr>
          </a:p>
          <a:p>
            <a:pPr algn="l"/>
            <a:r>
              <a:rPr lang="en-US" sz="1800" i="0" u="none" strike="noStrike" baseline="0" dirty="0">
                <a:latin typeface="NimbusMonL-Bold"/>
              </a:rPr>
              <a:t>Set-Private-Key</a:t>
            </a:r>
          </a:p>
          <a:p>
            <a:pPr algn="l"/>
            <a:r>
              <a:rPr lang="en-US" sz="1800" i="0" u="none" strike="noStrike" baseline="0" dirty="0">
                <a:latin typeface="NimbusMonL-Bold"/>
              </a:rPr>
              <a:t>Set-Public-Key</a:t>
            </a:r>
            <a:endParaRPr lang="en-US" dirty="0">
              <a:latin typeface="NimbusMonL-Bold"/>
            </a:endParaRPr>
          </a:p>
          <a:p>
            <a:pPr algn="l"/>
            <a:r>
              <a:rPr lang="en-US" sz="1800" i="0" u="none" strike="noStrike" baseline="0" dirty="0">
                <a:latin typeface="NimbusMonL-Bold"/>
              </a:rPr>
              <a:t>Encrypt</a:t>
            </a:r>
          </a:p>
          <a:p>
            <a:pPr algn="l"/>
            <a:r>
              <a:rPr lang="en-US" dirty="0">
                <a:latin typeface="NimbusMonL-Bold"/>
              </a:rPr>
              <a:t>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6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8199-F1B0-49F3-95DF-B4529E44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related works compare to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CL-PKC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2F668-6293-4A00-8AD8-3742F86F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78" y="652920"/>
            <a:ext cx="7125072" cy="5452458"/>
          </a:xfrm>
        </p:spPr>
      </p:pic>
    </p:spTree>
    <p:extLst>
      <p:ext uri="{BB962C8B-B14F-4D97-AF65-F5344CB8AC3E}">
        <p14:creationId xmlns:p14="http://schemas.microsoft.com/office/powerpoint/2010/main" val="25029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7403-94C5-4E9A-9F34-5795484A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9E21-95DC-4B37-BA52-B3F164B1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47" y="730197"/>
            <a:ext cx="7086276" cy="5630396"/>
          </a:xfrm>
        </p:spPr>
      </p:pic>
    </p:spTree>
    <p:extLst>
      <p:ext uri="{BB962C8B-B14F-4D97-AF65-F5344CB8AC3E}">
        <p14:creationId xmlns:p14="http://schemas.microsoft.com/office/powerpoint/2010/main" val="16467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F3C-7A31-41BC-A2DC-801EE5A9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LIKE protocols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7A890-E38B-4A6C-A3A9-23C7A441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86" y="1093462"/>
            <a:ext cx="5668166" cy="4667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A370D-C269-4B1B-9E59-E4291F35E465}"/>
              </a:ext>
            </a:extLst>
          </p:cNvPr>
          <p:cNvSpPr txBox="1"/>
          <p:nvPr/>
        </p:nvSpPr>
        <p:spPr>
          <a:xfrm>
            <a:off x="5120640" y="597520"/>
            <a:ext cx="662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latin typeface="NimbusRomNo9L-Regu"/>
              </a:rPr>
              <a:t>LIKE: Sequence Diagram of the Setup Phase</a:t>
            </a:r>
          </a:p>
        </p:txBody>
      </p:sp>
    </p:spTree>
    <p:extLst>
      <p:ext uri="{BB962C8B-B14F-4D97-AF65-F5344CB8AC3E}">
        <p14:creationId xmlns:p14="http://schemas.microsoft.com/office/powerpoint/2010/main" val="388474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F3C-7A31-41BC-A2DC-801EE5A9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LIKE protocols 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8223F0-A05F-4F61-AE22-EDBAB84A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30" y="1266308"/>
            <a:ext cx="6923845" cy="5260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A370D-C269-4B1B-9E59-E4291F35E465}"/>
              </a:ext>
            </a:extLst>
          </p:cNvPr>
          <p:cNvSpPr txBox="1"/>
          <p:nvPr/>
        </p:nvSpPr>
        <p:spPr>
          <a:xfrm>
            <a:off x="5120640" y="653791"/>
            <a:ext cx="662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latin typeface="NimbusRomNo9L-Regu"/>
              </a:rPr>
              <a:t>LIKE: Sequence Diagram of the Key Agreement Phase</a:t>
            </a:r>
          </a:p>
        </p:txBody>
      </p:sp>
    </p:spTree>
    <p:extLst>
      <p:ext uri="{BB962C8B-B14F-4D97-AF65-F5344CB8AC3E}">
        <p14:creationId xmlns:p14="http://schemas.microsoft.com/office/powerpoint/2010/main" val="35367728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232</TotalTime>
  <Words>326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Calibri Light</vt:lpstr>
      <vt:lpstr>CMMI10</vt:lpstr>
      <vt:lpstr>CMR10</vt:lpstr>
      <vt:lpstr>CMR8</vt:lpstr>
      <vt:lpstr>Comic Sans MS</vt:lpstr>
      <vt:lpstr>NimbusMonL-Bold</vt:lpstr>
      <vt:lpstr>NimbusRomNo9L-Medi</vt:lpstr>
      <vt:lpstr>NimbusRomNo9L-MediItal</vt:lpstr>
      <vt:lpstr>NimbusRomNo9L-Regu</vt:lpstr>
      <vt:lpstr>NimbusRomNo9L-ReguItal</vt:lpstr>
      <vt:lpstr>Rockwell</vt:lpstr>
      <vt:lpstr>Wingdings</vt:lpstr>
      <vt:lpstr>Atlas</vt:lpstr>
      <vt:lpstr>COMPUTER NETWORKS CSE 319 + 320</vt:lpstr>
      <vt:lpstr>LIGHTWEIGHT CERTIFICATELESS KEY AGREEMENT FOR SECURE IoT COMMUNICATION</vt:lpstr>
      <vt:lpstr>introductory terms</vt:lpstr>
      <vt:lpstr>what is LIKE</vt:lpstr>
      <vt:lpstr>background</vt:lpstr>
      <vt:lpstr>related works compare to CL-PKC</vt:lpstr>
      <vt:lpstr>notation</vt:lpstr>
      <vt:lpstr>how LIKE protocols works</vt:lpstr>
      <vt:lpstr>how LIKE protocols works</vt:lpstr>
      <vt:lpstr>security consideration</vt:lpstr>
      <vt:lpstr>security consideration</vt:lpstr>
      <vt:lpstr>performance comparison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Certificateless Key Agreement for Secure IoT Communications</dc:title>
  <dc:creator>User</dc:creator>
  <cp:lastModifiedBy>User</cp:lastModifiedBy>
  <cp:revision>21</cp:revision>
  <dcterms:created xsi:type="dcterms:W3CDTF">2021-03-08T14:21:29Z</dcterms:created>
  <dcterms:modified xsi:type="dcterms:W3CDTF">2021-03-09T18:19:33Z</dcterms:modified>
</cp:coreProperties>
</file>