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4" r:id="rId2"/>
    <p:sldId id="257" r:id="rId3"/>
    <p:sldId id="259" r:id="rId4"/>
    <p:sldId id="260" r:id="rId5"/>
    <p:sldId id="262" r:id="rId6"/>
    <p:sldId id="265"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EE225-8001-40CB-9A52-6227186505F4}" v="553" dt="2021-04-03T07:42:44.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643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1819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30540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5587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80706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890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845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6638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47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2539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877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949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3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059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308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335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2021-04-04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629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64DE79-268F-4C1A-8933-263129D2AF90}" type="datetimeFigureOut">
              <a:rPr lang="en-US" smtClean="0"/>
              <a:t>2021-04-04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335327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ctrTitle"/>
          </p:nvPr>
        </p:nvSpPr>
        <p:spPr>
          <a:xfrm>
            <a:off x="689113" y="1630017"/>
            <a:ext cx="10787270" cy="2014331"/>
          </a:xfrm>
        </p:spPr>
        <p:txBody>
          <a:bodyPr>
            <a:normAutofit/>
          </a:bodyPr>
          <a:lstStyle/>
          <a:p>
            <a:pPr algn="ctr"/>
            <a:r>
              <a:rPr lang="en-US" b="1" dirty="0">
                <a:latin typeface="Calibri"/>
                <a:cs typeface="Calibri"/>
              </a:rPr>
              <a:t>ARDUINO BASED AUTOMATIC WATER TAP</a:t>
            </a:r>
            <a:endParaRPr lang="en-US" dirty="0">
              <a:cs typeface="Calibri Light"/>
            </a:endParaRPr>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type="subTitle" idx="1"/>
          </p:nvPr>
        </p:nvSpPr>
        <p:spPr>
          <a:xfrm>
            <a:off x="593716" y="4220491"/>
            <a:ext cx="6105194" cy="1885281"/>
          </a:xfrm>
        </p:spPr>
        <p:txBody>
          <a:bodyPr vert="horz" lIns="91440" tIns="45720" rIns="91440" bIns="45720" rtlCol="0" anchor="t">
            <a:normAutofit fontScale="92500" lnSpcReduction="10000"/>
          </a:bodyPr>
          <a:lstStyle/>
          <a:p>
            <a:pPr algn="ctr">
              <a:buNone/>
            </a:pPr>
            <a:r>
              <a:rPr lang="en-US" dirty="0">
                <a:solidFill>
                  <a:srgbClr val="FFFFFF"/>
                </a:solidFill>
                <a:cs typeface="Calibri"/>
              </a:rPr>
              <a:t>Submitted by</a:t>
            </a:r>
          </a:p>
          <a:p>
            <a:pPr algn="ctr">
              <a:buNone/>
            </a:pPr>
            <a:r>
              <a:rPr lang="en-US" dirty="0">
                <a:solidFill>
                  <a:srgbClr val="FFFFFF"/>
                </a:solidFill>
                <a:cs typeface="Calibri"/>
              </a:rPr>
              <a:t>18101009 HASAN TAHSIN RAFSAN</a:t>
            </a:r>
          </a:p>
          <a:p>
            <a:pPr algn="ctr">
              <a:buNone/>
            </a:pPr>
            <a:r>
              <a:rPr lang="en-US" dirty="0">
                <a:solidFill>
                  <a:srgbClr val="FFFFFF"/>
                </a:solidFill>
                <a:cs typeface="Calibri"/>
              </a:rPr>
              <a:t>18101014 MD. EFTI KHAIRUL ALAM</a:t>
            </a:r>
          </a:p>
          <a:p>
            <a:pPr algn="ctr">
              <a:buNone/>
            </a:pPr>
            <a:r>
              <a:rPr lang="en-US" dirty="0">
                <a:solidFill>
                  <a:srgbClr val="FFFFFF"/>
                </a:solidFill>
                <a:cs typeface="Calibri"/>
              </a:rPr>
              <a:t>18101025 TANVEER AHAMMED RABBY</a:t>
            </a:r>
          </a:p>
          <a:p>
            <a:pPr algn="ctr">
              <a:buNone/>
            </a:pPr>
            <a:r>
              <a:rPr lang="en-US" dirty="0"/>
              <a:t>Group no: 5</a:t>
            </a:r>
          </a:p>
        </p:txBody>
      </p:sp>
      <p:sp>
        <p:nvSpPr>
          <p:cNvPr id="4" name="Content Placeholder 2">
            <a:extLst>
              <a:ext uri="{FF2B5EF4-FFF2-40B4-BE49-F238E27FC236}">
                <a16:creationId xmlns:a16="http://schemas.microsoft.com/office/drawing/2014/main" id="{DD05D338-2BF3-48C6-BE03-EA0FF4934DDF}"/>
              </a:ext>
            </a:extLst>
          </p:cNvPr>
          <p:cNvSpPr txBox="1">
            <a:spLocks/>
          </p:cNvSpPr>
          <p:nvPr/>
        </p:nvSpPr>
        <p:spPr bwMode="gray">
          <a:xfrm>
            <a:off x="5493090" y="4379517"/>
            <a:ext cx="6105194" cy="1265908"/>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dirty="0">
                <a:solidFill>
                  <a:srgbClr val="FFFFFF"/>
                </a:solidFill>
                <a:cs typeface="Calibri"/>
              </a:rPr>
              <a:t>submitted to</a:t>
            </a:r>
          </a:p>
          <a:p>
            <a:pPr algn="ctr"/>
            <a:r>
              <a:rPr lang="en-US" dirty="0">
                <a:solidFill>
                  <a:srgbClr val="FFFFFF"/>
                </a:solidFill>
                <a:cs typeface="Calibri"/>
              </a:rPr>
              <a:t>Abdullah al </a:t>
            </a:r>
            <a:r>
              <a:rPr lang="en-US" dirty="0" err="1">
                <a:solidFill>
                  <a:srgbClr val="FFFFFF"/>
                </a:solidFill>
                <a:cs typeface="Calibri"/>
              </a:rPr>
              <a:t>omar</a:t>
            </a:r>
            <a:endParaRPr lang="en-US" dirty="0">
              <a:solidFill>
                <a:srgbClr val="FFFFFF"/>
              </a:solidFill>
              <a:cs typeface="Calibri"/>
            </a:endParaRPr>
          </a:p>
          <a:p>
            <a:pPr algn="ctr"/>
            <a:r>
              <a:rPr lang="en-US" dirty="0">
                <a:solidFill>
                  <a:srgbClr val="FFFFFF"/>
                </a:solidFill>
                <a:cs typeface="Calibri"/>
              </a:rPr>
              <a:t>Lecturer, </a:t>
            </a:r>
            <a:r>
              <a:rPr lang="en-US" dirty="0" err="1">
                <a:solidFill>
                  <a:srgbClr val="FFFFFF"/>
                </a:solidFill>
                <a:cs typeface="Calibri"/>
              </a:rPr>
              <a:t>cse</a:t>
            </a:r>
            <a:endParaRPr lang="en-US" dirty="0">
              <a:solidFill>
                <a:srgbClr val="FFFFFF"/>
              </a:solidFill>
              <a:cs typeface="Calibri"/>
            </a:endParaRPr>
          </a:p>
          <a:p>
            <a:pPr algn="ctr"/>
            <a:r>
              <a:rPr lang="en-US" dirty="0">
                <a:solidFill>
                  <a:srgbClr val="FFFFFF"/>
                </a:solidFill>
                <a:cs typeface="Calibri"/>
              </a:rPr>
              <a:t>University of </a:t>
            </a:r>
            <a:r>
              <a:rPr lang="en-US" dirty="0" err="1">
                <a:solidFill>
                  <a:srgbClr val="FFFFFF"/>
                </a:solidFill>
                <a:cs typeface="Calibri"/>
              </a:rPr>
              <a:t>asia</a:t>
            </a:r>
            <a:r>
              <a:rPr lang="en-US" dirty="0">
                <a:solidFill>
                  <a:srgbClr val="FFFFFF"/>
                </a:solidFill>
                <a:cs typeface="Calibri"/>
              </a:rPr>
              <a:t> pacific</a:t>
            </a:r>
            <a:endParaRPr lang="en-US" dirty="0"/>
          </a:p>
        </p:txBody>
      </p:sp>
    </p:spTree>
    <p:extLst>
      <p:ext uri="{BB962C8B-B14F-4D97-AF65-F5344CB8AC3E}">
        <p14:creationId xmlns:p14="http://schemas.microsoft.com/office/powerpoint/2010/main" val="169110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MOTIVATION </a:t>
            </a:r>
            <a:endParaRPr lang="en-US" dirty="0"/>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idx="1"/>
          </p:nvPr>
        </p:nvSpPr>
        <p:spPr/>
        <p:txBody>
          <a:bodyPr vert="horz" lIns="91440" tIns="45720" rIns="91440" bIns="45720" rtlCol="0" anchor="t">
            <a:normAutofit/>
          </a:bodyPr>
          <a:lstStyle/>
          <a:p>
            <a:pPr algn="just">
              <a:buNone/>
            </a:pPr>
            <a:r>
              <a:rPr lang="en-US" dirty="0">
                <a:ea typeface="+mn-lt"/>
                <a:cs typeface="+mn-lt"/>
              </a:rPr>
              <a:t>     Nowadays COVID-19 spread out through the world massively. To maintain safety standards we all need to wash our hands very often. But in public places, we don’t find any system where we can wash our hands “safely” without touching the taps. As we see in public places, there are some mobile toilets, where the hand washing system is unhygienic. So, we want to design an Automated touchless water tap system by using Arduino in our project. </a:t>
            </a:r>
            <a:endParaRPr lang="en-US" dirty="0">
              <a:cs typeface="Calibri"/>
            </a:endParaRPr>
          </a:p>
          <a:p>
            <a:pPr marL="0" indent="0">
              <a:buNone/>
            </a:pPr>
            <a:br>
              <a:rPr lang="en-US" dirty="0"/>
            </a:br>
            <a:endParaRPr lang="en-US" dirty="0"/>
          </a:p>
        </p:txBody>
      </p:sp>
    </p:spTree>
    <p:extLst>
      <p:ext uri="{BB962C8B-B14F-4D97-AF65-F5344CB8AC3E}">
        <p14:creationId xmlns:p14="http://schemas.microsoft.com/office/powerpoint/2010/main" val="59083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OBJECTIVES</a:t>
            </a:r>
            <a:endParaRPr lang="en-US" dirty="0"/>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The goal of the project is using a Servo motor to operate the water tap. First we read the distance from the ultrasonic sensor to the hand with the help of Arduino UNO. If the distance is less than 20 cm, the servo motor will turn on and start the water flow. Otherwise the servo motor is turned off. </a:t>
            </a:r>
          </a:p>
          <a:p>
            <a:pPr>
              <a:buNone/>
            </a:pPr>
            <a:br>
              <a:rPr lang="en-US" dirty="0"/>
            </a:br>
            <a:endParaRPr lang="en-US" dirty="0"/>
          </a:p>
        </p:txBody>
      </p:sp>
    </p:spTree>
    <p:extLst>
      <p:ext uri="{BB962C8B-B14F-4D97-AF65-F5344CB8AC3E}">
        <p14:creationId xmlns:p14="http://schemas.microsoft.com/office/powerpoint/2010/main" val="185149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COMPONENTS</a:t>
            </a:r>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idx="1"/>
          </p:nvPr>
        </p:nvSpPr>
        <p:spPr/>
        <p:txBody>
          <a:bodyPr vert="horz" lIns="91440" tIns="45720" rIns="91440" bIns="45720" rtlCol="0" anchor="t">
            <a:normAutofit/>
          </a:bodyPr>
          <a:lstStyle/>
          <a:p>
            <a:r>
              <a:rPr lang="en-US" dirty="0"/>
              <a:t>Arduino Uno</a:t>
            </a:r>
            <a:endParaRPr lang="en-US" dirty="0">
              <a:cs typeface="Calibri" panose="020F0502020204030204"/>
            </a:endParaRPr>
          </a:p>
          <a:p>
            <a:r>
              <a:rPr lang="en-US" dirty="0"/>
              <a:t>Servo Motor 9G</a:t>
            </a:r>
            <a:endParaRPr lang="en-US" dirty="0">
              <a:cs typeface="Calibri"/>
            </a:endParaRPr>
          </a:p>
          <a:p>
            <a:r>
              <a:rPr lang="en-US" dirty="0"/>
              <a:t>HC-SR04 Ultrasonic/Ultrasound Sensor</a:t>
            </a:r>
            <a:endParaRPr lang="en-US" dirty="0">
              <a:cs typeface="Calibri"/>
            </a:endParaRPr>
          </a:p>
          <a:p>
            <a:r>
              <a:rPr lang="en-US" dirty="0"/>
              <a:t> Water Tap</a:t>
            </a:r>
            <a:endParaRPr lang="en-US" dirty="0">
              <a:cs typeface="Calibri"/>
            </a:endParaRPr>
          </a:p>
          <a:p>
            <a:r>
              <a:rPr lang="en-US" dirty="0"/>
              <a:t>Jumper (Male to Male, Male to Female)</a:t>
            </a:r>
            <a:endParaRPr lang="en-US" dirty="0">
              <a:cs typeface="Calibri"/>
            </a:endParaRPr>
          </a:p>
          <a:p>
            <a:r>
              <a:rPr lang="en-US" dirty="0"/>
              <a:t>Wire</a:t>
            </a:r>
            <a:br>
              <a:rPr lang="en-US" dirty="0"/>
            </a:br>
            <a:endParaRPr lang="en-US" dirty="0">
              <a:cs typeface="Calibri"/>
            </a:endParaRPr>
          </a:p>
        </p:txBody>
      </p:sp>
    </p:spTree>
    <p:extLst>
      <p:ext uri="{BB962C8B-B14F-4D97-AF65-F5344CB8AC3E}">
        <p14:creationId xmlns:p14="http://schemas.microsoft.com/office/powerpoint/2010/main" val="57304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COMPONENTS</a:t>
            </a:r>
            <a:br>
              <a:rPr lang="en-US" b="1" dirty="0">
                <a:latin typeface="Calibri"/>
                <a:cs typeface="Calibri"/>
              </a:rPr>
            </a:br>
            <a:r>
              <a:rPr lang="en-US" sz="3200" b="1" dirty="0">
                <a:latin typeface="Calibri"/>
                <a:cs typeface="Calibri"/>
              </a:rPr>
              <a:t>Servo Motor 9G</a:t>
            </a:r>
          </a:p>
        </p:txBody>
      </p:sp>
      <p:pic>
        <p:nvPicPr>
          <p:cNvPr id="4" name="Picture 4" descr="Diagram&#10;&#10;Description automatically generated">
            <a:extLst>
              <a:ext uri="{FF2B5EF4-FFF2-40B4-BE49-F238E27FC236}">
                <a16:creationId xmlns:a16="http://schemas.microsoft.com/office/drawing/2014/main" id="{BCD0D088-5DCD-41A7-9795-A9A87754FB60}"/>
              </a:ext>
            </a:extLst>
          </p:cNvPr>
          <p:cNvPicPr>
            <a:picLocks noGrp="1" noChangeAspect="1"/>
          </p:cNvPicPr>
          <p:nvPr>
            <p:ph idx="1"/>
          </p:nvPr>
        </p:nvPicPr>
        <p:blipFill>
          <a:blip r:embed="rId2"/>
          <a:stretch>
            <a:fillRect/>
          </a:stretch>
        </p:blipFill>
        <p:spPr>
          <a:xfrm>
            <a:off x="3715544" y="2987675"/>
            <a:ext cx="3705225" cy="2647950"/>
          </a:xfrm>
        </p:spPr>
      </p:pic>
    </p:spTree>
    <p:extLst>
      <p:ext uri="{BB962C8B-B14F-4D97-AF65-F5344CB8AC3E}">
        <p14:creationId xmlns:p14="http://schemas.microsoft.com/office/powerpoint/2010/main" val="427849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COMPONENTS</a:t>
            </a:r>
            <a:br>
              <a:rPr lang="en-US" b="1" dirty="0">
                <a:latin typeface="Calibri"/>
                <a:cs typeface="Calibri"/>
              </a:rPr>
            </a:br>
            <a:r>
              <a:rPr lang="en-US" sz="3200" b="1" dirty="0">
                <a:latin typeface="Calibri"/>
                <a:cs typeface="Calibri"/>
              </a:rPr>
              <a:t>Ultrasonic Sensor</a:t>
            </a:r>
          </a:p>
        </p:txBody>
      </p:sp>
      <p:pic>
        <p:nvPicPr>
          <p:cNvPr id="6" name="Picture 6" descr="A picture containing text, electronics, projector&#10;&#10;Description automatically generated">
            <a:extLst>
              <a:ext uri="{FF2B5EF4-FFF2-40B4-BE49-F238E27FC236}">
                <a16:creationId xmlns:a16="http://schemas.microsoft.com/office/drawing/2014/main" id="{80D585FD-D399-4FAB-8396-A7966EA96CD1}"/>
              </a:ext>
            </a:extLst>
          </p:cNvPr>
          <p:cNvPicPr>
            <a:picLocks noGrp="1" noChangeAspect="1"/>
          </p:cNvPicPr>
          <p:nvPr>
            <p:ph idx="1"/>
          </p:nvPr>
        </p:nvPicPr>
        <p:blipFill>
          <a:blip r:embed="rId2"/>
          <a:stretch>
            <a:fillRect/>
          </a:stretch>
        </p:blipFill>
        <p:spPr>
          <a:xfrm>
            <a:off x="3860006" y="2603500"/>
            <a:ext cx="3416300" cy="3416300"/>
          </a:xfrm>
        </p:spPr>
      </p:pic>
    </p:spTree>
    <p:extLst>
      <p:ext uri="{BB962C8B-B14F-4D97-AF65-F5344CB8AC3E}">
        <p14:creationId xmlns:p14="http://schemas.microsoft.com/office/powerpoint/2010/main" val="70949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CODE</a:t>
            </a:r>
          </a:p>
        </p:txBody>
      </p:sp>
      <p:graphicFrame>
        <p:nvGraphicFramePr>
          <p:cNvPr id="7" name="Table 7">
            <a:extLst>
              <a:ext uri="{FF2B5EF4-FFF2-40B4-BE49-F238E27FC236}">
                <a16:creationId xmlns:a16="http://schemas.microsoft.com/office/drawing/2014/main" id="{01ADF84F-C7A9-47D8-8A6B-2903938143E3}"/>
              </a:ext>
            </a:extLst>
          </p:cNvPr>
          <p:cNvGraphicFramePr>
            <a:graphicFrameLocks noGrp="1"/>
          </p:cNvGraphicFramePr>
          <p:nvPr>
            <p:ph sz="half" idx="1"/>
            <p:extLst>
              <p:ext uri="{D42A27DB-BD31-4B8C-83A1-F6EECF244321}">
                <p14:modId xmlns:p14="http://schemas.microsoft.com/office/powerpoint/2010/main" val="3434080946"/>
              </p:ext>
            </p:extLst>
          </p:nvPr>
        </p:nvGraphicFramePr>
        <p:xfrm>
          <a:off x="148538" y="2673816"/>
          <a:ext cx="4741514" cy="2393297"/>
        </p:xfrm>
        <a:graphic>
          <a:graphicData uri="http://schemas.openxmlformats.org/drawingml/2006/table">
            <a:tbl>
              <a:tblPr firstRow="1" bandRow="1">
                <a:tableStyleId>{5C22544A-7EE6-4342-B048-85BDC9FD1C3A}</a:tableStyleId>
              </a:tblPr>
              <a:tblGrid>
                <a:gridCol w="1787011">
                  <a:extLst>
                    <a:ext uri="{9D8B030D-6E8A-4147-A177-3AD203B41FA5}">
                      <a16:colId xmlns:a16="http://schemas.microsoft.com/office/drawing/2014/main" val="3953837960"/>
                    </a:ext>
                  </a:extLst>
                </a:gridCol>
                <a:gridCol w="2954503">
                  <a:extLst>
                    <a:ext uri="{9D8B030D-6E8A-4147-A177-3AD203B41FA5}">
                      <a16:colId xmlns:a16="http://schemas.microsoft.com/office/drawing/2014/main" val="2217275498"/>
                    </a:ext>
                  </a:extLst>
                </a:gridCol>
              </a:tblGrid>
              <a:tr h="308205">
                <a:tc>
                  <a:txBody>
                    <a:bodyPr/>
                    <a:lstStyle/>
                    <a:p>
                      <a:r>
                        <a:rPr lang="en-US" sz="1400" dirty="0"/>
                        <a:t>Slice 1</a:t>
                      </a:r>
                    </a:p>
                  </a:txBody>
                  <a:tcPr marL="85137" marR="85137"/>
                </a:tc>
                <a:tc>
                  <a:txBody>
                    <a:bodyPr/>
                    <a:lstStyle/>
                    <a:p>
                      <a:r>
                        <a:rPr lang="en-US" sz="1400" dirty="0"/>
                        <a:t>Slice 2</a:t>
                      </a:r>
                    </a:p>
                  </a:txBody>
                  <a:tcPr marL="85137" marR="85137"/>
                </a:tc>
                <a:extLst>
                  <a:ext uri="{0D108BD9-81ED-4DB2-BD59-A6C34878D82A}">
                    <a16:rowId xmlns:a16="http://schemas.microsoft.com/office/drawing/2014/main" val="1101262588"/>
                  </a:ext>
                </a:extLst>
              </a:tr>
              <a:tr h="2085092">
                <a:tc>
                  <a:txBody>
                    <a:bodyPr/>
                    <a:lstStyle/>
                    <a:p>
                      <a:r>
                        <a:rPr lang="it-IT" sz="1400" dirty="0"/>
                        <a:t>#include&lt;Servo.h&gt;</a:t>
                      </a:r>
                    </a:p>
                    <a:p>
                      <a:r>
                        <a:rPr lang="it-IT" sz="1400" dirty="0"/>
                        <a:t>#define trigPin 4</a:t>
                      </a:r>
                    </a:p>
                    <a:p>
                      <a:r>
                        <a:rPr lang="it-IT" sz="1400" dirty="0"/>
                        <a:t>#define echoPin 5</a:t>
                      </a:r>
                    </a:p>
                    <a:p>
                      <a:r>
                        <a:rPr lang="it-IT" sz="1400" dirty="0"/>
                        <a:t>Servo Myservo;</a:t>
                      </a:r>
                    </a:p>
                  </a:txBody>
                  <a:tcPr marL="85137" marR="85137"/>
                </a:tc>
                <a:tc>
                  <a:txBody>
                    <a:bodyPr/>
                    <a:lstStyle/>
                    <a:p>
                      <a:r>
                        <a:rPr lang="en-US" sz="1400" dirty="0"/>
                        <a:t>void setup() {</a:t>
                      </a:r>
                    </a:p>
                    <a:p>
                      <a:r>
                        <a:rPr lang="en-US" sz="1400" dirty="0"/>
                        <a:t>  </a:t>
                      </a:r>
                      <a:r>
                        <a:rPr lang="en-US" sz="1400" dirty="0" err="1"/>
                        <a:t>Serial.begin</a:t>
                      </a:r>
                      <a:r>
                        <a:rPr lang="en-US" sz="1400" dirty="0"/>
                        <a:t>(9600);</a:t>
                      </a:r>
                    </a:p>
                    <a:p>
                      <a:r>
                        <a:rPr lang="en-US" sz="1400" dirty="0"/>
                        <a:t>  </a:t>
                      </a:r>
                      <a:r>
                        <a:rPr lang="en-US" sz="1400" dirty="0" err="1"/>
                        <a:t>pinMode</a:t>
                      </a:r>
                      <a:r>
                        <a:rPr lang="en-US" sz="1400" dirty="0"/>
                        <a:t>(</a:t>
                      </a:r>
                      <a:r>
                        <a:rPr lang="en-US" sz="1400" dirty="0" err="1"/>
                        <a:t>trigPin</a:t>
                      </a:r>
                      <a:r>
                        <a:rPr lang="en-US" sz="1400" dirty="0"/>
                        <a:t>, OUTPUT);</a:t>
                      </a:r>
                    </a:p>
                    <a:p>
                      <a:r>
                        <a:rPr lang="en-US" sz="1400" dirty="0"/>
                        <a:t>  </a:t>
                      </a:r>
                      <a:r>
                        <a:rPr lang="en-US" sz="1400" dirty="0" err="1"/>
                        <a:t>pinMode</a:t>
                      </a:r>
                      <a:r>
                        <a:rPr lang="en-US" sz="1400" dirty="0"/>
                        <a:t>(</a:t>
                      </a:r>
                      <a:r>
                        <a:rPr lang="en-US" sz="1400" dirty="0" err="1"/>
                        <a:t>echoPin</a:t>
                      </a:r>
                      <a:r>
                        <a:rPr lang="en-US" sz="1400" dirty="0"/>
                        <a:t>, INPUT);</a:t>
                      </a:r>
                    </a:p>
                    <a:p>
                      <a:r>
                        <a:rPr lang="en-US" sz="1400" dirty="0"/>
                        <a:t>  </a:t>
                      </a:r>
                      <a:r>
                        <a:rPr lang="en-US" sz="1400" dirty="0" err="1"/>
                        <a:t>Myservo.attach</a:t>
                      </a:r>
                      <a:r>
                        <a:rPr lang="en-US" sz="1400" dirty="0"/>
                        <a:t>(3);</a:t>
                      </a:r>
                    </a:p>
                    <a:p>
                      <a:r>
                        <a:rPr lang="en-US" sz="1400" dirty="0"/>
                        <a:t>}</a:t>
                      </a:r>
                    </a:p>
                  </a:txBody>
                  <a:tcPr marL="85137" marR="85137"/>
                </a:tc>
                <a:extLst>
                  <a:ext uri="{0D108BD9-81ED-4DB2-BD59-A6C34878D82A}">
                    <a16:rowId xmlns:a16="http://schemas.microsoft.com/office/drawing/2014/main" val="1830674164"/>
                  </a:ext>
                </a:extLst>
              </a:tr>
            </a:tbl>
          </a:graphicData>
        </a:graphic>
      </p:graphicFrame>
      <p:graphicFrame>
        <p:nvGraphicFramePr>
          <p:cNvPr id="8" name="Table 8">
            <a:extLst>
              <a:ext uri="{FF2B5EF4-FFF2-40B4-BE49-F238E27FC236}">
                <a16:creationId xmlns:a16="http://schemas.microsoft.com/office/drawing/2014/main" id="{6D2995A7-03AF-48CB-A575-9DC39C8C5541}"/>
              </a:ext>
            </a:extLst>
          </p:cNvPr>
          <p:cNvGraphicFramePr>
            <a:graphicFrameLocks noGrp="1"/>
          </p:cNvGraphicFramePr>
          <p:nvPr>
            <p:ph sz="half" idx="2"/>
            <p:extLst>
              <p:ext uri="{D42A27DB-BD31-4B8C-83A1-F6EECF244321}">
                <p14:modId xmlns:p14="http://schemas.microsoft.com/office/powerpoint/2010/main" val="173041330"/>
              </p:ext>
            </p:extLst>
          </p:nvPr>
        </p:nvGraphicFramePr>
        <p:xfrm>
          <a:off x="4890052" y="2673817"/>
          <a:ext cx="7209665" cy="2393297"/>
        </p:xfrm>
        <a:graphic>
          <a:graphicData uri="http://schemas.openxmlformats.org/drawingml/2006/table">
            <a:tbl>
              <a:tblPr firstRow="1" bandRow="1">
                <a:tableStyleId>{5C22544A-7EE6-4342-B048-85BDC9FD1C3A}</a:tableStyleId>
              </a:tblPr>
              <a:tblGrid>
                <a:gridCol w="3286539">
                  <a:extLst>
                    <a:ext uri="{9D8B030D-6E8A-4147-A177-3AD203B41FA5}">
                      <a16:colId xmlns:a16="http://schemas.microsoft.com/office/drawing/2014/main" val="2186736863"/>
                    </a:ext>
                  </a:extLst>
                </a:gridCol>
                <a:gridCol w="3923126">
                  <a:extLst>
                    <a:ext uri="{9D8B030D-6E8A-4147-A177-3AD203B41FA5}">
                      <a16:colId xmlns:a16="http://schemas.microsoft.com/office/drawing/2014/main" val="299108913"/>
                    </a:ext>
                  </a:extLst>
                </a:gridCol>
              </a:tblGrid>
              <a:tr h="237777">
                <a:tc>
                  <a:txBody>
                    <a:bodyPr/>
                    <a:lstStyle/>
                    <a:p>
                      <a:r>
                        <a:rPr lang="en-US" sz="1400" dirty="0"/>
                        <a:t>Slice 3</a:t>
                      </a:r>
                    </a:p>
                  </a:txBody>
                  <a:tcPr marL="85137" marR="85137"/>
                </a:tc>
                <a:tc>
                  <a:txBody>
                    <a:bodyPr/>
                    <a:lstStyle/>
                    <a:p>
                      <a:r>
                        <a:rPr lang="en-US" sz="1400" dirty="0"/>
                        <a:t>Slice 4</a:t>
                      </a:r>
                    </a:p>
                  </a:txBody>
                  <a:tcPr marL="85137" marR="85137"/>
                </a:tc>
                <a:extLst>
                  <a:ext uri="{0D108BD9-81ED-4DB2-BD59-A6C34878D82A}">
                    <a16:rowId xmlns:a16="http://schemas.microsoft.com/office/drawing/2014/main" val="3812826609"/>
                  </a:ext>
                </a:extLst>
              </a:tr>
              <a:tr h="2088497">
                <a:tc>
                  <a:txBody>
                    <a:bodyPr/>
                    <a:lstStyle/>
                    <a:p>
                      <a:r>
                        <a:rPr lang="en-US" sz="1400" dirty="0"/>
                        <a:t>void loop() {</a:t>
                      </a:r>
                    </a:p>
                    <a:p>
                      <a:r>
                        <a:rPr lang="en-US" sz="1400" dirty="0"/>
                        <a:t>  long duration, distance;</a:t>
                      </a:r>
                    </a:p>
                    <a:p>
                      <a:r>
                        <a:rPr lang="en-US" sz="1400" dirty="0"/>
                        <a:t>  </a:t>
                      </a:r>
                      <a:r>
                        <a:rPr lang="en-US" sz="1400" dirty="0" err="1"/>
                        <a:t>digitalWrite</a:t>
                      </a:r>
                      <a:r>
                        <a:rPr lang="en-US" sz="1400" dirty="0"/>
                        <a:t>(</a:t>
                      </a:r>
                      <a:r>
                        <a:rPr lang="en-US" sz="1400" dirty="0" err="1"/>
                        <a:t>trigPin</a:t>
                      </a:r>
                      <a:r>
                        <a:rPr lang="en-US" sz="1400" dirty="0"/>
                        <a:t>, LOW);</a:t>
                      </a:r>
                    </a:p>
                    <a:p>
                      <a:r>
                        <a:rPr lang="en-US" sz="1400" dirty="0"/>
                        <a:t>  </a:t>
                      </a:r>
                      <a:r>
                        <a:rPr lang="en-US" sz="1400" dirty="0" err="1"/>
                        <a:t>delayMicroseconds</a:t>
                      </a:r>
                      <a:r>
                        <a:rPr lang="en-US" sz="1400" dirty="0"/>
                        <a:t> (2);</a:t>
                      </a:r>
                    </a:p>
                    <a:p>
                      <a:r>
                        <a:rPr lang="en-US" sz="1400" dirty="0"/>
                        <a:t>  </a:t>
                      </a:r>
                      <a:r>
                        <a:rPr lang="en-US" sz="1400" dirty="0" err="1"/>
                        <a:t>digitalWrite</a:t>
                      </a:r>
                      <a:r>
                        <a:rPr lang="en-US" sz="1400" dirty="0"/>
                        <a:t> (</a:t>
                      </a:r>
                      <a:r>
                        <a:rPr lang="en-US" sz="1400" dirty="0" err="1"/>
                        <a:t>trigPin</a:t>
                      </a:r>
                      <a:r>
                        <a:rPr lang="en-US" sz="1400" dirty="0"/>
                        <a:t>, HIGH);</a:t>
                      </a:r>
                    </a:p>
                    <a:p>
                      <a:r>
                        <a:rPr lang="en-US" sz="1400" dirty="0"/>
                        <a:t>  </a:t>
                      </a:r>
                      <a:r>
                        <a:rPr lang="en-US" sz="1400" dirty="0" err="1"/>
                        <a:t>delayMicroseconds</a:t>
                      </a:r>
                      <a:r>
                        <a:rPr lang="en-US" sz="1400" dirty="0"/>
                        <a:t> (10);</a:t>
                      </a:r>
                    </a:p>
                    <a:p>
                      <a:r>
                        <a:rPr lang="en-US" sz="1400" dirty="0"/>
                        <a:t>  </a:t>
                      </a:r>
                      <a:r>
                        <a:rPr lang="en-US" sz="1400" dirty="0" err="1"/>
                        <a:t>digitalWrite</a:t>
                      </a:r>
                      <a:r>
                        <a:rPr lang="en-US" sz="1400" dirty="0"/>
                        <a:t>(</a:t>
                      </a:r>
                      <a:r>
                        <a:rPr lang="en-US" sz="1400" dirty="0" err="1"/>
                        <a:t>trigPin</a:t>
                      </a:r>
                      <a:r>
                        <a:rPr lang="en-US" sz="1400" dirty="0"/>
                        <a:t>, LOW);</a:t>
                      </a:r>
                    </a:p>
                    <a:p>
                      <a:r>
                        <a:rPr lang="en-US" sz="1400" dirty="0"/>
                        <a:t>  duration = </a:t>
                      </a:r>
                      <a:r>
                        <a:rPr lang="en-US" sz="1400" dirty="0" err="1"/>
                        <a:t>pulseIn</a:t>
                      </a:r>
                      <a:r>
                        <a:rPr lang="en-US" sz="1400" dirty="0"/>
                        <a:t> (</a:t>
                      </a:r>
                      <a:r>
                        <a:rPr lang="en-US" sz="1400" dirty="0" err="1"/>
                        <a:t>echoPin</a:t>
                      </a:r>
                      <a:r>
                        <a:rPr lang="en-US" sz="1400" dirty="0"/>
                        <a:t>, HIGH);</a:t>
                      </a:r>
                    </a:p>
                    <a:p>
                      <a:r>
                        <a:rPr lang="en-US" sz="1400" dirty="0"/>
                        <a:t>  distance=(duration*0.034/2);</a:t>
                      </a:r>
                    </a:p>
                  </a:txBody>
                  <a:tcPr marL="85137" marR="85137"/>
                </a:tc>
                <a:tc>
                  <a:txBody>
                    <a:bodyPr/>
                    <a:lstStyle/>
                    <a:p>
                      <a:r>
                        <a:rPr lang="en-US" sz="1200" dirty="0"/>
                        <a:t>if(distance&lt;20){</a:t>
                      </a:r>
                    </a:p>
                    <a:p>
                      <a:r>
                        <a:rPr lang="en-US" sz="1200" dirty="0"/>
                        <a:t>    </a:t>
                      </a:r>
                      <a:r>
                        <a:rPr lang="en-US" sz="1200" dirty="0" err="1"/>
                        <a:t>Serial.println</a:t>
                      </a:r>
                      <a:r>
                        <a:rPr lang="en-US" sz="1200" dirty="0"/>
                        <a:t>("distance less than 20 cm");</a:t>
                      </a:r>
                    </a:p>
                    <a:p>
                      <a:r>
                        <a:rPr lang="en-US" sz="1200" dirty="0"/>
                        <a:t>    </a:t>
                      </a:r>
                      <a:r>
                        <a:rPr lang="en-US" sz="1200" dirty="0" err="1"/>
                        <a:t>Myservo.write</a:t>
                      </a:r>
                      <a:r>
                        <a:rPr lang="en-US" sz="1200" dirty="0"/>
                        <a:t>(90);</a:t>
                      </a:r>
                    </a:p>
                    <a:p>
                      <a:r>
                        <a:rPr lang="en-US" sz="1200" dirty="0"/>
                        <a:t>  }</a:t>
                      </a:r>
                    </a:p>
                    <a:p>
                      <a:r>
                        <a:rPr lang="en-US" sz="1200" dirty="0"/>
                        <a:t>else{</a:t>
                      </a:r>
                    </a:p>
                    <a:p>
                      <a:r>
                        <a:rPr lang="en-US" sz="1200" dirty="0"/>
                        <a:t>    </a:t>
                      </a:r>
                      <a:r>
                        <a:rPr lang="en-US" sz="1200" dirty="0" err="1"/>
                        <a:t>Serial.println</a:t>
                      </a:r>
                      <a:r>
                        <a:rPr lang="en-US" sz="1200" dirty="0"/>
                        <a:t>("distance greater than 20 cm");</a:t>
                      </a:r>
                    </a:p>
                    <a:p>
                      <a:r>
                        <a:rPr lang="en-US" sz="1200" dirty="0"/>
                        <a:t>    </a:t>
                      </a:r>
                      <a:r>
                        <a:rPr lang="en-US" sz="1200" dirty="0" err="1"/>
                        <a:t>Myservo.write</a:t>
                      </a:r>
                      <a:r>
                        <a:rPr lang="en-US" sz="1200" dirty="0"/>
                        <a:t>(0);</a:t>
                      </a:r>
                    </a:p>
                    <a:p>
                      <a:r>
                        <a:rPr lang="en-US" sz="1200" dirty="0"/>
                        <a:t>  } </a:t>
                      </a:r>
                    </a:p>
                    <a:p>
                      <a:r>
                        <a:rPr lang="en-US" sz="1200" dirty="0"/>
                        <a:t>  delay(500);</a:t>
                      </a:r>
                    </a:p>
                    <a:p>
                      <a:r>
                        <a:rPr lang="en-US" sz="1200" dirty="0"/>
                        <a:t>}</a:t>
                      </a:r>
                    </a:p>
                  </a:txBody>
                  <a:tcPr marL="85137" marR="85137"/>
                </a:tc>
                <a:extLst>
                  <a:ext uri="{0D108BD9-81ED-4DB2-BD59-A6C34878D82A}">
                    <a16:rowId xmlns:a16="http://schemas.microsoft.com/office/drawing/2014/main" val="3356349958"/>
                  </a:ext>
                </a:extLst>
              </a:tr>
            </a:tbl>
          </a:graphicData>
        </a:graphic>
      </p:graphicFrame>
    </p:spTree>
    <p:extLst>
      <p:ext uri="{BB962C8B-B14F-4D97-AF65-F5344CB8AC3E}">
        <p14:creationId xmlns:p14="http://schemas.microsoft.com/office/powerpoint/2010/main" val="154153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ctrTitle"/>
          </p:nvPr>
        </p:nvSpPr>
        <p:spPr/>
        <p:txBody>
          <a:bodyPr/>
          <a:lstStyle/>
          <a:p>
            <a:pPr algn="ctr"/>
            <a:r>
              <a:rPr lang="en-US" b="1" dirty="0">
                <a:latin typeface="Calibri"/>
                <a:cs typeface="Calibri"/>
              </a:rPr>
              <a:t>THANK YOU</a:t>
            </a:r>
            <a:endParaRPr lang="en-US" dirty="0"/>
          </a:p>
        </p:txBody>
      </p:sp>
    </p:spTree>
    <p:extLst>
      <p:ext uri="{BB962C8B-B14F-4D97-AF65-F5344CB8AC3E}">
        <p14:creationId xmlns:p14="http://schemas.microsoft.com/office/powerpoint/2010/main" val="3843260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207</TotalTime>
  <Words>401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ARDUINO BASED AUTOMATIC WATER TAP</vt:lpstr>
      <vt:lpstr>MOTIVATION </vt:lpstr>
      <vt:lpstr>OBJECTIVES</vt:lpstr>
      <vt:lpstr>COMPONENTS</vt:lpstr>
      <vt:lpstr>COMPONENTS Servo Motor 9G</vt:lpstr>
      <vt:lpstr>COMPONENTS Ultrasonic Sensor</vt:lpstr>
      <vt:lpstr>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122</cp:revision>
  <dcterms:created xsi:type="dcterms:W3CDTF">2021-04-03T07:00:05Z</dcterms:created>
  <dcterms:modified xsi:type="dcterms:W3CDTF">2021-04-04T08:23:06Z</dcterms:modified>
</cp:coreProperties>
</file>