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4" r:id="rId2"/>
    <p:sldId id="302" r:id="rId3"/>
    <p:sldId id="305" r:id="rId4"/>
    <p:sldId id="30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98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DAB8D5F-9EED-48E7-A1EB-45D45869F8CC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E76B128-C849-40EF-A2AA-E98B0F974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8D5F-9EED-48E7-A1EB-45D45869F8CC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B128-C849-40EF-A2AA-E98B0F974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8D5F-9EED-48E7-A1EB-45D45869F8CC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B128-C849-40EF-A2AA-E98B0F974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8D5F-9EED-48E7-A1EB-45D45869F8CC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B128-C849-40EF-A2AA-E98B0F974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8D5F-9EED-48E7-A1EB-45D45869F8CC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B128-C849-40EF-A2AA-E98B0F974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8D5F-9EED-48E7-A1EB-45D45869F8CC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B128-C849-40EF-A2AA-E98B0F974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DAB8D5F-9EED-48E7-A1EB-45D45869F8CC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E76B128-C849-40EF-A2AA-E98B0F974C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DAB8D5F-9EED-48E7-A1EB-45D45869F8CC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E76B128-C849-40EF-A2AA-E98B0F974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8D5F-9EED-48E7-A1EB-45D45869F8CC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B128-C849-40EF-A2AA-E98B0F974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8D5F-9EED-48E7-A1EB-45D45869F8CC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B128-C849-40EF-A2AA-E98B0F974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8D5F-9EED-48E7-A1EB-45D45869F8CC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B128-C849-40EF-A2AA-E98B0F974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DAB8D5F-9EED-48E7-A1EB-45D45869F8CC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E76B128-C849-40EF-A2AA-E98B0F974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</a:t>
            </a:r>
            <a:r>
              <a:rPr lang="en-US" smtClean="0"/>
              <a:t>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10000"/>
            <a:ext cx="4953000" cy="1752600"/>
          </a:xfrm>
        </p:spPr>
        <p:txBody>
          <a:bodyPr/>
          <a:lstStyle/>
          <a:p>
            <a:r>
              <a:rPr lang="en-US" dirty="0" smtClean="0"/>
              <a:t>Number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4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to Decimal</a:t>
            </a:r>
          </a:p>
        </p:txBody>
      </p:sp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 flipV="1">
            <a:off x="2514600" y="2708275"/>
            <a:ext cx="0" cy="12954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to Decimal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Technique</a:t>
            </a:r>
          </a:p>
          <a:p>
            <a:pPr lvl="1"/>
            <a:r>
              <a:rPr lang="en-US" smtClean="0"/>
              <a:t>Multiply each bit by 2</a:t>
            </a:r>
            <a:r>
              <a:rPr lang="en-US" sz="2900" i="1" baseline="30000" smtClean="0"/>
              <a:t>n</a:t>
            </a:r>
            <a:r>
              <a:rPr lang="en-US" smtClean="0"/>
              <a:t>, where </a:t>
            </a:r>
            <a:r>
              <a:rPr lang="en-US" i="1" smtClean="0"/>
              <a:t>n</a:t>
            </a:r>
            <a:r>
              <a:rPr lang="en-US" smtClean="0"/>
              <a:t> is the “weight” of the bit</a:t>
            </a:r>
          </a:p>
          <a:p>
            <a:pPr lvl="1"/>
            <a:r>
              <a:rPr lang="en-US" smtClean="0"/>
              <a:t>The weight is the position of the bit, starting from 0 on the right</a:t>
            </a:r>
          </a:p>
          <a:p>
            <a:pPr lvl="1"/>
            <a:r>
              <a:rPr lang="en-US" smtClean="0"/>
              <a:t>Add the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069848"/>
          </a:xfrm>
        </p:spPr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828800" y="2438400"/>
            <a:ext cx="6629400" cy="3378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9263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101011</a:t>
            </a:r>
            <a:r>
              <a:rPr lang="en-US" baseline="-25000">
                <a:latin typeface="Courier New" pitchFamily="49" charset="0"/>
              </a:rPr>
              <a:t>2</a:t>
            </a:r>
            <a:r>
              <a:rPr lang="en-US">
                <a:latin typeface="Courier New" pitchFamily="49" charset="0"/>
              </a:rPr>
              <a:t> =&gt; 	1 x 2</a:t>
            </a:r>
            <a:r>
              <a:rPr lang="en-US" baseline="30000">
                <a:latin typeface="Courier New" pitchFamily="49" charset="0"/>
              </a:rPr>
              <a:t>0</a:t>
            </a:r>
            <a:r>
              <a:rPr lang="en-US">
                <a:latin typeface="Courier New" pitchFamily="49" charset="0"/>
              </a:rPr>
              <a:t> = 	 1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					1 x 2</a:t>
            </a:r>
            <a:r>
              <a:rPr lang="en-US" baseline="30000">
                <a:latin typeface="Courier New" pitchFamily="49" charset="0"/>
              </a:rPr>
              <a:t>1</a:t>
            </a:r>
            <a:r>
              <a:rPr lang="en-US">
                <a:latin typeface="Courier New" pitchFamily="49" charset="0"/>
              </a:rPr>
              <a:t> =	 2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					0 x 2</a:t>
            </a:r>
            <a:r>
              <a:rPr lang="en-US" baseline="30000">
                <a:latin typeface="Courier New" pitchFamily="49" charset="0"/>
              </a:rPr>
              <a:t>2</a:t>
            </a:r>
            <a:r>
              <a:rPr lang="en-US">
                <a:latin typeface="Courier New" pitchFamily="49" charset="0"/>
              </a:rPr>
              <a:t> = 	 0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					1 x 2</a:t>
            </a:r>
            <a:r>
              <a:rPr lang="en-US" baseline="30000">
                <a:latin typeface="Courier New" pitchFamily="49" charset="0"/>
              </a:rPr>
              <a:t>3</a:t>
            </a:r>
            <a:r>
              <a:rPr lang="en-US">
                <a:latin typeface="Courier New" pitchFamily="49" charset="0"/>
              </a:rPr>
              <a:t> = 	 8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					0 x 2</a:t>
            </a:r>
            <a:r>
              <a:rPr lang="en-US" baseline="30000">
                <a:latin typeface="Courier New" pitchFamily="49" charset="0"/>
              </a:rPr>
              <a:t>4</a:t>
            </a:r>
            <a:r>
              <a:rPr lang="en-US">
                <a:latin typeface="Courier New" pitchFamily="49" charset="0"/>
              </a:rPr>
              <a:t> =	 0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					1 x 2</a:t>
            </a:r>
            <a:r>
              <a:rPr lang="en-US" baseline="30000">
                <a:latin typeface="Courier New" pitchFamily="49" charset="0"/>
              </a:rPr>
              <a:t>5</a:t>
            </a:r>
            <a:r>
              <a:rPr lang="en-US">
                <a:latin typeface="Courier New" pitchFamily="49" charset="0"/>
              </a:rPr>
              <a:t> = 	32</a:t>
            </a:r>
          </a:p>
          <a:p>
            <a:pPr defTabSz="449263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									43</a:t>
            </a:r>
            <a:r>
              <a:rPr lang="en-US" baseline="-25000">
                <a:latin typeface="Courier New" pitchFamily="49" charset="0"/>
              </a:rPr>
              <a:t>10</a:t>
            </a:r>
            <a:r>
              <a:rPr lang="en-US">
                <a:latin typeface="Courier New" pitchFamily="49" charset="0"/>
              </a:rPr>
              <a:t>	</a:t>
            </a:r>
          </a:p>
          <a:p>
            <a:pPr defTabSz="449263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		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5867400" y="47244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17" name="AutoShape 7"/>
          <p:cNvSpPr>
            <a:spLocks noChangeArrowheads="1"/>
          </p:cNvSpPr>
          <p:nvPr/>
        </p:nvSpPr>
        <p:spPr bwMode="auto">
          <a:xfrm>
            <a:off x="2025650" y="1266825"/>
            <a:ext cx="1371600" cy="685800"/>
          </a:xfrm>
          <a:prstGeom prst="wedgeRoundRectCallout">
            <a:avLst>
              <a:gd name="adj1" fmla="val 15972"/>
              <a:gd name="adj2" fmla="val 125000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Bit “0”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Octal to Decimal</a:t>
            </a:r>
          </a:p>
        </p:txBody>
      </p:sp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rot="16200000" flipV="1">
            <a:off x="4552950" y="1619250"/>
            <a:ext cx="0" cy="13335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Octal to Decimal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Technique</a:t>
            </a:r>
          </a:p>
          <a:p>
            <a:pPr lvl="1"/>
            <a:r>
              <a:rPr lang="en-US" dirty="0" smtClean="0"/>
              <a:t>Multiply each bit by 8</a:t>
            </a:r>
            <a:r>
              <a:rPr lang="en-US" sz="2900" i="1" baseline="30000" dirty="0" smtClean="0"/>
              <a:t>n</a:t>
            </a:r>
            <a:r>
              <a:rPr lang="en-US" dirty="0" smtClean="0"/>
              <a:t>, where </a:t>
            </a:r>
            <a:r>
              <a:rPr lang="en-US" i="1" dirty="0" smtClean="0"/>
              <a:t>n</a:t>
            </a:r>
            <a:r>
              <a:rPr lang="en-US" dirty="0" smtClean="0"/>
              <a:t> is the “weight” of the bit</a:t>
            </a:r>
          </a:p>
          <a:p>
            <a:pPr lvl="1"/>
            <a:r>
              <a:rPr lang="en-US" dirty="0" smtClean="0"/>
              <a:t>The weight is the position of the bit, starting from 0 on the right</a:t>
            </a:r>
          </a:p>
          <a:p>
            <a:pPr lvl="1"/>
            <a:r>
              <a:rPr lang="en-US" dirty="0" smtClean="0"/>
              <a:t>Add the results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4267200" y="3200400"/>
            <a:ext cx="2286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828800" y="2638425"/>
            <a:ext cx="6629400" cy="15525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724</a:t>
            </a:r>
            <a:r>
              <a:rPr lang="en-US" baseline="-25000">
                <a:latin typeface="Courier New" pitchFamily="49" charset="0"/>
              </a:rPr>
              <a:t>8</a:t>
            </a:r>
            <a:r>
              <a:rPr lang="en-US">
                <a:latin typeface="Courier New" pitchFamily="49" charset="0"/>
              </a:rPr>
              <a:t> =&gt; 	4 x 8</a:t>
            </a:r>
            <a:r>
              <a:rPr lang="en-US" baseline="30000">
                <a:latin typeface="Courier New" pitchFamily="49" charset="0"/>
              </a:rPr>
              <a:t>0</a:t>
            </a:r>
            <a:r>
              <a:rPr lang="en-US">
                <a:latin typeface="Courier New" pitchFamily="49" charset="0"/>
              </a:rPr>
              <a:t> = 	  4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		2 x 8</a:t>
            </a:r>
            <a:r>
              <a:rPr lang="en-US" baseline="30000">
                <a:latin typeface="Courier New" pitchFamily="49" charset="0"/>
              </a:rPr>
              <a:t>1</a:t>
            </a:r>
            <a:r>
              <a:rPr lang="en-US">
                <a:latin typeface="Courier New" pitchFamily="49" charset="0"/>
              </a:rPr>
              <a:t> = 	 16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		7 x 8</a:t>
            </a:r>
            <a:r>
              <a:rPr lang="en-US" baseline="30000">
                <a:latin typeface="Courier New" pitchFamily="49" charset="0"/>
              </a:rPr>
              <a:t>2</a:t>
            </a:r>
            <a:r>
              <a:rPr lang="en-US">
                <a:latin typeface="Courier New" pitchFamily="49" charset="0"/>
              </a:rPr>
              <a:t> = 	448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				468</a:t>
            </a:r>
            <a:r>
              <a:rPr lang="en-US" baseline="-25000">
                <a:latin typeface="Courier New" pitchFamily="49" charset="0"/>
              </a:rPr>
              <a:t>10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5562600" y="37814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Hexadecimal to Decimal</a:t>
            </a:r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rot="16200000" flipV="1">
            <a:off x="3771900" y="2705100"/>
            <a:ext cx="1447800" cy="1524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Hexadecimal to Decimal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Technique</a:t>
            </a:r>
          </a:p>
          <a:p>
            <a:pPr lvl="1"/>
            <a:r>
              <a:rPr lang="en-US" smtClean="0"/>
              <a:t>Multiply each bit by 16</a:t>
            </a:r>
            <a:r>
              <a:rPr lang="en-US" sz="2900" i="1" baseline="30000" smtClean="0"/>
              <a:t>n</a:t>
            </a:r>
            <a:r>
              <a:rPr lang="en-US" smtClean="0"/>
              <a:t>, where </a:t>
            </a:r>
            <a:r>
              <a:rPr lang="en-US" i="1" smtClean="0"/>
              <a:t>n</a:t>
            </a:r>
            <a:r>
              <a:rPr lang="en-US" smtClean="0"/>
              <a:t> is the “weight” of the bit</a:t>
            </a:r>
          </a:p>
          <a:p>
            <a:pPr lvl="1"/>
            <a:r>
              <a:rPr lang="en-US" smtClean="0"/>
              <a:t>The weight is the position of the bit, starting from 0 on the right</a:t>
            </a:r>
          </a:p>
          <a:p>
            <a:pPr lvl="1"/>
            <a:r>
              <a:rPr lang="en-US" smtClean="0"/>
              <a:t>Add the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219200" y="2760663"/>
            <a:ext cx="7086600" cy="17351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ABC</a:t>
            </a:r>
            <a:r>
              <a:rPr lang="en-US" baseline="-25000">
                <a:latin typeface="Courier New" pitchFamily="49" charset="0"/>
              </a:rPr>
              <a:t>16</a:t>
            </a:r>
            <a:r>
              <a:rPr lang="en-US">
                <a:latin typeface="Courier New" pitchFamily="49" charset="0"/>
              </a:rPr>
              <a:t> =&gt;	C x 16</a:t>
            </a:r>
            <a:r>
              <a:rPr lang="en-US" baseline="30000">
                <a:latin typeface="Courier New" pitchFamily="49" charset="0"/>
              </a:rPr>
              <a:t>0</a:t>
            </a:r>
            <a:r>
              <a:rPr lang="en-US">
                <a:latin typeface="Courier New" pitchFamily="49" charset="0"/>
              </a:rPr>
              <a:t> = 12 x   1 =   12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       	B x 16</a:t>
            </a:r>
            <a:r>
              <a:rPr lang="en-US" baseline="30000">
                <a:latin typeface="Courier New" pitchFamily="49" charset="0"/>
              </a:rPr>
              <a:t>1</a:t>
            </a:r>
            <a:r>
              <a:rPr lang="en-US">
                <a:latin typeface="Courier New" pitchFamily="49" charset="0"/>
              </a:rPr>
              <a:t> = 11 x  16 =  176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 		A x 16</a:t>
            </a:r>
            <a:r>
              <a:rPr lang="en-US" baseline="30000">
                <a:latin typeface="Courier New" pitchFamily="49" charset="0"/>
              </a:rPr>
              <a:t>2</a:t>
            </a:r>
            <a:r>
              <a:rPr lang="en-US">
                <a:latin typeface="Courier New" pitchFamily="49" charset="0"/>
              </a:rPr>
              <a:t> = 10 x 256 = 2560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		                     2748</a:t>
            </a:r>
            <a:r>
              <a:rPr lang="en-US" baseline="-25000">
                <a:latin typeface="Courier New" pitchFamily="49" charset="0"/>
              </a:rPr>
              <a:t>10</a:t>
            </a: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5410200" y="37338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Decimal to Binary</a:t>
            </a:r>
          </a:p>
        </p:txBody>
      </p:sp>
      <p:sp>
        <p:nvSpPr>
          <p:cNvPr id="20483" name="Oval 1027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20484" name="Oval 1028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20485" name="Oval 1029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20486" name="Oval 1030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20487" name="Line 1031"/>
          <p:cNvSpPr>
            <a:spLocks noChangeShapeType="1"/>
          </p:cNvSpPr>
          <p:nvPr/>
        </p:nvSpPr>
        <p:spPr bwMode="auto">
          <a:xfrm>
            <a:off x="2438400" y="2895600"/>
            <a:ext cx="0" cy="1066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Decimal</a:t>
            </a:r>
          </a:p>
          <a:p>
            <a:r>
              <a:rPr lang="en-US" dirty="0" smtClean="0"/>
              <a:t>Binary</a:t>
            </a:r>
          </a:p>
          <a:p>
            <a:r>
              <a:rPr lang="en-US" dirty="0" smtClean="0"/>
              <a:t>Octal</a:t>
            </a:r>
          </a:p>
          <a:p>
            <a:r>
              <a:rPr lang="en-US" dirty="0" smtClean="0"/>
              <a:t>Hexadecimal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Decimal to Binary</a:t>
            </a: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Technique</a:t>
            </a:r>
          </a:p>
          <a:p>
            <a:pPr lvl="1"/>
            <a:r>
              <a:rPr lang="en-US" smtClean="0"/>
              <a:t>Divide by two, keep track of the remainder</a:t>
            </a:r>
          </a:p>
          <a:p>
            <a:pPr lvl="1"/>
            <a:r>
              <a:rPr lang="en-US" smtClean="0"/>
              <a:t>First remainder is bit 0 (LSB, least-significant bit)</a:t>
            </a:r>
          </a:p>
          <a:p>
            <a:pPr lvl="1"/>
            <a:r>
              <a:rPr lang="en-US" smtClean="0"/>
              <a:t>Second remainder is bit 1</a:t>
            </a:r>
          </a:p>
          <a:p>
            <a:pPr lvl="1"/>
            <a:r>
              <a:rPr lang="en-US" smtClean="0"/>
              <a:t>Etc.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069848"/>
          </a:xfrm>
        </p:spPr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22531" name="Text Box 1027"/>
          <p:cNvSpPr txBox="1">
            <a:spLocks noChangeArrowheads="1"/>
          </p:cNvSpPr>
          <p:nvPr/>
        </p:nvSpPr>
        <p:spPr bwMode="auto">
          <a:xfrm>
            <a:off x="304800" y="1371600"/>
            <a:ext cx="20574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125</a:t>
            </a:r>
            <a:r>
              <a:rPr lang="en-US" baseline="-25000">
                <a:latin typeface="Courier New" pitchFamily="49" charset="0"/>
              </a:rPr>
              <a:t>10</a:t>
            </a:r>
            <a:r>
              <a:rPr lang="en-US">
                <a:latin typeface="Courier New" pitchFamily="49" charset="0"/>
              </a:rPr>
              <a:t> = ?</a:t>
            </a:r>
            <a:r>
              <a:rPr lang="en-US" baseline="-25000">
                <a:latin typeface="Courier New" pitchFamily="49" charset="0"/>
              </a:rPr>
              <a:t>2</a:t>
            </a: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3543300" y="1295400"/>
            <a:ext cx="2057400" cy="822325"/>
            <a:chOff x="2232" y="816"/>
            <a:chExt cx="1296" cy="518"/>
          </a:xfrm>
        </p:grpSpPr>
        <p:sp>
          <p:nvSpPr>
            <p:cNvPr id="22559" name="Text Box 1029"/>
            <p:cNvSpPr txBox="1">
              <a:spLocks noChangeArrowheads="1"/>
            </p:cNvSpPr>
            <p:nvPr/>
          </p:nvSpPr>
          <p:spPr bwMode="auto">
            <a:xfrm>
              <a:off x="2232" y="816"/>
              <a:ext cx="1296" cy="51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2 125</a:t>
              </a:r>
              <a:br>
                <a:rPr lang="en-US">
                  <a:latin typeface="Courier New" pitchFamily="49" charset="0"/>
                </a:rPr>
              </a:br>
              <a:r>
                <a:rPr lang="en-US">
                  <a:latin typeface="Courier New" pitchFamily="49" charset="0"/>
                </a:rPr>
                <a:t>   62   1</a:t>
              </a:r>
              <a:endParaRPr lang="en-US" baseline="-25000">
                <a:latin typeface="Courier New" pitchFamily="49" charset="0"/>
              </a:endParaRPr>
            </a:p>
          </p:txBody>
        </p:sp>
        <p:sp>
          <p:nvSpPr>
            <p:cNvPr id="22560" name="Line 1030"/>
            <p:cNvSpPr>
              <a:spLocks noChangeShapeType="1"/>
            </p:cNvSpPr>
            <p:nvPr/>
          </p:nvSpPr>
          <p:spPr bwMode="auto">
            <a:xfrm>
              <a:off x="2448" y="8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61" name="Line 1031"/>
            <p:cNvSpPr>
              <a:spLocks noChangeShapeType="1"/>
            </p:cNvSpPr>
            <p:nvPr/>
          </p:nvSpPr>
          <p:spPr bwMode="auto">
            <a:xfrm>
              <a:off x="2448" y="105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032"/>
          <p:cNvGrpSpPr>
            <a:grpSpLocks/>
          </p:cNvGrpSpPr>
          <p:nvPr/>
        </p:nvGrpSpPr>
        <p:grpSpPr bwMode="auto">
          <a:xfrm>
            <a:off x="3543300" y="1676400"/>
            <a:ext cx="2057400" cy="822325"/>
            <a:chOff x="2232" y="1056"/>
            <a:chExt cx="1296" cy="518"/>
          </a:xfrm>
        </p:grpSpPr>
        <p:sp>
          <p:nvSpPr>
            <p:cNvPr id="22556" name="Text Box 1033"/>
            <p:cNvSpPr txBox="1">
              <a:spLocks noChangeArrowheads="1"/>
            </p:cNvSpPr>
            <p:nvPr/>
          </p:nvSpPr>
          <p:spPr bwMode="auto">
            <a:xfrm>
              <a:off x="2232" y="1056"/>
              <a:ext cx="1296" cy="51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2    </a:t>
              </a:r>
              <a:br>
                <a:rPr lang="en-US">
                  <a:latin typeface="Courier New" pitchFamily="49" charset="0"/>
                </a:rPr>
              </a:br>
              <a:r>
                <a:rPr lang="en-US">
                  <a:latin typeface="Courier New" pitchFamily="49" charset="0"/>
                </a:rPr>
                <a:t>   31   0</a:t>
              </a:r>
              <a:endParaRPr lang="en-US" baseline="-25000">
                <a:latin typeface="Courier New" pitchFamily="49" charset="0"/>
              </a:endParaRPr>
            </a:p>
          </p:txBody>
        </p:sp>
        <p:sp>
          <p:nvSpPr>
            <p:cNvPr id="22557" name="Line 1034"/>
            <p:cNvSpPr>
              <a:spLocks noChangeShapeType="1"/>
            </p:cNvSpPr>
            <p:nvPr/>
          </p:nvSpPr>
          <p:spPr bwMode="auto">
            <a:xfrm>
              <a:off x="2448" y="110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58" name="Line 1035"/>
            <p:cNvSpPr>
              <a:spLocks noChangeShapeType="1"/>
            </p:cNvSpPr>
            <p:nvPr/>
          </p:nvSpPr>
          <p:spPr bwMode="auto">
            <a:xfrm>
              <a:off x="2448" y="129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036"/>
          <p:cNvGrpSpPr>
            <a:grpSpLocks/>
          </p:cNvGrpSpPr>
          <p:nvPr/>
        </p:nvGrpSpPr>
        <p:grpSpPr bwMode="auto">
          <a:xfrm>
            <a:off x="3543300" y="2057400"/>
            <a:ext cx="2057400" cy="822325"/>
            <a:chOff x="2232" y="1296"/>
            <a:chExt cx="1296" cy="518"/>
          </a:xfrm>
        </p:grpSpPr>
        <p:sp>
          <p:nvSpPr>
            <p:cNvPr id="22553" name="Text Box 1037"/>
            <p:cNvSpPr txBox="1">
              <a:spLocks noChangeArrowheads="1"/>
            </p:cNvSpPr>
            <p:nvPr/>
          </p:nvSpPr>
          <p:spPr bwMode="auto">
            <a:xfrm>
              <a:off x="2232" y="1296"/>
              <a:ext cx="1296" cy="51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2    </a:t>
              </a:r>
              <a:br>
                <a:rPr lang="en-US">
                  <a:latin typeface="Courier New" pitchFamily="49" charset="0"/>
                </a:rPr>
              </a:br>
              <a:r>
                <a:rPr lang="en-US">
                  <a:latin typeface="Courier New" pitchFamily="49" charset="0"/>
                </a:rPr>
                <a:t>   15   1</a:t>
              </a:r>
              <a:endParaRPr lang="en-US" baseline="-25000">
                <a:latin typeface="Courier New" pitchFamily="49" charset="0"/>
              </a:endParaRPr>
            </a:p>
          </p:txBody>
        </p:sp>
        <p:sp>
          <p:nvSpPr>
            <p:cNvPr id="22554" name="Line 1038"/>
            <p:cNvSpPr>
              <a:spLocks noChangeShapeType="1"/>
            </p:cNvSpPr>
            <p:nvPr/>
          </p:nvSpPr>
          <p:spPr bwMode="auto">
            <a:xfrm>
              <a:off x="2448" y="134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55" name="Line 1039"/>
            <p:cNvSpPr>
              <a:spLocks noChangeShapeType="1"/>
            </p:cNvSpPr>
            <p:nvPr/>
          </p:nvSpPr>
          <p:spPr bwMode="auto">
            <a:xfrm>
              <a:off x="2448" y="153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040"/>
          <p:cNvGrpSpPr>
            <a:grpSpLocks/>
          </p:cNvGrpSpPr>
          <p:nvPr/>
        </p:nvGrpSpPr>
        <p:grpSpPr bwMode="auto">
          <a:xfrm>
            <a:off x="3527425" y="2451100"/>
            <a:ext cx="2057400" cy="822325"/>
            <a:chOff x="624" y="2112"/>
            <a:chExt cx="1296" cy="518"/>
          </a:xfrm>
        </p:grpSpPr>
        <p:sp>
          <p:nvSpPr>
            <p:cNvPr id="22550" name="Text Box 1041"/>
            <p:cNvSpPr txBox="1">
              <a:spLocks noChangeArrowheads="1"/>
            </p:cNvSpPr>
            <p:nvPr/>
          </p:nvSpPr>
          <p:spPr bwMode="auto">
            <a:xfrm>
              <a:off x="624" y="2112"/>
              <a:ext cx="1296" cy="51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2    </a:t>
              </a:r>
              <a:br>
                <a:rPr lang="en-US">
                  <a:latin typeface="Courier New" pitchFamily="49" charset="0"/>
                </a:rPr>
              </a:br>
              <a:r>
                <a:rPr lang="en-US">
                  <a:latin typeface="Courier New" pitchFamily="49" charset="0"/>
                </a:rPr>
                <a:t>    7   1</a:t>
              </a:r>
              <a:endParaRPr lang="en-US" baseline="-25000">
                <a:latin typeface="Courier New" pitchFamily="49" charset="0"/>
              </a:endParaRPr>
            </a:p>
          </p:txBody>
        </p:sp>
        <p:sp>
          <p:nvSpPr>
            <p:cNvPr id="22551" name="Line 1042"/>
            <p:cNvSpPr>
              <a:spLocks noChangeShapeType="1"/>
            </p:cNvSpPr>
            <p:nvPr/>
          </p:nvSpPr>
          <p:spPr bwMode="auto">
            <a:xfrm>
              <a:off x="864" y="216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52" name="Line 1043"/>
            <p:cNvSpPr>
              <a:spLocks noChangeShapeType="1"/>
            </p:cNvSpPr>
            <p:nvPr/>
          </p:nvSpPr>
          <p:spPr bwMode="auto">
            <a:xfrm>
              <a:off x="864" y="23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1044"/>
          <p:cNvGrpSpPr>
            <a:grpSpLocks/>
          </p:cNvGrpSpPr>
          <p:nvPr/>
        </p:nvGrpSpPr>
        <p:grpSpPr bwMode="auto">
          <a:xfrm>
            <a:off x="3559175" y="2846388"/>
            <a:ext cx="2057400" cy="822325"/>
            <a:chOff x="2232" y="1783"/>
            <a:chExt cx="1296" cy="518"/>
          </a:xfrm>
        </p:grpSpPr>
        <p:sp>
          <p:nvSpPr>
            <p:cNvPr id="22547" name="Text Box 1045"/>
            <p:cNvSpPr txBox="1">
              <a:spLocks noChangeArrowheads="1"/>
            </p:cNvSpPr>
            <p:nvPr/>
          </p:nvSpPr>
          <p:spPr bwMode="auto">
            <a:xfrm>
              <a:off x="2232" y="1783"/>
              <a:ext cx="1296" cy="51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2    </a:t>
              </a:r>
              <a:br>
                <a:rPr lang="en-US">
                  <a:latin typeface="Courier New" pitchFamily="49" charset="0"/>
                </a:rPr>
              </a:br>
              <a:r>
                <a:rPr lang="en-US">
                  <a:latin typeface="Courier New" pitchFamily="49" charset="0"/>
                </a:rPr>
                <a:t>    3   1</a:t>
              </a:r>
              <a:endParaRPr lang="en-US" baseline="-25000">
                <a:latin typeface="Courier New" pitchFamily="49" charset="0"/>
              </a:endParaRPr>
            </a:p>
          </p:txBody>
        </p:sp>
        <p:sp>
          <p:nvSpPr>
            <p:cNvPr id="22548" name="Line 1046"/>
            <p:cNvSpPr>
              <a:spLocks noChangeShapeType="1"/>
            </p:cNvSpPr>
            <p:nvPr/>
          </p:nvSpPr>
          <p:spPr bwMode="auto">
            <a:xfrm>
              <a:off x="2448" y="183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49" name="Line 1047"/>
            <p:cNvSpPr>
              <a:spLocks noChangeShapeType="1"/>
            </p:cNvSpPr>
            <p:nvPr/>
          </p:nvSpPr>
          <p:spPr bwMode="auto">
            <a:xfrm>
              <a:off x="2448" y="2023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1048"/>
          <p:cNvGrpSpPr>
            <a:grpSpLocks/>
          </p:cNvGrpSpPr>
          <p:nvPr/>
        </p:nvGrpSpPr>
        <p:grpSpPr bwMode="auto">
          <a:xfrm>
            <a:off x="3559175" y="3228975"/>
            <a:ext cx="2057400" cy="822325"/>
            <a:chOff x="2232" y="2976"/>
            <a:chExt cx="1296" cy="518"/>
          </a:xfrm>
        </p:grpSpPr>
        <p:sp>
          <p:nvSpPr>
            <p:cNvPr id="22544" name="Text Box 1049"/>
            <p:cNvSpPr txBox="1">
              <a:spLocks noChangeArrowheads="1"/>
            </p:cNvSpPr>
            <p:nvPr/>
          </p:nvSpPr>
          <p:spPr bwMode="auto">
            <a:xfrm>
              <a:off x="2232" y="2976"/>
              <a:ext cx="1296" cy="51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2    </a:t>
              </a:r>
              <a:br>
                <a:rPr lang="en-US">
                  <a:latin typeface="Courier New" pitchFamily="49" charset="0"/>
                </a:rPr>
              </a:br>
              <a:r>
                <a:rPr lang="en-US">
                  <a:latin typeface="Courier New" pitchFamily="49" charset="0"/>
                </a:rPr>
                <a:t>    1   1</a:t>
              </a:r>
              <a:endParaRPr lang="en-US" baseline="-25000">
                <a:latin typeface="Courier New" pitchFamily="49" charset="0"/>
              </a:endParaRPr>
            </a:p>
          </p:txBody>
        </p:sp>
        <p:sp>
          <p:nvSpPr>
            <p:cNvPr id="22545" name="Line 1050"/>
            <p:cNvSpPr>
              <a:spLocks noChangeShapeType="1"/>
            </p:cNvSpPr>
            <p:nvPr/>
          </p:nvSpPr>
          <p:spPr bwMode="auto">
            <a:xfrm>
              <a:off x="2448" y="300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46" name="Line 1051"/>
            <p:cNvSpPr>
              <a:spLocks noChangeShapeType="1"/>
            </p:cNvSpPr>
            <p:nvPr/>
          </p:nvSpPr>
          <p:spPr bwMode="auto">
            <a:xfrm>
              <a:off x="2448" y="321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1052"/>
          <p:cNvGrpSpPr>
            <a:grpSpLocks/>
          </p:cNvGrpSpPr>
          <p:nvPr/>
        </p:nvGrpSpPr>
        <p:grpSpPr bwMode="auto">
          <a:xfrm>
            <a:off x="3543300" y="3609975"/>
            <a:ext cx="2057400" cy="822325"/>
            <a:chOff x="2232" y="2284"/>
            <a:chExt cx="1296" cy="518"/>
          </a:xfrm>
        </p:grpSpPr>
        <p:sp>
          <p:nvSpPr>
            <p:cNvPr id="22541" name="Text Box 1053"/>
            <p:cNvSpPr txBox="1">
              <a:spLocks noChangeArrowheads="1"/>
            </p:cNvSpPr>
            <p:nvPr/>
          </p:nvSpPr>
          <p:spPr bwMode="auto">
            <a:xfrm>
              <a:off x="2232" y="2284"/>
              <a:ext cx="1296" cy="51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2    </a:t>
              </a:r>
              <a:br>
                <a:rPr lang="en-US">
                  <a:latin typeface="Courier New" pitchFamily="49" charset="0"/>
                </a:rPr>
              </a:br>
              <a:r>
                <a:rPr lang="en-US">
                  <a:latin typeface="Courier New" pitchFamily="49" charset="0"/>
                </a:rPr>
                <a:t>    0   1</a:t>
              </a:r>
              <a:endParaRPr lang="en-US" baseline="-25000">
                <a:latin typeface="Courier New" pitchFamily="49" charset="0"/>
              </a:endParaRPr>
            </a:p>
          </p:txBody>
        </p:sp>
        <p:sp>
          <p:nvSpPr>
            <p:cNvPr id="22542" name="Line 1054"/>
            <p:cNvSpPr>
              <a:spLocks noChangeShapeType="1"/>
            </p:cNvSpPr>
            <p:nvPr/>
          </p:nvSpPr>
          <p:spPr bwMode="auto">
            <a:xfrm>
              <a:off x="2448" y="23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43" name="Line 1055"/>
            <p:cNvSpPr>
              <a:spLocks noChangeShapeType="1"/>
            </p:cNvSpPr>
            <p:nvPr/>
          </p:nvSpPr>
          <p:spPr bwMode="auto">
            <a:xfrm>
              <a:off x="2448" y="252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44416" name="Text Box 1056"/>
          <p:cNvSpPr txBox="1">
            <a:spLocks noChangeArrowheads="1"/>
          </p:cNvSpPr>
          <p:nvPr/>
        </p:nvSpPr>
        <p:spPr bwMode="auto">
          <a:xfrm>
            <a:off x="5486400" y="5181600"/>
            <a:ext cx="32766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125</a:t>
            </a:r>
            <a:r>
              <a:rPr lang="en-US" baseline="-25000">
                <a:latin typeface="Courier New" pitchFamily="49" charset="0"/>
              </a:rPr>
              <a:t>10</a:t>
            </a:r>
            <a:r>
              <a:rPr lang="en-US">
                <a:latin typeface="Courier New" pitchFamily="49" charset="0"/>
              </a:rPr>
              <a:t> = 1111101</a:t>
            </a:r>
            <a:r>
              <a:rPr lang="en-US" baseline="-25000">
                <a:latin typeface="Courier New" pitchFamily="49" charset="0"/>
              </a:rPr>
              <a:t>2</a:t>
            </a:r>
          </a:p>
        </p:txBody>
      </p:sp>
      <p:sp>
        <p:nvSpPr>
          <p:cNvPr id="144417" name="Freeform 1057"/>
          <p:cNvSpPr>
            <a:spLocks/>
          </p:cNvSpPr>
          <p:nvPr/>
        </p:nvSpPr>
        <p:spPr bwMode="auto">
          <a:xfrm>
            <a:off x="5454650" y="1828800"/>
            <a:ext cx="2819400" cy="3276600"/>
          </a:xfrm>
          <a:custGeom>
            <a:avLst/>
            <a:gdLst>
              <a:gd name="T0" fmla="*/ 0 w 1776"/>
              <a:gd name="T1" fmla="*/ 0 h 2064"/>
              <a:gd name="T2" fmla="*/ 1036 w 1776"/>
              <a:gd name="T3" fmla="*/ 408 h 2064"/>
              <a:gd name="T4" fmla="*/ 1776 w 1776"/>
              <a:gd name="T5" fmla="*/ 2064 h 2064"/>
              <a:gd name="T6" fmla="*/ 0 60000 65536"/>
              <a:gd name="T7" fmla="*/ 0 60000 65536"/>
              <a:gd name="T8" fmla="*/ 0 60000 65536"/>
              <a:gd name="T9" fmla="*/ 0 w 1776"/>
              <a:gd name="T10" fmla="*/ 0 h 2064"/>
              <a:gd name="T11" fmla="*/ 1776 w 1776"/>
              <a:gd name="T12" fmla="*/ 2064 h 20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6" h="2064">
                <a:moveTo>
                  <a:pt x="0" y="0"/>
                </a:moveTo>
                <a:cubicBezTo>
                  <a:pt x="173" y="68"/>
                  <a:pt x="740" y="64"/>
                  <a:pt x="1036" y="408"/>
                </a:cubicBezTo>
                <a:cubicBezTo>
                  <a:pt x="1332" y="752"/>
                  <a:pt x="1622" y="1719"/>
                  <a:pt x="1776" y="2064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4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16" grpId="0" build="p" autoUpdateAnimBg="0"/>
      <p:bldP spid="1444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Octal to Binary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H="1">
            <a:off x="3810000" y="2743200"/>
            <a:ext cx="1524000" cy="1447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Octal to Binary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Technique</a:t>
            </a:r>
          </a:p>
          <a:p>
            <a:pPr lvl="1"/>
            <a:r>
              <a:rPr lang="en-US" smtClean="0"/>
              <a:t>Convert each octal digit to a 3-bit equivalent binary representation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04800" y="2590800"/>
            <a:ext cx="20574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705</a:t>
            </a:r>
            <a:r>
              <a:rPr lang="en-US" baseline="-25000" dirty="0">
                <a:latin typeface="Courier New" pitchFamily="49" charset="0"/>
              </a:rPr>
              <a:t>8</a:t>
            </a:r>
            <a:r>
              <a:rPr lang="en-US" dirty="0">
                <a:latin typeface="Courier New" pitchFamily="49" charset="0"/>
              </a:rPr>
              <a:t> = ?</a:t>
            </a:r>
            <a:r>
              <a:rPr lang="en-US" baseline="-25000" dirty="0">
                <a:latin typeface="Courier New" pitchFamily="49" charset="0"/>
              </a:rPr>
              <a:t>2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05200" y="2667000"/>
            <a:ext cx="2667000" cy="1552575"/>
            <a:chOff x="2208" y="1680"/>
            <a:chExt cx="1680" cy="978"/>
          </a:xfrm>
        </p:grpSpPr>
        <p:sp>
          <p:nvSpPr>
            <p:cNvPr id="25606" name="Text Box 5"/>
            <p:cNvSpPr txBox="1">
              <a:spLocks noChangeArrowheads="1"/>
            </p:cNvSpPr>
            <p:nvPr/>
          </p:nvSpPr>
          <p:spPr bwMode="auto">
            <a:xfrm>
              <a:off x="2208" y="1680"/>
              <a:ext cx="1680" cy="97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ourier New" pitchFamily="49" charset="0"/>
                </a:rPr>
                <a:t> 7   0   5</a:t>
              </a:r>
            </a:p>
            <a:p>
              <a:pPr marL="457200" indent="-457200">
                <a:spcBef>
                  <a:spcPct val="50000"/>
                </a:spcBef>
              </a:pPr>
              <a:endParaRPr lang="en-US" dirty="0">
                <a:latin typeface="Courier New" pitchFamily="49" charset="0"/>
              </a:endParaRPr>
            </a:p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ourier New" pitchFamily="49" charset="0"/>
                </a:rPr>
                <a:t>111 000 101</a:t>
              </a:r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2400" y="1872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2736" y="1872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3072" y="1872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5181600" y="5257800"/>
            <a:ext cx="35814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705</a:t>
            </a:r>
            <a:r>
              <a:rPr lang="en-US" baseline="-25000">
                <a:latin typeface="Courier New" pitchFamily="49" charset="0"/>
              </a:rPr>
              <a:t>8</a:t>
            </a:r>
            <a:r>
              <a:rPr lang="en-US">
                <a:latin typeface="Courier New" pitchFamily="49" charset="0"/>
              </a:rPr>
              <a:t> = 111000101</a:t>
            </a:r>
            <a:r>
              <a:rPr lang="en-US" baseline="-25000">
                <a:latin typeface="Courier New" pitchFamily="49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Hexadecimal to Binary</a:t>
            </a: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H="1">
            <a:off x="3924300" y="4495800"/>
            <a:ext cx="1295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Hexadecimal to Binary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Technique</a:t>
            </a:r>
          </a:p>
          <a:p>
            <a:pPr lvl="1"/>
            <a:r>
              <a:rPr lang="en-US" smtClean="0"/>
              <a:t>Convert each hexadecimal digit to a 4-bit equivalent binary representation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04800" y="2362200"/>
            <a:ext cx="20574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10AF</a:t>
            </a:r>
            <a:r>
              <a:rPr lang="en-US" baseline="-25000">
                <a:latin typeface="Courier New" pitchFamily="49" charset="0"/>
              </a:rPr>
              <a:t>16</a:t>
            </a:r>
            <a:r>
              <a:rPr lang="en-US">
                <a:latin typeface="Courier New" pitchFamily="49" charset="0"/>
              </a:rPr>
              <a:t> = ?</a:t>
            </a:r>
            <a:r>
              <a:rPr lang="en-US" baseline="-25000">
                <a:latin typeface="Courier New" pitchFamily="49" charset="0"/>
              </a:rPr>
              <a:t>2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2667000"/>
            <a:ext cx="3810000" cy="1552575"/>
            <a:chOff x="2208" y="1680"/>
            <a:chExt cx="2400" cy="978"/>
          </a:xfrm>
        </p:grpSpPr>
        <p:sp>
          <p:nvSpPr>
            <p:cNvPr id="28678" name="Text Box 5"/>
            <p:cNvSpPr txBox="1">
              <a:spLocks noChangeArrowheads="1"/>
            </p:cNvSpPr>
            <p:nvPr/>
          </p:nvSpPr>
          <p:spPr bwMode="auto">
            <a:xfrm>
              <a:off x="2208" y="1680"/>
              <a:ext cx="2400" cy="97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 1    0    A    F</a:t>
              </a:r>
            </a:p>
            <a:p>
              <a:pPr marL="457200" indent="-457200"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  <a:p>
              <a:pPr marL="457200" indent="-457200"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0001 0000 1010 1111</a:t>
              </a:r>
            </a:p>
          </p:txBody>
        </p:sp>
        <p:sp>
          <p:nvSpPr>
            <p:cNvPr id="28679" name="Line 6"/>
            <p:cNvSpPr>
              <a:spLocks noChangeShapeType="1"/>
            </p:cNvSpPr>
            <p:nvPr/>
          </p:nvSpPr>
          <p:spPr bwMode="auto">
            <a:xfrm>
              <a:off x="2448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680" name="Line 7"/>
            <p:cNvSpPr>
              <a:spLocks noChangeShapeType="1"/>
            </p:cNvSpPr>
            <p:nvPr/>
          </p:nvSpPr>
          <p:spPr bwMode="auto">
            <a:xfrm>
              <a:off x="3024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681" name="Line 8"/>
            <p:cNvSpPr>
              <a:spLocks noChangeShapeType="1"/>
            </p:cNvSpPr>
            <p:nvPr/>
          </p:nvSpPr>
          <p:spPr bwMode="auto">
            <a:xfrm>
              <a:off x="3600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682" name="Line 9"/>
            <p:cNvSpPr>
              <a:spLocks noChangeShapeType="1"/>
            </p:cNvSpPr>
            <p:nvPr/>
          </p:nvSpPr>
          <p:spPr bwMode="auto">
            <a:xfrm>
              <a:off x="4224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4038600" y="5334000"/>
            <a:ext cx="48006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10AF</a:t>
            </a:r>
            <a:r>
              <a:rPr lang="en-US" baseline="-25000">
                <a:latin typeface="Courier New" pitchFamily="49" charset="0"/>
              </a:rPr>
              <a:t>16</a:t>
            </a:r>
            <a:r>
              <a:rPr lang="en-US">
                <a:latin typeface="Courier New" pitchFamily="49" charset="0"/>
              </a:rPr>
              <a:t> = 0001000010101111</a:t>
            </a:r>
            <a:r>
              <a:rPr lang="en-US" baseline="-25000">
                <a:latin typeface="Courier New" pitchFamily="49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8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Decimal to Octal</a:t>
            </a:r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3924300" y="2362200"/>
            <a:ext cx="1295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Decimal to Octal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Technique</a:t>
            </a:r>
          </a:p>
          <a:p>
            <a:pPr lvl="1"/>
            <a:r>
              <a:rPr lang="en-US" smtClean="0"/>
              <a:t>Divide by 8</a:t>
            </a:r>
          </a:p>
          <a:p>
            <a:pPr lvl="1"/>
            <a:r>
              <a:rPr lang="en-US" smtClean="0"/>
              <a:t>Keep track of the remainder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do we need various number base conversions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digital hardware, the natural numbering system is binary (base 2).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expressing anything in binary causes way too many bits to be used, so , it's not practical. </a:t>
            </a:r>
            <a:endParaRPr lang="en-US" dirty="0" smtClean="0"/>
          </a:p>
          <a:p>
            <a:r>
              <a:rPr lang="en-US" smtClean="0"/>
              <a:t>hexadecimal </a:t>
            </a:r>
            <a:r>
              <a:rPr lang="en-US" dirty="0"/>
              <a:t>allows us to use 4x fewer bits, so, it is very useful</a:t>
            </a:r>
            <a:r>
              <a:rPr lang="en-US"/>
              <a:t>. </a:t>
            </a:r>
            <a:endParaRPr lang="en-US" smtClean="0"/>
          </a:p>
          <a:p>
            <a:r>
              <a:rPr lang="en-US" smtClean="0"/>
              <a:t>besides </a:t>
            </a:r>
            <a:r>
              <a:rPr lang="en-US" dirty="0"/>
              <a:t>no processor uses anything less than 4bits, so, hexadecimal is the most common when expressing numbers in a way that is most suitable for digital hardware.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0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20574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1234</a:t>
            </a:r>
            <a:r>
              <a:rPr lang="en-US" baseline="-25000">
                <a:latin typeface="Courier New" pitchFamily="49" charset="0"/>
              </a:rPr>
              <a:t>10</a:t>
            </a:r>
            <a:r>
              <a:rPr lang="en-US">
                <a:latin typeface="Courier New" pitchFamily="49" charset="0"/>
              </a:rPr>
              <a:t> = ?</a:t>
            </a:r>
            <a:r>
              <a:rPr lang="en-US" baseline="-25000">
                <a:latin typeface="Courier New" pitchFamily="49" charset="0"/>
              </a:rPr>
              <a:t>8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552825" y="2352675"/>
            <a:ext cx="2192338" cy="82232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>
                <a:latin typeface="Courier New" pitchFamily="49" charset="0"/>
              </a:rPr>
              <a:t>8  1234</a:t>
            </a:r>
          </a:p>
          <a:p>
            <a:pPr marL="457200" indent="-457200"/>
            <a:r>
              <a:rPr lang="en-US">
                <a:latin typeface="Courier New" pitchFamily="49" charset="0"/>
              </a:rPr>
              <a:t>    154   2</a:t>
            </a: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3949700" y="2438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3949700" y="27432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535363" y="2743200"/>
            <a:ext cx="2192337" cy="822325"/>
            <a:chOff x="1056" y="2688"/>
            <a:chExt cx="1381" cy="518"/>
          </a:xfrm>
        </p:grpSpPr>
        <p:sp>
          <p:nvSpPr>
            <p:cNvPr id="31762" name="Text Box 8"/>
            <p:cNvSpPr txBox="1">
              <a:spLocks noChangeArrowheads="1"/>
            </p:cNvSpPr>
            <p:nvPr/>
          </p:nvSpPr>
          <p:spPr bwMode="auto">
            <a:xfrm>
              <a:off x="1056" y="2688"/>
              <a:ext cx="1381" cy="51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>
                  <a:latin typeface="Courier New" pitchFamily="49" charset="0"/>
                </a:rPr>
                <a:t>8</a:t>
              </a:r>
            </a:p>
            <a:p>
              <a:pPr marL="457200" indent="-457200"/>
              <a:r>
                <a:rPr lang="en-US">
                  <a:latin typeface="Courier New" pitchFamily="49" charset="0"/>
                </a:rPr>
                <a:t>     19   2</a:t>
              </a:r>
            </a:p>
          </p:txBody>
        </p:sp>
        <p:sp>
          <p:nvSpPr>
            <p:cNvPr id="31763" name="Line 9"/>
            <p:cNvSpPr>
              <a:spLocks noChangeShapeType="1"/>
            </p:cNvSpPr>
            <p:nvPr/>
          </p:nvSpPr>
          <p:spPr bwMode="auto">
            <a:xfrm>
              <a:off x="1306" y="274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764" name="Line 10"/>
            <p:cNvSpPr>
              <a:spLocks noChangeShapeType="1"/>
            </p:cNvSpPr>
            <p:nvPr/>
          </p:nvSpPr>
          <p:spPr bwMode="auto">
            <a:xfrm>
              <a:off x="1306" y="293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538538" y="3140075"/>
            <a:ext cx="2192337" cy="822325"/>
            <a:chOff x="2640" y="2688"/>
            <a:chExt cx="1381" cy="518"/>
          </a:xfrm>
        </p:grpSpPr>
        <p:sp>
          <p:nvSpPr>
            <p:cNvPr id="31759" name="Text Box 12"/>
            <p:cNvSpPr txBox="1">
              <a:spLocks noChangeArrowheads="1"/>
            </p:cNvSpPr>
            <p:nvPr/>
          </p:nvSpPr>
          <p:spPr bwMode="auto">
            <a:xfrm>
              <a:off x="2640" y="2688"/>
              <a:ext cx="1381" cy="51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>
                  <a:latin typeface="Courier New" pitchFamily="49" charset="0"/>
                </a:rPr>
                <a:t>8</a:t>
              </a:r>
            </a:p>
            <a:p>
              <a:pPr marL="457200" indent="-457200"/>
              <a:r>
                <a:rPr lang="en-US">
                  <a:latin typeface="Courier New" pitchFamily="49" charset="0"/>
                </a:rPr>
                <a:t>      2   3</a:t>
              </a:r>
            </a:p>
          </p:txBody>
        </p:sp>
        <p:sp>
          <p:nvSpPr>
            <p:cNvPr id="31760" name="Line 13"/>
            <p:cNvSpPr>
              <a:spLocks noChangeShapeType="1"/>
            </p:cNvSpPr>
            <p:nvPr/>
          </p:nvSpPr>
          <p:spPr bwMode="auto">
            <a:xfrm>
              <a:off x="2890" y="274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761" name="Line 14"/>
            <p:cNvSpPr>
              <a:spLocks noChangeShapeType="1"/>
            </p:cNvSpPr>
            <p:nvPr/>
          </p:nvSpPr>
          <p:spPr bwMode="auto">
            <a:xfrm>
              <a:off x="2890" y="293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538538" y="3530600"/>
            <a:ext cx="2192337" cy="822325"/>
            <a:chOff x="4224" y="2688"/>
            <a:chExt cx="1381" cy="518"/>
          </a:xfrm>
        </p:grpSpPr>
        <p:sp>
          <p:nvSpPr>
            <p:cNvPr id="31756" name="Text Box 16"/>
            <p:cNvSpPr txBox="1">
              <a:spLocks noChangeArrowheads="1"/>
            </p:cNvSpPr>
            <p:nvPr/>
          </p:nvSpPr>
          <p:spPr bwMode="auto">
            <a:xfrm>
              <a:off x="4224" y="2688"/>
              <a:ext cx="1381" cy="51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>
                  <a:latin typeface="Courier New" pitchFamily="49" charset="0"/>
                </a:rPr>
                <a:t>8</a:t>
              </a:r>
            </a:p>
            <a:p>
              <a:pPr marL="457200" indent="-457200"/>
              <a:r>
                <a:rPr lang="en-US">
                  <a:latin typeface="Courier New" pitchFamily="49" charset="0"/>
                </a:rPr>
                <a:t>      0   2</a:t>
              </a:r>
            </a:p>
          </p:txBody>
        </p:sp>
        <p:sp>
          <p:nvSpPr>
            <p:cNvPr id="31757" name="Line 17"/>
            <p:cNvSpPr>
              <a:spLocks noChangeShapeType="1"/>
            </p:cNvSpPr>
            <p:nvPr/>
          </p:nvSpPr>
          <p:spPr bwMode="auto">
            <a:xfrm>
              <a:off x="4474" y="274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758" name="Line 18"/>
            <p:cNvSpPr>
              <a:spLocks noChangeShapeType="1"/>
            </p:cNvSpPr>
            <p:nvPr/>
          </p:nvSpPr>
          <p:spPr bwMode="auto">
            <a:xfrm>
              <a:off x="4474" y="293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3619" name="Text Box 19"/>
          <p:cNvSpPr txBox="1">
            <a:spLocks noChangeArrowheads="1"/>
          </p:cNvSpPr>
          <p:nvPr/>
        </p:nvSpPr>
        <p:spPr bwMode="auto">
          <a:xfrm>
            <a:off x="6019800" y="5029200"/>
            <a:ext cx="28956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1234</a:t>
            </a:r>
            <a:r>
              <a:rPr lang="en-US" baseline="-25000">
                <a:latin typeface="Courier New" pitchFamily="49" charset="0"/>
              </a:rPr>
              <a:t>10</a:t>
            </a:r>
            <a:r>
              <a:rPr lang="en-US">
                <a:latin typeface="Courier New" pitchFamily="49" charset="0"/>
              </a:rPr>
              <a:t> = 2322</a:t>
            </a:r>
            <a:r>
              <a:rPr lang="en-US" baseline="-25000">
                <a:latin typeface="Courier New" pitchFamily="49" charset="0"/>
              </a:rPr>
              <a:t>8</a:t>
            </a:r>
          </a:p>
        </p:txBody>
      </p:sp>
      <p:sp>
        <p:nvSpPr>
          <p:cNvPr id="153620" name="Freeform 20"/>
          <p:cNvSpPr>
            <a:spLocks/>
          </p:cNvSpPr>
          <p:nvPr/>
        </p:nvSpPr>
        <p:spPr bwMode="auto">
          <a:xfrm>
            <a:off x="5867400" y="2895600"/>
            <a:ext cx="2514600" cy="2057400"/>
          </a:xfrm>
          <a:custGeom>
            <a:avLst/>
            <a:gdLst>
              <a:gd name="T0" fmla="*/ 0 w 1584"/>
              <a:gd name="T1" fmla="*/ 0 h 1296"/>
              <a:gd name="T2" fmla="*/ 927 w 1584"/>
              <a:gd name="T3" fmla="*/ 291 h 1296"/>
              <a:gd name="T4" fmla="*/ 1584 w 1584"/>
              <a:gd name="T5" fmla="*/ 1296 h 1296"/>
              <a:gd name="T6" fmla="*/ 0 60000 65536"/>
              <a:gd name="T7" fmla="*/ 0 60000 65536"/>
              <a:gd name="T8" fmla="*/ 0 60000 65536"/>
              <a:gd name="T9" fmla="*/ 0 w 1584"/>
              <a:gd name="T10" fmla="*/ 0 h 1296"/>
              <a:gd name="T11" fmla="*/ 1584 w 1584"/>
              <a:gd name="T12" fmla="*/ 1296 h 1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4" h="1296">
                <a:moveTo>
                  <a:pt x="0" y="0"/>
                </a:moveTo>
                <a:cubicBezTo>
                  <a:pt x="154" y="48"/>
                  <a:pt x="663" y="75"/>
                  <a:pt x="927" y="291"/>
                </a:cubicBezTo>
                <a:cubicBezTo>
                  <a:pt x="1191" y="507"/>
                  <a:pt x="1447" y="1087"/>
                  <a:pt x="1584" y="1296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9" grpId="0" build="p" autoUpdateAnimBg="0"/>
      <p:bldP spid="1536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Decimal to Hexadecimal</a:t>
            </a:r>
          </a:p>
        </p:txBody>
      </p:sp>
      <p:sp>
        <p:nvSpPr>
          <p:cNvPr id="32771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3657600" y="2667000"/>
            <a:ext cx="1676400" cy="1524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Decimal to Hexadecimal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Technique</a:t>
            </a:r>
          </a:p>
          <a:p>
            <a:pPr lvl="1"/>
            <a:r>
              <a:rPr lang="en-US" smtClean="0"/>
              <a:t>Divide by 16</a:t>
            </a:r>
          </a:p>
          <a:p>
            <a:pPr lvl="1"/>
            <a:r>
              <a:rPr lang="en-US" smtClean="0"/>
              <a:t>Keep track of the remainder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04800" y="2286000"/>
            <a:ext cx="28956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1234</a:t>
            </a:r>
            <a:r>
              <a:rPr lang="en-US" baseline="-25000">
                <a:latin typeface="Courier New" pitchFamily="49" charset="0"/>
              </a:rPr>
              <a:t>10</a:t>
            </a:r>
            <a:r>
              <a:rPr lang="en-US">
                <a:latin typeface="Courier New" pitchFamily="49" charset="0"/>
              </a:rPr>
              <a:t> = ?</a:t>
            </a:r>
            <a:r>
              <a:rPr lang="en-US" baseline="-25000">
                <a:latin typeface="Courier New" pitchFamily="49" charset="0"/>
              </a:rPr>
              <a:t>16</a:t>
            </a: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6019800" y="5029200"/>
            <a:ext cx="28956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1234</a:t>
            </a:r>
            <a:r>
              <a:rPr lang="en-US" baseline="-25000">
                <a:latin typeface="Courier New" pitchFamily="49" charset="0"/>
              </a:rPr>
              <a:t>10</a:t>
            </a:r>
            <a:r>
              <a:rPr lang="en-US">
                <a:latin typeface="Courier New" pitchFamily="49" charset="0"/>
              </a:rPr>
              <a:t> = 4D2</a:t>
            </a:r>
            <a:r>
              <a:rPr lang="en-US" baseline="-25000">
                <a:latin typeface="Courier New" pitchFamily="49" charset="0"/>
              </a:rPr>
              <a:t>16</a:t>
            </a:r>
          </a:p>
        </p:txBody>
      </p:sp>
      <p:sp>
        <p:nvSpPr>
          <p:cNvPr id="156677" name="Freeform 5"/>
          <p:cNvSpPr>
            <a:spLocks/>
          </p:cNvSpPr>
          <p:nvPr/>
        </p:nvSpPr>
        <p:spPr bwMode="auto">
          <a:xfrm>
            <a:off x="5867400" y="2776538"/>
            <a:ext cx="2395538" cy="2211387"/>
          </a:xfrm>
          <a:custGeom>
            <a:avLst/>
            <a:gdLst>
              <a:gd name="T0" fmla="*/ 0 w 1509"/>
              <a:gd name="T1" fmla="*/ 75 h 1393"/>
              <a:gd name="T2" fmla="*/ 1038 w 1509"/>
              <a:gd name="T3" fmla="*/ 220 h 1393"/>
              <a:gd name="T4" fmla="*/ 1509 w 1509"/>
              <a:gd name="T5" fmla="*/ 1393 h 1393"/>
              <a:gd name="T6" fmla="*/ 0 60000 65536"/>
              <a:gd name="T7" fmla="*/ 0 60000 65536"/>
              <a:gd name="T8" fmla="*/ 0 60000 65536"/>
              <a:gd name="T9" fmla="*/ 0 w 1509"/>
              <a:gd name="T10" fmla="*/ 0 h 1393"/>
              <a:gd name="T11" fmla="*/ 1509 w 1509"/>
              <a:gd name="T12" fmla="*/ 1393 h 13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9" h="1393">
                <a:moveTo>
                  <a:pt x="0" y="75"/>
                </a:moveTo>
                <a:cubicBezTo>
                  <a:pt x="173" y="99"/>
                  <a:pt x="787" y="0"/>
                  <a:pt x="1038" y="220"/>
                </a:cubicBezTo>
                <a:cubicBezTo>
                  <a:pt x="1302" y="436"/>
                  <a:pt x="1411" y="1149"/>
                  <a:pt x="1509" y="1393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276600" y="2352675"/>
            <a:ext cx="3581400" cy="1593850"/>
            <a:chOff x="2064" y="1482"/>
            <a:chExt cx="2256" cy="1004"/>
          </a:xfrm>
        </p:grpSpPr>
        <p:sp>
          <p:nvSpPr>
            <p:cNvPr id="34823" name="Text Box 7"/>
            <p:cNvSpPr txBox="1">
              <a:spLocks noChangeArrowheads="1"/>
            </p:cNvSpPr>
            <p:nvPr/>
          </p:nvSpPr>
          <p:spPr bwMode="auto">
            <a:xfrm>
              <a:off x="2064" y="1482"/>
              <a:ext cx="1555" cy="51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/>
              <a:r>
                <a:rPr lang="en-US">
                  <a:latin typeface="Courier New" pitchFamily="49" charset="0"/>
                </a:rPr>
                <a:t>16  1234</a:t>
              </a:r>
            </a:p>
            <a:p>
              <a:pPr marL="457200" indent="-457200"/>
              <a:r>
                <a:rPr lang="en-US">
                  <a:latin typeface="Courier New" pitchFamily="49" charset="0"/>
                </a:rPr>
                <a:t>      77   2</a:t>
              </a:r>
            </a:p>
          </p:txBody>
        </p: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>
              <a:off x="2488" y="15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25" name="Line 9"/>
            <p:cNvSpPr>
              <a:spLocks noChangeShapeType="1"/>
            </p:cNvSpPr>
            <p:nvPr/>
          </p:nvSpPr>
          <p:spPr bwMode="auto">
            <a:xfrm>
              <a:off x="2488" y="172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2084" y="1726"/>
              <a:ext cx="2236" cy="518"/>
              <a:chOff x="2084" y="1726"/>
              <a:chExt cx="2236" cy="518"/>
            </a:xfrm>
          </p:grpSpPr>
          <p:sp>
            <p:nvSpPr>
              <p:cNvPr id="34831" name="Text Box 11"/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18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457200" indent="-457200"/>
                <a:r>
                  <a:rPr lang="en-US">
                    <a:latin typeface="Courier New" pitchFamily="49" charset="0"/>
                  </a:rPr>
                  <a:t>16</a:t>
                </a:r>
              </a:p>
              <a:p>
                <a:pPr marL="457200" indent="-457200"/>
                <a:r>
                  <a:rPr lang="en-US">
                    <a:latin typeface="Courier New" pitchFamily="49" charset="0"/>
                  </a:rPr>
                  <a:t>       4   13 = D</a:t>
                </a:r>
              </a:p>
            </p:txBody>
          </p:sp>
          <p:sp>
            <p:nvSpPr>
              <p:cNvPr id="34832" name="Line 12"/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33" name="Line 13"/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084" y="1968"/>
              <a:ext cx="2236" cy="518"/>
              <a:chOff x="2084" y="1726"/>
              <a:chExt cx="2236" cy="518"/>
            </a:xfrm>
          </p:grpSpPr>
          <p:sp>
            <p:nvSpPr>
              <p:cNvPr id="34828" name="Text Box 15"/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18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457200" indent="-457200"/>
                <a:r>
                  <a:rPr lang="en-US">
                    <a:latin typeface="Courier New" pitchFamily="49" charset="0"/>
                  </a:rPr>
                  <a:t>16</a:t>
                </a:r>
              </a:p>
              <a:p>
                <a:pPr marL="457200" indent="-457200"/>
                <a:r>
                  <a:rPr lang="en-US">
                    <a:latin typeface="Courier New" pitchFamily="49" charset="0"/>
                  </a:rPr>
                  <a:t>       0   4</a:t>
                </a:r>
              </a:p>
            </p:txBody>
          </p:sp>
          <p:sp>
            <p:nvSpPr>
              <p:cNvPr id="34829" name="Line 16"/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30" name="Line 17"/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 build="p" autoUpdateAnimBg="0"/>
      <p:bldP spid="15667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to Octal</a:t>
            </a:r>
          </a:p>
        </p:txBody>
      </p:sp>
      <p:sp>
        <p:nvSpPr>
          <p:cNvPr id="35843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 flipV="1">
            <a:off x="3810000" y="2743200"/>
            <a:ext cx="1752600" cy="1447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to Octal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Technique</a:t>
            </a:r>
          </a:p>
          <a:p>
            <a:pPr lvl="1"/>
            <a:r>
              <a:rPr lang="en-US" smtClean="0"/>
              <a:t>Group bits in threes, starting on right</a:t>
            </a:r>
          </a:p>
          <a:p>
            <a:pPr lvl="1"/>
            <a:r>
              <a:rPr lang="en-US" smtClean="0"/>
              <a:t>Convert to octal digits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-533400" y="2438400"/>
            <a:ext cx="42672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1011010111</a:t>
            </a:r>
            <a:r>
              <a:rPr lang="en-US" baseline="-25000">
                <a:latin typeface="Courier New" pitchFamily="49" charset="0"/>
              </a:rPr>
              <a:t>2</a:t>
            </a:r>
            <a:r>
              <a:rPr lang="en-US">
                <a:latin typeface="Courier New" pitchFamily="49" charset="0"/>
              </a:rPr>
              <a:t> = ?</a:t>
            </a:r>
            <a:r>
              <a:rPr lang="en-US" baseline="-25000">
                <a:latin typeface="Courier New" pitchFamily="49" charset="0"/>
              </a:rPr>
              <a:t>8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29000" y="2667000"/>
            <a:ext cx="4267200" cy="1552575"/>
            <a:chOff x="2160" y="1680"/>
            <a:chExt cx="2688" cy="978"/>
          </a:xfrm>
        </p:grpSpPr>
        <p:sp>
          <p:nvSpPr>
            <p:cNvPr id="37894" name="Text Box 5"/>
            <p:cNvSpPr txBox="1">
              <a:spLocks noChangeArrowheads="1"/>
            </p:cNvSpPr>
            <p:nvPr/>
          </p:nvSpPr>
          <p:spPr bwMode="auto">
            <a:xfrm>
              <a:off x="2160" y="1680"/>
              <a:ext cx="2688" cy="97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1 011 010 111</a:t>
              </a:r>
            </a:p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1  3   2   7</a:t>
              </a:r>
              <a:r>
                <a:rPr lang="en-US" baseline="-25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7895" name="Line 6"/>
            <p:cNvSpPr>
              <a:spLocks noChangeShapeType="1"/>
            </p:cNvSpPr>
            <p:nvPr/>
          </p:nvSpPr>
          <p:spPr bwMode="auto">
            <a:xfrm>
              <a:off x="2236" y="1968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896" name="Line 7"/>
            <p:cNvSpPr>
              <a:spLocks noChangeShapeType="1"/>
            </p:cNvSpPr>
            <p:nvPr/>
          </p:nvSpPr>
          <p:spPr bwMode="auto">
            <a:xfrm>
              <a:off x="2668" y="194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897" name="Line 8"/>
            <p:cNvSpPr>
              <a:spLocks noChangeShapeType="1"/>
            </p:cNvSpPr>
            <p:nvPr/>
          </p:nvSpPr>
          <p:spPr bwMode="auto">
            <a:xfrm>
              <a:off x="3100" y="194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898" name="Line 9"/>
            <p:cNvSpPr>
              <a:spLocks noChangeShapeType="1"/>
            </p:cNvSpPr>
            <p:nvPr/>
          </p:nvSpPr>
          <p:spPr bwMode="auto">
            <a:xfrm>
              <a:off x="3532" y="194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4572000" y="5410200"/>
            <a:ext cx="42672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1011010111</a:t>
            </a:r>
            <a:r>
              <a:rPr lang="en-US" baseline="-25000">
                <a:latin typeface="Courier New" pitchFamily="49" charset="0"/>
              </a:rPr>
              <a:t>2</a:t>
            </a:r>
            <a:r>
              <a:rPr lang="en-US">
                <a:latin typeface="Courier New" pitchFamily="49" charset="0"/>
              </a:rPr>
              <a:t> = 1327</a:t>
            </a:r>
            <a:r>
              <a:rPr lang="en-US" baseline="-25000">
                <a:latin typeface="Courier New" pitchFamily="49" charset="0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4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to Hexadecimal</a:t>
            </a:r>
          </a:p>
        </p:txBody>
      </p:sp>
      <p:sp>
        <p:nvSpPr>
          <p:cNvPr id="38915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 flipV="1">
            <a:off x="3962400" y="4495800"/>
            <a:ext cx="1219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to Hexadecimal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Technique</a:t>
            </a:r>
          </a:p>
          <a:p>
            <a:pPr lvl="1"/>
            <a:r>
              <a:rPr lang="en-US" smtClean="0"/>
              <a:t>Group bits in fours, starting on right</a:t>
            </a:r>
          </a:p>
          <a:p>
            <a:pPr lvl="1"/>
            <a:r>
              <a:rPr lang="en-US" smtClean="0"/>
              <a:t>Convert to hexadecimal digits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-457200" y="2286000"/>
            <a:ext cx="42672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1010111011</a:t>
            </a:r>
            <a:r>
              <a:rPr lang="en-US" baseline="-25000">
                <a:latin typeface="Courier New" pitchFamily="49" charset="0"/>
              </a:rPr>
              <a:t>2</a:t>
            </a:r>
            <a:r>
              <a:rPr lang="en-US">
                <a:latin typeface="Courier New" pitchFamily="49" charset="0"/>
              </a:rPr>
              <a:t> = ?</a:t>
            </a:r>
            <a:r>
              <a:rPr lang="en-US" baseline="-25000">
                <a:latin typeface="Courier New" pitchFamily="49" charset="0"/>
              </a:rPr>
              <a:t>16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505200" y="2714625"/>
            <a:ext cx="4267200" cy="1200329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10 1011 1011</a:t>
            </a:r>
          </a:p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ourier New" pitchFamily="49" charset="0"/>
              </a:rPr>
              <a:t> </a:t>
            </a:r>
            <a:endParaRPr lang="en-US" dirty="0">
              <a:latin typeface="Courier New" pitchFamily="49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lain" startAt="2"/>
            </a:pPr>
            <a:r>
              <a:rPr lang="en-US" dirty="0">
                <a:latin typeface="Courier New" pitchFamily="49" charset="0"/>
              </a:rPr>
              <a:t>  B     </a:t>
            </a:r>
            <a:r>
              <a:rPr lang="en-US" dirty="0" err="1" smtClean="0">
                <a:latin typeface="Courier New" pitchFamily="49" charset="0"/>
              </a:rPr>
              <a:t>B</a:t>
            </a:r>
            <a:r>
              <a:rPr lang="en-US" baseline="-25000" dirty="0" smtClean="0">
                <a:latin typeface="Courier New" pitchFamily="49" charset="0"/>
              </a:rPr>
              <a:t>  </a:t>
            </a:r>
            <a:endParaRPr lang="en-US" baseline="-25000" dirty="0">
              <a:latin typeface="Courier New" pitchFamily="49" charset="0"/>
            </a:endParaRP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4648200" y="5562600"/>
            <a:ext cx="42672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1010111011</a:t>
            </a:r>
            <a:r>
              <a:rPr lang="en-US" baseline="-25000">
                <a:latin typeface="Courier New" pitchFamily="49" charset="0"/>
              </a:rPr>
              <a:t>2</a:t>
            </a:r>
            <a:r>
              <a:rPr lang="en-US">
                <a:latin typeface="Courier New" pitchFamily="49" charset="0"/>
              </a:rPr>
              <a:t> = 2BB</a:t>
            </a:r>
            <a:r>
              <a:rPr lang="en-US" baseline="-25000">
                <a:latin typeface="Courier New" pitchFamily="49" charset="0"/>
              </a:rPr>
              <a:t>16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3543300" y="32385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4229100" y="33147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069848"/>
          </a:xfrm>
        </p:spPr>
        <p:txBody>
          <a:bodyPr/>
          <a:lstStyle/>
          <a:p>
            <a:r>
              <a:rPr lang="en-US" dirty="0" smtClean="0"/>
              <a:t>Quantities/Counting (1 of 3)</a:t>
            </a:r>
          </a:p>
        </p:txBody>
      </p:sp>
      <p:graphicFrame>
        <p:nvGraphicFramePr>
          <p:cNvPr id="119913" name="Group 105"/>
          <p:cNvGraphicFramePr>
            <a:graphicFrameLocks noGrp="1"/>
          </p:cNvGraphicFramePr>
          <p:nvPr/>
        </p:nvGraphicFramePr>
        <p:xfrm>
          <a:off x="2209800" y="1371600"/>
          <a:ext cx="4724400" cy="4553712"/>
        </p:xfrm>
        <a:graphic>
          <a:graphicData uri="http://schemas.openxmlformats.org/drawingml/2006/table">
            <a:tbl>
              <a:tblPr/>
              <a:tblGrid>
                <a:gridCol w="1371600"/>
                <a:gridCol w="1143000"/>
                <a:gridCol w="990600"/>
                <a:gridCol w="1219200"/>
              </a:tblGrid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Hexa-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51" name="Text Box 102"/>
          <p:cNvSpPr txBox="1">
            <a:spLocks noChangeArrowheads="1"/>
          </p:cNvSpPr>
          <p:nvPr/>
        </p:nvSpPr>
        <p:spPr bwMode="auto">
          <a:xfrm>
            <a:off x="8001000" y="5805488"/>
            <a:ext cx="1066800" cy="3667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/>
              <a:t>p. 33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Octal to Hexadecimal</a:t>
            </a:r>
          </a:p>
        </p:txBody>
      </p:sp>
      <p:sp>
        <p:nvSpPr>
          <p:cNvPr id="41987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6629400" y="2895600"/>
            <a:ext cx="0" cy="1143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Octal to Hexadecimal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Technique</a:t>
            </a:r>
          </a:p>
          <a:p>
            <a:pPr lvl="1"/>
            <a:r>
              <a:rPr lang="en-US" smtClean="0"/>
              <a:t>Use binary as an intermediary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-533400" y="2133600"/>
            <a:ext cx="42672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1076</a:t>
            </a:r>
            <a:r>
              <a:rPr lang="en-US" baseline="-25000" dirty="0">
                <a:latin typeface="Courier New" pitchFamily="49" charset="0"/>
              </a:rPr>
              <a:t>8</a:t>
            </a:r>
            <a:r>
              <a:rPr lang="en-US" dirty="0">
                <a:latin typeface="Courier New" pitchFamily="49" charset="0"/>
              </a:rPr>
              <a:t> = ?</a:t>
            </a:r>
            <a:r>
              <a:rPr lang="en-US" baseline="-25000" dirty="0">
                <a:latin typeface="Courier New" pitchFamily="49" charset="0"/>
              </a:rPr>
              <a:t>16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0" y="2057400"/>
            <a:ext cx="4419600" cy="2333625"/>
            <a:chOff x="1920" y="1326"/>
            <a:chExt cx="2688" cy="1440"/>
          </a:xfrm>
        </p:grpSpPr>
        <p:sp>
          <p:nvSpPr>
            <p:cNvPr id="44042" name="Text Box 5"/>
            <p:cNvSpPr txBox="1">
              <a:spLocks noChangeArrowheads="1"/>
            </p:cNvSpPr>
            <p:nvPr/>
          </p:nvSpPr>
          <p:spPr bwMode="auto">
            <a:xfrm>
              <a:off x="1920" y="1326"/>
              <a:ext cx="2688" cy="144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ourier New" pitchFamily="49" charset="0"/>
                </a:rPr>
                <a:t> 1    0     7     6</a:t>
              </a:r>
            </a:p>
            <a:p>
              <a:pPr marL="457200" indent="-457200">
                <a:spcBef>
                  <a:spcPct val="50000"/>
                </a:spcBef>
                <a:buFontTx/>
                <a:buAutoNum type="arabicPlain"/>
              </a:pPr>
              <a:endParaRPr lang="en-US" dirty="0">
                <a:latin typeface="Courier New" pitchFamily="49" charset="0"/>
              </a:endParaRPr>
            </a:p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ourier New" pitchFamily="49" charset="0"/>
                </a:rPr>
                <a:t>001  000   111   110</a:t>
              </a:r>
            </a:p>
            <a:p>
              <a:pPr marL="457200" indent="-457200">
                <a:spcBef>
                  <a:spcPct val="50000"/>
                </a:spcBef>
                <a:buFontTx/>
                <a:buAutoNum type="arabicPlain"/>
              </a:pPr>
              <a:endParaRPr lang="en-US" baseline="-25000" dirty="0">
                <a:latin typeface="Courier New" pitchFamily="49" charset="0"/>
              </a:endParaRPr>
            </a:p>
            <a:p>
              <a:pPr marL="457200" indent="-457200">
                <a:spcBef>
                  <a:spcPct val="50000"/>
                </a:spcBef>
              </a:pPr>
              <a:endParaRPr lang="en-US" baseline="-25000" dirty="0">
                <a:latin typeface="Courier New" pitchFamily="49" charset="0"/>
              </a:endParaRPr>
            </a:p>
          </p:txBody>
        </p:sp>
        <p:sp>
          <p:nvSpPr>
            <p:cNvPr id="44043" name="Line 6"/>
            <p:cNvSpPr>
              <a:spLocks noChangeShapeType="1"/>
            </p:cNvSpPr>
            <p:nvPr/>
          </p:nvSpPr>
          <p:spPr bwMode="auto">
            <a:xfrm>
              <a:off x="2112" y="1488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44" name="Line 7"/>
            <p:cNvSpPr>
              <a:spLocks noChangeShapeType="1"/>
            </p:cNvSpPr>
            <p:nvPr/>
          </p:nvSpPr>
          <p:spPr bwMode="auto">
            <a:xfrm>
              <a:off x="3072" y="1488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45" name="Line 8"/>
            <p:cNvSpPr>
              <a:spLocks noChangeShapeType="1"/>
            </p:cNvSpPr>
            <p:nvPr/>
          </p:nvSpPr>
          <p:spPr bwMode="auto">
            <a:xfrm>
              <a:off x="2544" y="1488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46" name="Line 9"/>
            <p:cNvSpPr>
              <a:spLocks noChangeShapeType="1"/>
            </p:cNvSpPr>
            <p:nvPr/>
          </p:nvSpPr>
          <p:spPr bwMode="auto">
            <a:xfrm>
              <a:off x="3552" y="1488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65902" name="Text Box 14"/>
          <p:cNvSpPr txBox="1">
            <a:spLocks noChangeArrowheads="1"/>
          </p:cNvSpPr>
          <p:nvPr/>
        </p:nvSpPr>
        <p:spPr bwMode="auto">
          <a:xfrm>
            <a:off x="4724400" y="5638800"/>
            <a:ext cx="42672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1076</a:t>
            </a:r>
            <a:r>
              <a:rPr lang="en-US" baseline="-25000">
                <a:latin typeface="Courier New" pitchFamily="49" charset="0"/>
              </a:rPr>
              <a:t>8</a:t>
            </a:r>
            <a:r>
              <a:rPr lang="en-US">
                <a:latin typeface="Courier New" pitchFamily="49" charset="0"/>
              </a:rPr>
              <a:t> = 23E</a:t>
            </a:r>
            <a:r>
              <a:rPr lang="en-US" baseline="-25000">
                <a:latin typeface="Courier New" pitchFamily="49" charset="0"/>
              </a:rPr>
              <a:t>16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3467100" y="34671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4044" idx="1"/>
          </p:cNvCxnSpPr>
          <p:nvPr/>
        </p:nvCxnSpPr>
        <p:spPr>
          <a:xfrm rot="16200000" flipH="1">
            <a:off x="4476367" y="3485767"/>
            <a:ext cx="942379" cy="1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76600" y="3657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	3	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5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2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Hexadecimal to Octal</a:t>
            </a:r>
          </a:p>
        </p:txBody>
      </p:sp>
      <p:sp>
        <p:nvSpPr>
          <p:cNvPr id="45059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45063" name="Line 9"/>
          <p:cNvSpPr>
            <a:spLocks noChangeShapeType="1"/>
          </p:cNvSpPr>
          <p:nvPr/>
        </p:nvSpPr>
        <p:spPr bwMode="auto">
          <a:xfrm>
            <a:off x="6629400" y="2895600"/>
            <a:ext cx="0" cy="1143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Hexadecimal to Octal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Technique</a:t>
            </a:r>
          </a:p>
          <a:p>
            <a:pPr lvl="1"/>
            <a:r>
              <a:rPr lang="en-US" smtClean="0"/>
              <a:t>Use binary as an intermediary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-152400" y="2057400"/>
            <a:ext cx="42672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1F0C</a:t>
            </a:r>
            <a:r>
              <a:rPr lang="en-US" baseline="-25000" dirty="0">
                <a:latin typeface="Courier New" pitchFamily="49" charset="0"/>
              </a:rPr>
              <a:t>16</a:t>
            </a:r>
            <a:r>
              <a:rPr lang="en-US" dirty="0">
                <a:latin typeface="Courier New" pitchFamily="49" charset="0"/>
              </a:rPr>
              <a:t> = ?</a:t>
            </a:r>
            <a:r>
              <a:rPr lang="en-US" baseline="-25000" dirty="0">
                <a:latin typeface="Courier New" pitchFamily="49" charset="0"/>
              </a:rPr>
              <a:t>8</a:t>
            </a:r>
          </a:p>
        </p:txBody>
      </p:sp>
      <p:grpSp>
        <p:nvGrpSpPr>
          <p:cNvPr id="2" name="Group 144"/>
          <p:cNvGrpSpPr>
            <a:grpSpLocks/>
          </p:cNvGrpSpPr>
          <p:nvPr/>
        </p:nvGrpSpPr>
        <p:grpSpPr bwMode="auto">
          <a:xfrm>
            <a:off x="3276600" y="2209800"/>
            <a:ext cx="4876800" cy="2286000"/>
            <a:chOff x="1920" y="1326"/>
            <a:chExt cx="3072" cy="1440"/>
          </a:xfrm>
        </p:grpSpPr>
        <p:sp>
          <p:nvSpPr>
            <p:cNvPr id="47117" name="Text Box 124"/>
            <p:cNvSpPr txBox="1">
              <a:spLocks noChangeArrowheads="1"/>
            </p:cNvSpPr>
            <p:nvPr/>
          </p:nvSpPr>
          <p:spPr bwMode="auto">
            <a:xfrm>
              <a:off x="1920" y="1326"/>
              <a:ext cx="3072" cy="144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ourier New" pitchFamily="49" charset="0"/>
                </a:rPr>
                <a:t>  1     F      0      C</a:t>
              </a:r>
            </a:p>
            <a:p>
              <a:pPr marL="457200" indent="-457200">
                <a:spcBef>
                  <a:spcPct val="50000"/>
                </a:spcBef>
                <a:buFontTx/>
                <a:buAutoNum type="arabicPlain"/>
              </a:pPr>
              <a:endParaRPr lang="en-US" dirty="0">
                <a:latin typeface="Courier New" pitchFamily="49" charset="0"/>
              </a:endParaRPr>
            </a:p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latin typeface="Courier New" pitchFamily="49" charset="0"/>
                </a:rPr>
                <a:t>0001  1111   0000   1100</a:t>
              </a:r>
            </a:p>
            <a:p>
              <a:pPr marL="457200" indent="-457200">
                <a:spcBef>
                  <a:spcPct val="50000"/>
                </a:spcBef>
                <a:buFontTx/>
                <a:buAutoNum type="arabicPlain"/>
              </a:pPr>
              <a:endParaRPr lang="en-US" baseline="-25000" dirty="0">
                <a:latin typeface="Courier New" pitchFamily="49" charset="0"/>
              </a:endParaRPr>
            </a:p>
            <a:p>
              <a:pPr marL="457200" indent="-457200">
                <a:spcBef>
                  <a:spcPct val="50000"/>
                </a:spcBef>
              </a:pPr>
              <a:endParaRPr lang="en-US" baseline="-25000" dirty="0">
                <a:latin typeface="Courier New" pitchFamily="49" charset="0"/>
              </a:endParaRPr>
            </a:p>
          </p:txBody>
        </p:sp>
        <p:sp>
          <p:nvSpPr>
            <p:cNvPr id="47118" name="Line 126"/>
            <p:cNvSpPr>
              <a:spLocks noChangeShapeType="1"/>
            </p:cNvSpPr>
            <p:nvPr/>
          </p:nvSpPr>
          <p:spPr bwMode="auto">
            <a:xfrm>
              <a:off x="2208" y="1488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119" name="Line 127"/>
            <p:cNvSpPr>
              <a:spLocks noChangeShapeType="1"/>
            </p:cNvSpPr>
            <p:nvPr/>
          </p:nvSpPr>
          <p:spPr bwMode="auto">
            <a:xfrm>
              <a:off x="3312" y="1470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120" name="Line 128"/>
            <p:cNvSpPr>
              <a:spLocks noChangeShapeType="1"/>
            </p:cNvSpPr>
            <p:nvPr/>
          </p:nvSpPr>
          <p:spPr bwMode="auto">
            <a:xfrm>
              <a:off x="2688" y="1488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121" name="Line 132"/>
            <p:cNvSpPr>
              <a:spLocks noChangeShapeType="1"/>
            </p:cNvSpPr>
            <p:nvPr/>
          </p:nvSpPr>
          <p:spPr bwMode="auto">
            <a:xfrm>
              <a:off x="3888" y="1470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28143" name="Text Box 143"/>
          <p:cNvSpPr txBox="1">
            <a:spLocks noChangeArrowheads="1"/>
          </p:cNvSpPr>
          <p:nvPr/>
        </p:nvSpPr>
        <p:spPr bwMode="auto">
          <a:xfrm>
            <a:off x="4648200" y="5638800"/>
            <a:ext cx="42672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1F0C</a:t>
            </a:r>
            <a:r>
              <a:rPr lang="en-US" baseline="-25000">
                <a:latin typeface="Courier New" pitchFamily="49" charset="0"/>
              </a:rPr>
              <a:t>16</a:t>
            </a:r>
            <a:r>
              <a:rPr lang="en-US">
                <a:latin typeface="Courier New" pitchFamily="49" charset="0"/>
              </a:rPr>
              <a:t> = 17414</a:t>
            </a:r>
            <a:r>
              <a:rPr lang="en-US" baseline="-25000">
                <a:latin typeface="Courier New" pitchFamily="49" charset="0"/>
              </a:rPr>
              <a:t>8</a:t>
            </a:r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5562600" y="3733800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4762500" y="3771900"/>
            <a:ext cx="129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3848100" y="3848100"/>
            <a:ext cx="1447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3314700" y="3771900"/>
            <a:ext cx="129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2819400" y="3810000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57600" y="38862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7	4	1	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43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069848"/>
          </a:xfrm>
        </p:spPr>
        <p:txBody>
          <a:bodyPr/>
          <a:lstStyle/>
          <a:p>
            <a:r>
              <a:rPr lang="en-US" dirty="0" smtClean="0"/>
              <a:t>Exercise – Convert ...</a:t>
            </a:r>
          </a:p>
        </p:txBody>
      </p:sp>
      <p:graphicFrame>
        <p:nvGraphicFramePr>
          <p:cNvPr id="169058" name="Group 98"/>
          <p:cNvGraphicFramePr>
            <a:graphicFrameLocks noGrp="1"/>
          </p:cNvGraphicFramePr>
          <p:nvPr/>
        </p:nvGraphicFramePr>
        <p:xfrm>
          <a:off x="1295400" y="1397000"/>
          <a:ext cx="6858000" cy="3175000"/>
        </p:xfrm>
        <a:graphic>
          <a:graphicData uri="http://schemas.openxmlformats.org/drawingml/2006/table">
            <a:tbl>
              <a:tblPr/>
              <a:tblGrid>
                <a:gridCol w="1600200"/>
                <a:gridCol w="1828800"/>
                <a:gridCol w="1714500"/>
                <a:gridCol w="1714500"/>
              </a:tblGrid>
              <a:tr h="1041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Hexa-</a:t>
                      </a:r>
                      <a:b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1AF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– Convert …</a:t>
            </a:r>
          </a:p>
        </p:txBody>
      </p:sp>
      <p:graphicFrame>
        <p:nvGraphicFramePr>
          <p:cNvPr id="170027" name="Group 43"/>
          <p:cNvGraphicFramePr>
            <a:graphicFrameLocks noGrp="1"/>
          </p:cNvGraphicFramePr>
          <p:nvPr/>
        </p:nvGraphicFramePr>
        <p:xfrm>
          <a:off x="685800" y="2362200"/>
          <a:ext cx="6858000" cy="3175000"/>
        </p:xfrm>
        <a:graphic>
          <a:graphicData uri="http://schemas.openxmlformats.org/drawingml/2006/table">
            <a:tbl>
              <a:tblPr/>
              <a:tblGrid>
                <a:gridCol w="1600200"/>
                <a:gridCol w="1828800"/>
                <a:gridCol w="1714500"/>
                <a:gridCol w="1714500"/>
              </a:tblGrid>
              <a:tr h="1041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Hexa-</a:t>
                      </a:r>
                      <a:b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111000011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110101111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1AF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49188" name="AutoShape 47"/>
          <p:cNvSpPr>
            <a:spLocks noChangeArrowheads="1"/>
          </p:cNvSpPr>
          <p:nvPr/>
        </p:nvSpPr>
        <p:spPr bwMode="auto">
          <a:xfrm>
            <a:off x="222250" y="893763"/>
            <a:ext cx="8699500" cy="325437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tIns="0" bIns="0" anchor="ctr">
            <a:spAutoFit/>
          </a:bodyPr>
          <a:lstStyle/>
          <a:p>
            <a:pPr algn="ctr"/>
            <a:r>
              <a:rPr lang="en-US" sz="1800"/>
              <a:t>Answer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9848"/>
          </a:xfrm>
        </p:spPr>
        <p:txBody>
          <a:bodyPr/>
          <a:lstStyle/>
          <a:p>
            <a:r>
              <a:rPr lang="en-US" dirty="0" smtClean="0"/>
              <a:t>Quantities/Counting (2 of 3) </a:t>
            </a:r>
          </a:p>
        </p:txBody>
      </p:sp>
      <p:graphicFrame>
        <p:nvGraphicFramePr>
          <p:cNvPr id="120890" name="Group 58"/>
          <p:cNvGraphicFramePr>
            <a:graphicFrameLocks noGrp="1"/>
          </p:cNvGraphicFramePr>
          <p:nvPr/>
        </p:nvGraphicFramePr>
        <p:xfrm>
          <a:off x="2209800" y="1371600"/>
          <a:ext cx="4724400" cy="4553712"/>
        </p:xfrm>
        <a:graphic>
          <a:graphicData uri="http://schemas.openxmlformats.org/drawingml/2006/table">
            <a:tbl>
              <a:tblPr/>
              <a:tblGrid>
                <a:gridCol w="1371600"/>
                <a:gridCol w="1143000"/>
                <a:gridCol w="990600"/>
                <a:gridCol w="1219200"/>
              </a:tblGrid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Hexa-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9848"/>
          </a:xfrm>
        </p:spPr>
        <p:txBody>
          <a:bodyPr/>
          <a:lstStyle/>
          <a:p>
            <a:r>
              <a:rPr lang="en-US" dirty="0" smtClean="0"/>
              <a:t>Quantities/Counting (3 of 3) </a:t>
            </a:r>
          </a:p>
        </p:txBody>
      </p:sp>
      <p:graphicFrame>
        <p:nvGraphicFramePr>
          <p:cNvPr id="121914" name="Group 58"/>
          <p:cNvGraphicFramePr>
            <a:graphicFrameLocks noGrp="1"/>
          </p:cNvGraphicFramePr>
          <p:nvPr/>
        </p:nvGraphicFramePr>
        <p:xfrm>
          <a:off x="2209800" y="1371600"/>
          <a:ext cx="4724400" cy="4553712"/>
        </p:xfrm>
        <a:graphic>
          <a:graphicData uri="http://schemas.openxmlformats.org/drawingml/2006/table">
            <a:tbl>
              <a:tblPr/>
              <a:tblGrid>
                <a:gridCol w="1371600"/>
                <a:gridCol w="1143000"/>
                <a:gridCol w="990600"/>
                <a:gridCol w="1219200"/>
              </a:tblGrid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Hexa-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99" name="Text Box 61"/>
          <p:cNvSpPr txBox="1">
            <a:spLocks noChangeArrowheads="1"/>
          </p:cNvSpPr>
          <p:nvPr/>
        </p:nvSpPr>
        <p:spPr bwMode="auto">
          <a:xfrm>
            <a:off x="7162800" y="5410200"/>
            <a:ext cx="665163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Conversion Among Bases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/>
          <a:lstStyle/>
          <a:p>
            <a:r>
              <a:rPr lang="en-US" dirty="0" smtClean="0"/>
              <a:t>The possibilities:</a:t>
            </a:r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5354638" y="4772025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1220788" y="25146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5335588" y="25146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1220788" y="46767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 flipV="1">
            <a:off x="3733800" y="3076575"/>
            <a:ext cx="167640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 flipH="1" flipV="1">
            <a:off x="3733800" y="3076575"/>
            <a:ext cx="167640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 flipV="1">
            <a:off x="6629400" y="33813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 flipV="1">
            <a:off x="2438400" y="33051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 rot="5400000" flipV="1">
            <a:off x="4572000" y="22383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 rot="5400000" flipV="1">
            <a:off x="4572000" y="44481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Example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219200" y="2971800"/>
            <a:ext cx="6705600" cy="8239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/>
              <a:t>25</a:t>
            </a:r>
            <a:r>
              <a:rPr lang="en-US" sz="4800" baseline="-25000"/>
              <a:t>10</a:t>
            </a:r>
            <a:r>
              <a:rPr lang="en-US" sz="4800"/>
              <a:t> = 11001</a:t>
            </a:r>
            <a:r>
              <a:rPr lang="en-US" sz="4800" baseline="-25000"/>
              <a:t>2</a:t>
            </a:r>
            <a:r>
              <a:rPr lang="en-US" sz="4800"/>
              <a:t> = 31</a:t>
            </a:r>
            <a:r>
              <a:rPr lang="en-US" sz="4800" baseline="-25000"/>
              <a:t>8</a:t>
            </a:r>
            <a:r>
              <a:rPr lang="en-US" sz="4800"/>
              <a:t> = 19</a:t>
            </a:r>
            <a:r>
              <a:rPr lang="en-US" sz="4800" baseline="-25000"/>
              <a:t>16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2133600" y="4495800"/>
            <a:ext cx="1295400" cy="533400"/>
          </a:xfrm>
          <a:prstGeom prst="wedgeRoundRectCallout">
            <a:avLst>
              <a:gd name="adj1" fmla="val -40440"/>
              <a:gd name="adj2" fmla="val -165773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752600" y="2362200"/>
            <a:ext cx="6019800" cy="15525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125</a:t>
            </a:r>
            <a:r>
              <a:rPr lang="en-US" baseline="-25000">
                <a:latin typeface="Courier New" pitchFamily="49" charset="0"/>
              </a:rPr>
              <a:t>10</a:t>
            </a:r>
            <a:r>
              <a:rPr lang="en-US">
                <a:latin typeface="Courier New" pitchFamily="49" charset="0"/>
              </a:rPr>
              <a:t> =&gt;	5 x 10</a:t>
            </a:r>
            <a:r>
              <a:rPr lang="en-US" baseline="30000">
                <a:latin typeface="Courier New" pitchFamily="49" charset="0"/>
              </a:rPr>
              <a:t>0</a:t>
            </a:r>
            <a:r>
              <a:rPr lang="en-US">
                <a:latin typeface="Courier New" pitchFamily="49" charset="0"/>
              </a:rPr>
              <a:t>	=   5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		2 x 10</a:t>
            </a:r>
            <a:r>
              <a:rPr lang="en-US" baseline="30000">
                <a:latin typeface="Courier New" pitchFamily="49" charset="0"/>
              </a:rPr>
              <a:t>1</a:t>
            </a:r>
            <a:r>
              <a:rPr lang="en-US">
                <a:latin typeface="Courier New" pitchFamily="49" charset="0"/>
              </a:rPr>
              <a:t>	=  20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		1 x 10</a:t>
            </a:r>
            <a:r>
              <a:rPr lang="en-US" baseline="30000">
                <a:latin typeface="Courier New" pitchFamily="49" charset="0"/>
              </a:rPr>
              <a:t>2	</a:t>
            </a:r>
            <a:r>
              <a:rPr lang="en-US">
                <a:latin typeface="Courier New" pitchFamily="49" charset="0"/>
              </a:rPr>
              <a:t>= 100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				  125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5715000" y="35052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3505200" y="4343400"/>
            <a:ext cx="990600" cy="762000"/>
          </a:xfrm>
          <a:prstGeom prst="wedgeRoundRectCallout">
            <a:avLst>
              <a:gd name="adj1" fmla="val 51282"/>
              <a:gd name="adj2" fmla="val -145208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Base</a:t>
            </a:r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4800600" y="1143000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Weight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246</TotalTime>
  <Words>798</Words>
  <Application>Microsoft Office PowerPoint</Application>
  <PresentationFormat>On-screen Show (4:3)</PresentationFormat>
  <Paragraphs>370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Urban</vt:lpstr>
      <vt:lpstr>Lecture 5</vt:lpstr>
      <vt:lpstr>Number Systems</vt:lpstr>
      <vt:lpstr>Why do we need various number base conversions </vt:lpstr>
      <vt:lpstr>Quantities/Counting (1 of 3)</vt:lpstr>
      <vt:lpstr>Quantities/Counting (2 of 3) </vt:lpstr>
      <vt:lpstr>Quantities/Counting (3 of 3) </vt:lpstr>
      <vt:lpstr>Conversion Among Bases</vt:lpstr>
      <vt:lpstr>Quick Example</vt:lpstr>
      <vt:lpstr>PowerPoint Presentation</vt:lpstr>
      <vt:lpstr>Binary to Decimal</vt:lpstr>
      <vt:lpstr>Binary to Decimal</vt:lpstr>
      <vt:lpstr>Example</vt:lpstr>
      <vt:lpstr>Octal to Decimal</vt:lpstr>
      <vt:lpstr>Octal to Decimal</vt:lpstr>
      <vt:lpstr>Example</vt:lpstr>
      <vt:lpstr>Hexadecimal to Decimal</vt:lpstr>
      <vt:lpstr>Hexadecimal to Decimal</vt:lpstr>
      <vt:lpstr>Example</vt:lpstr>
      <vt:lpstr>Decimal to Binary</vt:lpstr>
      <vt:lpstr>Decimal to Binary</vt:lpstr>
      <vt:lpstr>Example</vt:lpstr>
      <vt:lpstr>Octal to Binary</vt:lpstr>
      <vt:lpstr>Octal to Binary</vt:lpstr>
      <vt:lpstr>Example</vt:lpstr>
      <vt:lpstr>Hexadecimal to Binary</vt:lpstr>
      <vt:lpstr>Hexadecimal to Binary</vt:lpstr>
      <vt:lpstr>Example</vt:lpstr>
      <vt:lpstr>Decimal to Octal</vt:lpstr>
      <vt:lpstr>Decimal to Octal</vt:lpstr>
      <vt:lpstr>Example</vt:lpstr>
      <vt:lpstr>Decimal to Hexadecimal</vt:lpstr>
      <vt:lpstr>Decimal to Hexadecimal</vt:lpstr>
      <vt:lpstr>Example</vt:lpstr>
      <vt:lpstr>Binary to Octal</vt:lpstr>
      <vt:lpstr>Binary to Octal</vt:lpstr>
      <vt:lpstr>Example</vt:lpstr>
      <vt:lpstr>Binary to Hexadecimal</vt:lpstr>
      <vt:lpstr>Binary to Hexadecimal</vt:lpstr>
      <vt:lpstr>Example</vt:lpstr>
      <vt:lpstr>Octal to Hexadecimal</vt:lpstr>
      <vt:lpstr>Octal to Hexadecimal</vt:lpstr>
      <vt:lpstr>Example</vt:lpstr>
      <vt:lpstr>Hexadecimal to Octal</vt:lpstr>
      <vt:lpstr>Hexadecimal to Octal</vt:lpstr>
      <vt:lpstr>Example</vt:lpstr>
      <vt:lpstr>Exercise – Convert ...</vt:lpstr>
      <vt:lpstr>Exercise – Convert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Quantities/Counting (1 of 3)</dc:title>
  <dc:creator>user</dc:creator>
  <cp:lastModifiedBy>Administrator</cp:lastModifiedBy>
  <cp:revision>12</cp:revision>
  <dcterms:created xsi:type="dcterms:W3CDTF">2015-10-14T04:47:29Z</dcterms:created>
  <dcterms:modified xsi:type="dcterms:W3CDTF">2017-04-30T03:14:20Z</dcterms:modified>
</cp:coreProperties>
</file>