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1" r:id="rId3"/>
    <p:sldId id="257" r:id="rId4"/>
    <p:sldId id="258" r:id="rId5"/>
    <p:sldId id="288" r:id="rId6"/>
    <p:sldId id="289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96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92" r:id="rId23"/>
    <p:sldId id="293" r:id="rId24"/>
    <p:sldId id="294" r:id="rId25"/>
    <p:sldId id="295" r:id="rId26"/>
    <p:sldId id="280" r:id="rId27"/>
    <p:sldId id="281" r:id="rId2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00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F9B53E9-B019-4180-9B7E-5BA35FBCDC4B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E43C-4C2A-4191-88A7-8BF8B60A75C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CD64B-2B3B-4FD0-AECE-939F7C2980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E6DA102-5AD7-4726-A8E0-94D4A752E975}" type="slidenum">
              <a:rPr lang="en-US"/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673BCE4-A906-4F96-B23E-1F4B2CD23F70}" type="slidenum">
              <a:rPr lang="en-US"/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2FD82F92-592D-4C82-8A86-62E771A5091B}" type="slidenum">
              <a:rPr lang="en-US"/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848AB-0255-422C-ABBA-8584ECD71137}" type="slidenum">
              <a:rPr lang="en-US" smtClean="0"/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618ECC7-74C0-444D-8C22-9F9175DFCEED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45CF5-9878-4ADC-BC7B-69F5B4AFB309}" type="slidenum">
              <a:rPr lang="en-US" smtClean="0"/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09EA8-732F-42A9-87D1-5F5F4D784CF9}" type="slidenum">
              <a:rPr lang="en-US" smtClean="0"/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993D9-AD74-41F0-BB9D-277100D9EC8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2D4B-B528-479D-A6E8-2308CA0A81C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18D5-C3A3-46FB-A0DC-CF498E6A3D56}" type="slidenum">
              <a:rPr lang="en-US" smtClean="0"/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75BB25E-D002-4C45-A412-4E27487F70E1}" type="slidenum">
              <a:rPr lang="en-US" smtClean="0"/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37EC26F-0C5F-41CE-AA6C-764AC4A49CD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Pseudocode Algorithm and Flowchart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3 </a:t>
            </a:r>
            <a:endParaRPr 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7848600" cy="3886200"/>
          </a:xfrm>
        </p:spPr>
        <p:txBody>
          <a:bodyPr/>
          <a:lstStyle/>
          <a:p>
            <a:r>
              <a:rPr lang="en-US" sz="2800"/>
              <a:t>Write an algorithm and draw a flowchart that will calculate the roots of a quadratic equation </a:t>
            </a:r>
            <a:endParaRPr lang="en-US" sz="2800"/>
          </a:p>
          <a:p>
            <a:endParaRPr lang="en-US" sz="2800"/>
          </a:p>
          <a:p>
            <a:r>
              <a:rPr lang="en-US" sz="2800"/>
              <a:t> Hint: </a:t>
            </a:r>
            <a:r>
              <a:rPr lang="en-US" sz="2800" b="1"/>
              <a:t>d</a:t>
            </a:r>
            <a:r>
              <a:rPr lang="en-US" sz="2800"/>
              <a:t> = sqrt (                        ), and the roots are:  </a:t>
            </a:r>
            <a:r>
              <a:rPr lang="en-US" sz="2800" b="1" i="1"/>
              <a:t>x</a:t>
            </a:r>
            <a:r>
              <a:rPr lang="en-US" sz="2800" b="1"/>
              <a:t>1</a:t>
            </a:r>
            <a:r>
              <a:rPr lang="en-US" sz="2800"/>
              <a:t> = (–</a:t>
            </a:r>
            <a:r>
              <a:rPr lang="en-US" sz="2800" i="1"/>
              <a:t>b</a:t>
            </a:r>
            <a:r>
              <a:rPr lang="en-US" sz="2800"/>
              <a:t> + </a:t>
            </a:r>
            <a:r>
              <a:rPr lang="en-US" sz="2800" i="1"/>
              <a:t>d</a:t>
            </a:r>
            <a:r>
              <a:rPr lang="en-US" sz="2800"/>
              <a:t>)/2</a:t>
            </a:r>
            <a:r>
              <a:rPr lang="en-US" sz="2800" i="1"/>
              <a:t>a</a:t>
            </a:r>
            <a:r>
              <a:rPr lang="en-US" sz="2800"/>
              <a:t>   and </a:t>
            </a:r>
            <a:r>
              <a:rPr lang="en-US" sz="2800" b="1" i="1"/>
              <a:t>x</a:t>
            </a:r>
            <a:r>
              <a:rPr lang="en-US" sz="2800" b="1"/>
              <a:t>2</a:t>
            </a:r>
            <a:r>
              <a:rPr lang="en-US" sz="2800"/>
              <a:t> = (–</a:t>
            </a:r>
            <a:r>
              <a:rPr lang="en-US" sz="2800" i="1"/>
              <a:t>b</a:t>
            </a:r>
            <a:r>
              <a:rPr lang="en-US" sz="2800"/>
              <a:t> – </a:t>
            </a:r>
            <a:r>
              <a:rPr lang="en-US" sz="2800" i="1"/>
              <a:t>d</a:t>
            </a:r>
            <a:r>
              <a:rPr lang="en-US" sz="2800"/>
              <a:t>)/2</a:t>
            </a:r>
            <a:r>
              <a:rPr lang="en-US" sz="2800" i="1"/>
              <a:t>a</a:t>
            </a:r>
            <a:endParaRPr lang="en-US" sz="2800" i="1"/>
          </a:p>
        </p:txBody>
      </p:sp>
      <p:graphicFrame>
        <p:nvGraphicFramePr>
          <p:cNvPr id="20486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914400" y="2895600"/>
          <a:ext cx="22098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5" name="Equation" r:id="rId1" imgW="965200" imgH="203200" progId="Equation.DSMT4">
                  <p:embed/>
                </p:oleObj>
              </mc:Choice>
              <mc:Fallback>
                <p:oleObj name="Equation" r:id="rId1" imgW="965200" imgH="203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895600"/>
                        <a:ext cx="220980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2" name="Object 12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352800" y="3429000"/>
          <a:ext cx="1344613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6" name="Equation" r:id="rId3" imgW="545465" imgH="203200" progId="Equation.DSMT4">
                  <p:embed/>
                </p:oleObj>
              </mc:Choice>
              <mc:Fallback>
                <p:oleObj name="Equation" r:id="rId3" imgW="545465" imgH="2032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429000"/>
                        <a:ext cx="1344613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b="1"/>
              <a:t>Pseudocode</a:t>
            </a:r>
            <a:r>
              <a:rPr lang="en-US"/>
              <a:t>: 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i="1"/>
              <a:t>Input the coefficients (a, b, c) of the quadratic equation</a:t>
            </a:r>
            <a:endParaRPr lang="en-US" i="1"/>
          </a:p>
          <a:p>
            <a:pPr>
              <a:lnSpc>
                <a:spcPct val="90000"/>
              </a:lnSpc>
            </a:pPr>
            <a:r>
              <a:rPr lang="en-US" i="1"/>
              <a:t>Calculate </a:t>
            </a:r>
            <a:r>
              <a:rPr lang="en-US" b="1"/>
              <a:t>d</a:t>
            </a:r>
            <a:endParaRPr lang="en-US" b="1"/>
          </a:p>
          <a:p>
            <a:pPr>
              <a:lnSpc>
                <a:spcPct val="90000"/>
              </a:lnSpc>
            </a:pPr>
            <a:r>
              <a:rPr lang="en-US" i="1"/>
              <a:t>Calculate  </a:t>
            </a:r>
            <a:r>
              <a:rPr lang="en-US" b="1" i="1"/>
              <a:t>x</a:t>
            </a:r>
            <a:r>
              <a:rPr lang="en-US" b="1"/>
              <a:t>1</a:t>
            </a:r>
            <a:endParaRPr lang="en-US" b="1" i="1"/>
          </a:p>
          <a:p>
            <a:pPr>
              <a:lnSpc>
                <a:spcPct val="90000"/>
              </a:lnSpc>
            </a:pPr>
            <a:r>
              <a:rPr lang="en-US" i="1"/>
              <a:t>Calculate </a:t>
            </a:r>
            <a:r>
              <a:rPr lang="en-US" b="1"/>
              <a:t>x2</a:t>
            </a:r>
            <a:endParaRPr lang="en-US" b="1" i="1"/>
          </a:p>
          <a:p>
            <a:pPr>
              <a:lnSpc>
                <a:spcPct val="90000"/>
              </a:lnSpc>
            </a:pPr>
            <a:r>
              <a:rPr lang="en-US" i="1"/>
              <a:t>Print </a:t>
            </a:r>
            <a:r>
              <a:rPr lang="en-US"/>
              <a:t>x</a:t>
            </a:r>
            <a:r>
              <a:rPr lang="en-US" i="1"/>
              <a:t>1 and </a:t>
            </a:r>
            <a:r>
              <a:rPr lang="en-US"/>
              <a:t>x2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5715000" cy="3886200"/>
          </a:xfrm>
        </p:spPr>
        <p:txBody>
          <a:bodyPr/>
          <a:lstStyle/>
          <a:p>
            <a:r>
              <a:rPr lang="en-US" sz="2800" b="1" dirty="0"/>
              <a:t>Algorithm</a:t>
            </a:r>
            <a:r>
              <a:rPr lang="en-US" sz="2800" dirty="0"/>
              <a:t>: </a:t>
            </a:r>
            <a:endParaRPr lang="en-US" sz="2800" dirty="0"/>
          </a:p>
          <a:p>
            <a:r>
              <a:rPr lang="en-US" sz="2000" dirty="0"/>
              <a:t>Step 1: 	Input a, b, c</a:t>
            </a:r>
            <a:endParaRPr lang="en-US" sz="2000" dirty="0"/>
          </a:p>
          <a:p>
            <a:r>
              <a:rPr lang="en-US" sz="2000" dirty="0"/>
              <a:t>Step 2: 	</a:t>
            </a:r>
            <a:r>
              <a:rPr lang="en-US" sz="2000" i="1" dirty="0"/>
              <a:t>d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</a:t>
            </a:r>
            <a:r>
              <a:rPr lang="en-US" sz="2000" dirty="0"/>
              <a:t> </a:t>
            </a:r>
            <a:r>
              <a:rPr lang="en-US" sz="2000" dirty="0" err="1"/>
              <a:t>sqrt</a:t>
            </a:r>
            <a:r>
              <a:rPr lang="en-US" sz="2000" dirty="0"/>
              <a:t> (                           )</a:t>
            </a:r>
            <a:endParaRPr lang="en-US" sz="2000" dirty="0"/>
          </a:p>
          <a:p>
            <a:r>
              <a:rPr lang="en-US" sz="2000" dirty="0"/>
              <a:t>Step 3: 	</a:t>
            </a:r>
            <a:r>
              <a:rPr lang="en-US" sz="2000" i="1" dirty="0"/>
              <a:t>x</a:t>
            </a:r>
            <a:r>
              <a:rPr lang="en-US" sz="2000" dirty="0"/>
              <a:t>1 </a:t>
            </a:r>
            <a:r>
              <a:rPr lang="en-US" sz="2000" dirty="0">
                <a:sym typeface="Symbol" panose="05050102010706020507" pitchFamily="18" charset="2"/>
              </a:rPr>
              <a:t></a:t>
            </a:r>
            <a:r>
              <a:rPr lang="en-US" sz="2000" dirty="0"/>
              <a:t> (–</a:t>
            </a:r>
            <a:r>
              <a:rPr lang="en-US" sz="2000" i="1" dirty="0"/>
              <a:t>b</a:t>
            </a:r>
            <a:r>
              <a:rPr lang="en-US" sz="2000" dirty="0"/>
              <a:t> + </a:t>
            </a:r>
            <a:r>
              <a:rPr lang="en-US" sz="2000" i="1" dirty="0"/>
              <a:t>d</a:t>
            </a:r>
            <a:r>
              <a:rPr lang="en-US" sz="2000" dirty="0"/>
              <a:t>) / (2 x </a:t>
            </a:r>
            <a:r>
              <a:rPr lang="en-US" sz="2000" i="1" dirty="0"/>
              <a:t>a</a:t>
            </a:r>
            <a:r>
              <a:rPr lang="en-US" sz="2000" dirty="0"/>
              <a:t>)</a:t>
            </a:r>
            <a:endParaRPr lang="en-US" sz="2000" dirty="0"/>
          </a:p>
          <a:p>
            <a:r>
              <a:rPr lang="en-US" sz="2000" dirty="0"/>
              <a:t>Step 4: 	</a:t>
            </a:r>
            <a:r>
              <a:rPr lang="en-US" sz="2000" i="1" dirty="0"/>
              <a:t>x</a:t>
            </a:r>
            <a:r>
              <a:rPr lang="en-US" sz="2000" dirty="0"/>
              <a:t>2 </a:t>
            </a:r>
            <a:r>
              <a:rPr lang="en-US" sz="2000" dirty="0">
                <a:sym typeface="Symbol" panose="05050102010706020507" pitchFamily="18" charset="2"/>
              </a:rPr>
              <a:t></a:t>
            </a:r>
            <a:r>
              <a:rPr lang="en-US" sz="2000" dirty="0"/>
              <a:t> (–</a:t>
            </a:r>
            <a:r>
              <a:rPr lang="en-US" sz="2000" i="1" dirty="0"/>
              <a:t>b</a:t>
            </a:r>
            <a:r>
              <a:rPr lang="en-US" sz="2000" dirty="0"/>
              <a:t> – </a:t>
            </a:r>
            <a:r>
              <a:rPr lang="en-US" sz="2000" i="1" dirty="0"/>
              <a:t>d</a:t>
            </a:r>
            <a:r>
              <a:rPr lang="en-US" sz="2000" dirty="0"/>
              <a:t>) / (2 x </a:t>
            </a:r>
            <a:r>
              <a:rPr lang="en-US" sz="2000" i="1" dirty="0"/>
              <a:t>a</a:t>
            </a:r>
            <a:r>
              <a:rPr lang="en-US" sz="2000" dirty="0"/>
              <a:t>)</a:t>
            </a:r>
            <a:endParaRPr lang="en-US" sz="2000" dirty="0"/>
          </a:p>
          <a:p>
            <a:r>
              <a:rPr lang="en-US" sz="2000" dirty="0"/>
              <a:t>Step 5: 	Print </a:t>
            </a:r>
            <a:r>
              <a:rPr lang="en-US" sz="2000" i="1" dirty="0"/>
              <a:t>x</a:t>
            </a:r>
            <a:r>
              <a:rPr lang="en-US" sz="2000" dirty="0"/>
              <a:t>1, </a:t>
            </a:r>
            <a:r>
              <a:rPr lang="en-US" sz="2000" i="1" dirty="0"/>
              <a:t>x</a:t>
            </a:r>
            <a:r>
              <a:rPr lang="en-US" sz="2000" dirty="0"/>
              <a:t>2</a:t>
            </a:r>
            <a:endParaRPr lang="en-US" sz="2000" dirty="0"/>
          </a:p>
          <a:p>
            <a:endParaRPr lang="en-US" sz="2000" dirty="0"/>
          </a:p>
        </p:txBody>
      </p:sp>
      <p:graphicFrame>
        <p:nvGraphicFramePr>
          <p:cNvPr id="22546" name="Object 18"/>
          <p:cNvGraphicFramePr>
            <a:graphicFrameLocks noGrp="1" noChangeAspect="1"/>
          </p:cNvGraphicFramePr>
          <p:nvPr>
            <p:ph sz="half" idx="2"/>
          </p:nvPr>
        </p:nvGraphicFramePr>
        <p:xfrm>
          <a:off x="3570288" y="2895600"/>
          <a:ext cx="1763712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3" name="Equation" r:id="rId1" imgW="913765" imgH="177800" progId="Equation.DSMT4">
                  <p:embed/>
                </p:oleObj>
              </mc:Choice>
              <mc:Fallback>
                <p:oleObj name="Equation" r:id="rId1" imgW="913765" imgH="17780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0288" y="2895600"/>
                        <a:ext cx="1763712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532" name="Group 4"/>
          <p:cNvGrpSpPr/>
          <p:nvPr/>
        </p:nvGrpSpPr>
        <p:grpSpPr bwMode="auto">
          <a:xfrm>
            <a:off x="5943600" y="1676400"/>
            <a:ext cx="2743200" cy="4572000"/>
            <a:chOff x="2467" y="7993"/>
            <a:chExt cx="3168" cy="5994"/>
          </a:xfrm>
        </p:grpSpPr>
        <p:sp>
          <p:nvSpPr>
            <p:cNvPr id="22533" name="AutoShape 5"/>
            <p:cNvSpPr>
              <a:spLocks noChangeArrowheads="1"/>
            </p:cNvSpPr>
            <p:nvPr/>
          </p:nvSpPr>
          <p:spPr bwMode="auto">
            <a:xfrm>
              <a:off x="3337" y="7993"/>
              <a:ext cx="1440" cy="576"/>
            </a:xfrm>
            <a:prstGeom prst="flowChartTermina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r>
                <a:rPr lang="en-US" sz="1400" b="1"/>
                <a:t>START</a:t>
              </a:r>
              <a:endParaRPr lang="en-US" sz="1400"/>
            </a:p>
          </p:txBody>
        </p:sp>
        <p:sp>
          <p:nvSpPr>
            <p:cNvPr id="22534" name="Line 6"/>
            <p:cNvSpPr>
              <a:spLocks noChangeShapeType="1"/>
            </p:cNvSpPr>
            <p:nvPr/>
          </p:nvSpPr>
          <p:spPr bwMode="auto">
            <a:xfrm>
              <a:off x="4057" y="8569"/>
              <a:ext cx="0" cy="3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35" name="AutoShape 7"/>
            <p:cNvSpPr>
              <a:spLocks noChangeArrowheads="1"/>
            </p:cNvSpPr>
            <p:nvPr/>
          </p:nvSpPr>
          <p:spPr bwMode="auto">
            <a:xfrm>
              <a:off x="2467" y="8963"/>
              <a:ext cx="3168" cy="685"/>
            </a:xfrm>
            <a:prstGeom prst="flowChartInputOutpu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/>
              <a:r>
                <a:rPr lang="en-US" sz="1400" b="1"/>
                <a:t>Input</a:t>
              </a:r>
              <a:endParaRPr lang="en-US" sz="1400" b="1"/>
            </a:p>
            <a:p>
              <a:pPr algn="ctr"/>
              <a:r>
                <a:rPr lang="en-US" sz="1400" b="1"/>
                <a:t>a, b, c</a:t>
              </a:r>
              <a:endParaRPr lang="en-US" sz="1400"/>
            </a:p>
          </p:txBody>
        </p:sp>
        <p:sp>
          <p:nvSpPr>
            <p:cNvPr id="22536" name="AutoShape 8"/>
            <p:cNvSpPr>
              <a:spLocks noChangeArrowheads="1"/>
            </p:cNvSpPr>
            <p:nvPr/>
          </p:nvSpPr>
          <p:spPr bwMode="auto">
            <a:xfrm>
              <a:off x="2554" y="10012"/>
              <a:ext cx="2937" cy="380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/>
              <a:r>
                <a:rPr lang="en-US" sz="1400" b="1"/>
                <a:t>d </a:t>
              </a:r>
              <a:r>
                <a:rPr lang="en-US">
                  <a:sym typeface="Symbol" panose="05050102010706020507" pitchFamily="18" charset="2"/>
                </a:rPr>
                <a:t></a:t>
              </a:r>
              <a:r>
                <a:rPr lang="en-US"/>
                <a:t> </a:t>
              </a:r>
              <a:r>
                <a:rPr lang="en-US" sz="1400" b="1"/>
                <a:t>sqrt(</a:t>
              </a:r>
              <a:r>
                <a:rPr lang="en-US" sz="1400" b="1" i="1"/>
                <a:t>b x b</a:t>
              </a:r>
              <a:r>
                <a:rPr lang="en-US" sz="1400" b="1"/>
                <a:t> – 4 x </a:t>
              </a:r>
              <a:r>
                <a:rPr lang="en-US" sz="1400" b="1" i="1"/>
                <a:t>a </a:t>
              </a:r>
              <a:r>
                <a:rPr lang="en-US" sz="1400" b="1"/>
                <a:t>x</a:t>
              </a:r>
              <a:r>
                <a:rPr lang="en-US" sz="1400" b="1" i="1"/>
                <a:t> c</a:t>
              </a:r>
              <a:r>
                <a:rPr lang="en-US" sz="1400" b="1"/>
                <a:t>)</a:t>
              </a:r>
              <a:endParaRPr lang="en-US" sz="1400" b="1">
                <a:solidFill>
                  <a:srgbClr val="000000"/>
                </a:solidFill>
                <a:latin typeface="TimesNewRomanPSMT" charset="0"/>
              </a:endParaRPr>
            </a:p>
            <a:p>
              <a:endParaRPr lang="en-US" sz="1400"/>
            </a:p>
          </p:txBody>
        </p:sp>
        <p:sp>
          <p:nvSpPr>
            <p:cNvPr id="22537" name="AutoShape 9"/>
            <p:cNvSpPr>
              <a:spLocks noChangeArrowheads="1"/>
            </p:cNvSpPr>
            <p:nvPr/>
          </p:nvSpPr>
          <p:spPr bwMode="auto">
            <a:xfrm>
              <a:off x="2785" y="12221"/>
              <a:ext cx="2448" cy="836"/>
            </a:xfrm>
            <a:prstGeom prst="flowChartDisp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/>
              <a:r>
                <a:rPr lang="en-US" sz="1400" b="1"/>
                <a:t>Print</a:t>
              </a:r>
              <a:endParaRPr lang="en-US" sz="1400" b="1"/>
            </a:p>
            <a:p>
              <a:pPr algn="ctr"/>
              <a:r>
                <a:rPr lang="en-US" sz="1400" b="1" i="1"/>
                <a:t>x</a:t>
              </a:r>
              <a:r>
                <a:rPr lang="en-US" sz="1400" b="1" baseline="-25000"/>
                <a:t>1</a:t>
              </a:r>
              <a:r>
                <a:rPr lang="en-US" sz="1400" b="1"/>
                <a:t> ,</a:t>
              </a:r>
              <a:r>
                <a:rPr lang="en-US" sz="1400" b="1" i="1"/>
                <a:t>x</a:t>
              </a:r>
              <a:r>
                <a:rPr lang="en-US" sz="1400" b="1" baseline="-25000"/>
                <a:t>2</a:t>
              </a:r>
              <a:r>
                <a:rPr lang="en-US" sz="1400" b="1"/>
                <a:t> </a:t>
              </a:r>
              <a:endParaRPr lang="en-US" sz="1400"/>
            </a:p>
          </p:txBody>
        </p:sp>
        <p:sp>
          <p:nvSpPr>
            <p:cNvPr id="22538" name="AutoShape 10"/>
            <p:cNvSpPr>
              <a:spLocks noChangeArrowheads="1"/>
            </p:cNvSpPr>
            <p:nvPr/>
          </p:nvSpPr>
          <p:spPr bwMode="auto">
            <a:xfrm>
              <a:off x="3285" y="13392"/>
              <a:ext cx="1440" cy="595"/>
            </a:xfrm>
            <a:prstGeom prst="flowChartTermina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/>
              <a:r>
                <a:rPr lang="en-US" sz="1400" b="1"/>
                <a:t>STOP</a:t>
              </a:r>
              <a:endParaRPr lang="en-US" sz="1400"/>
            </a:p>
          </p:txBody>
        </p:sp>
        <p:sp>
          <p:nvSpPr>
            <p:cNvPr id="22539" name="Line 11"/>
            <p:cNvSpPr>
              <a:spLocks noChangeShapeType="1"/>
            </p:cNvSpPr>
            <p:nvPr/>
          </p:nvSpPr>
          <p:spPr bwMode="auto">
            <a:xfrm>
              <a:off x="4032" y="9648"/>
              <a:ext cx="0" cy="3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0" name="AutoShape 12"/>
            <p:cNvSpPr>
              <a:spLocks noChangeArrowheads="1"/>
            </p:cNvSpPr>
            <p:nvPr/>
          </p:nvSpPr>
          <p:spPr bwMode="auto">
            <a:xfrm>
              <a:off x="2562" y="10732"/>
              <a:ext cx="2937" cy="380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/>
              <a:r>
                <a:rPr lang="en-US" sz="1400" b="1" i="1"/>
                <a:t>x</a:t>
              </a:r>
              <a:r>
                <a:rPr lang="en-US" sz="1400" b="1" baseline="-25000"/>
                <a:t>1</a:t>
              </a:r>
              <a:r>
                <a:rPr lang="en-US" sz="1400" b="1"/>
                <a:t> </a:t>
              </a:r>
              <a:r>
                <a:rPr lang="en-US">
                  <a:sym typeface="Symbol" panose="05050102010706020507" pitchFamily="18" charset="2"/>
                </a:rPr>
                <a:t></a:t>
              </a:r>
              <a:r>
                <a:rPr lang="en-US" sz="1400" b="1"/>
                <a:t>(–</a:t>
              </a:r>
              <a:r>
                <a:rPr lang="en-US" sz="1400" b="1" i="1"/>
                <a:t>b</a:t>
              </a:r>
              <a:r>
                <a:rPr lang="en-US" sz="1400" b="1"/>
                <a:t> + </a:t>
              </a:r>
              <a:r>
                <a:rPr lang="en-US" sz="1400" b="1" i="1"/>
                <a:t>d</a:t>
              </a:r>
              <a:r>
                <a:rPr lang="en-US" sz="1400" b="1"/>
                <a:t>) / (2 x </a:t>
              </a:r>
              <a:r>
                <a:rPr lang="en-US" sz="1400" b="1" i="1"/>
                <a:t>a</a:t>
              </a:r>
              <a:r>
                <a:rPr lang="en-US" sz="1400" b="1"/>
                <a:t>)</a:t>
              </a:r>
              <a:endParaRPr lang="en-US" sz="1400" b="1">
                <a:solidFill>
                  <a:srgbClr val="000000"/>
                </a:solidFill>
                <a:latin typeface="TimesNewRomanPSMT" charset="0"/>
              </a:endParaRPr>
            </a:p>
            <a:p>
              <a:endParaRPr lang="en-US" sz="1400"/>
            </a:p>
          </p:txBody>
        </p:sp>
        <p:sp>
          <p:nvSpPr>
            <p:cNvPr id="22541" name="Line 13"/>
            <p:cNvSpPr>
              <a:spLocks noChangeShapeType="1"/>
            </p:cNvSpPr>
            <p:nvPr/>
          </p:nvSpPr>
          <p:spPr bwMode="auto">
            <a:xfrm>
              <a:off x="4021" y="10368"/>
              <a:ext cx="0" cy="3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2" name="AutoShape 14"/>
            <p:cNvSpPr>
              <a:spLocks noChangeArrowheads="1"/>
            </p:cNvSpPr>
            <p:nvPr/>
          </p:nvSpPr>
          <p:spPr bwMode="auto">
            <a:xfrm>
              <a:off x="2554" y="11463"/>
              <a:ext cx="2937" cy="380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/>
              <a:r>
                <a:rPr lang="en-US" sz="1400" b="1" i="1"/>
                <a:t>X</a:t>
              </a:r>
              <a:r>
                <a:rPr lang="en-US" sz="1400" b="1" baseline="-25000"/>
                <a:t>2</a:t>
              </a:r>
              <a:r>
                <a:rPr lang="en-US" sz="1400" b="1"/>
                <a:t> </a:t>
              </a:r>
              <a:r>
                <a:rPr lang="en-US">
                  <a:sym typeface="Symbol" panose="05050102010706020507" pitchFamily="18" charset="2"/>
                </a:rPr>
                <a:t></a:t>
              </a:r>
              <a:r>
                <a:rPr lang="en-US" sz="1400" b="1"/>
                <a:t> (–</a:t>
              </a:r>
              <a:r>
                <a:rPr lang="en-US" sz="1400" b="1" i="1"/>
                <a:t>b</a:t>
              </a:r>
              <a:r>
                <a:rPr lang="en-US" sz="1400" b="1"/>
                <a:t> – </a:t>
              </a:r>
              <a:r>
                <a:rPr lang="en-US" sz="1400" b="1" i="1"/>
                <a:t>d</a:t>
              </a:r>
              <a:r>
                <a:rPr lang="en-US" sz="1400" b="1"/>
                <a:t>) / (2 x </a:t>
              </a:r>
              <a:r>
                <a:rPr lang="en-US" sz="1400" b="1" i="1"/>
                <a:t>a</a:t>
              </a:r>
              <a:r>
                <a:rPr lang="en-US" sz="1400" b="1"/>
                <a:t>)</a:t>
              </a:r>
              <a:endParaRPr lang="en-US" sz="1400" b="1">
                <a:solidFill>
                  <a:srgbClr val="000000"/>
                </a:solidFill>
                <a:latin typeface="TimesNewRomanPSMT" charset="0"/>
              </a:endParaRPr>
            </a:p>
            <a:p>
              <a:endParaRPr lang="en-US" sz="1400"/>
            </a:p>
          </p:txBody>
        </p:sp>
        <p:sp>
          <p:nvSpPr>
            <p:cNvPr id="22543" name="Line 15"/>
            <p:cNvSpPr>
              <a:spLocks noChangeShapeType="1"/>
            </p:cNvSpPr>
            <p:nvPr/>
          </p:nvSpPr>
          <p:spPr bwMode="auto">
            <a:xfrm>
              <a:off x="4013" y="11099"/>
              <a:ext cx="0" cy="3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4" name="Line 16"/>
            <p:cNvSpPr>
              <a:spLocks noChangeShapeType="1"/>
            </p:cNvSpPr>
            <p:nvPr/>
          </p:nvSpPr>
          <p:spPr bwMode="auto">
            <a:xfrm>
              <a:off x="4013" y="11832"/>
              <a:ext cx="0" cy="3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5" name="Line 17"/>
            <p:cNvSpPr>
              <a:spLocks noChangeShapeType="1"/>
            </p:cNvSpPr>
            <p:nvPr/>
          </p:nvSpPr>
          <p:spPr bwMode="auto">
            <a:xfrm>
              <a:off x="4013" y="13052"/>
              <a:ext cx="0" cy="3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487362"/>
          </a:xfrm>
        </p:spPr>
        <p:txBody>
          <a:bodyPr>
            <a:noAutofit/>
          </a:bodyPr>
          <a:lstStyle/>
          <a:p>
            <a:r>
              <a:rPr lang="en-US" sz="2800" dirty="0" smtClean="0"/>
              <a:t>Decision over HCN</a:t>
            </a:r>
            <a:endParaRPr lang="en-US" sz="2800" dirty="0"/>
          </a:p>
        </p:txBody>
      </p:sp>
      <p:sp>
        <p:nvSpPr>
          <p:cNvPr id="4" name="Oval 3"/>
          <p:cNvSpPr/>
          <p:nvPr/>
        </p:nvSpPr>
        <p:spPr>
          <a:xfrm>
            <a:off x="4419600" y="274638"/>
            <a:ext cx="2057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19600" y="6069273"/>
            <a:ext cx="2057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8" name="Flowchart: Data 7"/>
          <p:cNvSpPr/>
          <p:nvPr/>
        </p:nvSpPr>
        <p:spPr>
          <a:xfrm>
            <a:off x="4419600" y="1371600"/>
            <a:ext cx="2057400" cy="6096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Take HCN</a:t>
            </a:r>
            <a:endParaRPr lang="en-US" dirty="0"/>
          </a:p>
        </p:txBody>
      </p:sp>
      <p:sp>
        <p:nvSpPr>
          <p:cNvPr id="10" name="Diamond 9"/>
          <p:cNvSpPr/>
          <p:nvPr/>
        </p:nvSpPr>
        <p:spPr>
          <a:xfrm>
            <a:off x="4648200" y="2438400"/>
            <a:ext cx="1600200" cy="9906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IT SOUR?</a:t>
            </a:r>
            <a:endParaRPr lang="en-US" dirty="0"/>
          </a:p>
        </p:txBody>
      </p:sp>
      <p:cxnSp>
        <p:nvCxnSpPr>
          <p:cNvPr id="12" name="Straight Connector 11"/>
          <p:cNvCxnSpPr>
            <a:stCxn id="10" idx="3"/>
          </p:cNvCxnSpPr>
          <p:nvPr/>
        </p:nvCxnSpPr>
        <p:spPr>
          <a:xfrm>
            <a:off x="6248400" y="2933700"/>
            <a:ext cx="8382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086600" y="2971800"/>
            <a:ext cx="0" cy="137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Display 15"/>
          <p:cNvSpPr/>
          <p:nvPr/>
        </p:nvSpPr>
        <p:spPr>
          <a:xfrm>
            <a:off x="6210869" y="4331458"/>
            <a:ext cx="1600200" cy="685800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SOUR</a:t>
            </a:r>
            <a:endParaRPr lang="en-US" dirty="0"/>
          </a:p>
        </p:txBody>
      </p:sp>
      <p:cxnSp>
        <p:nvCxnSpPr>
          <p:cNvPr id="18" name="Straight Connector 17"/>
          <p:cNvCxnSpPr>
            <a:stCxn id="10" idx="1"/>
          </p:cNvCxnSpPr>
          <p:nvPr/>
        </p:nvCxnSpPr>
        <p:spPr>
          <a:xfrm flipH="1">
            <a:off x="3943066" y="2933700"/>
            <a:ext cx="705134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943065" y="2971800"/>
            <a:ext cx="0" cy="137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Display 19"/>
          <p:cNvSpPr/>
          <p:nvPr/>
        </p:nvSpPr>
        <p:spPr>
          <a:xfrm>
            <a:off x="3067334" y="4343400"/>
            <a:ext cx="1600200" cy="685800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SALT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4067033" y="5592762"/>
            <a:ext cx="30195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067033" y="5029200"/>
            <a:ext cx="0" cy="575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072952" y="5029200"/>
            <a:ext cx="0" cy="575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086600" y="3012743"/>
            <a:ext cx="0" cy="137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072952" y="5070143"/>
            <a:ext cx="0" cy="575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7" idx="0"/>
          </p:cNvCxnSpPr>
          <p:nvPr/>
        </p:nvCxnSpPr>
        <p:spPr>
          <a:xfrm>
            <a:off x="5448300" y="5592762"/>
            <a:ext cx="0" cy="476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448300" y="1961889"/>
            <a:ext cx="0" cy="476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448300" y="808038"/>
            <a:ext cx="0" cy="563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953017" y="2608746"/>
            <a:ext cx="93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227644" y="2566768"/>
            <a:ext cx="93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10" grpId="0" animBg="1"/>
      <p:bldP spid="16" grpId="0" animBg="1"/>
      <p:bldP spid="20" grpId="0" animBg="1"/>
      <p:bldP spid="41" grpId="0"/>
      <p:bldP spid="4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DECISION STRUCTURES </a:t>
            </a: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The expression A&gt;B is a logical expression</a:t>
            </a:r>
            <a:endParaRPr lang="en-US" sz="2800" i="1"/>
          </a:p>
          <a:p>
            <a:pPr>
              <a:lnSpc>
                <a:spcPct val="90000"/>
              </a:lnSpc>
            </a:pPr>
            <a:r>
              <a:rPr lang="en-US" sz="2800" i="1"/>
              <a:t>it describes a</a:t>
            </a:r>
            <a:r>
              <a:rPr lang="en-US" sz="2800" b="1" i="1"/>
              <a:t> condition </a:t>
            </a:r>
            <a:r>
              <a:rPr lang="en-US" sz="2800" i="1"/>
              <a:t>we want to test</a:t>
            </a:r>
            <a:endParaRPr lang="en-US" sz="2800" b="1" i="1"/>
          </a:p>
          <a:p>
            <a:pPr>
              <a:lnSpc>
                <a:spcPct val="90000"/>
              </a:lnSpc>
            </a:pPr>
            <a:r>
              <a:rPr lang="en-US" sz="2800" b="1" i="1"/>
              <a:t>if A&gt;B is true (if A is greater than B) </a:t>
            </a:r>
            <a:r>
              <a:rPr lang="en-US" sz="2800" i="1"/>
              <a:t>we take the action on left</a:t>
            </a: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print the value of A </a:t>
            </a:r>
            <a:endParaRPr lang="en-US" sz="2800"/>
          </a:p>
          <a:p>
            <a:pPr>
              <a:lnSpc>
                <a:spcPct val="90000"/>
              </a:lnSpc>
            </a:pPr>
            <a:r>
              <a:rPr lang="en-US" sz="2800" b="1" i="1"/>
              <a:t>if A&gt;B is false (if A is not greater than B) </a:t>
            </a:r>
            <a:r>
              <a:rPr lang="en-US" sz="2800" i="1"/>
              <a:t>we take the action on right</a:t>
            </a: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print the value of B</a:t>
            </a:r>
            <a:endParaRPr 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DECISION STRUCTURES</a:t>
            </a:r>
            <a:endParaRPr lang="en-US"/>
          </a:p>
        </p:txBody>
      </p:sp>
      <p:grpSp>
        <p:nvGrpSpPr>
          <p:cNvPr id="24580" name="Group 4"/>
          <p:cNvGrpSpPr/>
          <p:nvPr/>
        </p:nvGrpSpPr>
        <p:grpSpPr bwMode="auto">
          <a:xfrm>
            <a:off x="2362200" y="2514600"/>
            <a:ext cx="4114800" cy="3048000"/>
            <a:chOff x="3744" y="3888"/>
            <a:chExt cx="5184" cy="3168"/>
          </a:xfrm>
        </p:grpSpPr>
        <p:sp>
          <p:nvSpPr>
            <p:cNvPr id="24581" name="AutoShape 5"/>
            <p:cNvSpPr>
              <a:spLocks noChangeArrowheads="1"/>
            </p:cNvSpPr>
            <p:nvPr/>
          </p:nvSpPr>
          <p:spPr bwMode="auto">
            <a:xfrm>
              <a:off x="5472" y="4320"/>
              <a:ext cx="1728" cy="1152"/>
            </a:xfrm>
            <a:prstGeom prst="flowChartDecision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/>
              <a:r>
                <a:rPr lang="en-US" b="1"/>
                <a:t>is</a:t>
              </a:r>
              <a:endParaRPr lang="en-US" b="1"/>
            </a:p>
            <a:p>
              <a:pPr algn="ctr"/>
              <a:r>
                <a:rPr lang="en-US" b="1"/>
                <a:t>A&gt;B</a:t>
              </a:r>
              <a:endParaRPr lang="en-US"/>
            </a:p>
          </p:txBody>
        </p:sp>
        <p:sp>
          <p:nvSpPr>
            <p:cNvPr id="24582" name="Line 6"/>
            <p:cNvSpPr>
              <a:spLocks noChangeShapeType="1"/>
            </p:cNvSpPr>
            <p:nvPr/>
          </p:nvSpPr>
          <p:spPr bwMode="auto">
            <a:xfrm>
              <a:off x="7200" y="4896"/>
              <a:ext cx="8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83" name="Line 7"/>
            <p:cNvSpPr>
              <a:spLocks noChangeShapeType="1"/>
            </p:cNvSpPr>
            <p:nvPr/>
          </p:nvSpPr>
          <p:spPr bwMode="auto">
            <a:xfrm>
              <a:off x="8064" y="4896"/>
              <a:ext cx="0" cy="8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84" name="Line 8"/>
            <p:cNvSpPr>
              <a:spLocks noChangeShapeType="1"/>
            </p:cNvSpPr>
            <p:nvPr/>
          </p:nvSpPr>
          <p:spPr bwMode="auto">
            <a:xfrm>
              <a:off x="4627" y="4896"/>
              <a:ext cx="8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85" name="Line 9"/>
            <p:cNvSpPr>
              <a:spLocks noChangeShapeType="1"/>
            </p:cNvSpPr>
            <p:nvPr/>
          </p:nvSpPr>
          <p:spPr bwMode="auto">
            <a:xfrm>
              <a:off x="4627" y="4896"/>
              <a:ext cx="0" cy="8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86" name="AutoShape 10"/>
            <p:cNvSpPr>
              <a:spLocks noChangeArrowheads="1"/>
            </p:cNvSpPr>
            <p:nvPr/>
          </p:nvSpPr>
          <p:spPr bwMode="auto">
            <a:xfrm>
              <a:off x="7200" y="5760"/>
              <a:ext cx="1728" cy="576"/>
            </a:xfrm>
            <a:prstGeom prst="flowChartDisplay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/>
              <a:r>
                <a:rPr lang="en-US" b="1"/>
                <a:t>Print B</a:t>
              </a:r>
              <a:endParaRPr lang="en-US"/>
            </a:p>
          </p:txBody>
        </p:sp>
        <p:sp>
          <p:nvSpPr>
            <p:cNvPr id="24587" name="AutoShape 11"/>
            <p:cNvSpPr>
              <a:spLocks noChangeArrowheads="1"/>
            </p:cNvSpPr>
            <p:nvPr/>
          </p:nvSpPr>
          <p:spPr bwMode="auto">
            <a:xfrm>
              <a:off x="3744" y="5752"/>
              <a:ext cx="1728" cy="576"/>
            </a:xfrm>
            <a:prstGeom prst="flowChartDisplay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/>
              <a:r>
                <a:rPr lang="en-US" b="1"/>
                <a:t>Print A</a:t>
              </a:r>
              <a:endParaRPr lang="en-US"/>
            </a:p>
          </p:txBody>
        </p:sp>
        <p:sp>
          <p:nvSpPr>
            <p:cNvPr id="24588" name="Line 12"/>
            <p:cNvSpPr>
              <a:spLocks noChangeShapeType="1"/>
            </p:cNvSpPr>
            <p:nvPr/>
          </p:nvSpPr>
          <p:spPr bwMode="auto">
            <a:xfrm>
              <a:off x="6336" y="3888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89" name="Line 13"/>
            <p:cNvSpPr>
              <a:spLocks noChangeShapeType="1"/>
            </p:cNvSpPr>
            <p:nvPr/>
          </p:nvSpPr>
          <p:spPr bwMode="auto">
            <a:xfrm>
              <a:off x="4608" y="6336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0" name="Line 14"/>
            <p:cNvSpPr>
              <a:spLocks noChangeShapeType="1"/>
            </p:cNvSpPr>
            <p:nvPr/>
          </p:nvSpPr>
          <p:spPr bwMode="auto">
            <a:xfrm>
              <a:off x="4608" y="6624"/>
              <a:ext cx="345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1" name="Line 15"/>
            <p:cNvSpPr>
              <a:spLocks noChangeShapeType="1"/>
            </p:cNvSpPr>
            <p:nvPr/>
          </p:nvSpPr>
          <p:spPr bwMode="auto">
            <a:xfrm flipV="1">
              <a:off x="8064" y="6336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2" name="Line 16"/>
            <p:cNvSpPr>
              <a:spLocks noChangeShapeType="1"/>
            </p:cNvSpPr>
            <p:nvPr/>
          </p:nvSpPr>
          <p:spPr bwMode="auto">
            <a:xfrm>
              <a:off x="6192" y="6624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3" name="Text Box 17"/>
            <p:cNvSpPr txBox="1">
              <a:spLocks noChangeArrowheads="1"/>
            </p:cNvSpPr>
            <p:nvPr/>
          </p:nvSpPr>
          <p:spPr bwMode="auto">
            <a:xfrm>
              <a:off x="4464" y="4464"/>
              <a:ext cx="864" cy="432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/>
              <a:r>
                <a:rPr lang="en-US" b="1"/>
                <a:t>Y</a:t>
              </a:r>
              <a:endParaRPr lang="en-US"/>
            </a:p>
          </p:txBody>
        </p:sp>
        <p:sp>
          <p:nvSpPr>
            <p:cNvPr id="24594" name="Text Box 18"/>
            <p:cNvSpPr txBox="1">
              <a:spLocks noChangeArrowheads="1"/>
            </p:cNvSpPr>
            <p:nvPr/>
          </p:nvSpPr>
          <p:spPr bwMode="auto">
            <a:xfrm>
              <a:off x="7632" y="4464"/>
              <a:ext cx="864" cy="432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/>
              <a:r>
                <a:rPr lang="en-US" b="1"/>
                <a:t>N</a:t>
              </a: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IF–THEN–ELSE STRUCTURE</a:t>
            </a:r>
            <a:r>
              <a:rPr lang="en-US"/>
              <a:t> </a:t>
            </a: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The structure is as follows</a:t>
            </a:r>
            <a:endParaRPr lang="en-US" b="1" i="1"/>
          </a:p>
          <a:p>
            <a:pPr>
              <a:buFont typeface="Wingdings" panose="05000000000000000000" pitchFamily="2" charset="2"/>
              <a:buNone/>
            </a:pPr>
            <a:r>
              <a:rPr lang="en-US" b="1" i="1"/>
              <a:t>If condition  then </a:t>
            </a:r>
            <a:endParaRPr lang="en-US" b="1" i="1"/>
          </a:p>
          <a:p>
            <a:pPr>
              <a:buFont typeface="Wingdings" panose="05000000000000000000" pitchFamily="2" charset="2"/>
              <a:buNone/>
            </a:pPr>
            <a:r>
              <a:rPr lang="en-US" b="1" i="1"/>
              <a:t>		true alternative </a:t>
            </a:r>
            <a:endParaRPr lang="en-US" b="1" i="1"/>
          </a:p>
          <a:p>
            <a:pPr>
              <a:buFont typeface="Wingdings" panose="05000000000000000000" pitchFamily="2" charset="2"/>
              <a:buNone/>
            </a:pPr>
            <a:r>
              <a:rPr lang="en-US" b="1" i="1"/>
              <a:t>	else </a:t>
            </a:r>
            <a:endParaRPr lang="en-US" b="1" i="1"/>
          </a:p>
          <a:p>
            <a:pPr>
              <a:buFont typeface="Wingdings" panose="05000000000000000000" pitchFamily="2" charset="2"/>
              <a:buNone/>
            </a:pPr>
            <a:r>
              <a:rPr lang="en-US" b="1" i="1"/>
              <a:t>		false alternative</a:t>
            </a:r>
            <a:endParaRPr lang="en-US" b="1" i="1"/>
          </a:p>
          <a:p>
            <a:pPr>
              <a:buFont typeface="Wingdings" panose="05000000000000000000" pitchFamily="2" charset="2"/>
              <a:buNone/>
            </a:pPr>
            <a:r>
              <a:rPr lang="en-US" b="1" i="1"/>
              <a:t>endif</a:t>
            </a:r>
            <a:r>
              <a:rPr lang="en-US"/>
              <a:t>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IF–THEN–ELSE STRUCTURE</a:t>
            </a:r>
            <a:endParaRPr lang="en-US" b="1"/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The algorithm for the flowchart is as follows:</a:t>
            </a:r>
            <a:endParaRPr lang="en-US" b="1" i="1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b="1" i="1"/>
              <a:t>If A&gt;B then </a:t>
            </a:r>
            <a:endParaRPr lang="en-US" b="1" i="1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b="1" i="1"/>
              <a:t>	print A</a:t>
            </a:r>
            <a:endParaRPr lang="en-US" b="1" i="1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b="1" i="1"/>
              <a:t>else </a:t>
            </a:r>
            <a:endParaRPr lang="en-US" b="1" i="1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b="1" i="1"/>
              <a:t>	print B</a:t>
            </a:r>
            <a:endParaRPr lang="en-US" b="1" i="1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b="1" i="1"/>
              <a:t>endif</a:t>
            </a:r>
            <a:endParaRPr lang="en-US" b="1" i="1"/>
          </a:p>
        </p:txBody>
      </p:sp>
      <p:grpSp>
        <p:nvGrpSpPr>
          <p:cNvPr id="26628" name="Group 4"/>
          <p:cNvGrpSpPr/>
          <p:nvPr/>
        </p:nvGrpSpPr>
        <p:grpSpPr bwMode="auto">
          <a:xfrm>
            <a:off x="3810000" y="2819400"/>
            <a:ext cx="4114800" cy="3048000"/>
            <a:chOff x="3744" y="3888"/>
            <a:chExt cx="5184" cy="3168"/>
          </a:xfrm>
        </p:grpSpPr>
        <p:sp>
          <p:nvSpPr>
            <p:cNvPr id="26629" name="AutoShape 5"/>
            <p:cNvSpPr>
              <a:spLocks noChangeArrowheads="1"/>
            </p:cNvSpPr>
            <p:nvPr/>
          </p:nvSpPr>
          <p:spPr bwMode="auto">
            <a:xfrm>
              <a:off x="5472" y="4320"/>
              <a:ext cx="1728" cy="1152"/>
            </a:xfrm>
            <a:prstGeom prst="flowChartDecision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/>
              <a:r>
                <a:rPr lang="en-US" b="1"/>
                <a:t>is</a:t>
              </a:r>
              <a:endParaRPr lang="en-US" b="1"/>
            </a:p>
            <a:p>
              <a:pPr algn="ctr"/>
              <a:r>
                <a:rPr lang="en-US" b="1"/>
                <a:t>A&gt;B</a:t>
              </a:r>
              <a:endParaRPr lang="en-US"/>
            </a:p>
          </p:txBody>
        </p:sp>
        <p:sp>
          <p:nvSpPr>
            <p:cNvPr id="26630" name="Line 6"/>
            <p:cNvSpPr>
              <a:spLocks noChangeShapeType="1"/>
            </p:cNvSpPr>
            <p:nvPr/>
          </p:nvSpPr>
          <p:spPr bwMode="auto">
            <a:xfrm>
              <a:off x="7200" y="4896"/>
              <a:ext cx="8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1" name="Line 7"/>
            <p:cNvSpPr>
              <a:spLocks noChangeShapeType="1"/>
            </p:cNvSpPr>
            <p:nvPr/>
          </p:nvSpPr>
          <p:spPr bwMode="auto">
            <a:xfrm>
              <a:off x="8064" y="4896"/>
              <a:ext cx="0" cy="8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2" name="Line 8"/>
            <p:cNvSpPr>
              <a:spLocks noChangeShapeType="1"/>
            </p:cNvSpPr>
            <p:nvPr/>
          </p:nvSpPr>
          <p:spPr bwMode="auto">
            <a:xfrm>
              <a:off x="4627" y="4896"/>
              <a:ext cx="8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3" name="Line 9"/>
            <p:cNvSpPr>
              <a:spLocks noChangeShapeType="1"/>
            </p:cNvSpPr>
            <p:nvPr/>
          </p:nvSpPr>
          <p:spPr bwMode="auto">
            <a:xfrm>
              <a:off x="4627" y="4896"/>
              <a:ext cx="0" cy="8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4" name="AutoShape 10"/>
            <p:cNvSpPr>
              <a:spLocks noChangeArrowheads="1"/>
            </p:cNvSpPr>
            <p:nvPr/>
          </p:nvSpPr>
          <p:spPr bwMode="auto">
            <a:xfrm>
              <a:off x="7200" y="5760"/>
              <a:ext cx="1728" cy="576"/>
            </a:xfrm>
            <a:prstGeom prst="flowChartDisplay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/>
              <a:r>
                <a:rPr lang="en-US" b="1"/>
                <a:t>Print B</a:t>
              </a:r>
              <a:endParaRPr lang="en-US"/>
            </a:p>
          </p:txBody>
        </p:sp>
        <p:sp>
          <p:nvSpPr>
            <p:cNvPr id="26635" name="AutoShape 11"/>
            <p:cNvSpPr>
              <a:spLocks noChangeArrowheads="1"/>
            </p:cNvSpPr>
            <p:nvPr/>
          </p:nvSpPr>
          <p:spPr bwMode="auto">
            <a:xfrm>
              <a:off x="3744" y="5752"/>
              <a:ext cx="1728" cy="576"/>
            </a:xfrm>
            <a:prstGeom prst="flowChartDisplay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/>
              <a:r>
                <a:rPr lang="en-US" b="1"/>
                <a:t>Print A</a:t>
              </a:r>
              <a:endParaRPr lang="en-US"/>
            </a:p>
          </p:txBody>
        </p:sp>
        <p:sp>
          <p:nvSpPr>
            <p:cNvPr id="26636" name="Line 12"/>
            <p:cNvSpPr>
              <a:spLocks noChangeShapeType="1"/>
            </p:cNvSpPr>
            <p:nvPr/>
          </p:nvSpPr>
          <p:spPr bwMode="auto">
            <a:xfrm>
              <a:off x="6336" y="3888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7" name="Line 13"/>
            <p:cNvSpPr>
              <a:spLocks noChangeShapeType="1"/>
            </p:cNvSpPr>
            <p:nvPr/>
          </p:nvSpPr>
          <p:spPr bwMode="auto">
            <a:xfrm>
              <a:off x="4608" y="6336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8" name="Line 14"/>
            <p:cNvSpPr>
              <a:spLocks noChangeShapeType="1"/>
            </p:cNvSpPr>
            <p:nvPr/>
          </p:nvSpPr>
          <p:spPr bwMode="auto">
            <a:xfrm>
              <a:off x="4608" y="6624"/>
              <a:ext cx="345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9" name="Line 15"/>
            <p:cNvSpPr>
              <a:spLocks noChangeShapeType="1"/>
            </p:cNvSpPr>
            <p:nvPr/>
          </p:nvSpPr>
          <p:spPr bwMode="auto">
            <a:xfrm flipV="1">
              <a:off x="8064" y="6336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0" name="Line 16"/>
            <p:cNvSpPr>
              <a:spLocks noChangeShapeType="1"/>
            </p:cNvSpPr>
            <p:nvPr/>
          </p:nvSpPr>
          <p:spPr bwMode="auto">
            <a:xfrm>
              <a:off x="6192" y="6624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1" name="Text Box 17"/>
            <p:cNvSpPr txBox="1">
              <a:spLocks noChangeArrowheads="1"/>
            </p:cNvSpPr>
            <p:nvPr/>
          </p:nvSpPr>
          <p:spPr bwMode="auto">
            <a:xfrm>
              <a:off x="4464" y="4464"/>
              <a:ext cx="864" cy="432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/>
              <a:r>
                <a:rPr lang="en-US" b="1"/>
                <a:t>Y</a:t>
              </a:r>
              <a:endParaRPr lang="en-US"/>
            </a:p>
          </p:txBody>
        </p:sp>
        <p:sp>
          <p:nvSpPr>
            <p:cNvPr id="26642" name="Text Box 18"/>
            <p:cNvSpPr txBox="1">
              <a:spLocks noChangeArrowheads="1"/>
            </p:cNvSpPr>
            <p:nvPr/>
          </p:nvSpPr>
          <p:spPr bwMode="auto">
            <a:xfrm>
              <a:off x="7632" y="4464"/>
              <a:ext cx="864" cy="432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/>
              <a:r>
                <a:rPr lang="en-US" b="1"/>
                <a:t>N</a:t>
              </a: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Relational Operators</a:t>
            </a:r>
            <a:endParaRPr lang="en-US"/>
          </a:p>
        </p:txBody>
      </p:sp>
      <p:graphicFrame>
        <p:nvGraphicFramePr>
          <p:cNvPr id="27755" name="Group 107"/>
          <p:cNvGraphicFramePr>
            <a:graphicFrameLocks noGrp="1"/>
          </p:cNvGraphicFramePr>
          <p:nvPr>
            <p:ph type="tbl" idx="1"/>
          </p:nvPr>
        </p:nvGraphicFramePr>
        <p:xfrm>
          <a:off x="457200" y="2154238"/>
          <a:ext cx="8229600" cy="3639186"/>
        </p:xfrm>
        <a:graphic>
          <a:graphicData uri="http://schemas.openxmlformats.org/drawingml/2006/table">
            <a:tbl>
              <a:tblPr/>
              <a:tblGrid>
                <a:gridCol w="3086100"/>
                <a:gridCol w="5143500"/>
              </a:tblGrid>
              <a:tr h="447675">
                <a:tc grid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imesNewRomanPSMT" charset="0"/>
                          <a:cs typeface="Times New Roman" panose="02020603050405020304" pitchFamily="18" charset="0"/>
                        </a:rPr>
                        <a:t>Relational Operators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cPr/>
                </a:tc>
              </a:tr>
              <a:tr h="4460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imesNewRomanPSMT" charset="0"/>
                          <a:cs typeface="Times New Roman" panose="02020603050405020304" pitchFamily="18" charset="0"/>
                        </a:rPr>
                        <a:t>Operator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imesNewRomanPSMT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imesNewRomanPSMT" charset="0"/>
                          <a:cs typeface="Times New Roman" panose="02020603050405020304" pitchFamily="18" charset="0"/>
                        </a:rPr>
                        <a:t>&gt;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imesNewRomanPSMT" charset="0"/>
                          <a:cs typeface="Times New Roman" panose="02020603050405020304" pitchFamily="18" charset="0"/>
                        </a:rPr>
                        <a:t>Greater than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imesNewRomanPSMT" charset="0"/>
                          <a:cs typeface="Times New Roman" panose="02020603050405020304" pitchFamily="18" charset="0"/>
                        </a:rPr>
                        <a:t>&lt;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imesNewRomanPSMT" charset="0"/>
                          <a:cs typeface="Times New Roman" panose="02020603050405020304" pitchFamily="18" charset="0"/>
                        </a:rPr>
                        <a:t>Less than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imesNewRomanPSMT" charset="0"/>
                          <a:cs typeface="Times New Roman" panose="02020603050405020304" pitchFamily="18" charset="0"/>
                        </a:rPr>
                        <a:t>=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imesNewRomanPSMT" charset="0"/>
                          <a:cs typeface="Times New Roman" panose="02020603050405020304" pitchFamily="18" charset="0"/>
                        </a:rPr>
                        <a:t>Equal to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imesNewRomanPSMT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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TimesNewRomanPSMT" charset="0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imesNewRomanPSMT" charset="0"/>
                          <a:cs typeface="Times New Roman" panose="02020603050405020304" pitchFamily="18" charset="0"/>
                        </a:rPr>
                        <a:t>Greater than or equal to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imesNewRomanPSMT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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TimesNewRomanPSMT" charset="0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imesNewRomanPSMT" charset="0"/>
                          <a:cs typeface="Times New Roman" panose="02020603050405020304" pitchFamily="18" charset="0"/>
                        </a:rPr>
                        <a:t>Less than or equal to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imesNewRomanPSMT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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TimesNewRomanPSMT" charset="0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imesNewRomanPSMT" charset="0"/>
                          <a:cs typeface="Times New Roman" panose="02020603050405020304" pitchFamily="18" charset="0"/>
                        </a:rPr>
                        <a:t>Not equal to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4 </a:t>
            </a: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Write an algorithm that reads two values, determines the largest value and prints the largest value with an identifying message.</a:t>
            </a:r>
            <a:endParaRPr lang="en-US" sz="24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400" b="1"/>
              <a:t>ALGORITHM</a:t>
            </a:r>
            <a:endParaRPr lang="en-US" sz="2400" b="1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400"/>
              <a:t>Step 1:  	</a:t>
            </a:r>
            <a:r>
              <a:rPr lang="en-US" sz="2400" i="1"/>
              <a:t>Input</a:t>
            </a:r>
            <a:r>
              <a:rPr lang="en-US" sz="2400"/>
              <a:t> VALUE1, VALUE2</a:t>
            </a:r>
            <a:endParaRPr lang="en-US" sz="24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400"/>
              <a:t>Step 2: 	</a:t>
            </a:r>
            <a:r>
              <a:rPr lang="en-US" sz="2400" i="1"/>
              <a:t>if (</a:t>
            </a:r>
            <a:r>
              <a:rPr lang="en-US" sz="2400"/>
              <a:t>VALUE1 &gt; VALUE2) </a:t>
            </a:r>
            <a:r>
              <a:rPr lang="en-US" sz="2400" i="1"/>
              <a:t>then </a:t>
            </a:r>
            <a:endParaRPr lang="en-US" sz="2400" i="1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400"/>
              <a:t>				MAX </a:t>
            </a:r>
            <a:r>
              <a:rPr lang="en-US" sz="2400">
                <a:sym typeface="Symbol" panose="05050102010706020507" pitchFamily="18" charset="2"/>
              </a:rPr>
              <a:t></a:t>
            </a:r>
            <a:r>
              <a:rPr lang="en-US" sz="2400"/>
              <a:t> VALUE1</a:t>
            </a:r>
            <a:endParaRPr lang="en-US" sz="24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400"/>
              <a:t>			</a:t>
            </a:r>
            <a:r>
              <a:rPr lang="en-US" sz="2400" i="1"/>
              <a:t>else</a:t>
            </a:r>
            <a:r>
              <a:rPr lang="en-US" sz="2400"/>
              <a:t>  </a:t>
            </a:r>
            <a:endParaRPr lang="en-US" sz="24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400"/>
              <a:t>				MAX </a:t>
            </a:r>
            <a:r>
              <a:rPr lang="en-US" sz="2400">
                <a:sym typeface="Symbol" panose="05050102010706020507" pitchFamily="18" charset="2"/>
              </a:rPr>
              <a:t></a:t>
            </a:r>
            <a:r>
              <a:rPr lang="en-US" sz="2400"/>
              <a:t> VALUE2</a:t>
            </a:r>
            <a:endParaRPr lang="en-US" sz="24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400" i="1"/>
              <a:t>			endif</a:t>
            </a:r>
            <a:endParaRPr lang="en-US" sz="24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400"/>
              <a:t>Step 3: 	</a:t>
            </a:r>
            <a:r>
              <a:rPr lang="en-US" sz="2400" i="1"/>
              <a:t>Print “The largest value is”, MAX</a:t>
            </a:r>
            <a:endParaRPr lang="en-US" sz="24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/>
              <a:t>ALGORITHMS AND FLOWCHARTS</a:t>
            </a:r>
            <a:r>
              <a:rPr lang="en-US"/>
              <a:t> </a:t>
            </a: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828800"/>
            <a:ext cx="8229600" cy="4038600"/>
          </a:xfrm>
        </p:spPr>
        <p:txBody>
          <a:bodyPr/>
          <a:lstStyle/>
          <a:p>
            <a:r>
              <a:rPr lang="en-US" sz="2800"/>
              <a:t>A typical programming task can be divided into two phases:</a:t>
            </a:r>
            <a:endParaRPr lang="en-US" sz="2800" b="1" i="1"/>
          </a:p>
          <a:p>
            <a:r>
              <a:rPr lang="en-US" sz="2800" b="1" i="1"/>
              <a:t>Problem solving phase</a:t>
            </a:r>
            <a:endParaRPr lang="en-US" sz="2800"/>
          </a:p>
          <a:p>
            <a:pPr lvl="1"/>
            <a:r>
              <a:rPr lang="en-US" sz="2400"/>
              <a:t>produce an ordered sequence of steps that describe solution of problem</a:t>
            </a:r>
            <a:endParaRPr lang="en-US" sz="2400"/>
          </a:p>
          <a:p>
            <a:pPr lvl="1"/>
            <a:r>
              <a:rPr lang="en-US" sz="2400"/>
              <a:t>this sequence of steps is called an </a:t>
            </a:r>
            <a:r>
              <a:rPr lang="en-US" sz="2400" b="1" i="1"/>
              <a:t>algorithm</a:t>
            </a:r>
            <a:endParaRPr lang="en-US" sz="2400"/>
          </a:p>
          <a:p>
            <a:r>
              <a:rPr lang="en-US" sz="2800" b="1" i="1"/>
              <a:t>Implementation phase</a:t>
            </a:r>
            <a:r>
              <a:rPr lang="en-US" sz="2800"/>
              <a:t> </a:t>
            </a:r>
            <a:endParaRPr lang="en-US" sz="2800"/>
          </a:p>
          <a:p>
            <a:pPr lvl="1"/>
            <a:r>
              <a:rPr lang="en-US" sz="2400"/>
              <a:t>implement the program in some programming language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4 </a:t>
            </a:r>
            <a:endParaRPr lang="en-US" dirty="0"/>
          </a:p>
        </p:txBody>
      </p:sp>
      <p:grpSp>
        <p:nvGrpSpPr>
          <p:cNvPr id="30746" name="Group 26"/>
          <p:cNvGrpSpPr/>
          <p:nvPr/>
        </p:nvGrpSpPr>
        <p:grpSpPr bwMode="auto">
          <a:xfrm>
            <a:off x="2514600" y="1447800"/>
            <a:ext cx="4419600" cy="5257800"/>
            <a:chOff x="2688" y="720"/>
            <a:chExt cx="2784" cy="3312"/>
          </a:xfrm>
        </p:grpSpPr>
        <p:sp>
          <p:nvSpPr>
            <p:cNvPr id="30725" name="AutoShape 5"/>
            <p:cNvSpPr>
              <a:spLocks noChangeArrowheads="1"/>
            </p:cNvSpPr>
            <p:nvPr/>
          </p:nvSpPr>
          <p:spPr bwMode="auto">
            <a:xfrm>
              <a:off x="2688" y="2464"/>
              <a:ext cx="1071" cy="220"/>
            </a:xfrm>
            <a:prstGeom prst="flowChartProcess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r>
                <a:rPr lang="en-US" sz="1400" b="1"/>
                <a:t>MAX </a:t>
              </a:r>
              <a:r>
                <a:rPr lang="en-US">
                  <a:sym typeface="Symbol" panose="05050102010706020507" pitchFamily="18" charset="2"/>
                </a:rPr>
                <a:t></a:t>
              </a:r>
              <a:r>
                <a:rPr lang="en-US" sz="1400" b="1"/>
                <a:t> VALUE1</a:t>
              </a:r>
              <a:endParaRPr lang="en-US" sz="1400" b="1">
                <a:solidFill>
                  <a:srgbClr val="000000"/>
                </a:solidFill>
                <a:latin typeface="TimesNewRomanPSMT" charset="0"/>
              </a:endParaRPr>
            </a:p>
            <a:p>
              <a:endParaRPr lang="en-US" sz="1400"/>
            </a:p>
          </p:txBody>
        </p:sp>
        <p:sp>
          <p:nvSpPr>
            <p:cNvPr id="30726" name="AutoShape 6"/>
            <p:cNvSpPr>
              <a:spLocks noChangeArrowheads="1"/>
            </p:cNvSpPr>
            <p:nvPr/>
          </p:nvSpPr>
          <p:spPr bwMode="auto">
            <a:xfrm>
              <a:off x="2797" y="3133"/>
              <a:ext cx="2356" cy="426"/>
            </a:xfrm>
            <a:prstGeom prst="flowChartDisplay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/>
              <a:r>
                <a:rPr lang="en-US" sz="1400" b="1"/>
                <a:t>Print</a:t>
              </a:r>
              <a:endParaRPr lang="en-US" sz="1400" b="1"/>
            </a:p>
            <a:p>
              <a:pPr algn="ctr"/>
              <a:r>
                <a:rPr lang="en-US" sz="1400" b="1" i="1"/>
                <a:t>“The largest value is”, MAX</a:t>
              </a:r>
              <a:r>
                <a:rPr lang="en-US" sz="1400" b="1"/>
                <a:t> </a:t>
              </a:r>
              <a:endParaRPr lang="en-US" sz="1400"/>
            </a:p>
          </p:txBody>
        </p:sp>
        <p:sp>
          <p:nvSpPr>
            <p:cNvPr id="30727" name="AutoShape 7"/>
            <p:cNvSpPr>
              <a:spLocks noChangeArrowheads="1"/>
            </p:cNvSpPr>
            <p:nvPr/>
          </p:nvSpPr>
          <p:spPr bwMode="auto">
            <a:xfrm>
              <a:off x="3644" y="3729"/>
              <a:ext cx="714" cy="303"/>
            </a:xfrm>
            <a:prstGeom prst="flowChartTerminator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/>
              <a:r>
                <a:rPr lang="en-US" sz="1400" b="1"/>
                <a:t>STOP</a:t>
              </a:r>
              <a:endParaRPr lang="en-US" sz="1400"/>
            </a:p>
          </p:txBody>
        </p:sp>
        <p:sp>
          <p:nvSpPr>
            <p:cNvPr id="30728" name="Line 8"/>
            <p:cNvSpPr>
              <a:spLocks noChangeShapeType="1"/>
            </p:cNvSpPr>
            <p:nvPr/>
          </p:nvSpPr>
          <p:spPr bwMode="auto">
            <a:xfrm>
              <a:off x="4005" y="3556"/>
              <a:ext cx="0" cy="1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29" name="AutoShape 9"/>
            <p:cNvSpPr>
              <a:spLocks noChangeArrowheads="1"/>
            </p:cNvSpPr>
            <p:nvPr/>
          </p:nvSpPr>
          <p:spPr bwMode="auto">
            <a:xfrm>
              <a:off x="3654" y="1731"/>
              <a:ext cx="906" cy="669"/>
            </a:xfrm>
            <a:prstGeom prst="flowChartDecision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tr-TR" sz="1400"/>
            </a:p>
          </p:txBody>
        </p:sp>
        <p:sp>
          <p:nvSpPr>
            <p:cNvPr id="30730" name="Line 10"/>
            <p:cNvSpPr>
              <a:spLocks noChangeShapeType="1"/>
            </p:cNvSpPr>
            <p:nvPr/>
          </p:nvSpPr>
          <p:spPr bwMode="auto">
            <a:xfrm>
              <a:off x="4510" y="2024"/>
              <a:ext cx="42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31" name="Line 11"/>
            <p:cNvSpPr>
              <a:spLocks noChangeShapeType="1"/>
            </p:cNvSpPr>
            <p:nvPr/>
          </p:nvSpPr>
          <p:spPr bwMode="auto">
            <a:xfrm>
              <a:off x="4939" y="2024"/>
              <a:ext cx="0" cy="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32" name="Line 12"/>
            <p:cNvSpPr>
              <a:spLocks noChangeShapeType="1"/>
            </p:cNvSpPr>
            <p:nvPr/>
          </p:nvSpPr>
          <p:spPr bwMode="auto">
            <a:xfrm>
              <a:off x="3235" y="2024"/>
              <a:ext cx="4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33" name="Line 13"/>
            <p:cNvSpPr>
              <a:spLocks noChangeShapeType="1"/>
            </p:cNvSpPr>
            <p:nvPr/>
          </p:nvSpPr>
          <p:spPr bwMode="auto">
            <a:xfrm>
              <a:off x="3235" y="2024"/>
              <a:ext cx="0" cy="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34" name="Line 14"/>
            <p:cNvSpPr>
              <a:spLocks noChangeShapeType="1"/>
            </p:cNvSpPr>
            <p:nvPr/>
          </p:nvSpPr>
          <p:spPr bwMode="auto">
            <a:xfrm>
              <a:off x="3225" y="2684"/>
              <a:ext cx="0" cy="2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35" name="Line 15"/>
            <p:cNvSpPr>
              <a:spLocks noChangeShapeType="1"/>
            </p:cNvSpPr>
            <p:nvPr/>
          </p:nvSpPr>
          <p:spPr bwMode="auto">
            <a:xfrm>
              <a:off x="3225" y="2904"/>
              <a:ext cx="17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36" name="Line 16"/>
            <p:cNvSpPr>
              <a:spLocks noChangeShapeType="1"/>
            </p:cNvSpPr>
            <p:nvPr/>
          </p:nvSpPr>
          <p:spPr bwMode="auto">
            <a:xfrm flipV="1">
              <a:off x="4939" y="2684"/>
              <a:ext cx="0" cy="2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37" name="Line 17"/>
            <p:cNvSpPr>
              <a:spLocks noChangeShapeType="1"/>
            </p:cNvSpPr>
            <p:nvPr/>
          </p:nvSpPr>
          <p:spPr bwMode="auto">
            <a:xfrm>
              <a:off x="4011" y="2904"/>
              <a:ext cx="0" cy="2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38" name="Text Box 18"/>
            <p:cNvSpPr txBox="1">
              <a:spLocks noChangeArrowheads="1"/>
            </p:cNvSpPr>
            <p:nvPr/>
          </p:nvSpPr>
          <p:spPr bwMode="auto">
            <a:xfrm>
              <a:off x="3154" y="1804"/>
              <a:ext cx="428" cy="22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/>
              <a:r>
                <a:rPr lang="en-US" sz="1400" b="1"/>
                <a:t>Y</a:t>
              </a:r>
              <a:endParaRPr lang="en-US" sz="1400"/>
            </a:p>
          </p:txBody>
        </p:sp>
        <p:sp>
          <p:nvSpPr>
            <p:cNvPr id="30739" name="Text Box 19"/>
            <p:cNvSpPr txBox="1">
              <a:spLocks noChangeArrowheads="1"/>
            </p:cNvSpPr>
            <p:nvPr/>
          </p:nvSpPr>
          <p:spPr bwMode="auto">
            <a:xfrm>
              <a:off x="4724" y="1804"/>
              <a:ext cx="429" cy="22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r>
                <a:rPr lang="en-US" sz="1400" b="1"/>
                <a:t>N</a:t>
              </a:r>
              <a:endParaRPr lang="en-US" sz="1400"/>
            </a:p>
          </p:txBody>
        </p:sp>
        <p:sp>
          <p:nvSpPr>
            <p:cNvPr id="30740" name="AutoShape 20"/>
            <p:cNvSpPr>
              <a:spLocks noChangeArrowheads="1"/>
            </p:cNvSpPr>
            <p:nvPr/>
          </p:nvSpPr>
          <p:spPr bwMode="auto">
            <a:xfrm>
              <a:off x="3737" y="720"/>
              <a:ext cx="714" cy="293"/>
            </a:xfrm>
            <a:prstGeom prst="flowChartTerminator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r>
                <a:rPr lang="en-US" sz="1400" b="1"/>
                <a:t>START</a:t>
              </a:r>
              <a:endParaRPr lang="en-US" sz="1400"/>
            </a:p>
          </p:txBody>
        </p:sp>
        <p:sp>
          <p:nvSpPr>
            <p:cNvPr id="30741" name="Line 21"/>
            <p:cNvSpPr>
              <a:spLocks noChangeShapeType="1"/>
            </p:cNvSpPr>
            <p:nvPr/>
          </p:nvSpPr>
          <p:spPr bwMode="auto">
            <a:xfrm>
              <a:off x="4094" y="1013"/>
              <a:ext cx="0" cy="1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42" name="AutoShape 22"/>
            <p:cNvSpPr>
              <a:spLocks noChangeArrowheads="1"/>
            </p:cNvSpPr>
            <p:nvPr/>
          </p:nvSpPr>
          <p:spPr bwMode="auto">
            <a:xfrm>
              <a:off x="3154" y="1214"/>
              <a:ext cx="1847" cy="348"/>
            </a:xfrm>
            <a:prstGeom prst="flowChartInputOutpu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/>
              <a:r>
                <a:rPr lang="en-US" sz="1400" b="1"/>
                <a:t>Input</a:t>
              </a:r>
              <a:endParaRPr lang="en-US" sz="1400" b="1"/>
            </a:p>
            <a:p>
              <a:pPr algn="ctr"/>
              <a:r>
                <a:rPr lang="en-US" sz="1400" b="1"/>
                <a:t>VALUE1,VALUE2</a:t>
              </a:r>
              <a:endParaRPr lang="en-US" sz="1400"/>
            </a:p>
          </p:txBody>
        </p:sp>
        <p:sp>
          <p:nvSpPr>
            <p:cNvPr id="30743" name="Line 23"/>
            <p:cNvSpPr>
              <a:spLocks noChangeShapeType="1"/>
            </p:cNvSpPr>
            <p:nvPr/>
          </p:nvSpPr>
          <p:spPr bwMode="auto">
            <a:xfrm>
              <a:off x="4082" y="1562"/>
              <a:ext cx="0" cy="1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44" name="AutoShape 24"/>
            <p:cNvSpPr>
              <a:spLocks noChangeArrowheads="1"/>
            </p:cNvSpPr>
            <p:nvPr/>
          </p:nvSpPr>
          <p:spPr bwMode="auto">
            <a:xfrm>
              <a:off x="4401" y="2473"/>
              <a:ext cx="1071" cy="220"/>
            </a:xfrm>
            <a:prstGeom prst="flowChartProcess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r>
                <a:rPr lang="en-US" sz="1400" b="1"/>
                <a:t>MAX </a:t>
              </a:r>
              <a:r>
                <a:rPr lang="en-US">
                  <a:sym typeface="Symbol" panose="05050102010706020507" pitchFamily="18" charset="2"/>
                </a:rPr>
                <a:t></a:t>
              </a:r>
              <a:r>
                <a:rPr lang="en-US" sz="1400" b="1"/>
                <a:t> VALUE2</a:t>
              </a:r>
              <a:endParaRPr lang="en-US" sz="1400" b="1">
                <a:solidFill>
                  <a:srgbClr val="000000"/>
                </a:solidFill>
                <a:latin typeface="TimesNewRomanPSMT" charset="0"/>
              </a:endParaRPr>
            </a:p>
            <a:p>
              <a:endParaRPr lang="en-US" sz="1400"/>
            </a:p>
          </p:txBody>
        </p:sp>
        <p:sp>
          <p:nvSpPr>
            <p:cNvPr id="30745" name="Text Box 25"/>
            <p:cNvSpPr txBox="1">
              <a:spLocks noChangeArrowheads="1"/>
            </p:cNvSpPr>
            <p:nvPr/>
          </p:nvSpPr>
          <p:spPr bwMode="auto">
            <a:xfrm>
              <a:off x="3443" y="1872"/>
              <a:ext cx="1357" cy="36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/>
              <a:r>
                <a:rPr lang="en-US" sz="1100" b="1"/>
                <a:t>is</a:t>
              </a:r>
              <a:endParaRPr lang="en-US" sz="1100" b="1"/>
            </a:p>
            <a:p>
              <a:pPr algn="ctr"/>
              <a:r>
                <a:rPr lang="en-US" sz="1100" b="1"/>
                <a:t>VALUE1&gt;VALUE2</a:t>
              </a:r>
              <a:endParaRPr lang="en-US" sz="11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Write an algorithm to determine a student’s final grade and indicate whether it is passing or failing. The final grade is calculated as the average of four marks.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Pseudocode</a:t>
            </a:r>
            <a:r>
              <a:rPr lang="tr-TR"/>
              <a:t> </a:t>
            </a:r>
            <a:r>
              <a:rPr lang="en-US"/>
              <a:t>&amp; Algorithm</a:t>
            </a: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800" b="1" dirty="0" err="1"/>
              <a:t>Pseudocode</a:t>
            </a:r>
            <a:r>
              <a:rPr lang="en-US" sz="2800" dirty="0"/>
              <a:t>: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i="1" dirty="0"/>
              <a:t>Input a set of 4 marks</a:t>
            </a:r>
            <a:endParaRPr lang="en-US" sz="2800" i="1" dirty="0"/>
          </a:p>
          <a:p>
            <a:pPr>
              <a:lnSpc>
                <a:spcPct val="90000"/>
              </a:lnSpc>
            </a:pPr>
            <a:r>
              <a:rPr lang="en-US" sz="2800" i="1" dirty="0"/>
              <a:t>Calculate their average by summing and dividing by 4</a:t>
            </a:r>
            <a:endParaRPr lang="en-US" sz="2800" i="1" dirty="0"/>
          </a:p>
          <a:p>
            <a:pPr>
              <a:lnSpc>
                <a:spcPct val="90000"/>
              </a:lnSpc>
            </a:pPr>
            <a:r>
              <a:rPr lang="en-US" sz="2800" i="1" dirty="0"/>
              <a:t>if average is below 50</a:t>
            </a:r>
            <a:endParaRPr lang="en-US" sz="2800" i="1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800" i="1" dirty="0"/>
              <a:t>		Print “FAIL”</a:t>
            </a:r>
            <a:endParaRPr lang="en-US" sz="2800" i="1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800" i="1" dirty="0"/>
              <a:t>	else</a:t>
            </a:r>
            <a:endParaRPr lang="en-US" sz="2800" i="1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800" i="1" dirty="0"/>
              <a:t>		Print “PASS”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Detailed Algorithm </a:t>
            </a: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	Step 1:  	Input M1,M2,M3,M4</a:t>
            </a:r>
            <a:endParaRPr lang="en-US" sz="280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800"/>
              <a:t>		Step 2: 	GRADE </a:t>
            </a:r>
            <a:r>
              <a:rPr lang="en-US" sz="2800">
                <a:sym typeface="Symbol" panose="05050102010706020507" pitchFamily="18" charset="2"/>
              </a:rPr>
              <a:t></a:t>
            </a:r>
            <a:r>
              <a:rPr lang="en-US" sz="2800"/>
              <a:t> (M1+M2+M3+M4)/4 </a:t>
            </a:r>
            <a:endParaRPr lang="en-US" sz="280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800"/>
              <a:t>		Step 3: 	if (GRADE &lt; 50) then</a:t>
            </a:r>
            <a:endParaRPr lang="en-US" sz="280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800"/>
              <a:t>					Print “FAIL”</a:t>
            </a:r>
            <a:endParaRPr lang="en-US" sz="280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800"/>
              <a:t>  				else</a:t>
            </a:r>
            <a:endParaRPr lang="en-US" sz="280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800"/>
              <a:t>					Print “PASS”</a:t>
            </a:r>
            <a:endParaRPr lang="en-US" sz="280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800"/>
              <a:t>				endif</a:t>
            </a:r>
            <a:endParaRPr lang="en-US" sz="2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Example</a:t>
            </a:r>
            <a:endParaRPr lang="en-US"/>
          </a:p>
        </p:txBody>
      </p:sp>
      <p:sp>
        <p:nvSpPr>
          <p:cNvPr id="15375" name="AutoShape 15"/>
          <p:cNvSpPr>
            <a:spLocks noChangeArrowheads="1"/>
          </p:cNvSpPr>
          <p:nvPr/>
        </p:nvSpPr>
        <p:spPr bwMode="auto">
          <a:xfrm>
            <a:off x="457200" y="4887913"/>
            <a:ext cx="1597025" cy="592137"/>
          </a:xfrm>
          <a:prstGeom prst="flowChartDisplay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pPr algn="ctr"/>
            <a:r>
              <a:rPr lang="en-US" sz="1200" b="1"/>
              <a:t>PRINT</a:t>
            </a:r>
            <a:endParaRPr lang="en-US" sz="1200" b="1"/>
          </a:p>
          <a:p>
            <a:pPr algn="ctr"/>
            <a:r>
              <a:rPr lang="en-US" sz="1200" b="1"/>
              <a:t>“PASS”</a:t>
            </a:r>
            <a:endParaRPr lang="en-US"/>
          </a:p>
        </p:txBody>
      </p:sp>
      <p:sp>
        <p:nvSpPr>
          <p:cNvPr id="15389" name="Text Box 29"/>
          <p:cNvSpPr txBox="1">
            <a:spLocks noChangeArrowheads="1"/>
          </p:cNvSpPr>
          <p:nvPr/>
        </p:nvSpPr>
        <p:spPr bwMode="auto">
          <a:xfrm>
            <a:off x="5334000" y="1600200"/>
            <a:ext cx="312420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tr-TR"/>
          </a:p>
        </p:txBody>
      </p:sp>
      <p:sp>
        <p:nvSpPr>
          <p:cNvPr id="15390" name="Text Box 30"/>
          <p:cNvSpPr txBox="1">
            <a:spLocks noChangeArrowheads="1"/>
          </p:cNvSpPr>
          <p:nvPr/>
        </p:nvSpPr>
        <p:spPr bwMode="auto">
          <a:xfrm>
            <a:off x="4419600" y="1905000"/>
            <a:ext cx="4572000" cy="24272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/>
              <a:t>Step 1:  	Input M1,M2,M3,M4</a:t>
            </a:r>
            <a:endParaRPr lang="en-US"/>
          </a:p>
          <a:p>
            <a:r>
              <a:rPr lang="en-US"/>
              <a:t>Step 2: 	GRADE </a:t>
            </a:r>
            <a:r>
              <a:rPr lang="en-US">
                <a:sym typeface="Symbol" panose="05050102010706020507" pitchFamily="18" charset="2"/>
              </a:rPr>
              <a:t></a:t>
            </a:r>
            <a:r>
              <a:rPr lang="en-US"/>
              <a:t> (M1+M2+M3+M4)/4 </a:t>
            </a:r>
            <a:endParaRPr lang="en-US"/>
          </a:p>
          <a:p>
            <a:r>
              <a:rPr lang="en-US"/>
              <a:t>Step 3: 	if (GRADE &lt;50) then</a:t>
            </a:r>
            <a:endParaRPr lang="en-US"/>
          </a:p>
          <a:p>
            <a:r>
              <a:rPr lang="en-US"/>
              <a:t>	       	Print “FAIL”</a:t>
            </a:r>
            <a:endParaRPr lang="en-US"/>
          </a:p>
          <a:p>
            <a:r>
              <a:rPr lang="en-US"/>
              <a:t>  	else</a:t>
            </a:r>
            <a:endParaRPr lang="en-US"/>
          </a:p>
          <a:p>
            <a:r>
              <a:rPr lang="en-US"/>
              <a:t>		Print “PASS”</a:t>
            </a:r>
            <a:endParaRPr lang="en-US"/>
          </a:p>
          <a:p>
            <a:r>
              <a:rPr lang="en-US"/>
              <a:t> 	endif</a:t>
            </a:r>
            <a:endParaRPr lang="en-US"/>
          </a:p>
          <a:p>
            <a:pPr>
              <a:spcBef>
                <a:spcPct val="50000"/>
              </a:spcBef>
            </a:pPr>
            <a:endParaRPr lang="en-US"/>
          </a:p>
        </p:txBody>
      </p:sp>
      <p:grpSp>
        <p:nvGrpSpPr>
          <p:cNvPr id="15394" name="Group 34"/>
          <p:cNvGrpSpPr/>
          <p:nvPr/>
        </p:nvGrpSpPr>
        <p:grpSpPr bwMode="auto">
          <a:xfrm>
            <a:off x="1130300" y="1828800"/>
            <a:ext cx="3441700" cy="4413250"/>
            <a:chOff x="712" y="1152"/>
            <a:chExt cx="2168" cy="2780"/>
          </a:xfrm>
        </p:grpSpPr>
        <p:sp>
          <p:nvSpPr>
            <p:cNvPr id="15369" name="AutoShape 9"/>
            <p:cNvSpPr>
              <a:spLocks noChangeArrowheads="1"/>
            </p:cNvSpPr>
            <p:nvPr/>
          </p:nvSpPr>
          <p:spPr bwMode="auto">
            <a:xfrm>
              <a:off x="1352" y="1152"/>
              <a:ext cx="592" cy="213"/>
            </a:xfrm>
            <a:prstGeom prst="flowChartTerminator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/>
              <a:r>
                <a:rPr lang="en-US" sz="1200" b="1"/>
                <a:t>START</a:t>
              </a:r>
              <a:endParaRPr lang="en-US"/>
            </a:p>
          </p:txBody>
        </p:sp>
        <p:sp>
          <p:nvSpPr>
            <p:cNvPr id="15370" name="Line 10"/>
            <p:cNvSpPr>
              <a:spLocks noChangeShapeType="1"/>
            </p:cNvSpPr>
            <p:nvPr/>
          </p:nvSpPr>
          <p:spPr bwMode="auto">
            <a:xfrm>
              <a:off x="1648" y="1365"/>
              <a:ext cx="0" cy="1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1" name="AutoShape 11"/>
            <p:cNvSpPr>
              <a:spLocks noChangeArrowheads="1"/>
            </p:cNvSpPr>
            <p:nvPr/>
          </p:nvSpPr>
          <p:spPr bwMode="auto">
            <a:xfrm>
              <a:off x="987" y="1532"/>
              <a:ext cx="1301" cy="320"/>
            </a:xfrm>
            <a:prstGeom prst="flowChartInputOutpu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/>
              <a:r>
                <a:rPr lang="en-US" sz="1200" b="1"/>
                <a:t>Input</a:t>
              </a:r>
              <a:endParaRPr lang="en-US" sz="1200" b="1"/>
            </a:p>
            <a:p>
              <a:pPr algn="ctr"/>
              <a:r>
                <a:rPr lang="en-US" sz="1200" b="1"/>
                <a:t>M1,M2,M3,M4</a:t>
              </a:r>
              <a:endParaRPr lang="en-US"/>
            </a:p>
          </p:txBody>
        </p:sp>
        <p:sp>
          <p:nvSpPr>
            <p:cNvPr id="15372" name="AutoShape 12"/>
            <p:cNvSpPr>
              <a:spLocks noChangeArrowheads="1"/>
            </p:cNvSpPr>
            <p:nvPr/>
          </p:nvSpPr>
          <p:spPr bwMode="auto">
            <a:xfrm>
              <a:off x="817" y="2068"/>
              <a:ext cx="1489" cy="213"/>
            </a:xfrm>
            <a:prstGeom prst="flowChartProcess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r>
                <a:rPr lang="en-US" sz="1200" b="1"/>
                <a:t>GRADE</a:t>
              </a:r>
              <a:r>
                <a:rPr lang="en-US" sz="1200" b="1">
                  <a:sym typeface="Symbol" panose="05050102010706020507" pitchFamily="18" charset="2"/>
                </a:rPr>
                <a:t></a:t>
              </a:r>
              <a:r>
                <a:rPr lang="en-US" sz="1200" b="1"/>
                <a:t>(M1+M2+M3+M4)/4</a:t>
              </a:r>
              <a:endParaRPr lang="en-US"/>
            </a:p>
          </p:txBody>
        </p:sp>
        <p:sp>
          <p:nvSpPr>
            <p:cNvPr id="15373" name="Line 13"/>
            <p:cNvSpPr>
              <a:spLocks noChangeShapeType="1"/>
            </p:cNvSpPr>
            <p:nvPr/>
          </p:nvSpPr>
          <p:spPr bwMode="auto">
            <a:xfrm>
              <a:off x="1578" y="1852"/>
              <a:ext cx="0" cy="2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4" name="AutoShape 14"/>
            <p:cNvSpPr>
              <a:spLocks noChangeArrowheads="1"/>
            </p:cNvSpPr>
            <p:nvPr/>
          </p:nvSpPr>
          <p:spPr bwMode="auto">
            <a:xfrm>
              <a:off x="987" y="2439"/>
              <a:ext cx="1255" cy="533"/>
            </a:xfrm>
            <a:prstGeom prst="flowChartDecision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/>
              <a:r>
                <a:rPr lang="en-US" sz="1200" b="1" dirty="0"/>
                <a:t>IS</a:t>
              </a:r>
              <a:endParaRPr lang="en-US" sz="1200" b="1" dirty="0"/>
            </a:p>
            <a:p>
              <a:pPr algn="ctr"/>
              <a:r>
                <a:rPr lang="en-US" sz="1200" b="1" dirty="0"/>
                <a:t>GRADE&lt;50</a:t>
              </a:r>
              <a:endParaRPr lang="en-US" dirty="0"/>
            </a:p>
          </p:txBody>
        </p:sp>
        <p:sp>
          <p:nvSpPr>
            <p:cNvPr id="15376" name="AutoShape 16"/>
            <p:cNvSpPr>
              <a:spLocks noChangeArrowheads="1"/>
            </p:cNvSpPr>
            <p:nvPr/>
          </p:nvSpPr>
          <p:spPr bwMode="auto">
            <a:xfrm>
              <a:off x="1874" y="3079"/>
              <a:ext cx="1006" cy="373"/>
            </a:xfrm>
            <a:prstGeom prst="flowChartDisplay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/>
              <a:r>
                <a:rPr lang="en-US" sz="1200" b="1"/>
                <a:t>PRINT</a:t>
              </a:r>
              <a:endParaRPr lang="en-US" sz="1200" b="1"/>
            </a:p>
            <a:p>
              <a:pPr algn="ctr"/>
              <a:r>
                <a:rPr lang="en-US" sz="1200" b="1"/>
                <a:t>“FAIL”</a:t>
              </a:r>
              <a:endParaRPr lang="en-US"/>
            </a:p>
          </p:txBody>
        </p:sp>
        <p:sp>
          <p:nvSpPr>
            <p:cNvPr id="15377" name="Line 17"/>
            <p:cNvSpPr>
              <a:spLocks noChangeShapeType="1"/>
            </p:cNvSpPr>
            <p:nvPr/>
          </p:nvSpPr>
          <p:spPr bwMode="auto">
            <a:xfrm>
              <a:off x="1578" y="3612"/>
              <a:ext cx="0" cy="1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8" name="AutoShape 18"/>
            <p:cNvSpPr>
              <a:spLocks noChangeArrowheads="1"/>
            </p:cNvSpPr>
            <p:nvPr/>
          </p:nvSpPr>
          <p:spPr bwMode="auto">
            <a:xfrm>
              <a:off x="1283" y="3719"/>
              <a:ext cx="591" cy="213"/>
            </a:xfrm>
            <a:prstGeom prst="flowChartTerminator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/>
              <a:r>
                <a:rPr lang="en-US" sz="1200" b="1"/>
                <a:t>STOP</a:t>
              </a:r>
              <a:endParaRPr lang="en-US"/>
            </a:p>
          </p:txBody>
        </p:sp>
        <p:sp>
          <p:nvSpPr>
            <p:cNvPr id="15379" name="Line 19"/>
            <p:cNvSpPr>
              <a:spLocks noChangeShapeType="1"/>
            </p:cNvSpPr>
            <p:nvPr/>
          </p:nvSpPr>
          <p:spPr bwMode="auto">
            <a:xfrm>
              <a:off x="768" y="3612"/>
              <a:ext cx="169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0" name="Line 20"/>
            <p:cNvSpPr>
              <a:spLocks noChangeShapeType="1"/>
            </p:cNvSpPr>
            <p:nvPr/>
          </p:nvSpPr>
          <p:spPr bwMode="auto">
            <a:xfrm flipV="1">
              <a:off x="768" y="3452"/>
              <a:ext cx="0" cy="1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1" name="Line 21"/>
            <p:cNvSpPr>
              <a:spLocks noChangeShapeType="1"/>
            </p:cNvSpPr>
            <p:nvPr/>
          </p:nvSpPr>
          <p:spPr bwMode="auto">
            <a:xfrm flipV="1">
              <a:off x="2466" y="3452"/>
              <a:ext cx="0" cy="1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2" name="Line 22"/>
            <p:cNvSpPr>
              <a:spLocks noChangeShapeType="1"/>
            </p:cNvSpPr>
            <p:nvPr/>
          </p:nvSpPr>
          <p:spPr bwMode="auto">
            <a:xfrm>
              <a:off x="2170" y="2705"/>
              <a:ext cx="2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3" name="Line 23"/>
            <p:cNvSpPr>
              <a:spLocks noChangeShapeType="1"/>
            </p:cNvSpPr>
            <p:nvPr/>
          </p:nvSpPr>
          <p:spPr bwMode="auto">
            <a:xfrm>
              <a:off x="2466" y="2705"/>
              <a:ext cx="0" cy="3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4" name="Line 24"/>
            <p:cNvSpPr>
              <a:spLocks noChangeShapeType="1"/>
            </p:cNvSpPr>
            <p:nvPr/>
          </p:nvSpPr>
          <p:spPr bwMode="auto">
            <a:xfrm>
              <a:off x="720" y="2688"/>
              <a:ext cx="0" cy="3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6" name="Line 26"/>
            <p:cNvSpPr>
              <a:spLocks noChangeShapeType="1"/>
            </p:cNvSpPr>
            <p:nvPr/>
          </p:nvSpPr>
          <p:spPr bwMode="auto">
            <a:xfrm>
              <a:off x="1578" y="2279"/>
              <a:ext cx="0" cy="1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93" name="Line 33"/>
            <p:cNvSpPr>
              <a:spLocks noChangeShapeType="1"/>
            </p:cNvSpPr>
            <p:nvPr/>
          </p:nvSpPr>
          <p:spPr bwMode="auto">
            <a:xfrm>
              <a:off x="712" y="2688"/>
              <a:ext cx="2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219200" y="3962400"/>
            <a:ext cx="381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3505200" y="3962400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NESTED IFS </a:t>
            </a: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One of the alternatives within an IF–THEN–ELSE statement</a:t>
            </a:r>
            <a:endParaRPr lang="en-US"/>
          </a:p>
          <a:p>
            <a:pPr lvl="1"/>
            <a:r>
              <a:rPr lang="en-US"/>
              <a:t>may involve further</a:t>
            </a:r>
            <a:r>
              <a:rPr lang="en-US" b="1" i="1"/>
              <a:t> </a:t>
            </a:r>
            <a:r>
              <a:rPr lang="en-US"/>
              <a:t>IF–THEN–ELSE statement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</a:t>
            </a:r>
            <a:r>
              <a:rPr lang="en-US" dirty="0" smtClean="0"/>
              <a:t>6(Home Work)</a:t>
            </a:r>
            <a:endParaRPr lang="en-US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Write an algorithm that reads </a:t>
            </a:r>
            <a:r>
              <a:rPr lang="en-US" b="1"/>
              <a:t>three</a:t>
            </a:r>
            <a:r>
              <a:rPr lang="en-US"/>
              <a:t> numbers and prints the value of the largest number.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Steps in Problem Solving</a:t>
            </a: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First produce a general algorithm (one can use </a:t>
            </a:r>
            <a:r>
              <a:rPr lang="en-US" sz="2800" b="1" i="1"/>
              <a:t>pseudocode</a:t>
            </a:r>
            <a:r>
              <a:rPr lang="en-US" sz="2800"/>
              <a:t>) </a:t>
            </a: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Refine the algorithm successively to get step by step detailed</a:t>
            </a:r>
            <a:r>
              <a:rPr lang="en-US" sz="2800" b="1" i="1"/>
              <a:t> algorithm</a:t>
            </a:r>
            <a:r>
              <a:rPr lang="en-US" sz="2800"/>
              <a:t> that is very close to a computer language.</a:t>
            </a:r>
            <a:endParaRPr lang="en-US" sz="2800" b="1" i="1"/>
          </a:p>
          <a:p>
            <a:pPr>
              <a:lnSpc>
                <a:spcPct val="90000"/>
              </a:lnSpc>
            </a:pPr>
            <a:r>
              <a:rPr lang="en-US" sz="2800" b="1" i="1"/>
              <a:t>Pseudocode</a:t>
            </a:r>
            <a:r>
              <a:rPr lang="en-US" sz="2800"/>
              <a:t> is an artificial and informal language that helps programmers develop algorithms. Pseudocode is very similar to everyday English.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Flowchart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/>
              <a:t>A Flowchart is a schematic representation of a sequence of operations, as in a manufacturing process or computer program.</a:t>
            </a:r>
            <a:endParaRPr lang="en-US" sz="2400" dirty="0" smtClean="0"/>
          </a:p>
          <a:p>
            <a:pPr>
              <a:buFont typeface="Wingdings" panose="05000000000000000000" pitchFamily="2" charset="2"/>
              <a:buNone/>
            </a:pPr>
            <a:endParaRPr lang="en-US" sz="2400" dirty="0" smtClean="0"/>
          </a:p>
          <a:p>
            <a:pPr>
              <a:buFont typeface="Wingdings" panose="05000000000000000000" pitchFamily="2" charset="2"/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None/>
            </a:pPr>
            <a:r>
              <a:rPr lang="en-US" sz="2400" dirty="0" smtClean="0"/>
              <a:t>A </a:t>
            </a:r>
            <a:r>
              <a:rPr lang="en-US" sz="2400" dirty="0"/>
              <a:t>Flowchart</a:t>
            </a:r>
            <a:endParaRPr lang="en-US" sz="2400" dirty="0"/>
          </a:p>
          <a:p>
            <a:pPr lvl="1"/>
            <a:r>
              <a:rPr lang="en-US" sz="2400" dirty="0"/>
              <a:t>shows logic of an algorithm</a:t>
            </a:r>
            <a:endParaRPr lang="en-US" sz="2400" dirty="0"/>
          </a:p>
          <a:p>
            <a:pPr lvl="1"/>
            <a:r>
              <a:rPr lang="en-US" sz="2400" dirty="0"/>
              <a:t>emphasizes individual steps and their interconnections</a:t>
            </a:r>
            <a:endParaRPr lang="en-US" sz="2400" dirty="0"/>
          </a:p>
          <a:p>
            <a:pPr lvl="1"/>
            <a:r>
              <a:rPr lang="en-US" sz="2400" dirty="0"/>
              <a:t>e.g. control flow from one action to the next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-152400"/>
            <a:ext cx="7772400" cy="1143000"/>
          </a:xfrm>
        </p:spPr>
        <p:txBody>
          <a:bodyPr/>
          <a:lstStyle/>
          <a:p>
            <a:pPr algn="ctr"/>
            <a:r>
              <a:rPr lang="en-US" dirty="0"/>
              <a:t>Flowchart Symbols </a:t>
            </a:r>
            <a:endParaRPr lang="en-US" dirty="0"/>
          </a:p>
        </p:txBody>
      </p:sp>
      <p:graphicFrame>
        <p:nvGraphicFramePr>
          <p:cNvPr id="14345" name="Object 9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2287588" y="1447800"/>
          <a:ext cx="5026025" cy="457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9" name="Visio" r:id="rId1" imgW="6312535" imgH="5742305" progId="Visio.Drawing.11">
                  <p:embed/>
                </p:oleObj>
              </mc:Choice>
              <mc:Fallback>
                <p:oleObj name="Visio" r:id="rId1" imgW="6312535" imgH="5742305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7588" y="1447800"/>
                        <a:ext cx="5026025" cy="457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3810000" y="914400"/>
            <a:ext cx="10668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Basic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0"/>
            <a:ext cx="7772400" cy="1143000"/>
          </a:xfrm>
        </p:spPr>
        <p:txBody>
          <a:bodyPr/>
          <a:lstStyle/>
          <a:p>
            <a:pPr algn="ctr"/>
            <a:r>
              <a:rPr lang="en-US" dirty="0"/>
              <a:t>Example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2057400"/>
            <a:ext cx="77724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Write an algorithm and draw a flowchart to convert the length in feet to centimeter.</a:t>
            </a:r>
            <a:endParaRPr lang="en-US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b="1" dirty="0" err="1"/>
              <a:t>Pseudocode</a:t>
            </a:r>
            <a:r>
              <a:rPr lang="en-US" dirty="0"/>
              <a:t>:	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 </a:t>
            </a:r>
            <a:r>
              <a:rPr lang="en-US" i="1" dirty="0"/>
              <a:t>Input the length in feet (</a:t>
            </a:r>
            <a:r>
              <a:rPr lang="en-US" i="1" dirty="0" err="1"/>
              <a:t>Lft</a:t>
            </a:r>
            <a:r>
              <a:rPr lang="en-US" i="1" dirty="0"/>
              <a:t>)</a:t>
            </a:r>
            <a:endParaRPr lang="en-US" i="1" dirty="0"/>
          </a:p>
          <a:p>
            <a:pPr>
              <a:lnSpc>
                <a:spcPct val="90000"/>
              </a:lnSpc>
            </a:pPr>
            <a:r>
              <a:rPr lang="en-US" i="1" dirty="0"/>
              <a:t>Calculate </a:t>
            </a:r>
            <a:r>
              <a:rPr lang="en-US" i="1" dirty="0" smtClean="0"/>
              <a:t>the length </a:t>
            </a:r>
            <a:r>
              <a:rPr lang="en-US" i="1" dirty="0"/>
              <a:t>in </a:t>
            </a:r>
            <a:r>
              <a:rPr lang="en-US" i="1" dirty="0" smtClean="0"/>
              <a:t>cm </a:t>
            </a:r>
            <a:r>
              <a:rPr lang="en-US" i="1" dirty="0"/>
              <a:t>(Lcm) by multiplying LFT with 30</a:t>
            </a:r>
            <a:endParaRPr lang="en-US" i="1" dirty="0"/>
          </a:p>
          <a:p>
            <a:pPr>
              <a:lnSpc>
                <a:spcPct val="90000"/>
              </a:lnSpc>
            </a:pPr>
            <a:r>
              <a:rPr lang="en-US" i="1" dirty="0"/>
              <a:t>Print length in cm (LCM)</a:t>
            </a:r>
            <a:endParaRPr lang="en-US" i="1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914400" y="0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mtClean="0"/>
              <a:t>Pseudocode</a:t>
            </a:r>
            <a:r>
              <a:rPr lang="tr-TR" smtClean="0"/>
              <a:t> </a:t>
            </a:r>
            <a:r>
              <a:rPr lang="en-US" smtClean="0"/>
              <a:t>&amp; Algorithm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0"/>
            <a:ext cx="7772400" cy="1143000"/>
          </a:xfrm>
        </p:spPr>
        <p:txBody>
          <a:bodyPr/>
          <a:lstStyle/>
          <a:p>
            <a:pPr algn="ctr"/>
            <a:r>
              <a:rPr lang="en-US" dirty="0"/>
              <a:t>Example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905000"/>
            <a:ext cx="7772400" cy="45720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b="1" dirty="0"/>
              <a:t>Algorithm</a:t>
            </a:r>
            <a:r>
              <a:rPr lang="en-US" dirty="0"/>
              <a:t> </a:t>
            </a:r>
            <a:endParaRPr lang="en-US" dirty="0"/>
          </a:p>
          <a:p>
            <a:r>
              <a:rPr lang="en-US" dirty="0"/>
              <a:t>Step 1:  Input </a:t>
            </a:r>
            <a:r>
              <a:rPr lang="en-US" dirty="0" err="1"/>
              <a:t>Lft</a:t>
            </a:r>
            <a:endParaRPr lang="en-US" dirty="0"/>
          </a:p>
          <a:p>
            <a:r>
              <a:rPr lang="en-US" dirty="0"/>
              <a:t>Step 2: 	Lcm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</a:t>
            </a:r>
            <a:r>
              <a:rPr lang="en-US" dirty="0" err="1"/>
              <a:t>Lft</a:t>
            </a:r>
            <a:r>
              <a:rPr lang="en-US" dirty="0"/>
              <a:t> x 30 </a:t>
            </a:r>
            <a:endParaRPr lang="en-US" dirty="0"/>
          </a:p>
          <a:p>
            <a:r>
              <a:rPr lang="en-US" dirty="0"/>
              <a:t>Step 3: 	Print Lcm</a:t>
            </a:r>
            <a:endParaRPr lang="en-US" dirty="0"/>
          </a:p>
          <a:p>
            <a:endParaRPr lang="en-US" dirty="0"/>
          </a:p>
        </p:txBody>
      </p:sp>
      <p:grpSp>
        <p:nvGrpSpPr>
          <p:cNvPr id="17412" name="Group 4"/>
          <p:cNvGrpSpPr/>
          <p:nvPr/>
        </p:nvGrpSpPr>
        <p:grpSpPr bwMode="auto">
          <a:xfrm>
            <a:off x="5715000" y="2743200"/>
            <a:ext cx="2011363" cy="3670300"/>
            <a:chOff x="2448" y="5328"/>
            <a:chExt cx="3168" cy="5779"/>
          </a:xfrm>
        </p:grpSpPr>
        <p:sp>
          <p:nvSpPr>
            <p:cNvPr id="17413" name="AutoShape 5"/>
            <p:cNvSpPr>
              <a:spLocks noChangeArrowheads="1"/>
            </p:cNvSpPr>
            <p:nvPr/>
          </p:nvSpPr>
          <p:spPr bwMode="auto">
            <a:xfrm>
              <a:off x="3337" y="5328"/>
              <a:ext cx="1440" cy="576"/>
            </a:xfrm>
            <a:prstGeom prst="flowChartTerminator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r>
                <a:rPr lang="en-US" sz="1200" b="1"/>
                <a:t>START</a:t>
              </a:r>
              <a:endParaRPr lang="en-US"/>
            </a:p>
          </p:txBody>
        </p:sp>
        <p:sp>
          <p:nvSpPr>
            <p:cNvPr id="17414" name="Line 6"/>
            <p:cNvSpPr>
              <a:spLocks noChangeShapeType="1"/>
            </p:cNvSpPr>
            <p:nvPr/>
          </p:nvSpPr>
          <p:spPr bwMode="auto">
            <a:xfrm>
              <a:off x="4057" y="5904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15" name="AutoShape 7"/>
            <p:cNvSpPr>
              <a:spLocks noChangeArrowheads="1"/>
            </p:cNvSpPr>
            <p:nvPr/>
          </p:nvSpPr>
          <p:spPr bwMode="auto">
            <a:xfrm>
              <a:off x="2448" y="6355"/>
              <a:ext cx="3168" cy="864"/>
            </a:xfrm>
            <a:prstGeom prst="flowChartInputOutpu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/>
              <a:r>
                <a:rPr lang="en-US" sz="1200" b="1"/>
                <a:t>Input</a:t>
              </a:r>
              <a:endParaRPr lang="en-US" sz="1200" b="1"/>
            </a:p>
            <a:p>
              <a:pPr algn="ctr"/>
              <a:r>
                <a:rPr lang="en-US" sz="1200" b="1"/>
                <a:t>Lft</a:t>
              </a:r>
              <a:endParaRPr lang="en-US"/>
            </a:p>
          </p:txBody>
        </p:sp>
        <p:sp>
          <p:nvSpPr>
            <p:cNvPr id="17416" name="AutoShape 8"/>
            <p:cNvSpPr>
              <a:spLocks noChangeArrowheads="1"/>
            </p:cNvSpPr>
            <p:nvPr/>
          </p:nvSpPr>
          <p:spPr bwMode="auto">
            <a:xfrm>
              <a:off x="2967" y="7801"/>
              <a:ext cx="2141" cy="576"/>
            </a:xfrm>
            <a:prstGeom prst="flowChartProcess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/>
              <a:r>
                <a:rPr lang="en-US" sz="1200" b="1" dirty="0"/>
                <a:t>Lcm </a:t>
              </a:r>
              <a:r>
                <a:rPr lang="en-US" dirty="0">
                  <a:sym typeface="Symbol" panose="05050102010706020507" pitchFamily="18" charset="2"/>
                </a:rPr>
                <a:t></a:t>
              </a:r>
              <a:r>
                <a:rPr lang="en-US" sz="1200" b="1" dirty="0"/>
                <a:t> </a:t>
              </a:r>
              <a:r>
                <a:rPr lang="en-US" sz="1200" b="1" dirty="0" err="1"/>
                <a:t>Lft</a:t>
              </a:r>
              <a:r>
                <a:rPr lang="en-US" sz="1200" b="1" dirty="0"/>
                <a:t> x 30</a:t>
              </a:r>
              <a:endParaRPr lang="en-US" sz="1200" b="1" dirty="0"/>
            </a:p>
          </p:txBody>
        </p:sp>
        <p:sp>
          <p:nvSpPr>
            <p:cNvPr id="17417" name="Line 9"/>
            <p:cNvSpPr>
              <a:spLocks noChangeShapeType="1"/>
            </p:cNvSpPr>
            <p:nvPr/>
          </p:nvSpPr>
          <p:spPr bwMode="auto">
            <a:xfrm>
              <a:off x="4032" y="7219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18" name="AutoShape 10"/>
            <p:cNvSpPr>
              <a:spLocks noChangeArrowheads="1"/>
            </p:cNvSpPr>
            <p:nvPr/>
          </p:nvSpPr>
          <p:spPr bwMode="auto">
            <a:xfrm>
              <a:off x="2812" y="8947"/>
              <a:ext cx="2448" cy="1008"/>
            </a:xfrm>
            <a:prstGeom prst="flowChartDisplay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/>
              <a:r>
                <a:rPr lang="en-US" sz="1200" b="1"/>
                <a:t>Print</a:t>
              </a:r>
              <a:endParaRPr lang="en-US" sz="1200" b="1"/>
            </a:p>
            <a:p>
              <a:pPr algn="ctr"/>
              <a:r>
                <a:rPr lang="en-US" sz="1200" b="1"/>
                <a:t>Lcm</a:t>
              </a:r>
              <a:endParaRPr lang="en-US"/>
            </a:p>
          </p:txBody>
        </p:sp>
        <p:sp>
          <p:nvSpPr>
            <p:cNvPr id="17419" name="AutoShape 11"/>
            <p:cNvSpPr>
              <a:spLocks noChangeArrowheads="1"/>
            </p:cNvSpPr>
            <p:nvPr/>
          </p:nvSpPr>
          <p:spPr bwMode="auto">
            <a:xfrm>
              <a:off x="3293" y="10512"/>
              <a:ext cx="1440" cy="595"/>
            </a:xfrm>
            <a:prstGeom prst="flowChartTerminator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/>
              <a:r>
                <a:rPr lang="en-US" sz="1200" b="1"/>
                <a:t>STOP</a:t>
              </a:r>
              <a:endParaRPr lang="en-US"/>
            </a:p>
          </p:txBody>
        </p:sp>
        <p:sp>
          <p:nvSpPr>
            <p:cNvPr id="17420" name="Line 12"/>
            <p:cNvSpPr>
              <a:spLocks noChangeShapeType="1"/>
            </p:cNvSpPr>
            <p:nvPr/>
          </p:nvSpPr>
          <p:spPr bwMode="auto">
            <a:xfrm>
              <a:off x="4032" y="8371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1" name="Line 13"/>
            <p:cNvSpPr>
              <a:spLocks noChangeShapeType="1"/>
            </p:cNvSpPr>
            <p:nvPr/>
          </p:nvSpPr>
          <p:spPr bwMode="auto">
            <a:xfrm>
              <a:off x="4032" y="9955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6019800" y="2057400"/>
            <a:ext cx="2209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/>
              <a:t>Flowchart</a:t>
            </a:r>
            <a:r>
              <a:rPr lang="en-US" sz="2400" dirty="0"/>
              <a:t>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2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sz="2800" b="1" dirty="0"/>
              <a:t>	Write an algorithm and draw a flowchart that will read the two sides of a rectangle and calculate its area.</a:t>
            </a:r>
            <a:r>
              <a:rPr lang="en-US" sz="2800" dirty="0"/>
              <a:t> </a:t>
            </a:r>
            <a:endParaRPr lang="en-US" sz="2800" b="1" dirty="0"/>
          </a:p>
          <a:p>
            <a:pPr>
              <a:buFont typeface="Wingdings" panose="05000000000000000000" pitchFamily="2" charset="2"/>
              <a:buNone/>
            </a:pPr>
            <a:r>
              <a:rPr lang="en-US" sz="2800" b="1" dirty="0" err="1"/>
              <a:t>Pseudocode</a:t>
            </a:r>
            <a:r>
              <a:rPr lang="en-US" sz="2800" dirty="0"/>
              <a:t> </a:t>
            </a:r>
            <a:endParaRPr lang="en-US" sz="2800" dirty="0"/>
          </a:p>
          <a:p>
            <a:r>
              <a:rPr lang="en-US" sz="2800" i="1" dirty="0"/>
              <a:t>Input the width (W) and Length (L) of a rectangle</a:t>
            </a:r>
            <a:endParaRPr lang="en-US" sz="2800" i="1" dirty="0"/>
          </a:p>
          <a:p>
            <a:r>
              <a:rPr lang="en-US" sz="2800" i="1" dirty="0"/>
              <a:t>Calculate the area (A) by multiplying L with W</a:t>
            </a:r>
            <a:endParaRPr lang="en-US" sz="2800" i="1" dirty="0"/>
          </a:p>
          <a:p>
            <a:r>
              <a:rPr lang="en-US" sz="2800" i="1" dirty="0"/>
              <a:t>Print A</a:t>
            </a:r>
            <a:endParaRPr lang="en-US" sz="28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905000"/>
            <a:ext cx="8229600" cy="3886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b="1"/>
              <a:t>Algorithm</a:t>
            </a:r>
            <a:r>
              <a:rPr lang="en-US"/>
              <a:t> </a:t>
            </a:r>
            <a:endParaRPr lang="en-US"/>
          </a:p>
          <a:p>
            <a:r>
              <a:rPr lang="en-US"/>
              <a:t>Step 1: 	Input W,L</a:t>
            </a:r>
            <a:endParaRPr lang="en-US"/>
          </a:p>
          <a:p>
            <a:r>
              <a:rPr lang="en-US"/>
              <a:t>Step 2: 	A </a:t>
            </a:r>
            <a:r>
              <a:rPr lang="en-US">
                <a:sym typeface="Symbol" panose="05050102010706020507" pitchFamily="18" charset="2"/>
              </a:rPr>
              <a:t></a:t>
            </a:r>
            <a:r>
              <a:rPr lang="en-US"/>
              <a:t> L  x  W </a:t>
            </a:r>
            <a:endParaRPr lang="en-US"/>
          </a:p>
          <a:p>
            <a:r>
              <a:rPr lang="en-US"/>
              <a:t>Step 3: 	Print A</a:t>
            </a:r>
            <a:endParaRPr lang="en-US"/>
          </a:p>
          <a:p>
            <a:pPr>
              <a:buFont typeface="Wingdings" panose="05000000000000000000" pitchFamily="2" charset="2"/>
              <a:buNone/>
            </a:pPr>
            <a:endParaRPr lang="en-US"/>
          </a:p>
        </p:txBody>
      </p:sp>
      <p:grpSp>
        <p:nvGrpSpPr>
          <p:cNvPr id="19461" name="Group 5"/>
          <p:cNvGrpSpPr/>
          <p:nvPr/>
        </p:nvGrpSpPr>
        <p:grpSpPr bwMode="auto">
          <a:xfrm>
            <a:off x="5410200" y="2057400"/>
            <a:ext cx="3124200" cy="4191000"/>
            <a:chOff x="2448" y="5328"/>
            <a:chExt cx="3168" cy="5779"/>
          </a:xfrm>
        </p:grpSpPr>
        <p:sp>
          <p:nvSpPr>
            <p:cNvPr id="19462" name="AutoShape 6"/>
            <p:cNvSpPr>
              <a:spLocks noChangeArrowheads="1"/>
            </p:cNvSpPr>
            <p:nvPr/>
          </p:nvSpPr>
          <p:spPr bwMode="auto">
            <a:xfrm>
              <a:off x="3337" y="5328"/>
              <a:ext cx="1440" cy="576"/>
            </a:xfrm>
            <a:prstGeom prst="flowChartTerminator">
              <a:avLst/>
            </a:prstGeom>
            <a:solidFill>
              <a:srgbClr val="CCFFFF">
                <a:alpha val="80000"/>
              </a:srgbClr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/>
              <a:r>
                <a:rPr lang="en-US" sz="1400" b="1"/>
                <a:t>START</a:t>
              </a:r>
              <a:endParaRPr lang="en-US" sz="1400"/>
            </a:p>
          </p:txBody>
        </p:sp>
        <p:sp>
          <p:nvSpPr>
            <p:cNvPr id="19463" name="Line 7"/>
            <p:cNvSpPr>
              <a:spLocks noChangeShapeType="1"/>
            </p:cNvSpPr>
            <p:nvPr/>
          </p:nvSpPr>
          <p:spPr bwMode="auto">
            <a:xfrm>
              <a:off x="4057" y="5904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4" name="AutoShape 8"/>
            <p:cNvSpPr>
              <a:spLocks noChangeArrowheads="1"/>
            </p:cNvSpPr>
            <p:nvPr/>
          </p:nvSpPr>
          <p:spPr bwMode="auto">
            <a:xfrm>
              <a:off x="2448" y="6355"/>
              <a:ext cx="3168" cy="864"/>
            </a:xfrm>
            <a:prstGeom prst="flowChartInputOutput">
              <a:avLst/>
            </a:prstGeom>
            <a:solidFill>
              <a:srgbClr val="CCFFFF">
                <a:alpha val="80000"/>
              </a:srgbClr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/>
              <a:r>
                <a:rPr lang="en-US" sz="1400" b="1"/>
                <a:t>Input</a:t>
              </a:r>
              <a:endParaRPr lang="en-US" sz="1400" b="1"/>
            </a:p>
            <a:p>
              <a:pPr algn="ctr"/>
              <a:r>
                <a:rPr lang="en-US" sz="1400" b="1"/>
                <a:t>W, L</a:t>
              </a:r>
              <a:endParaRPr lang="en-US" sz="1400"/>
            </a:p>
          </p:txBody>
        </p:sp>
        <p:sp>
          <p:nvSpPr>
            <p:cNvPr id="19465" name="AutoShape 9"/>
            <p:cNvSpPr>
              <a:spLocks noChangeArrowheads="1"/>
            </p:cNvSpPr>
            <p:nvPr/>
          </p:nvSpPr>
          <p:spPr bwMode="auto">
            <a:xfrm>
              <a:off x="2967" y="7801"/>
              <a:ext cx="2141" cy="576"/>
            </a:xfrm>
            <a:prstGeom prst="flowChartProcess">
              <a:avLst/>
            </a:prstGeom>
            <a:solidFill>
              <a:srgbClr val="CCFFFF">
                <a:alpha val="80000"/>
              </a:srgbClr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/>
              <a:r>
                <a:rPr lang="en-US" sz="1400" b="1"/>
                <a:t>A </a:t>
              </a:r>
              <a:r>
                <a:rPr lang="en-US">
                  <a:sym typeface="Symbol" panose="05050102010706020507" pitchFamily="18" charset="2"/>
                </a:rPr>
                <a:t></a:t>
              </a:r>
              <a:r>
                <a:rPr lang="en-US" sz="1400" b="1"/>
                <a:t> L x W</a:t>
              </a:r>
              <a:endParaRPr lang="en-US" sz="1400" b="1"/>
            </a:p>
          </p:txBody>
        </p:sp>
        <p:sp>
          <p:nvSpPr>
            <p:cNvPr id="19466" name="Line 10"/>
            <p:cNvSpPr>
              <a:spLocks noChangeShapeType="1"/>
            </p:cNvSpPr>
            <p:nvPr/>
          </p:nvSpPr>
          <p:spPr bwMode="auto">
            <a:xfrm>
              <a:off x="4032" y="7219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7" name="AutoShape 11"/>
            <p:cNvSpPr>
              <a:spLocks noChangeArrowheads="1"/>
            </p:cNvSpPr>
            <p:nvPr/>
          </p:nvSpPr>
          <p:spPr bwMode="auto">
            <a:xfrm>
              <a:off x="2812" y="8947"/>
              <a:ext cx="2448" cy="1008"/>
            </a:xfrm>
            <a:prstGeom prst="flowChartDisplay">
              <a:avLst/>
            </a:prstGeom>
            <a:solidFill>
              <a:srgbClr val="CCFFFF">
                <a:alpha val="80000"/>
              </a:srgbClr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/>
              <a:r>
                <a:rPr lang="en-US" sz="1400" b="1"/>
                <a:t>Print</a:t>
              </a:r>
              <a:endParaRPr lang="en-US" sz="1400" b="1"/>
            </a:p>
            <a:p>
              <a:pPr algn="ctr"/>
              <a:r>
                <a:rPr lang="en-US" sz="1400" b="1"/>
                <a:t>A</a:t>
              </a:r>
              <a:endParaRPr lang="en-US" sz="1400"/>
            </a:p>
          </p:txBody>
        </p:sp>
        <p:sp>
          <p:nvSpPr>
            <p:cNvPr id="19468" name="AutoShape 12"/>
            <p:cNvSpPr>
              <a:spLocks noChangeArrowheads="1"/>
            </p:cNvSpPr>
            <p:nvPr/>
          </p:nvSpPr>
          <p:spPr bwMode="auto">
            <a:xfrm>
              <a:off x="3293" y="10512"/>
              <a:ext cx="1440" cy="595"/>
            </a:xfrm>
            <a:prstGeom prst="flowChartTerminator">
              <a:avLst/>
            </a:prstGeom>
            <a:solidFill>
              <a:srgbClr val="CCFFFF">
                <a:alpha val="80000"/>
              </a:srgbClr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/>
              <a:r>
                <a:rPr lang="en-US" sz="1400" b="1"/>
                <a:t>STOP</a:t>
              </a:r>
              <a:endParaRPr lang="en-US" sz="1400"/>
            </a:p>
          </p:txBody>
        </p:sp>
        <p:sp>
          <p:nvSpPr>
            <p:cNvPr id="19469" name="Line 13"/>
            <p:cNvSpPr>
              <a:spLocks noChangeShapeType="1"/>
            </p:cNvSpPr>
            <p:nvPr/>
          </p:nvSpPr>
          <p:spPr bwMode="auto">
            <a:xfrm>
              <a:off x="4032" y="8371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0" name="Line 14"/>
            <p:cNvSpPr>
              <a:spLocks noChangeShapeType="1"/>
            </p:cNvSpPr>
            <p:nvPr/>
          </p:nvSpPr>
          <p:spPr bwMode="auto">
            <a:xfrm>
              <a:off x="4032" y="9955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4456</Words>
  <Application>WPS Presentation</Application>
  <PresentationFormat>On-screen Show (4:3)</PresentationFormat>
  <Paragraphs>342</Paragraphs>
  <Slides>26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26</vt:i4>
      </vt:variant>
    </vt:vector>
  </HeadingPairs>
  <TitlesOfParts>
    <vt:vector size="42" baseType="lpstr">
      <vt:lpstr>Arial</vt:lpstr>
      <vt:lpstr>SimSun</vt:lpstr>
      <vt:lpstr>Wingdings</vt:lpstr>
      <vt:lpstr>Wingdings 2</vt:lpstr>
      <vt:lpstr>Symbol</vt:lpstr>
      <vt:lpstr>TimesNewRomanPSMT</vt:lpstr>
      <vt:lpstr>Times New Roman</vt:lpstr>
      <vt:lpstr>Perpetua</vt:lpstr>
      <vt:lpstr>Franklin Gothic Book</vt:lpstr>
      <vt:lpstr>Microsoft YaHei</vt:lpstr>
      <vt:lpstr>Calibri</vt:lpstr>
      <vt:lpstr>Equity</vt:lpstr>
      <vt:lpstr>Visio.Drawing.11</vt:lpstr>
      <vt:lpstr>Equation.DSMT4</vt:lpstr>
      <vt:lpstr>Equation.DSMT4</vt:lpstr>
      <vt:lpstr>Equation.DSMT4</vt:lpstr>
      <vt:lpstr>Pseudocode Algorithm and Flowchart</vt:lpstr>
      <vt:lpstr>ALGORITHMS AND FLOWCHARTS </vt:lpstr>
      <vt:lpstr>Steps in Problem Solving</vt:lpstr>
      <vt:lpstr>The Flowchart</vt:lpstr>
      <vt:lpstr>Flowchart Symbols </vt:lpstr>
      <vt:lpstr>Example 1</vt:lpstr>
      <vt:lpstr>Example 1</vt:lpstr>
      <vt:lpstr>Example 2 </vt:lpstr>
      <vt:lpstr>Example 2</vt:lpstr>
      <vt:lpstr>Example 3 </vt:lpstr>
      <vt:lpstr>Example 3</vt:lpstr>
      <vt:lpstr>Example 3</vt:lpstr>
      <vt:lpstr>Decision over HCN</vt:lpstr>
      <vt:lpstr>DECISION STRUCTURES </vt:lpstr>
      <vt:lpstr>DECISION STRUCTURES</vt:lpstr>
      <vt:lpstr>IF–THEN–ELSE STRUCTURE </vt:lpstr>
      <vt:lpstr>IF–THEN–ELSE STRUCTURE</vt:lpstr>
      <vt:lpstr>Relational Operators</vt:lpstr>
      <vt:lpstr>Example 4 </vt:lpstr>
      <vt:lpstr>Example 4 </vt:lpstr>
      <vt:lpstr>Example 5</vt:lpstr>
      <vt:lpstr>Pseudocode &amp; Algorithm</vt:lpstr>
      <vt:lpstr>Example 5</vt:lpstr>
      <vt:lpstr>Example</vt:lpstr>
      <vt:lpstr>NESTED IFS </vt:lpstr>
      <vt:lpstr>Example 6(Home Work)</vt:lpstr>
    </vt:vector>
  </TitlesOfParts>
  <Company>EMU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AND FLOWCHARTS</dc:title>
  <dc:creator>Mustafa Uyguroglu</dc:creator>
  <cp:lastModifiedBy>ASUS</cp:lastModifiedBy>
  <cp:revision>70</cp:revision>
  <dcterms:created xsi:type="dcterms:W3CDTF">2004-11-08T09:34:00Z</dcterms:created>
  <dcterms:modified xsi:type="dcterms:W3CDTF">2017-05-17T15:56:51Z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1033-10.2.0.5811</vt:lpwstr>
  </property>
</Properties>
</file>