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44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447" r:id="rId121"/>
    <p:sldId id="448" r:id="rId122"/>
    <p:sldId id="449" r:id="rId123"/>
    <p:sldId id="450" r:id="rId124"/>
    <p:sldId id="451" r:id="rId125"/>
    <p:sldId id="452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</p:sldIdLst>
  <p:sldSz cx="9105900" cy="6819900"/>
  <p:notesSz cx="9105900" cy="681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4120" y="3864610"/>
            <a:ext cx="6829425" cy="98509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4120" y="5095981"/>
            <a:ext cx="6829425" cy="53043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5005" indent="0" algn="ctr">
              <a:buNone/>
            </a:lvl2pPr>
            <a:lvl3pPr marL="910011" indent="0" algn="ctr">
              <a:buNone/>
            </a:lvl3pPr>
            <a:lvl4pPr marL="1365016" indent="0" algn="ctr">
              <a:buNone/>
            </a:lvl4pPr>
            <a:lvl5pPr marL="1820022" indent="0" algn="ctr">
              <a:buNone/>
            </a:lvl5pPr>
            <a:lvl6pPr marL="2275027" indent="0" algn="ctr">
              <a:buNone/>
            </a:lvl6pPr>
            <a:lvl7pPr marL="2730033" indent="0" algn="ctr">
              <a:buNone/>
            </a:lvl7pPr>
            <a:lvl8pPr marL="3185038" indent="0" algn="ctr">
              <a:buNone/>
            </a:lvl8pPr>
            <a:lvl9pPr marL="364004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374130" y="6319774"/>
            <a:ext cx="2276475" cy="363728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86570" y="6319774"/>
            <a:ext cx="3460242" cy="363728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1085" y="6319774"/>
            <a:ext cx="1214120" cy="363728"/>
          </a:xfrm>
        </p:spPr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21" name="Rectangle 20"/>
          <p:cNvSpPr/>
          <p:nvPr/>
        </p:nvSpPr>
        <p:spPr>
          <a:xfrm>
            <a:off x="901105" y="3627808"/>
            <a:ext cx="7284720" cy="127304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0590" y="5020204"/>
            <a:ext cx="7284720" cy="68199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1104" y="3627808"/>
            <a:ext cx="227648" cy="127304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0590" y="5020204"/>
            <a:ext cx="227648" cy="68199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273112"/>
            <a:ext cx="2048828" cy="581901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273112"/>
            <a:ext cx="5994718" cy="581901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5295" y="6317880"/>
            <a:ext cx="819531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7487" y="6431461"/>
            <a:ext cx="189789" cy="1198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18548" y="3184163"/>
            <a:ext cx="581964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5295" y="1212427"/>
            <a:ext cx="8195310" cy="49103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120" y="2955290"/>
            <a:ext cx="6829425" cy="106087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002" y="4243493"/>
            <a:ext cx="6753543" cy="11366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4130" y="6319774"/>
            <a:ext cx="2276475" cy="36372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6570" y="6319774"/>
            <a:ext cx="3460242" cy="3637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390" y="6319774"/>
            <a:ext cx="1514615" cy="363728"/>
          </a:xfrm>
        </p:spPr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7" name="Rectangle 6"/>
          <p:cNvSpPr/>
          <p:nvPr/>
        </p:nvSpPr>
        <p:spPr>
          <a:xfrm>
            <a:off x="910590" y="2803737"/>
            <a:ext cx="7284720" cy="127304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0590" y="2803737"/>
            <a:ext cx="227648" cy="127304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27330"/>
            <a:ext cx="8195310" cy="9093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5295" y="1212427"/>
            <a:ext cx="4024808" cy="49103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12897" y="1209396"/>
            <a:ext cx="4024808" cy="49103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27330"/>
            <a:ext cx="8195310" cy="90932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278731"/>
            <a:ext cx="4023354" cy="681990"/>
          </a:xfrm>
          <a:noFill/>
          <a:ln>
            <a:noFill/>
          </a:ln>
        </p:spPr>
        <p:txBody>
          <a:bodyPr lIns="91001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8833" y="1288203"/>
            <a:ext cx="4024934" cy="681990"/>
          </a:xfrm>
          <a:noFill/>
          <a:ln>
            <a:noFill/>
          </a:ln>
        </p:spPr>
        <p:txBody>
          <a:bodyPr lIns="91001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5295" y="2121747"/>
            <a:ext cx="4021773" cy="401616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28832" y="2121747"/>
            <a:ext cx="4021773" cy="401616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27330"/>
            <a:ext cx="8195310" cy="9093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7487" y="6431461"/>
            <a:ext cx="189789" cy="1198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5295" y="6317880"/>
            <a:ext cx="819531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7487" y="6431461"/>
            <a:ext cx="189789" cy="1198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247" y="303107"/>
            <a:ext cx="2504123" cy="83354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98247" y="1212427"/>
            <a:ext cx="2504123" cy="4816555"/>
          </a:xfrm>
        </p:spPr>
        <p:txBody>
          <a:bodyPr/>
          <a:lstStyle>
            <a:lvl1pPr marL="0" indent="0">
              <a:lnSpc>
                <a:spcPts val="2189"/>
              </a:lnSpc>
              <a:spcAft>
                <a:spcPts val="995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5295" y="6317880"/>
            <a:ext cx="819531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51667" y="3305757"/>
            <a:ext cx="600151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7487" y="6431461"/>
            <a:ext cx="189789" cy="1198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3530" y="303107"/>
            <a:ext cx="5691188" cy="5683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498073"/>
            <a:ext cx="8195310" cy="670940"/>
          </a:xfrm>
          <a:ln>
            <a:solidFill>
              <a:schemeClr val="accent1"/>
            </a:solidFill>
          </a:ln>
        </p:spPr>
        <p:txBody>
          <a:bodyPr lIns="273003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5295" y="1894417"/>
            <a:ext cx="8195310" cy="4246524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597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295" y="1212427"/>
            <a:ext cx="8195310" cy="53043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5295" y="6317880"/>
            <a:ext cx="819531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7487" y="6431461"/>
            <a:ext cx="189789" cy="1198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5295" y="498073"/>
            <a:ext cx="182118" cy="68199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5295" y="151553"/>
            <a:ext cx="8195310" cy="985097"/>
          </a:xfrm>
          <a:prstGeom prst="rect">
            <a:avLst/>
          </a:prstGeom>
        </p:spPr>
        <p:txBody>
          <a:bodyPr vert="horz" lIns="91001" tIns="45501" rIns="91001" bIns="45501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5295" y="1212427"/>
            <a:ext cx="8195310" cy="4883048"/>
          </a:xfrm>
          <a:prstGeom prst="rect">
            <a:avLst/>
          </a:prstGeom>
        </p:spPr>
        <p:txBody>
          <a:bodyPr vert="horz" lIns="91001" tIns="45501" rIns="91001" bIns="4550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74130" y="6321037"/>
            <a:ext cx="2279510" cy="363728"/>
          </a:xfrm>
          <a:prstGeom prst="rect">
            <a:avLst/>
          </a:prstGeom>
        </p:spPr>
        <p:txBody>
          <a:bodyPr vert="horz" lIns="91001" tIns="45501" rIns="91001" bIns="45501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86570" y="6321037"/>
            <a:ext cx="3490595" cy="363728"/>
          </a:xfrm>
          <a:prstGeom prst="rect">
            <a:avLst/>
          </a:prstGeom>
        </p:spPr>
        <p:txBody>
          <a:bodyPr vert="horz" lIns="91001" tIns="45501" rIns="91001" bIns="45501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0095" y="6321037"/>
            <a:ext cx="1972945" cy="363728"/>
          </a:xfrm>
          <a:prstGeom prst="rect">
            <a:avLst/>
          </a:prstGeom>
        </p:spPr>
        <p:txBody>
          <a:bodyPr vert="horz" lIns="91001" tIns="45501" rIns="91001" bIns="45501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pPr marR="17780" algn="r">
                <a:lnSpc>
                  <a:spcPts val="1510"/>
                </a:lnSpc>
              </a:pPr>
              <a:t>‹#›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5295" y="6317880"/>
            <a:ext cx="819531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5295" y="1136650"/>
            <a:ext cx="819531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001" tIns="45501" rIns="91001" bIns="45501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7487" y="6431461"/>
            <a:ext cx="189789" cy="1198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01" tIns="45501" rIns="91001" bIns="45501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03" indent="-273003" algn="l" rtl="0" eaLnBrk="1" latinLnBrk="0" hangingPunct="1">
        <a:spcBef>
          <a:spcPts val="597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6007" indent="-273003" algn="l" rtl="0" eaLnBrk="1" latinLnBrk="0" hangingPunct="1">
        <a:spcBef>
          <a:spcPts val="498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19010" indent="-227503" algn="l" rtl="0" eaLnBrk="1" latinLnBrk="0" hangingPunct="1">
        <a:spcBef>
          <a:spcPts val="498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013" indent="-227503" algn="l" rtl="0" eaLnBrk="1" latinLnBrk="0" hangingPunct="1">
        <a:spcBef>
          <a:spcPts val="398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016" indent="-227503" algn="l" rtl="0" eaLnBrk="1" latinLnBrk="0" hangingPunct="1">
        <a:spcBef>
          <a:spcPts val="299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38020" indent="-182002" algn="l" rtl="0" eaLnBrk="1" latinLnBrk="0" hangingPunct="1">
        <a:spcBef>
          <a:spcPts val="29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0022" indent="-182002" algn="l" rtl="0" eaLnBrk="1" latinLnBrk="0" hangingPunct="1">
        <a:spcBef>
          <a:spcPts val="29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02024" indent="-182002" algn="l" rtl="0" eaLnBrk="1" latinLnBrk="0" hangingPunct="1">
        <a:spcBef>
          <a:spcPts val="29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84026" indent="-182002" algn="l" rtl="0" eaLnBrk="1" latinLnBrk="0" hangingPunct="1">
        <a:spcBef>
          <a:spcPts val="299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5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00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50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0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50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00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“Introduction to C” C </a:t>
            </a:r>
            <a:r>
              <a:rPr lang="en-US" dirty="0" err="1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25">
              <a:lnSpc>
                <a:spcPct val="100000"/>
              </a:lnSpc>
            </a:pPr>
            <a:r>
              <a:rPr spc="-5" dirty="0"/>
              <a:t>Names in</a:t>
            </a:r>
            <a:r>
              <a:rPr spc="-90" dirty="0"/>
              <a:t> </a:t>
            </a:r>
            <a:r>
              <a:rPr dirty="0"/>
              <a:t>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131684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Identifiers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must begin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with 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or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underscore</a:t>
            </a:r>
            <a:r>
              <a:rPr sz="1800" spc="-5" dirty="0">
                <a:latin typeface="Times New Roman"/>
                <a:cs typeface="Times New Roman"/>
              </a:rPr>
              <a:t>, and may be  </a:t>
            </a:r>
            <a:r>
              <a:rPr sz="1800" dirty="0">
                <a:latin typeface="Times New Roman"/>
                <a:cs typeface="Times New Roman"/>
              </a:rPr>
              <a:t>followed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any combination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characters, underscores,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the digits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0-9.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69" y="1935383"/>
            <a:ext cx="98298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ry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Jerry7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646" y="1935383"/>
            <a:ext cx="207391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exit_flag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Nu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r_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_m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ov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9200" y="1991893"/>
            <a:ext cx="43688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51" y="2670073"/>
            <a:ext cx="7468870" cy="270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464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5" dirty="0">
                <a:latin typeface="Times New Roman"/>
                <a:cs typeface="Times New Roman"/>
              </a:rPr>
              <a:t>ensure that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meaningful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(but short) names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your  </a:t>
            </a:r>
            <a:r>
              <a:rPr sz="1800" spc="-5" dirty="0">
                <a:latin typeface="Times New Roman"/>
                <a:cs typeface="Times New Roman"/>
              </a:rPr>
              <a:t>identifiers.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reasons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this are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make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 easier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read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self-documenting.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distance = speed *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time;</a:t>
            </a:r>
            <a:endParaRPr sz="1800">
              <a:latin typeface="Courier New"/>
              <a:cs typeface="Courier New"/>
            </a:endParaRPr>
          </a:p>
          <a:p>
            <a:pPr marL="355600" marR="67310" indent="-342900">
              <a:lnSpc>
                <a:spcPct val="10060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users </a:t>
            </a:r>
            <a:r>
              <a:rPr sz="1800" dirty="0">
                <a:latin typeface="Times New Roman"/>
                <a:cs typeface="Times New Roman"/>
              </a:rPr>
              <a:t>choose to adopt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convention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variable names are all </a:t>
            </a:r>
            <a:r>
              <a:rPr sz="1800" dirty="0">
                <a:latin typeface="Times New Roman"/>
                <a:cs typeface="Times New Roman"/>
              </a:rPr>
              <a:t>lower  case while </a:t>
            </a:r>
            <a:r>
              <a:rPr sz="1800" spc="-5" dirty="0">
                <a:latin typeface="Times New Roman"/>
                <a:cs typeface="Times New Roman"/>
              </a:rPr>
              <a:t>symbolic </a:t>
            </a:r>
            <a:r>
              <a:rPr sz="1800" dirty="0">
                <a:latin typeface="Times New Roman"/>
                <a:cs typeface="Times New Roman"/>
              </a:rPr>
              <a:t>names for constants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upper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Keywords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reserved identifiers </a:t>
            </a:r>
            <a:r>
              <a:rPr sz="1800" dirty="0">
                <a:latin typeface="Times New Roman"/>
                <a:cs typeface="Times New Roman"/>
              </a:rPr>
              <a:t>that have </a:t>
            </a:r>
            <a:r>
              <a:rPr sz="1800" spc="-5" dirty="0">
                <a:latin typeface="Times New Roman"/>
                <a:cs typeface="Times New Roman"/>
              </a:rPr>
              <a:t>strict meaning </a:t>
            </a:r>
            <a:r>
              <a:rPr sz="1800" dirty="0">
                <a:latin typeface="Times New Roman"/>
                <a:cs typeface="Times New Roman"/>
              </a:rPr>
              <a:t>to the C </a:t>
            </a:r>
            <a:r>
              <a:rPr sz="1800" spc="-5" dirty="0">
                <a:latin typeface="Times New Roman"/>
                <a:cs typeface="Times New Roman"/>
              </a:rPr>
              <a:t>compiler.  </a:t>
            </a:r>
            <a:r>
              <a:rPr sz="1800" dirty="0">
                <a:latin typeface="Times New Roman"/>
                <a:cs typeface="Times New Roman"/>
              </a:rPr>
              <a:t>C only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29 </a:t>
            </a:r>
            <a:r>
              <a:rPr sz="1800" spc="-5" dirty="0">
                <a:latin typeface="Times New Roman"/>
                <a:cs typeface="Times New Roman"/>
              </a:rPr>
              <a:t>keywords. </a:t>
            </a:r>
            <a:r>
              <a:rPr sz="1800" dirty="0">
                <a:latin typeface="Times New Roman"/>
                <a:cs typeface="Times New Roman"/>
              </a:rPr>
              <a:t>Example keywords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if,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else, char,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int,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User-defined</a:t>
            </a:r>
            <a:r>
              <a:rPr i="1" spc="-5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61670" indent="-342900">
              <a:lnSpc>
                <a:spcPct val="1006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/>
              <a:t>Introduction to</a:t>
            </a:r>
            <a:r>
              <a:rPr spc="-114" dirty="0"/>
              <a:t> </a:t>
            </a:r>
            <a:r>
              <a:rPr dirty="0"/>
              <a:t>User-defined  Functions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pc="-5" dirty="0"/>
              <a:t>Reasons for</a:t>
            </a:r>
            <a:r>
              <a:rPr spc="-65" dirty="0"/>
              <a:t> </a:t>
            </a:r>
            <a:r>
              <a:rPr spc="-5" dirty="0"/>
              <a:t>Use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pc="-5" dirty="0"/>
              <a:t>User-defined Functions</a:t>
            </a:r>
            <a:r>
              <a:rPr spc="10" dirty="0"/>
              <a:t> </a:t>
            </a:r>
            <a:r>
              <a:rPr spc="-5" dirty="0"/>
              <a:t>Usage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pc="-5" dirty="0"/>
              <a:t>Function</a:t>
            </a:r>
            <a:r>
              <a:rPr spc="-80" dirty="0"/>
              <a:t> </a:t>
            </a:r>
            <a:r>
              <a:rPr spc="-5" dirty="0"/>
              <a:t>Definition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pc="-5" dirty="0"/>
              <a:t>User-defined Function Example </a:t>
            </a:r>
            <a:r>
              <a:rPr dirty="0"/>
              <a:t>1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pc="-5" dirty="0"/>
              <a:t>User-defined Function Example </a:t>
            </a:r>
            <a:r>
              <a:rPr dirty="0"/>
              <a:t>2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/>
              <a:t>return</a:t>
            </a:r>
            <a:r>
              <a:rPr spc="-75" dirty="0"/>
              <a:t> </a:t>
            </a:r>
            <a:r>
              <a:rPr spc="-5" dirty="0"/>
              <a:t>Statement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/>
              <a:t>return </a:t>
            </a:r>
            <a:r>
              <a:rPr spc="-5" dirty="0"/>
              <a:t>Statement</a:t>
            </a:r>
            <a:r>
              <a:rPr spc="-50" dirty="0"/>
              <a:t> </a:t>
            </a:r>
            <a:r>
              <a:rPr spc="-5" dirty="0"/>
              <a:t>Example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pc="-5" dirty="0"/>
              <a:t>Using</a:t>
            </a:r>
            <a:r>
              <a:rPr spc="-85" dirty="0"/>
              <a:t> </a:t>
            </a:r>
            <a:r>
              <a:rPr spc="-5" dirty="0"/>
              <a:t>Functions</a:t>
            </a:r>
          </a:p>
          <a:p>
            <a:pPr marL="355600" marR="751205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pc="-5" dirty="0"/>
              <a:t>Considerations when Using  </a:t>
            </a:r>
            <a:r>
              <a:rPr dirty="0"/>
              <a:t>Functions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/>
              <a:t>Using Functions</a:t>
            </a:r>
            <a:r>
              <a:rPr spc="-100" dirty="0"/>
              <a:t> </a:t>
            </a:r>
            <a:r>
              <a:rPr dirty="0"/>
              <a:t>Example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/>
              <a:t>Introduction to Function</a:t>
            </a:r>
            <a:r>
              <a:rPr spc="-120" dirty="0"/>
              <a:t> </a:t>
            </a:r>
            <a:r>
              <a:rPr dirty="0"/>
              <a:t>Prototypes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0856" y="1403616"/>
            <a:ext cx="3291840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Function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Prototypes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Recursion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auto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extern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extern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 Class</a:t>
            </a:r>
            <a:r>
              <a:rPr sz="1800" u="sng" spc="-4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static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register Storage Class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410">
              <a:lnSpc>
                <a:spcPct val="100000"/>
              </a:lnSpc>
            </a:pPr>
            <a:r>
              <a:rPr dirty="0"/>
              <a:t>Introduction to </a:t>
            </a:r>
            <a:r>
              <a:rPr spc="-5" dirty="0"/>
              <a:t>User-defined</a:t>
            </a:r>
            <a:r>
              <a:rPr spc="-95" dirty="0"/>
              <a:t> </a:t>
            </a:r>
            <a:r>
              <a:rPr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5" y="1403342"/>
            <a:ext cx="7567930" cy="407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function in C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small “sub-program”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performs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particular </a:t>
            </a:r>
            <a:r>
              <a:rPr sz="1800" dirty="0">
                <a:latin typeface="Times New Roman"/>
                <a:cs typeface="Times New Roman"/>
              </a:rPr>
              <a:t>task,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4965" marR="65595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supports the </a:t>
            </a:r>
            <a:r>
              <a:rPr sz="1800" spc="-5" dirty="0">
                <a:latin typeface="Times New Roman"/>
                <a:cs typeface="Times New Roman"/>
              </a:rPr>
              <a:t>concept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modular programming design </a:t>
            </a:r>
            <a:r>
              <a:rPr sz="1800" spc="-5" dirty="0">
                <a:latin typeface="Times New Roman"/>
                <a:cs typeface="Times New Roman"/>
              </a:rPr>
              <a:t>techniques. </a:t>
            </a:r>
            <a:r>
              <a:rPr sz="1800" dirty="0">
                <a:latin typeface="Times New Roman"/>
                <a:cs typeface="Times New Roman"/>
              </a:rPr>
              <a:t>In  </a:t>
            </a:r>
            <a:r>
              <a:rPr sz="1800" spc="-5" dirty="0">
                <a:latin typeface="Times New Roman"/>
                <a:cs typeface="Times New Roman"/>
              </a:rPr>
              <a:t>modular programming the </a:t>
            </a:r>
            <a:r>
              <a:rPr sz="1800" spc="-10" dirty="0">
                <a:latin typeface="Times New Roman"/>
                <a:cs typeface="Times New Roman"/>
              </a:rPr>
              <a:t>various </a:t>
            </a:r>
            <a:r>
              <a:rPr sz="1800" spc="-5" dirty="0">
                <a:latin typeface="Times New Roman"/>
                <a:cs typeface="Times New Roman"/>
              </a:rPr>
              <a:t>tasks that your overall program must  accomplish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assigned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individual functions and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main program  </a:t>
            </a:r>
            <a:r>
              <a:rPr sz="1800" dirty="0">
                <a:latin typeface="Times New Roman"/>
                <a:cs typeface="Times New Roman"/>
              </a:rPr>
              <a:t>basically calls </a:t>
            </a:r>
            <a:r>
              <a:rPr sz="1800" spc="-5" dirty="0">
                <a:latin typeface="Times New Roman"/>
                <a:cs typeface="Times New Roman"/>
              </a:rPr>
              <a:t>these </a:t>
            </a:r>
            <a:r>
              <a:rPr sz="1800" dirty="0">
                <a:latin typeface="Times New Roman"/>
                <a:cs typeface="Times New Roman"/>
              </a:rPr>
              <a:t>functions in a certain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order.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already </a:t>
            </a:r>
            <a:r>
              <a:rPr sz="1800" dirty="0">
                <a:latin typeface="Times New Roman"/>
                <a:cs typeface="Times New Roman"/>
              </a:rPr>
              <a:t>been exposed to functions. The main </a:t>
            </a:r>
            <a:r>
              <a:rPr sz="1800" spc="-5" dirty="0">
                <a:latin typeface="Times New Roman"/>
                <a:cs typeface="Times New Roman"/>
              </a:rPr>
              <a:t>body </a:t>
            </a:r>
            <a:r>
              <a:rPr sz="1800" dirty="0">
                <a:latin typeface="Times New Roman"/>
                <a:cs typeface="Times New Roman"/>
              </a:rPr>
              <a:t>of a C program,  </a:t>
            </a:r>
            <a:r>
              <a:rPr sz="1800" spc="-5" dirty="0">
                <a:latin typeface="Times New Roman"/>
                <a:cs typeface="Times New Roman"/>
              </a:rPr>
              <a:t>identified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keyword </a:t>
            </a:r>
            <a:r>
              <a:rPr sz="1800" b="1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left and </a:t>
            </a:r>
            <a:r>
              <a:rPr sz="1800" spc="-5" dirty="0">
                <a:latin typeface="Times New Roman"/>
                <a:cs typeface="Times New Roman"/>
              </a:rPr>
              <a:t>right </a:t>
            </a:r>
            <a:r>
              <a:rPr sz="1800" dirty="0">
                <a:latin typeface="Times New Roman"/>
                <a:cs typeface="Times New Roman"/>
              </a:rPr>
              <a:t>braces is a  </a:t>
            </a:r>
            <a:r>
              <a:rPr sz="1800" spc="-5" dirty="0">
                <a:latin typeface="Times New Roman"/>
                <a:cs typeface="Times New Roman"/>
              </a:rPr>
              <a:t>function. It is called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operating system when the program is loaded, and  when terminated, returns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operating system. 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also seen examples  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library functions </a:t>
            </a:r>
            <a:r>
              <a:rPr sz="1800" spc="-5" dirty="0">
                <a:latin typeface="Times New Roman"/>
                <a:cs typeface="Times New Roman"/>
              </a:rPr>
              <a:t>which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I/O, mathematical tasks,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character/string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handling.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But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user define and use </a:t>
            </a:r>
            <a:r>
              <a:rPr sz="1800" spc="-5" dirty="0">
                <a:latin typeface="Times New Roman"/>
                <a:cs typeface="Times New Roman"/>
              </a:rPr>
              <a:t>their </a:t>
            </a:r>
            <a:r>
              <a:rPr sz="1800" dirty="0">
                <a:latin typeface="Times New Roman"/>
                <a:cs typeface="Times New Roman"/>
              </a:rPr>
              <a:t>own </a:t>
            </a:r>
            <a:r>
              <a:rPr sz="1800" spc="-5" dirty="0">
                <a:latin typeface="Times New Roman"/>
                <a:cs typeface="Times New Roman"/>
              </a:rPr>
              <a:t>functions?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Absolutely</a:t>
            </a:r>
            <a:r>
              <a:rPr sz="1800" b="1" spc="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YES!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975">
              <a:lnSpc>
                <a:spcPct val="100000"/>
              </a:lnSpc>
            </a:pPr>
            <a:r>
              <a:rPr dirty="0"/>
              <a:t>Reasons for</a:t>
            </a:r>
            <a:r>
              <a:rPr spc="-120" dirty="0"/>
              <a:t> </a:t>
            </a:r>
            <a:r>
              <a:rPr dirty="0"/>
              <a:t>Use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477125" cy="389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are </a:t>
            </a:r>
            <a:r>
              <a:rPr sz="1800" spc="-10" dirty="0">
                <a:latin typeface="Times New Roman"/>
                <a:cs typeface="Times New Roman"/>
              </a:rPr>
              <a:t>many </a:t>
            </a:r>
            <a:r>
              <a:rPr sz="1800" spc="-5" dirty="0">
                <a:latin typeface="Times New Roman"/>
                <a:cs typeface="Times New Roman"/>
              </a:rPr>
              <a:t>good reasons to program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modular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style: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756285" marR="153670" lvl="1" indent="-286385">
              <a:lnSpc>
                <a:spcPct val="1000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Don’t have to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repeat the same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block </a:t>
            </a:r>
            <a:r>
              <a:rPr sz="1600" b="1" spc="5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code </a:t>
            </a:r>
            <a:r>
              <a:rPr sz="1600" b="1" spc="-5" dirty="0">
                <a:latin typeface="Times New Roman"/>
                <a:cs typeface="Times New Roman"/>
              </a:rPr>
              <a:t>many times in </a:t>
            </a:r>
            <a:r>
              <a:rPr sz="1600" b="1" dirty="0">
                <a:latin typeface="Times New Roman"/>
                <a:cs typeface="Times New Roman"/>
              </a:rPr>
              <a:t>your code. </a:t>
            </a:r>
            <a:r>
              <a:rPr sz="1600" b="1" spc="-5" dirty="0">
                <a:latin typeface="Times New Roman"/>
                <a:cs typeface="Times New Roman"/>
              </a:rPr>
              <a:t>Make  that code </a:t>
            </a:r>
            <a:r>
              <a:rPr sz="1600" b="1" dirty="0">
                <a:latin typeface="Times New Roman"/>
                <a:cs typeface="Times New Roman"/>
              </a:rPr>
              <a:t>block </a:t>
            </a:r>
            <a:r>
              <a:rPr sz="1600" b="1" spc="-5" dirty="0">
                <a:latin typeface="Times New Roman"/>
                <a:cs typeface="Times New Roman"/>
              </a:rPr>
              <a:t>a function and call it </a:t>
            </a: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needed.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portability</a:t>
            </a:r>
            <a:r>
              <a:rPr sz="1600" b="1" dirty="0">
                <a:latin typeface="Times New Roman"/>
                <a:cs typeface="Times New Roman"/>
              </a:rPr>
              <a:t>: useful functions </a:t>
            </a:r>
            <a:r>
              <a:rPr sz="1600" b="1" spc="-5" dirty="0">
                <a:latin typeface="Times New Roman"/>
                <a:cs typeface="Times New Roman"/>
              </a:rPr>
              <a:t>can be </a:t>
            </a:r>
            <a:r>
              <a:rPr sz="1600" b="1" dirty="0">
                <a:latin typeface="Times New Roman"/>
                <a:cs typeface="Times New Roman"/>
              </a:rPr>
              <a:t>used </a:t>
            </a:r>
            <a:r>
              <a:rPr sz="1600" b="1" spc="-5" dirty="0">
                <a:latin typeface="Times New Roman"/>
                <a:cs typeface="Times New Roman"/>
              </a:rPr>
              <a:t>in a number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programs.</a:t>
            </a:r>
            <a:endParaRPr sz="1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Supports the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top-down technique </a:t>
            </a:r>
            <a:r>
              <a:rPr sz="1600" b="1" dirty="0">
                <a:latin typeface="Times New Roman"/>
                <a:cs typeface="Times New Roman"/>
              </a:rPr>
              <a:t>for devising </a:t>
            </a:r>
            <a:r>
              <a:rPr sz="1600" b="1" spc="-5" dirty="0">
                <a:latin typeface="Times New Roman"/>
                <a:cs typeface="Times New Roman"/>
              </a:rPr>
              <a:t>a </a:t>
            </a:r>
            <a:r>
              <a:rPr sz="1600" b="1" dirty="0">
                <a:latin typeface="Times New Roman"/>
                <a:cs typeface="Times New Roman"/>
              </a:rPr>
              <a:t>program algorithm. </a:t>
            </a:r>
            <a:r>
              <a:rPr sz="1600" b="1" spc="-5" dirty="0">
                <a:latin typeface="Times New Roman"/>
                <a:cs typeface="Times New Roman"/>
              </a:rPr>
              <a:t>Make </a:t>
            </a:r>
            <a:r>
              <a:rPr sz="1600" b="1" dirty="0">
                <a:latin typeface="Times New Roman"/>
                <a:cs typeface="Times New Roman"/>
              </a:rPr>
              <a:t>an  </a:t>
            </a:r>
            <a:r>
              <a:rPr sz="1600" b="1" spc="-5" dirty="0">
                <a:latin typeface="Times New Roman"/>
                <a:cs typeface="Times New Roman"/>
              </a:rPr>
              <a:t>outline and </a:t>
            </a:r>
            <a:r>
              <a:rPr sz="1600" b="1" dirty="0">
                <a:latin typeface="Times New Roman"/>
                <a:cs typeface="Times New Roman"/>
              </a:rPr>
              <a:t>hierarchy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steps needed to solve your </a:t>
            </a:r>
            <a:r>
              <a:rPr sz="1600" b="1" dirty="0">
                <a:latin typeface="Times New Roman"/>
                <a:cs typeface="Times New Roman"/>
              </a:rPr>
              <a:t>problem </a:t>
            </a:r>
            <a:r>
              <a:rPr sz="1600" b="1" spc="-5" dirty="0">
                <a:latin typeface="Times New Roman"/>
                <a:cs typeface="Times New Roman"/>
              </a:rPr>
              <a:t>and </a:t>
            </a:r>
            <a:r>
              <a:rPr sz="1600" b="1" dirty="0">
                <a:latin typeface="Times New Roman"/>
                <a:cs typeface="Times New Roman"/>
              </a:rPr>
              <a:t>create </a:t>
            </a:r>
            <a:r>
              <a:rPr sz="1600" b="1" spc="-5" dirty="0">
                <a:latin typeface="Times New Roman"/>
                <a:cs typeface="Times New Roman"/>
              </a:rPr>
              <a:t>a  function for each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step.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Easy to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debug</a:t>
            </a:r>
            <a:r>
              <a:rPr sz="1600" b="1" dirty="0">
                <a:latin typeface="Times New Roman"/>
                <a:cs typeface="Times New Roman"/>
              </a:rPr>
              <a:t>. </a:t>
            </a:r>
            <a:r>
              <a:rPr sz="1600" b="1" spc="-5" dirty="0">
                <a:latin typeface="Times New Roman"/>
                <a:cs typeface="Times New Roman"/>
              </a:rPr>
              <a:t>Get one function working </a:t>
            </a:r>
            <a:r>
              <a:rPr sz="1600" b="1" dirty="0">
                <a:latin typeface="Times New Roman"/>
                <a:cs typeface="Times New Roman"/>
              </a:rPr>
              <a:t>well </a:t>
            </a:r>
            <a:r>
              <a:rPr sz="1600" b="1" spc="-5" dirty="0">
                <a:latin typeface="Times New Roman"/>
                <a:cs typeface="Times New Roman"/>
              </a:rPr>
              <a:t>then move on to the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others.</a:t>
            </a:r>
            <a:endParaRPr sz="1600">
              <a:latin typeface="Times New Roman"/>
              <a:cs typeface="Times New Roman"/>
            </a:endParaRPr>
          </a:p>
          <a:p>
            <a:pPr marL="756285" marR="486409" lvl="1" indent="-28702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Easy to modify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and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expand</a:t>
            </a:r>
            <a:r>
              <a:rPr sz="1600" b="1" spc="-5" dirty="0">
                <a:latin typeface="Times New Roman"/>
                <a:cs typeface="Times New Roman"/>
              </a:rPr>
              <a:t>. Just </a:t>
            </a:r>
            <a:r>
              <a:rPr sz="1600" b="1" dirty="0">
                <a:latin typeface="Times New Roman"/>
                <a:cs typeface="Times New Roman"/>
              </a:rPr>
              <a:t>add </a:t>
            </a:r>
            <a:r>
              <a:rPr sz="1600" b="1" spc="-5" dirty="0">
                <a:latin typeface="Times New Roman"/>
                <a:cs typeface="Times New Roman"/>
              </a:rPr>
              <a:t>more functions to extend </a:t>
            </a:r>
            <a:r>
              <a:rPr sz="1600" b="1" dirty="0">
                <a:latin typeface="Times New Roman"/>
                <a:cs typeface="Times New Roman"/>
              </a:rPr>
              <a:t>program  </a:t>
            </a:r>
            <a:r>
              <a:rPr sz="1600" b="1" spc="-5" dirty="0">
                <a:latin typeface="Times New Roman"/>
                <a:cs typeface="Times New Roman"/>
              </a:rPr>
              <a:t>capability</a:t>
            </a:r>
            <a:endParaRPr sz="1600">
              <a:latin typeface="Times New Roman"/>
              <a:cs typeface="Times New Roman"/>
            </a:endParaRPr>
          </a:p>
          <a:p>
            <a:pPr marL="756285" marR="211454" lvl="1" indent="-28702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For a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large programming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project</a:t>
            </a:r>
            <a:r>
              <a:rPr sz="1600" b="1" dirty="0">
                <a:latin typeface="Times New Roman"/>
                <a:cs typeface="Times New Roman"/>
              </a:rPr>
              <a:t>, </a:t>
            </a:r>
            <a:r>
              <a:rPr sz="1600" b="1" spc="-5" dirty="0">
                <a:latin typeface="Times New Roman"/>
                <a:cs typeface="Times New Roman"/>
              </a:rPr>
              <a:t>you </a:t>
            </a:r>
            <a:r>
              <a:rPr sz="1600" b="1" dirty="0">
                <a:latin typeface="Times New Roman"/>
                <a:cs typeface="Times New Roman"/>
              </a:rPr>
              <a:t>will </a:t>
            </a:r>
            <a:r>
              <a:rPr sz="1600" b="1" spc="-5" dirty="0">
                <a:latin typeface="Times New Roman"/>
                <a:cs typeface="Times New Roman"/>
              </a:rPr>
              <a:t>code only a </a:t>
            </a:r>
            <a:r>
              <a:rPr sz="1600" b="1" dirty="0">
                <a:latin typeface="Times New Roman"/>
                <a:cs typeface="Times New Roman"/>
              </a:rPr>
              <a:t>small </a:t>
            </a:r>
            <a:r>
              <a:rPr sz="1600" b="1" spc="-5" dirty="0">
                <a:latin typeface="Times New Roman"/>
                <a:cs typeface="Times New Roman"/>
              </a:rPr>
              <a:t>fraction of the  program.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Make </a:t>
            </a:r>
            <a:r>
              <a:rPr sz="1600" b="1" dirty="0">
                <a:latin typeface="Times New Roman"/>
                <a:cs typeface="Times New Roman"/>
              </a:rPr>
              <a:t>program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self-documenting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readable.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7975">
              <a:lnSpc>
                <a:spcPct val="100000"/>
              </a:lnSpc>
            </a:pPr>
            <a:r>
              <a:rPr spc="-5" dirty="0"/>
              <a:t>User-defined </a:t>
            </a:r>
            <a:r>
              <a:rPr dirty="0"/>
              <a:t>Function</a:t>
            </a:r>
            <a:r>
              <a:rPr spc="-75" dirty="0"/>
              <a:t> </a:t>
            </a:r>
            <a:r>
              <a:rPr spc="-5" dirty="0"/>
              <a:t>Usage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9" y="1403616"/>
            <a:ext cx="6257925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order to use functions, the programmer must do three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things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buFont typeface="Times New Roman"/>
              <a:buChar char="–"/>
              <a:tabLst>
                <a:tab pos="11557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Define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Font typeface="Times New Roman"/>
              <a:buChar char="–"/>
              <a:tabLst>
                <a:tab pos="1155700" algn="l"/>
              </a:tabLst>
            </a:pP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Declare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445"/>
              </a:spcBef>
              <a:buFont typeface="Times New Roman"/>
              <a:buChar char="–"/>
              <a:tabLst>
                <a:tab pos="11557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6"/>
              </a:spcBef>
              <a:buClr>
                <a:srgbClr val="CA0066"/>
              </a:buClr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following </a:t>
            </a:r>
            <a:r>
              <a:rPr sz="1800" spc="-5" dirty="0">
                <a:latin typeface="Times New Roman"/>
                <a:cs typeface="Times New Roman"/>
              </a:rPr>
              <a:t>pages, we examine each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these steps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detail.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305">
              <a:lnSpc>
                <a:spcPct val="100000"/>
              </a:lnSpc>
            </a:pPr>
            <a:r>
              <a:rPr dirty="0"/>
              <a:t>Function</a:t>
            </a:r>
            <a:r>
              <a:rPr spc="-8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452359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definition </a:t>
            </a:r>
            <a:r>
              <a:rPr sz="1800" dirty="0">
                <a:latin typeface="Times New Roman"/>
                <a:cs typeface="Times New Roman"/>
              </a:rPr>
              <a:t>is the C </a:t>
            </a:r>
            <a:r>
              <a:rPr sz="1800" spc="-5" dirty="0">
                <a:latin typeface="Times New Roman"/>
                <a:cs typeface="Times New Roman"/>
              </a:rPr>
              <a:t>code that implements </a:t>
            </a:r>
            <a:r>
              <a:rPr sz="1800" dirty="0">
                <a:latin typeface="Times New Roman"/>
                <a:cs typeface="Times New Roman"/>
              </a:rPr>
              <a:t>what 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does.  </a:t>
            </a:r>
            <a:r>
              <a:rPr sz="1800" spc="-5" dirty="0">
                <a:latin typeface="Times New Roman"/>
                <a:cs typeface="Times New Roman"/>
              </a:rPr>
              <a:t>Function definitions have the 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3971421"/>
            <a:ext cx="7484745" cy="178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8285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the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return_type</a:t>
            </a:r>
            <a:r>
              <a:rPr sz="1800" b="1" i="1" spc="-5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the function header tells the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of the value  </a:t>
            </a:r>
            <a:r>
              <a:rPr sz="1800" dirty="0">
                <a:latin typeface="Times New Roman"/>
                <a:cs typeface="Times New Roman"/>
              </a:rPr>
              <a:t>returned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function (default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5600" marR="59055" indent="-342900">
              <a:lnSpc>
                <a:spcPct val="106100"/>
              </a:lnSpc>
              <a:spcBef>
                <a:spcPts val="30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the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data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type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name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list</a:t>
            </a:r>
            <a:r>
              <a:rPr sz="1800" b="1" i="1" spc="-5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tells what arguments </a:t>
            </a:r>
            <a:r>
              <a:rPr sz="1800" dirty="0">
                <a:latin typeface="Times New Roman"/>
                <a:cs typeface="Times New Roman"/>
              </a:rPr>
              <a:t>the  function needs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dirty="0">
                <a:latin typeface="Times New Roman"/>
                <a:cs typeface="Times New Roman"/>
              </a:rPr>
              <a:t>(and </a:t>
            </a:r>
            <a:r>
              <a:rPr sz="1800" spc="-5" dirty="0">
                <a:latin typeface="Times New Roman"/>
                <a:cs typeface="Times New Roman"/>
              </a:rPr>
              <a:t>what their </a:t>
            </a:r>
            <a:r>
              <a:rPr sz="1800" dirty="0">
                <a:latin typeface="Times New Roman"/>
                <a:cs typeface="Times New Roman"/>
              </a:rPr>
              <a:t>types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are)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spcBef>
                <a:spcPts val="18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local declarations</a:t>
            </a:r>
            <a:r>
              <a:rPr sz="1800" b="1" i="1" spc="-5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function body are local constants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variables the function </a:t>
            </a:r>
            <a:r>
              <a:rPr sz="1800" dirty="0">
                <a:latin typeface="Times New Roman"/>
                <a:cs typeface="Times New Roman"/>
              </a:rPr>
              <a:t>needs for </a:t>
            </a:r>
            <a:r>
              <a:rPr sz="1800" spc="-10" dirty="0">
                <a:latin typeface="Times New Roman"/>
                <a:cs typeface="Times New Roman"/>
              </a:rPr>
              <a:t>its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calculations.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1070" y="2194572"/>
            <a:ext cx="26181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variable name</a:t>
            </a:r>
            <a:r>
              <a:rPr sz="1800" b="1" i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list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4292" y="3151644"/>
            <a:ext cx="27565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function</a:t>
            </a:r>
            <a:r>
              <a:rPr sz="1800" b="1" i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statements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20" y="3528059"/>
            <a:ext cx="1631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564" y="2194572"/>
            <a:ext cx="4940300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return_type function_name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data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type</a:t>
            </a:r>
            <a:endParaRPr sz="18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45920">
              <a:lnSpc>
                <a:spcPct val="100000"/>
              </a:lnSpc>
              <a:spcBef>
                <a:spcPts val="720"/>
              </a:spcBef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local</a:t>
            </a:r>
            <a:r>
              <a:rPr sz="1800" b="1" i="1" spc="-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declarations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479" y="3216668"/>
            <a:ext cx="74866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5080" indent="-62865">
              <a:lnSpc>
                <a:spcPts val="1639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fun</a:t>
            </a:r>
            <a:r>
              <a:rPr sz="1600" b="1" spc="0" dirty="0">
                <a:solidFill>
                  <a:srgbClr val="3737CA"/>
                </a:solidFill>
                <a:latin typeface="Times New Roman"/>
                <a:cs typeface="Times New Roman"/>
              </a:rPr>
              <a:t>c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tion  header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1284" y="2988068"/>
            <a:ext cx="74866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5080" indent="-147955">
              <a:lnSpc>
                <a:spcPts val="1639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fun</a:t>
            </a:r>
            <a:r>
              <a:rPr sz="1600" b="1" spc="0" dirty="0">
                <a:solidFill>
                  <a:srgbClr val="3737CA"/>
                </a:solidFill>
                <a:latin typeface="Times New Roman"/>
                <a:cs typeface="Times New Roman"/>
              </a:rPr>
              <a:t>c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tion  body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8944" y="2409456"/>
            <a:ext cx="378460" cy="760730"/>
          </a:xfrm>
          <a:custGeom>
            <a:avLst/>
            <a:gdLst/>
            <a:ahLst/>
            <a:cxnLst/>
            <a:rect l="l" t="t" r="r" b="b"/>
            <a:pathLst>
              <a:path w="378459" h="760730">
                <a:moveTo>
                  <a:pt x="377952" y="760476"/>
                </a:moveTo>
                <a:lnTo>
                  <a:pt x="374582" y="707809"/>
                </a:lnTo>
                <a:lnTo>
                  <a:pt x="364990" y="656358"/>
                </a:lnTo>
                <a:lnTo>
                  <a:pt x="349955" y="607455"/>
                </a:lnTo>
                <a:lnTo>
                  <a:pt x="330254" y="562427"/>
                </a:lnTo>
                <a:lnTo>
                  <a:pt x="306664" y="522604"/>
                </a:lnTo>
                <a:lnTo>
                  <a:pt x="279964" y="489316"/>
                </a:lnTo>
                <a:lnTo>
                  <a:pt x="250931" y="463893"/>
                </a:lnTo>
                <a:lnTo>
                  <a:pt x="188975" y="441960"/>
                </a:lnTo>
                <a:lnTo>
                  <a:pt x="148756" y="434939"/>
                </a:lnTo>
                <a:lnTo>
                  <a:pt x="110190" y="415283"/>
                </a:lnTo>
                <a:lnTo>
                  <a:pt x="74929" y="385096"/>
                </a:lnTo>
                <a:lnTo>
                  <a:pt x="44626" y="346485"/>
                </a:lnTo>
                <a:lnTo>
                  <a:pt x="20936" y="301556"/>
                </a:lnTo>
                <a:lnTo>
                  <a:pt x="5509" y="252415"/>
                </a:lnTo>
                <a:lnTo>
                  <a:pt x="0" y="201168"/>
                </a:lnTo>
                <a:lnTo>
                  <a:pt x="5266" y="154789"/>
                </a:lnTo>
                <a:lnTo>
                  <a:pt x="20189" y="109947"/>
                </a:lnTo>
                <a:lnTo>
                  <a:pt x="43452" y="68177"/>
                </a:lnTo>
                <a:lnTo>
                  <a:pt x="73737" y="31016"/>
                </a:lnTo>
                <a:lnTo>
                  <a:pt x="109728" y="0"/>
                </a:lnTo>
              </a:path>
            </a:pathLst>
          </a:custGeom>
          <a:ln w="18288">
            <a:solidFill>
              <a:srgbClr val="373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384" y="2353068"/>
            <a:ext cx="139065" cy="117475"/>
          </a:xfrm>
          <a:custGeom>
            <a:avLst/>
            <a:gdLst/>
            <a:ahLst/>
            <a:cxnLst/>
            <a:rect l="l" t="t" r="r" b="b"/>
            <a:pathLst>
              <a:path w="139065" h="117475">
                <a:moveTo>
                  <a:pt x="138684" y="18287"/>
                </a:moveTo>
                <a:lnTo>
                  <a:pt x="0" y="0"/>
                </a:lnTo>
                <a:lnTo>
                  <a:pt x="41147" y="117347"/>
                </a:lnTo>
                <a:lnTo>
                  <a:pt x="138684" y="18287"/>
                </a:lnTo>
                <a:close/>
              </a:path>
            </a:pathLst>
          </a:custGeom>
          <a:solidFill>
            <a:srgbClr val="37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8896" y="2726448"/>
            <a:ext cx="1447800" cy="215265"/>
          </a:xfrm>
          <a:custGeom>
            <a:avLst/>
            <a:gdLst/>
            <a:ahLst/>
            <a:cxnLst/>
            <a:rect l="l" t="t" r="r" b="b"/>
            <a:pathLst>
              <a:path w="1447800" h="215264">
                <a:moveTo>
                  <a:pt x="1447800" y="214883"/>
                </a:moveTo>
                <a:lnTo>
                  <a:pt x="1413927" y="175554"/>
                </a:lnTo>
                <a:lnTo>
                  <a:pt x="1373213" y="156258"/>
                </a:lnTo>
                <a:lnTo>
                  <a:pt x="1318096" y="137404"/>
                </a:lnTo>
                <a:lnTo>
                  <a:pt x="1249661" y="119139"/>
                </a:lnTo>
                <a:lnTo>
                  <a:pt x="1210787" y="110273"/>
                </a:lnTo>
                <a:lnTo>
                  <a:pt x="1168991" y="101610"/>
                </a:lnTo>
                <a:lnTo>
                  <a:pt x="1124409" y="93168"/>
                </a:lnTo>
                <a:lnTo>
                  <a:pt x="1077174" y="84966"/>
                </a:lnTo>
                <a:lnTo>
                  <a:pt x="1027424" y="77021"/>
                </a:lnTo>
                <a:lnTo>
                  <a:pt x="975295" y="69353"/>
                </a:lnTo>
                <a:lnTo>
                  <a:pt x="920920" y="61979"/>
                </a:lnTo>
                <a:lnTo>
                  <a:pt x="864437" y="54919"/>
                </a:lnTo>
                <a:lnTo>
                  <a:pt x="805982" y="48189"/>
                </a:lnTo>
                <a:lnTo>
                  <a:pt x="745688" y="41810"/>
                </a:lnTo>
                <a:lnTo>
                  <a:pt x="683693" y="35799"/>
                </a:lnTo>
                <a:lnTo>
                  <a:pt x="620132" y="30175"/>
                </a:lnTo>
                <a:lnTo>
                  <a:pt x="555141" y="24956"/>
                </a:lnTo>
                <a:lnTo>
                  <a:pt x="488855" y="20161"/>
                </a:lnTo>
                <a:lnTo>
                  <a:pt x="421410" y="15807"/>
                </a:lnTo>
                <a:lnTo>
                  <a:pt x="352942" y="11914"/>
                </a:lnTo>
                <a:lnTo>
                  <a:pt x="283586" y="8500"/>
                </a:lnTo>
                <a:lnTo>
                  <a:pt x="213478" y="5583"/>
                </a:lnTo>
                <a:lnTo>
                  <a:pt x="142754" y="3182"/>
                </a:lnTo>
                <a:lnTo>
                  <a:pt x="71549" y="1314"/>
                </a:lnTo>
                <a:lnTo>
                  <a:pt x="0" y="0"/>
                </a:lnTo>
              </a:path>
            </a:pathLst>
          </a:custGeom>
          <a:ln w="18287">
            <a:solidFill>
              <a:srgbClr val="373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5452" y="2667012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0"/>
                </a:moveTo>
                <a:lnTo>
                  <a:pt x="0" y="60959"/>
                </a:lnTo>
                <a:lnTo>
                  <a:pt x="123443" y="123443"/>
                </a:lnTo>
                <a:lnTo>
                  <a:pt x="124967" y="0"/>
                </a:lnTo>
                <a:close/>
              </a:path>
            </a:pathLst>
          </a:custGeom>
          <a:solidFill>
            <a:srgbClr val="37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8896" y="3450348"/>
            <a:ext cx="1447800" cy="251460"/>
          </a:xfrm>
          <a:custGeom>
            <a:avLst/>
            <a:gdLst/>
            <a:ahLst/>
            <a:cxnLst/>
            <a:rect l="l" t="t" r="r" b="b"/>
            <a:pathLst>
              <a:path w="1447800" h="251460">
                <a:moveTo>
                  <a:pt x="1447800" y="0"/>
                </a:moveTo>
                <a:lnTo>
                  <a:pt x="1428542" y="34454"/>
                </a:lnTo>
                <a:lnTo>
                  <a:pt x="1395438" y="57177"/>
                </a:lnTo>
                <a:lnTo>
                  <a:pt x="1347388" y="79495"/>
                </a:lnTo>
                <a:lnTo>
                  <a:pt x="1285475" y="101233"/>
                </a:lnTo>
                <a:lnTo>
                  <a:pt x="1210787" y="122214"/>
                </a:lnTo>
                <a:lnTo>
                  <a:pt x="1168991" y="132365"/>
                </a:lnTo>
                <a:lnTo>
                  <a:pt x="1124409" y="142260"/>
                </a:lnTo>
                <a:lnTo>
                  <a:pt x="1077174" y="151878"/>
                </a:lnTo>
                <a:lnTo>
                  <a:pt x="1027424" y="161195"/>
                </a:lnTo>
                <a:lnTo>
                  <a:pt x="975295" y="170191"/>
                </a:lnTo>
                <a:lnTo>
                  <a:pt x="920920" y="178842"/>
                </a:lnTo>
                <a:lnTo>
                  <a:pt x="864437" y="187128"/>
                </a:lnTo>
                <a:lnTo>
                  <a:pt x="805982" y="195025"/>
                </a:lnTo>
                <a:lnTo>
                  <a:pt x="745688" y="202511"/>
                </a:lnTo>
                <a:lnTo>
                  <a:pt x="683693" y="209565"/>
                </a:lnTo>
                <a:lnTo>
                  <a:pt x="620132" y="216165"/>
                </a:lnTo>
                <a:lnTo>
                  <a:pt x="555141" y="222288"/>
                </a:lnTo>
                <a:lnTo>
                  <a:pt x="488855" y="227912"/>
                </a:lnTo>
                <a:lnTo>
                  <a:pt x="421410" y="233016"/>
                </a:lnTo>
                <a:lnTo>
                  <a:pt x="352942" y="237576"/>
                </a:lnTo>
                <a:lnTo>
                  <a:pt x="283586" y="241571"/>
                </a:lnTo>
                <a:lnTo>
                  <a:pt x="213478" y="244979"/>
                </a:lnTo>
                <a:lnTo>
                  <a:pt x="142754" y="247778"/>
                </a:lnTo>
                <a:lnTo>
                  <a:pt x="71549" y="249946"/>
                </a:lnTo>
                <a:lnTo>
                  <a:pt x="0" y="251460"/>
                </a:lnTo>
              </a:path>
            </a:pathLst>
          </a:custGeom>
          <a:ln w="18288">
            <a:solidFill>
              <a:srgbClr val="373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5452" y="36408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123444"/>
                </a:moveTo>
                <a:lnTo>
                  <a:pt x="123443" y="0"/>
                </a:lnTo>
                <a:lnTo>
                  <a:pt x="0" y="62484"/>
                </a:lnTo>
                <a:lnTo>
                  <a:pt x="124967" y="123444"/>
                </a:lnTo>
                <a:close/>
              </a:path>
            </a:pathLst>
          </a:custGeom>
          <a:solidFill>
            <a:srgbClr val="3737C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365">
              <a:lnSpc>
                <a:spcPct val="100000"/>
              </a:lnSpc>
            </a:pPr>
            <a:r>
              <a:rPr dirty="0"/>
              <a:t>Function </a:t>
            </a:r>
            <a:r>
              <a:rPr spc="-5" dirty="0"/>
              <a:t>Definition Example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5403850" cy="259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an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function that calculates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n!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 (int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n)</a:t>
            </a:r>
            <a:endParaRPr sz="1800">
              <a:latin typeface="Courier New"/>
              <a:cs typeface="Courier New"/>
            </a:endParaRPr>
          </a:p>
          <a:p>
            <a:pPr marR="755650" algn="ctr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661285" marR="508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 i,product=1;  for (i=2; i&lt;=n;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++i)</a:t>
            </a:r>
            <a:endParaRPr sz="1800">
              <a:latin typeface="Courier New"/>
              <a:cs typeface="Courier New"/>
            </a:endParaRPr>
          </a:p>
          <a:p>
            <a:pPr marL="2661285" marR="550545" indent="40957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product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*=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i;  return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product;</a:t>
            </a:r>
            <a:endParaRPr sz="1800">
              <a:latin typeface="Courier New"/>
              <a:cs typeface="Courier New"/>
            </a:endParaRPr>
          </a:p>
          <a:p>
            <a:pPr marR="591185" algn="ctr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365">
              <a:lnSpc>
                <a:spcPct val="100000"/>
              </a:lnSpc>
            </a:pPr>
            <a:r>
              <a:rPr dirty="0"/>
              <a:t>Function </a:t>
            </a:r>
            <a:r>
              <a:rPr spc="-5" dirty="0"/>
              <a:t>Definition Example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24952"/>
            <a:ext cx="7223759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functions will </a:t>
            </a:r>
            <a:r>
              <a:rPr sz="1800" spc="-5" dirty="0">
                <a:latin typeface="Times New Roman"/>
                <a:cs typeface="Times New Roman"/>
              </a:rPr>
              <a:t>not actually </a:t>
            </a:r>
            <a:r>
              <a:rPr sz="1800" dirty="0">
                <a:latin typeface="Times New Roman"/>
                <a:cs typeface="Times New Roman"/>
              </a:rPr>
              <a:t>return 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or need </a:t>
            </a:r>
            <a:r>
              <a:rPr sz="1800" spc="-5" dirty="0">
                <a:latin typeface="Times New Roman"/>
                <a:cs typeface="Times New Roman"/>
              </a:rPr>
              <a:t>any arguments. For 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b="1" spc="-10" dirty="0">
                <a:latin typeface="Courier New"/>
                <a:cs typeface="Courier New"/>
              </a:rPr>
              <a:t>void</a:t>
            </a:r>
            <a:r>
              <a:rPr sz="1800" b="1" spc="-62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used. Here is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5971" y="3361918"/>
            <a:ext cx="13925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added\n");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356" y="2264664"/>
            <a:ext cx="6442075" cy="167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write_header(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void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r>
              <a:rPr sz="1800" b="1" spc="-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95325" marR="508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printf("Navier-Stokes Equations Solver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");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printf("v3.45\n");</a:t>
            </a:r>
            <a:endParaRPr sz="1800">
              <a:latin typeface="Courier New"/>
              <a:cs typeface="Courier New"/>
            </a:endParaRPr>
          </a:p>
          <a:p>
            <a:pPr marL="695325" marR="55054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printf("Last Modified: ");  printf("12/04/95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viscous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coefficient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51" y="4244314"/>
            <a:ext cx="7585075" cy="178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1st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void</a:t>
            </a:r>
            <a:r>
              <a:rPr sz="1800" b="1" spc="-62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indicates that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no value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will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be returned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marR="60960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2nd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void</a:t>
            </a:r>
            <a:r>
              <a:rPr sz="1800" b="1" spc="-57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indicates that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 arguments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needed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makes </a:t>
            </a:r>
            <a:r>
              <a:rPr sz="1800" spc="-5" dirty="0">
                <a:latin typeface="Times New Roman"/>
                <a:cs typeface="Times New Roman"/>
              </a:rPr>
              <a:t>sense </a:t>
            </a:r>
            <a:r>
              <a:rPr sz="1800" dirty="0">
                <a:latin typeface="Times New Roman"/>
                <a:cs typeface="Times New Roman"/>
              </a:rPr>
              <a:t>because all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function does is print out a </a:t>
            </a:r>
            <a:r>
              <a:rPr sz="1800" spc="-5" dirty="0">
                <a:latin typeface="Times New Roman"/>
                <a:cs typeface="Times New Roman"/>
              </a:rPr>
              <a:t>header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7910">
              <a:lnSpc>
                <a:spcPct val="100000"/>
              </a:lnSpc>
            </a:pPr>
            <a:r>
              <a:rPr spc="-5" dirty="0"/>
              <a:t>return</a:t>
            </a:r>
            <a:r>
              <a:rPr spc="-10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0" y="1402793"/>
            <a:ext cx="7571740" cy="435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function </a:t>
            </a:r>
            <a:r>
              <a:rPr sz="1800" spc="-5" dirty="0">
                <a:latin typeface="Times New Roman"/>
                <a:cs typeface="Times New Roman"/>
              </a:rPr>
              <a:t>returns </a:t>
            </a:r>
            <a:r>
              <a:rPr sz="1800" dirty="0">
                <a:latin typeface="Times New Roman"/>
                <a:cs typeface="Times New Roman"/>
              </a:rPr>
              <a:t>a value to the calling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use of the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keyword 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return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followed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variable or constant value. </a:t>
            </a:r>
            <a:r>
              <a:rPr sz="1800" spc="-5" dirty="0">
                <a:latin typeface="Times New Roman"/>
                <a:cs typeface="Times New Roman"/>
              </a:rPr>
              <a:t>The return </a:t>
            </a:r>
            <a:r>
              <a:rPr sz="1800" dirty="0">
                <a:latin typeface="Times New Roman"/>
                <a:cs typeface="Times New Roman"/>
              </a:rPr>
              <a:t>statement  can even </a:t>
            </a:r>
            <a:r>
              <a:rPr sz="1800" spc="-5" dirty="0">
                <a:latin typeface="Times New Roman"/>
                <a:cs typeface="Times New Roman"/>
              </a:rPr>
              <a:t>contain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expression.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  <a:p>
            <a:pPr marL="1841500" marR="4218940">
              <a:lnSpc>
                <a:spcPts val="2590"/>
              </a:lnSpc>
              <a:spcBef>
                <a:spcPts val="1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 3;  return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1841500" marR="3946525">
              <a:lnSpc>
                <a:spcPts val="26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 ++a;  return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(a*b);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29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encountered the following </a:t>
            </a:r>
            <a:r>
              <a:rPr sz="1800" spc="-5" dirty="0">
                <a:latin typeface="Times New Roman"/>
                <a:cs typeface="Times New Roman"/>
              </a:rPr>
              <a:t>events </a:t>
            </a:r>
            <a:r>
              <a:rPr sz="1800" dirty="0">
                <a:latin typeface="Times New Roman"/>
                <a:cs typeface="Times New Roman"/>
              </a:rPr>
              <a:t>occur:</a:t>
            </a:r>
            <a:endParaRPr sz="1800">
              <a:latin typeface="Times New Roman"/>
              <a:cs typeface="Times New Roman"/>
            </a:endParaRPr>
          </a:p>
          <a:p>
            <a:pPr marL="756285" marR="236854" lvl="1" indent="-28702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execution of the function is terminated and </a:t>
            </a:r>
            <a:r>
              <a:rPr sz="1800" spc="-5" dirty="0">
                <a:latin typeface="Times New Roman"/>
                <a:cs typeface="Times New Roman"/>
              </a:rPr>
              <a:t>control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passed </a:t>
            </a:r>
            <a:r>
              <a:rPr sz="1800" dirty="0">
                <a:latin typeface="Times New Roman"/>
                <a:cs typeface="Times New Roman"/>
              </a:rPr>
              <a:t>back to the  calling </a:t>
            </a:r>
            <a:r>
              <a:rPr sz="1800" spc="-5" dirty="0">
                <a:latin typeface="Times New Roman"/>
                <a:cs typeface="Times New Roman"/>
              </a:rPr>
              <a:t>program,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AutoNum type="arabicPlain"/>
              <a:tabLst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call evaluates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i="1" spc="-5" dirty="0">
                <a:latin typeface="Courier New"/>
                <a:cs typeface="Courier New"/>
              </a:rPr>
              <a:t>return</a:t>
            </a:r>
            <a:r>
              <a:rPr sz="1800" b="1" i="1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expression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Times New Roman"/>
              <a:buAutoNum type="arabicPlain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is no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6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control is </a:t>
            </a:r>
            <a:r>
              <a:rPr sz="1800" spc="-5" dirty="0">
                <a:latin typeface="Times New Roman"/>
                <a:cs typeface="Times New Roman"/>
              </a:rPr>
              <a:t>passed </a:t>
            </a:r>
            <a:r>
              <a:rPr sz="1800" dirty="0">
                <a:latin typeface="Times New Roman"/>
                <a:cs typeface="Times New Roman"/>
              </a:rPr>
              <a:t>back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closing brace 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encountered (“falling </a:t>
            </a:r>
            <a:r>
              <a:rPr sz="1800" dirty="0">
                <a:latin typeface="Times New Roman"/>
                <a:cs typeface="Times New Roman"/>
              </a:rPr>
              <a:t>off 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end”).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9895">
              <a:lnSpc>
                <a:spcPct val="100000"/>
              </a:lnSpc>
            </a:pPr>
            <a:r>
              <a:rPr spc="-5" dirty="0"/>
              <a:t>return Statement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601584" cy="117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data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i="1" spc="-10" dirty="0">
                <a:latin typeface="Courier New"/>
                <a:cs typeface="Courier New"/>
              </a:rPr>
              <a:t>return expression</a:t>
            </a:r>
            <a:r>
              <a:rPr sz="1800" b="1" i="1" spc="-55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must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match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declared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800" b="1" i="1" spc="-10" dirty="0">
                <a:latin typeface="Courier New"/>
                <a:cs typeface="Courier New"/>
              </a:rPr>
              <a:t>return_type</a:t>
            </a:r>
            <a:r>
              <a:rPr sz="1800" b="1" i="1" spc="-6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the function.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float add_numbers (float n1, float n2)</a:t>
            </a:r>
            <a:r>
              <a:rPr sz="1800" b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01787" y="2579311"/>
          <a:ext cx="7006167" cy="861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021"/>
                <a:gridCol w="682760"/>
                <a:gridCol w="545593"/>
                <a:gridCol w="4867793"/>
              </a:tblGrid>
              <a:tr h="271681">
                <a:tc>
                  <a:txBody>
                    <a:bodyPr/>
                    <a:lstStyle/>
                    <a:p>
                      <a:pPr marL="22225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n1</a:t>
                      </a:r>
                      <a:r>
                        <a:rPr sz="1800" b="1" spc="-10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n2;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/*legal*/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13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6;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/*illegal, not the same data</a:t>
                      </a:r>
                      <a:r>
                        <a:rPr sz="1800" b="1" spc="-4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type*/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5052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6.0;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/*legal*/</a:t>
                      </a:r>
                      <a:r>
                        <a:rPr sz="1800" b="1" spc="-9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8452" y="3695687"/>
            <a:ext cx="7724140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is possible for a function to </a:t>
            </a:r>
            <a:r>
              <a:rPr sz="1800" spc="-10" dirty="0">
                <a:latin typeface="Times New Roman"/>
                <a:cs typeface="Times New Roman"/>
              </a:rPr>
              <a:t>have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multiple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return</a:t>
            </a:r>
            <a:r>
              <a:rPr sz="1800" b="1" spc="-60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statements</a:t>
            </a:r>
            <a:r>
              <a:rPr sz="1800" spc="-5" dirty="0">
                <a:latin typeface="Times New Roman"/>
                <a:cs typeface="Times New Roman"/>
              </a:rPr>
              <a:t>. For 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765175" marR="3673475" indent="-410209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 absolute(double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(x&gt;=0.0)</a:t>
            </a:r>
            <a:endParaRPr sz="1800">
              <a:latin typeface="Courier New"/>
              <a:cs typeface="Courier New"/>
            </a:endParaRPr>
          </a:p>
          <a:p>
            <a:pPr marL="765175" marR="5313045" indent="409575">
              <a:lnSpc>
                <a:spcPts val="2170"/>
              </a:lnSpc>
              <a:spcBef>
                <a:spcPts val="6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x;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17538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-x;</a:t>
            </a:r>
            <a:endParaRPr sz="18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7595">
              <a:lnSpc>
                <a:spcPct val="100000"/>
              </a:lnSpc>
            </a:pPr>
            <a:r>
              <a:rPr spc="-5" dirty="0"/>
              <a:t>Using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109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581265" cy="446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is the easiest </a:t>
            </a:r>
            <a:r>
              <a:rPr sz="1800" spc="-5" dirty="0">
                <a:latin typeface="Times New Roman"/>
                <a:cs typeface="Times New Roman"/>
              </a:rPr>
              <a:t>part!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invoke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function,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just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type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its name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your  program and be sure to supply arguments (if necessary).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statement using our  factorial program would look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number=factorial(9);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invoke </a:t>
            </a:r>
            <a:r>
              <a:rPr sz="1800" dirty="0">
                <a:latin typeface="Times New Roman"/>
                <a:cs typeface="Times New Roman"/>
              </a:rPr>
              <a:t>our write_header function, use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write_header();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marR="320675" indent="-342900">
              <a:lnSpc>
                <a:spcPct val="1000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program encounters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invocation, control passes to the  function. When the function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completed, control </a:t>
            </a:r>
            <a:r>
              <a:rPr sz="1800" dirty="0">
                <a:latin typeface="Times New Roman"/>
                <a:cs typeface="Times New Roman"/>
              </a:rPr>
              <a:t>passes back to </a:t>
            </a:r>
            <a:r>
              <a:rPr sz="1800" spc="-5" dirty="0">
                <a:latin typeface="Times New Roman"/>
                <a:cs typeface="Times New Roman"/>
              </a:rPr>
              <a:t>the main  program. In </a:t>
            </a:r>
            <a:r>
              <a:rPr sz="1800" dirty="0">
                <a:latin typeface="Times New Roman"/>
                <a:cs typeface="Times New Roman"/>
              </a:rPr>
              <a:t>addition, if 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spc="-10" dirty="0">
                <a:latin typeface="Times New Roman"/>
                <a:cs typeface="Times New Roman"/>
              </a:rPr>
              <a:t>was </a:t>
            </a:r>
            <a:r>
              <a:rPr sz="1800" spc="-5" dirty="0">
                <a:latin typeface="Times New Roman"/>
                <a:cs typeface="Times New Roman"/>
              </a:rPr>
              <a:t>returned,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call takes </a:t>
            </a: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that  return </a:t>
            </a:r>
            <a:r>
              <a:rPr sz="1800" spc="-5" dirty="0">
                <a:latin typeface="Times New Roman"/>
                <a:cs typeface="Times New Roman"/>
              </a:rPr>
              <a:t>value.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above example, </a:t>
            </a:r>
            <a:r>
              <a:rPr sz="1800" dirty="0">
                <a:latin typeface="Times New Roman"/>
                <a:cs typeface="Times New Roman"/>
              </a:rPr>
              <a:t>upon return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factorial  </a:t>
            </a:r>
            <a:r>
              <a:rPr sz="1800" dirty="0">
                <a:latin typeface="Times New Roman"/>
                <a:cs typeface="Times New Roman"/>
              </a:rPr>
              <a:t>function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  <a:tabLst>
                <a:tab pos="4162425" algn="l"/>
              </a:tabLst>
            </a:pP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factorial(9)	362880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that integer is </a:t>
            </a:r>
            <a:r>
              <a:rPr sz="1800" dirty="0">
                <a:latin typeface="Times New Roman"/>
                <a:cs typeface="Times New Roman"/>
              </a:rPr>
              <a:t>assigned to </a:t>
            </a:r>
            <a:r>
              <a:rPr sz="1800" spc="-5" dirty="0">
                <a:latin typeface="Times New Roman"/>
                <a:cs typeface="Times New Roman"/>
              </a:rPr>
              <a:t>the variable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8924" y="5378208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4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1364" y="53172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2484"/>
                </a:moveTo>
                <a:lnTo>
                  <a:pt x="0" y="0"/>
                </a:lnTo>
                <a:lnTo>
                  <a:pt x="0" y="123444"/>
                </a:lnTo>
                <a:lnTo>
                  <a:pt x="124967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0">
              <a:lnSpc>
                <a:spcPct val="100000"/>
              </a:lnSpc>
            </a:pPr>
            <a:r>
              <a:rPr spc="-5" dirty="0"/>
              <a:t>Comments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616190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addition of comments inside programs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desirable. </a:t>
            </a:r>
            <a:r>
              <a:rPr sz="1800" spc="-5" dirty="0">
                <a:latin typeface="Times New Roman"/>
                <a:cs typeface="Times New Roman"/>
              </a:rPr>
              <a:t>These </a:t>
            </a:r>
            <a:r>
              <a:rPr sz="1800" dirty="0">
                <a:latin typeface="Times New Roman"/>
                <a:cs typeface="Times New Roman"/>
              </a:rPr>
              <a:t>may be added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 C programs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enclosing them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follows,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/*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8128" y="2353340"/>
            <a:ext cx="457009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299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this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section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of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code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we implement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the  for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the numerical solution of the  Equations.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451" y="2353340"/>
            <a:ext cx="295656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 algn="just">
              <a:lnSpc>
                <a:spcPct val="100299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Computational Kernel: In  Runge-Kutta algorithm  differential</a:t>
            </a:r>
            <a:r>
              <a:rPr sz="16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Einstein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51" y="3508352"/>
            <a:ext cx="7434580" cy="217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6680" indent="-342900">
              <a:lnSpc>
                <a:spcPct val="103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/* </a:t>
            </a:r>
            <a:r>
              <a:rPr sz="1800" dirty="0">
                <a:latin typeface="Times New Roman"/>
                <a:cs typeface="Times New Roman"/>
              </a:rPr>
              <a:t>opens </a:t>
            </a:r>
            <a:r>
              <a:rPr sz="1800" spc="-5" dirty="0">
                <a:latin typeface="Times New Roman"/>
                <a:cs typeface="Times New Roman"/>
              </a:rPr>
              <a:t>the comment field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*/ </a:t>
            </a:r>
            <a:r>
              <a:rPr sz="1800" spc="-5" dirty="0">
                <a:latin typeface="Times New Roman"/>
                <a:cs typeface="Times New Roman"/>
              </a:rPr>
              <a:t>closes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comment  field. Comments may span multiple </a:t>
            </a:r>
            <a:r>
              <a:rPr sz="1800" dirty="0">
                <a:latin typeface="Times New Roman"/>
                <a:cs typeface="Times New Roman"/>
              </a:rPr>
              <a:t>lines. </a:t>
            </a:r>
            <a:r>
              <a:rPr sz="1800" spc="-5" dirty="0">
                <a:latin typeface="Times New Roman"/>
                <a:cs typeface="Times New Roman"/>
              </a:rPr>
              <a:t>Comments may not be </a:t>
            </a:r>
            <a:r>
              <a:rPr sz="1800" dirty="0">
                <a:latin typeface="Times New Roman"/>
                <a:cs typeface="Times New Roman"/>
              </a:rPr>
              <a:t>nested </a:t>
            </a:r>
            <a:r>
              <a:rPr sz="1800" spc="-5" dirty="0">
                <a:latin typeface="Times New Roman"/>
                <a:cs typeface="Times New Roman"/>
              </a:rPr>
              <a:t>one  </a:t>
            </a:r>
            <a:r>
              <a:rPr sz="1800" dirty="0">
                <a:latin typeface="Times New Roman"/>
                <a:cs typeface="Times New Roman"/>
              </a:rPr>
              <a:t>inside the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another.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/* this is a comment. /* this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comment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is inside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wrong</a:t>
            </a:r>
            <a:r>
              <a:rPr sz="1600" b="1" spc="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299"/>
              </a:lnSpc>
              <a:spcBef>
                <a:spcPts val="107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above </a:t>
            </a:r>
            <a:r>
              <a:rPr sz="1800" spc="-5" dirty="0">
                <a:latin typeface="Times New Roman"/>
                <a:cs typeface="Times New Roman"/>
              </a:rPr>
              <a:t>example, the first </a:t>
            </a:r>
            <a:r>
              <a:rPr sz="1800" dirty="0">
                <a:latin typeface="Times New Roman"/>
                <a:cs typeface="Times New Roman"/>
              </a:rPr>
              <a:t>occurrence of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*/ </a:t>
            </a:r>
            <a:r>
              <a:rPr sz="1800" spc="-5" dirty="0">
                <a:latin typeface="Times New Roman"/>
                <a:cs typeface="Times New Roman"/>
              </a:rPr>
              <a:t>closes the comment  </a:t>
            </a:r>
            <a:r>
              <a:rPr sz="1800" dirty="0">
                <a:latin typeface="Times New Roman"/>
                <a:cs typeface="Times New Roman"/>
              </a:rPr>
              <a:t>statement for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entire line, meaning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text </a:t>
            </a:r>
            <a:r>
              <a:rPr sz="1800" dirty="0">
                <a:latin typeface="Times New Roman"/>
                <a:cs typeface="Times New Roman"/>
              </a:rPr>
              <a:t>wrong </a:t>
            </a:r>
            <a:r>
              <a:rPr sz="1800" spc="-5" dirty="0">
                <a:latin typeface="Times New Roman"/>
                <a:cs typeface="Times New Roman"/>
              </a:rPr>
              <a:t>is interpreted as </a:t>
            </a:r>
            <a:r>
              <a:rPr sz="1800" dirty="0">
                <a:latin typeface="Times New Roman"/>
                <a:cs typeface="Times New Roman"/>
              </a:rPr>
              <a:t>a C 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variable, </a:t>
            </a:r>
            <a:r>
              <a:rPr sz="1800" dirty="0">
                <a:latin typeface="Times New Roman"/>
                <a:cs typeface="Times New Roman"/>
              </a:rPr>
              <a:t>and in this </a:t>
            </a:r>
            <a:r>
              <a:rPr sz="1800" spc="-5" dirty="0">
                <a:latin typeface="Times New Roman"/>
                <a:cs typeface="Times New Roman"/>
              </a:rPr>
              <a:t>example, generates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error.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ct val="100000"/>
              </a:lnSpc>
            </a:pPr>
            <a:r>
              <a:rPr spc="-5" dirty="0"/>
              <a:t>Considerations </a:t>
            </a:r>
            <a:r>
              <a:rPr spc="15" dirty="0"/>
              <a:t>when </a:t>
            </a:r>
            <a:r>
              <a:rPr spc="-10" dirty="0"/>
              <a:t>using</a:t>
            </a:r>
            <a:r>
              <a:rPr spc="-6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553325" cy="393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points to </a:t>
            </a:r>
            <a:r>
              <a:rPr sz="1800" spc="-5" dirty="0">
                <a:latin typeface="Times New Roman"/>
                <a:cs typeface="Times New Roman"/>
              </a:rPr>
              <a:t>keep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mind when calling functions </a:t>
            </a:r>
            <a:r>
              <a:rPr sz="1800" dirty="0">
                <a:latin typeface="Times New Roman"/>
                <a:cs typeface="Times New Roman"/>
              </a:rPr>
              <a:t>(your own 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library’s):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56285" marR="480059" lvl="1" indent="-286385">
              <a:lnSpc>
                <a:spcPct val="1006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arguments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function call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must match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600" b="1" dirty="0">
                <a:latin typeface="Times New Roman"/>
                <a:cs typeface="Times New Roman"/>
              </a:rPr>
              <a:t>of  </a:t>
            </a:r>
            <a:r>
              <a:rPr sz="1600" b="1" spc="-5" dirty="0">
                <a:latin typeface="Times New Roman"/>
                <a:cs typeface="Times New Roman"/>
              </a:rPr>
              <a:t>arguments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b="1" spc="-5" dirty="0">
                <a:latin typeface="Times New Roman"/>
                <a:cs typeface="Times New Roman"/>
              </a:rPr>
              <a:t>the function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definition.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6"/>
              </a:spcBef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56285" marR="467995" lvl="1" indent="-286385">
              <a:lnSpc>
                <a:spcPct val="1000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type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arguments in the function </a:t>
            </a:r>
            <a:r>
              <a:rPr sz="1600" b="1" dirty="0">
                <a:latin typeface="Times New Roman"/>
                <a:cs typeface="Times New Roman"/>
              </a:rPr>
              <a:t>call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must match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type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the  arguments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b="1" spc="-5" dirty="0">
                <a:latin typeface="Times New Roman"/>
                <a:cs typeface="Times New Roman"/>
              </a:rPr>
              <a:t>the function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definition.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56285" marR="278765" lvl="1" indent="-286385">
              <a:lnSpc>
                <a:spcPct val="1006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actual arguments </a:t>
            </a:r>
            <a:r>
              <a:rPr sz="1600" b="1" spc="-5" dirty="0">
                <a:latin typeface="Times New Roman"/>
                <a:cs typeface="Times New Roman"/>
              </a:rPr>
              <a:t>in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function call are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matched up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in-order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10" dirty="0">
                <a:latin typeface="Times New Roman"/>
                <a:cs typeface="Times New Roman"/>
              </a:rPr>
              <a:t>the 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dummy arguments </a:t>
            </a:r>
            <a:r>
              <a:rPr sz="1600" b="1" spc="-5" dirty="0">
                <a:latin typeface="Times New Roman"/>
                <a:cs typeface="Times New Roman"/>
              </a:rPr>
              <a:t>in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function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definition.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"/>
              </a:spcBef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2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actual arguments are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passed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by-value </a:t>
            </a:r>
            <a:r>
              <a:rPr sz="1600" b="1" spc="-5" dirty="0">
                <a:latin typeface="Times New Roman"/>
                <a:cs typeface="Times New Roman"/>
              </a:rPr>
              <a:t>to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function.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dummy  arguments in the function </a:t>
            </a:r>
            <a:r>
              <a:rPr sz="1600" b="1" dirty="0">
                <a:latin typeface="Times New Roman"/>
                <a:cs typeface="Times New Roman"/>
              </a:rPr>
              <a:t>are </a:t>
            </a:r>
            <a:r>
              <a:rPr sz="1600" b="1" spc="-5" dirty="0">
                <a:latin typeface="Times New Roman"/>
                <a:cs typeface="Times New Roman"/>
              </a:rPr>
              <a:t>initialized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present values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the actual  arguments. </a:t>
            </a:r>
            <a:r>
              <a:rPr sz="1600" b="1" i="1" spc="-5" dirty="0">
                <a:latin typeface="Times New Roman"/>
                <a:cs typeface="Times New Roman"/>
              </a:rPr>
              <a:t>Any changes made to </a:t>
            </a:r>
            <a:r>
              <a:rPr sz="1600" b="1" i="1" dirty="0">
                <a:latin typeface="Times New Roman"/>
                <a:cs typeface="Times New Roman"/>
              </a:rPr>
              <a:t>the </a:t>
            </a:r>
            <a:r>
              <a:rPr sz="1600" b="1" i="1" spc="-5" dirty="0">
                <a:latin typeface="Times New Roman"/>
                <a:cs typeface="Times New Roman"/>
              </a:rPr>
              <a:t>dummy </a:t>
            </a:r>
            <a:r>
              <a:rPr sz="1600" b="1" i="1" dirty="0">
                <a:latin typeface="Times New Roman"/>
                <a:cs typeface="Times New Roman"/>
              </a:rPr>
              <a:t>argument </a:t>
            </a:r>
            <a:r>
              <a:rPr sz="1600" b="1" i="1" spc="-5" dirty="0">
                <a:latin typeface="Times New Roman"/>
                <a:cs typeface="Times New Roman"/>
              </a:rPr>
              <a:t>in the function will NOT  affect the actual argument in the main</a:t>
            </a:r>
            <a:r>
              <a:rPr sz="1600" b="1" i="1" spc="6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program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1820">
              <a:lnSpc>
                <a:spcPct val="100000"/>
              </a:lnSpc>
            </a:pPr>
            <a:r>
              <a:rPr spc="-5" dirty="0"/>
              <a:t>Using Function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11200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independence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actual </a:t>
            </a:r>
            <a:r>
              <a:rPr sz="1800" spc="-5" dirty="0">
                <a:latin typeface="Times New Roman"/>
                <a:cs typeface="Times New Roman"/>
              </a:rPr>
              <a:t>and dummy </a:t>
            </a:r>
            <a:r>
              <a:rPr sz="1800" dirty="0">
                <a:latin typeface="Times New Roman"/>
                <a:cs typeface="Times New Roman"/>
              </a:rPr>
              <a:t>arguments is </a:t>
            </a:r>
            <a:r>
              <a:rPr sz="1800" spc="-5" dirty="0">
                <a:latin typeface="Times New Roman"/>
                <a:cs typeface="Times New Roman"/>
              </a:rPr>
              <a:t>demonstrated </a:t>
            </a:r>
            <a:r>
              <a:rPr sz="1800" dirty="0">
                <a:latin typeface="Times New Roman"/>
                <a:cs typeface="Times New Roman"/>
              </a:rPr>
              <a:t>in the 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168" y="2130564"/>
            <a:ext cx="8159750" cy="2795270"/>
          </a:xfrm>
          <a:custGeom>
            <a:avLst/>
            <a:gdLst/>
            <a:ahLst/>
            <a:cxnLst/>
            <a:rect l="l" t="t" r="r" b="b"/>
            <a:pathLst>
              <a:path w="8159750" h="2795270">
                <a:moveTo>
                  <a:pt x="8159496" y="0"/>
                </a:moveTo>
                <a:lnTo>
                  <a:pt x="8159496" y="2795016"/>
                </a:lnTo>
                <a:lnTo>
                  <a:pt x="0" y="2795016"/>
                </a:lnTo>
                <a:lnTo>
                  <a:pt x="0" y="0"/>
                </a:lnTo>
                <a:lnTo>
                  <a:pt x="8159496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1103" y="2128532"/>
            <a:ext cx="5645150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13760" algn="ctr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377825" marR="2691765" indent="-365760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int compute_sum(int n)</a:t>
            </a:r>
            <a:r>
              <a:rPr sz="1600" b="1" spc="-8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{  int</a:t>
            </a:r>
            <a:r>
              <a:rPr sz="1600" b="1" spc="-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sum=0;</a:t>
            </a:r>
            <a:endParaRPr sz="1600">
              <a:latin typeface="Courier New"/>
              <a:cs typeface="Courier New"/>
            </a:endParaRPr>
          </a:p>
          <a:p>
            <a:pPr marL="745490" indent="-367665">
              <a:lnSpc>
                <a:spcPts val="1485"/>
              </a:lnSpc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for(;n&gt;0;--n)</a:t>
            </a:r>
            <a:endParaRPr sz="1600">
              <a:latin typeface="Courier New"/>
              <a:cs typeface="Courier New"/>
            </a:endParaRPr>
          </a:p>
          <a:p>
            <a:pPr marR="3290570" algn="ctr">
              <a:lnSpc>
                <a:spcPts val="1639"/>
              </a:lnSpc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sum+=n;</a:t>
            </a:r>
            <a:endParaRPr sz="1600">
              <a:latin typeface="Courier New"/>
              <a:cs typeface="Courier New"/>
            </a:endParaRPr>
          </a:p>
          <a:p>
            <a:pPr marL="377825" marR="370205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printf("Local n in function is</a:t>
            </a:r>
            <a:r>
              <a:rPr sz="1600" b="1" spc="-7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%d\n",n);  return sum;</a:t>
            </a:r>
            <a:r>
              <a:rPr sz="1600" b="1" spc="-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n=8,sum;</a:t>
            </a:r>
            <a:endParaRPr sz="1600">
              <a:latin typeface="Courier New"/>
              <a:cs typeface="Courier New"/>
            </a:endParaRPr>
          </a:p>
          <a:p>
            <a:pPr marL="377825" marR="12700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 ("Main n (before call) is </a:t>
            </a:r>
            <a:r>
              <a:rPr sz="1600" b="1" spc="-5" dirty="0">
                <a:latin typeface="Courier New"/>
                <a:cs typeface="Courier New"/>
              </a:rPr>
              <a:t>%d\n",n);  </a:t>
            </a:r>
            <a:r>
              <a:rPr sz="1600" b="1" dirty="0">
                <a:latin typeface="Courier New"/>
                <a:cs typeface="Courier New"/>
              </a:rPr>
              <a:t>sum=compute_sum(n);</a:t>
            </a:r>
            <a:endParaRPr sz="1600">
              <a:latin typeface="Courier New"/>
              <a:cs typeface="Courier New"/>
            </a:endParaRPr>
          </a:p>
          <a:p>
            <a:pPr marL="377825" marR="508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latin typeface="Courier New"/>
                <a:cs typeface="Courier New"/>
              </a:rPr>
              <a:t>printf ("Main n (after call) is </a:t>
            </a:r>
            <a:r>
              <a:rPr sz="1600" b="1" spc="-5" dirty="0">
                <a:latin typeface="Courier New"/>
                <a:cs typeface="Courier New"/>
              </a:rPr>
              <a:t>%d\n",n);  </a:t>
            </a:r>
            <a:r>
              <a:rPr sz="1600" b="1" dirty="0">
                <a:latin typeface="Courier New"/>
                <a:cs typeface="Courier New"/>
              </a:rPr>
              <a:t>printf ("\nThe sum </a:t>
            </a:r>
            <a:r>
              <a:rPr sz="1600" b="1" spc="5" dirty="0">
                <a:latin typeface="Courier New"/>
                <a:cs typeface="Courier New"/>
              </a:rPr>
              <a:t>of </a:t>
            </a:r>
            <a:r>
              <a:rPr sz="1600" b="1" dirty="0">
                <a:latin typeface="Courier New"/>
                <a:cs typeface="Courier New"/>
              </a:rPr>
              <a:t>integers from 1 </a:t>
            </a:r>
            <a:r>
              <a:rPr sz="1600" b="1" spc="5" dirty="0">
                <a:latin typeface="Courier New"/>
                <a:cs typeface="Courier New"/>
              </a:rPr>
              <a:t>to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3561" y="4623219"/>
            <a:ext cx="210121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%d\n",n,sum);}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168" y="4960632"/>
            <a:ext cx="8159750" cy="1132840"/>
          </a:xfrm>
          <a:custGeom>
            <a:avLst/>
            <a:gdLst/>
            <a:ahLst/>
            <a:cxnLst/>
            <a:rect l="l" t="t" r="r" b="b"/>
            <a:pathLst>
              <a:path w="8159750" h="1132839">
                <a:moveTo>
                  <a:pt x="8159496" y="0"/>
                </a:moveTo>
                <a:lnTo>
                  <a:pt x="8159496" y="1132332"/>
                </a:lnTo>
                <a:lnTo>
                  <a:pt x="0" y="1132332"/>
                </a:lnTo>
                <a:lnTo>
                  <a:pt x="0" y="0"/>
                </a:lnTo>
                <a:lnTo>
                  <a:pt x="815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103" y="4994445"/>
            <a:ext cx="454596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0660">
              <a:lnSpc>
                <a:spcPct val="8530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Main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n (before call) is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8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Local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n in function is 0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Main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n (after call) is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sum of integers from 1 to 8 is</a:t>
            </a:r>
            <a:r>
              <a:rPr sz="1600" b="1" spc="-7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36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9195">
              <a:lnSpc>
                <a:spcPct val="100000"/>
              </a:lnSpc>
            </a:pPr>
            <a:r>
              <a:rPr spc="-5" dirty="0"/>
              <a:t>Introduction to Function</a:t>
            </a:r>
            <a:r>
              <a:rPr spc="5" dirty="0"/>
              <a:t> </a:t>
            </a:r>
            <a:r>
              <a:rPr spc="-10" dirty="0"/>
              <a:t>Prototypes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buChar char="•"/>
              <a:tabLst>
                <a:tab pos="381635" algn="l"/>
              </a:tabLst>
            </a:pPr>
            <a:r>
              <a:rPr b="0" spc="-5" dirty="0"/>
              <a:t>Function prototypes are 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used to </a:t>
            </a:r>
            <a:r>
              <a:rPr dirty="0">
                <a:solidFill>
                  <a:srgbClr val="CA0066"/>
                </a:solidFill>
                <a:latin typeface="Times New Roman"/>
                <a:cs typeface="Times New Roman"/>
              </a:rPr>
              <a:t>declare a 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</a:t>
            </a:r>
            <a:r>
              <a:rPr b="0" dirty="0"/>
              <a:t>so that it can be used in</a:t>
            </a:r>
            <a:r>
              <a:rPr b="0" spc="-5" dirty="0"/>
              <a:t> </a:t>
            </a:r>
            <a:r>
              <a:rPr b="0" dirty="0"/>
              <a:t>a</a:t>
            </a:r>
          </a:p>
          <a:p>
            <a:pPr marL="381000" marR="62865">
              <a:lnSpc>
                <a:spcPct val="100000"/>
              </a:lnSpc>
              <a:spcBef>
                <a:spcPts val="10"/>
              </a:spcBef>
            </a:pPr>
            <a:r>
              <a:rPr b="0" spc="-5" dirty="0"/>
              <a:t>program before </a:t>
            </a:r>
            <a:r>
              <a:rPr b="0" dirty="0"/>
              <a:t>the </a:t>
            </a:r>
            <a:r>
              <a:rPr b="0" spc="-5" dirty="0"/>
              <a:t>function </a:t>
            </a:r>
            <a:r>
              <a:rPr b="0" dirty="0"/>
              <a:t>is actually </a:t>
            </a:r>
            <a:r>
              <a:rPr b="0" spc="-5" dirty="0"/>
              <a:t>defined. Consider the program on </a:t>
            </a:r>
            <a:r>
              <a:rPr b="0" dirty="0"/>
              <a:t>the  previous </a:t>
            </a:r>
            <a:r>
              <a:rPr b="0" spc="-5" dirty="0"/>
              <a:t>page. </a:t>
            </a:r>
            <a:r>
              <a:rPr b="0" spc="-10" dirty="0"/>
              <a:t>In </a:t>
            </a:r>
            <a:r>
              <a:rPr b="0" spc="-5" dirty="0"/>
              <a:t>some sense, </a:t>
            </a:r>
            <a:r>
              <a:rPr b="0" dirty="0"/>
              <a:t>it reads </a:t>
            </a:r>
            <a:r>
              <a:rPr b="0" spc="-5" dirty="0"/>
              <a:t>“backwards”. All the secondary  </a:t>
            </a:r>
            <a:r>
              <a:rPr b="0" dirty="0"/>
              <a:t>functions are </a:t>
            </a:r>
            <a:r>
              <a:rPr b="0" spc="-5" dirty="0"/>
              <a:t>defined first, </a:t>
            </a:r>
            <a:r>
              <a:rPr b="0" dirty="0"/>
              <a:t>and </a:t>
            </a:r>
            <a:r>
              <a:rPr b="0" spc="-5" dirty="0"/>
              <a:t>then </a:t>
            </a:r>
            <a:r>
              <a:rPr b="0" dirty="0"/>
              <a:t>we see the </a:t>
            </a:r>
            <a:r>
              <a:rPr b="0" spc="-10" dirty="0"/>
              <a:t>main </a:t>
            </a:r>
            <a:r>
              <a:rPr b="0" spc="-5" dirty="0"/>
              <a:t>program </a:t>
            </a:r>
            <a:r>
              <a:rPr b="0" dirty="0"/>
              <a:t>that shows the  major steps in </a:t>
            </a:r>
            <a:r>
              <a:rPr b="0" spc="-5" dirty="0"/>
              <a:t>the </a:t>
            </a:r>
            <a:r>
              <a:rPr b="0" dirty="0"/>
              <a:t>program. This example </a:t>
            </a:r>
            <a:r>
              <a:rPr b="0" spc="-5" dirty="0"/>
              <a:t>program </a:t>
            </a:r>
            <a:r>
              <a:rPr b="0" dirty="0"/>
              <a:t>can be rewritten using a  function prototype as</a:t>
            </a:r>
            <a:r>
              <a:rPr b="0" spc="-60" dirty="0"/>
              <a:t> </a:t>
            </a:r>
            <a:r>
              <a:rPr b="0" spc="-5" dirty="0"/>
              <a:t>follows:</a:t>
            </a:r>
          </a:p>
        </p:txBody>
      </p:sp>
      <p:sp>
        <p:nvSpPr>
          <p:cNvPr id="6" name="object 6"/>
          <p:cNvSpPr/>
          <p:nvPr/>
        </p:nvSpPr>
        <p:spPr>
          <a:xfrm>
            <a:off x="486168" y="3107448"/>
            <a:ext cx="8159750" cy="3004185"/>
          </a:xfrm>
          <a:custGeom>
            <a:avLst/>
            <a:gdLst/>
            <a:ahLst/>
            <a:cxnLst/>
            <a:rect l="l" t="t" r="r" b="b"/>
            <a:pathLst>
              <a:path w="8159750" h="3004185">
                <a:moveTo>
                  <a:pt x="8159496" y="0"/>
                </a:moveTo>
                <a:lnTo>
                  <a:pt x="8159496" y="3003804"/>
                </a:lnTo>
                <a:lnTo>
                  <a:pt x="0" y="3003804"/>
                </a:lnTo>
                <a:lnTo>
                  <a:pt x="0" y="0"/>
                </a:lnTo>
                <a:lnTo>
                  <a:pt x="8159496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49336" y="4560785"/>
            <a:ext cx="17354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%d\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",n,</a:t>
            </a:r>
            <a:r>
              <a:rPr sz="1600" b="1" spc="5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um);}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103" y="3103892"/>
            <a:ext cx="6012180" cy="297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81425" algn="ctr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12700" marR="126364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int compute_sum(int n); /* Function Prototype</a:t>
            </a:r>
            <a:r>
              <a:rPr sz="1600" b="1" spc="-8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CA0066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n=8,sum;</a:t>
            </a:r>
            <a:endParaRPr sz="1600">
              <a:latin typeface="Courier New"/>
              <a:cs typeface="Courier New"/>
            </a:endParaRPr>
          </a:p>
          <a:p>
            <a:pPr marL="377825" marR="494665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latin typeface="Courier New"/>
                <a:cs typeface="Courier New"/>
              </a:rPr>
              <a:t>printf ("Main n (before call) is </a:t>
            </a:r>
            <a:r>
              <a:rPr sz="1600" b="1" spc="-5" dirty="0">
                <a:latin typeface="Courier New"/>
                <a:cs typeface="Courier New"/>
              </a:rPr>
              <a:t>%d\n",n);  </a:t>
            </a:r>
            <a:r>
              <a:rPr sz="1600" b="1" dirty="0">
                <a:latin typeface="Courier New"/>
                <a:cs typeface="Courier New"/>
              </a:rPr>
              <a:t>sum=compute_sum(n);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printf ("Main n (after call) is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%d\n",n);</a:t>
            </a:r>
            <a:endParaRPr sz="1600">
              <a:latin typeface="Courier New"/>
              <a:cs typeface="Courier New"/>
            </a:endParaRPr>
          </a:p>
          <a:p>
            <a:pPr marL="12700" marR="5080" indent="36576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 ("\nThe sum </a:t>
            </a:r>
            <a:r>
              <a:rPr sz="1600" b="1" spc="5" dirty="0">
                <a:latin typeface="Courier New"/>
                <a:cs typeface="Courier New"/>
              </a:rPr>
              <a:t>of </a:t>
            </a:r>
            <a:r>
              <a:rPr sz="1600" b="1" dirty="0">
                <a:latin typeface="Courier New"/>
                <a:cs typeface="Courier New"/>
              </a:rPr>
              <a:t>integers from 1 </a:t>
            </a:r>
            <a:r>
              <a:rPr sz="1600" b="1" spc="5" dirty="0">
                <a:latin typeface="Courier New"/>
                <a:cs typeface="Courier New"/>
              </a:rPr>
              <a:t>to </a:t>
            </a:r>
            <a:r>
              <a:rPr sz="1600" b="1" dirty="0">
                <a:latin typeface="Courier New"/>
                <a:cs typeface="Courier New"/>
              </a:rPr>
              <a:t>%d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is 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int compute_sum(int n)</a:t>
            </a:r>
            <a:r>
              <a:rPr sz="1600" b="1" spc="-8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 marR="4037965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int sum=0; 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fo</a:t>
            </a:r>
            <a:r>
              <a:rPr sz="1600" b="1" spc="5" dirty="0">
                <a:solidFill>
                  <a:srgbClr val="3737CA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(;n&gt;</a:t>
            </a:r>
            <a:r>
              <a:rPr sz="1600" b="1" spc="5" dirty="0">
                <a:solidFill>
                  <a:srgbClr val="3737CA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;--n)</a:t>
            </a:r>
            <a:endParaRPr sz="1600">
              <a:latin typeface="Courier New"/>
              <a:cs typeface="Courier New"/>
            </a:endParaRPr>
          </a:p>
          <a:p>
            <a:pPr marR="3657600" algn="ctr">
              <a:lnSpc>
                <a:spcPts val="1490"/>
              </a:lnSpc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sum+=n;</a:t>
            </a:r>
            <a:endParaRPr sz="1600">
              <a:latin typeface="Courier New"/>
              <a:cs typeface="Courier New"/>
            </a:endParaRPr>
          </a:p>
          <a:p>
            <a:pPr marL="377825" marR="73787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printf("Local n in function is</a:t>
            </a:r>
            <a:r>
              <a:rPr sz="1600" b="1" spc="-7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%d\n",n);  return sum;</a:t>
            </a:r>
            <a:r>
              <a:rPr sz="1600" b="1" spc="-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0105">
              <a:lnSpc>
                <a:spcPct val="100000"/>
              </a:lnSpc>
            </a:pPr>
            <a:r>
              <a:rPr spc="-5" dirty="0"/>
              <a:t>Function</a:t>
            </a:r>
            <a:r>
              <a:rPr spc="-50" dirty="0"/>
              <a:t> </a:t>
            </a:r>
            <a:r>
              <a:rPr spc="-10" dirty="0"/>
              <a:t>Prototypes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592695" cy="47929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ts val="21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 reads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"natural" </a:t>
            </a:r>
            <a:r>
              <a:rPr sz="1800" spc="-10" dirty="0">
                <a:latin typeface="Times New Roman"/>
                <a:cs typeface="Times New Roman"/>
              </a:rPr>
              <a:t>order. </a:t>
            </a:r>
            <a:r>
              <a:rPr sz="1800" spc="-5" dirty="0">
                <a:latin typeface="Times New Roman"/>
                <a:cs typeface="Times New Roman"/>
              </a:rPr>
              <a:t>You know </a:t>
            </a:r>
            <a:r>
              <a:rPr sz="1800" dirty="0">
                <a:latin typeface="Times New Roman"/>
                <a:cs typeface="Times New Roman"/>
              </a:rPr>
              <a:t>that a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compute_sum</a:t>
            </a:r>
            <a:r>
              <a:rPr sz="1800" b="1" spc="-62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defined later </a:t>
            </a:r>
            <a:r>
              <a:rPr sz="1800" dirty="0">
                <a:latin typeface="Times New Roman"/>
                <a:cs typeface="Times New Roman"/>
              </a:rPr>
              <a:t>on, and you see </a:t>
            </a:r>
            <a:r>
              <a:rPr sz="1800" spc="-5" dirty="0">
                <a:latin typeface="Times New Roman"/>
                <a:cs typeface="Times New Roman"/>
              </a:rPr>
              <a:t>its immediate </a:t>
            </a:r>
            <a:r>
              <a:rPr sz="1800" dirty="0">
                <a:latin typeface="Times New Roman"/>
                <a:cs typeface="Times New Roman"/>
              </a:rPr>
              <a:t>use in the</a:t>
            </a:r>
            <a:endParaRPr sz="1800">
              <a:latin typeface="Times New Roman"/>
              <a:cs typeface="Times New Roman"/>
            </a:endParaRPr>
          </a:p>
          <a:p>
            <a:pPr marL="355600" marR="483234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main </a:t>
            </a:r>
            <a:r>
              <a:rPr sz="1800" spc="-5" dirty="0">
                <a:latin typeface="Times New Roman"/>
                <a:cs typeface="Times New Roman"/>
              </a:rPr>
              <a:t>program. </a:t>
            </a:r>
            <a:r>
              <a:rPr sz="1800" spc="-10" dirty="0">
                <a:latin typeface="Times New Roman"/>
                <a:cs typeface="Times New Roman"/>
              </a:rPr>
              <a:t>Perhaps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10" dirty="0">
                <a:latin typeface="Times New Roman"/>
                <a:cs typeface="Times New Roman"/>
              </a:rPr>
              <a:t>don’t </a:t>
            </a:r>
            <a:r>
              <a:rPr sz="1800" spc="-5" dirty="0">
                <a:latin typeface="Times New Roman"/>
                <a:cs typeface="Times New Roman"/>
              </a:rPr>
              <a:t>care about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details of how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computed </a:t>
            </a:r>
            <a:r>
              <a:rPr sz="1800" dirty="0">
                <a:latin typeface="Times New Roman"/>
                <a:cs typeface="Times New Roman"/>
              </a:rPr>
              <a:t>and you won’t need to read the actual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definition.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1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this example shows,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prototype is simply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header 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5" dirty="0">
                <a:latin typeface="Times New Roman"/>
                <a:cs typeface="Times New Roman"/>
              </a:rPr>
              <a:t>function definition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with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semi-colon attached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spc="-15" dirty="0">
                <a:solidFill>
                  <a:srgbClr val="CA0066"/>
                </a:solidFill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prototype tells the compiler the number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arguments </a:t>
            </a:r>
            <a:r>
              <a:rPr sz="1800" dirty="0">
                <a:latin typeface="Times New Roman"/>
                <a:cs typeface="Times New Roman"/>
              </a:rPr>
              <a:t>to the  function and the type of the </a:t>
            </a:r>
            <a:r>
              <a:rPr sz="1800" spc="-5" dirty="0">
                <a:latin typeface="Times New Roman"/>
                <a:cs typeface="Times New Roman"/>
              </a:rPr>
              <a:t>return value. Function </a:t>
            </a:r>
            <a:r>
              <a:rPr sz="1800" dirty="0">
                <a:latin typeface="Times New Roman"/>
                <a:cs typeface="Times New Roman"/>
              </a:rPr>
              <a:t>prototypes should be placed 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before the start of the main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function </a:t>
            </a:r>
            <a:r>
              <a:rPr sz="1800" spc="-5" dirty="0">
                <a:latin typeface="Times New Roman"/>
                <a:cs typeface="Times New Roman"/>
              </a:rPr>
              <a:t>definitions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then  </a:t>
            </a:r>
            <a:r>
              <a:rPr sz="1800" dirty="0">
                <a:latin typeface="Times New Roman"/>
                <a:cs typeface="Times New Roman"/>
              </a:rPr>
              <a:t>follow </a:t>
            </a:r>
            <a:r>
              <a:rPr sz="1800" spc="-5" dirty="0">
                <a:latin typeface="Times New Roman"/>
                <a:cs typeface="Times New Roman"/>
              </a:rPr>
              <a:t>the main program.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fact, </a:t>
            </a:r>
            <a:r>
              <a:rPr sz="1800" dirty="0">
                <a:latin typeface="Times New Roman"/>
                <a:cs typeface="Times New Roman"/>
              </a:rPr>
              <a:t>if you look at </a:t>
            </a:r>
            <a:r>
              <a:rPr sz="1800" spc="-10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include files </a:t>
            </a:r>
            <a:r>
              <a:rPr sz="1800" dirty="0">
                <a:latin typeface="Times New Roman"/>
                <a:cs typeface="Times New Roman"/>
              </a:rPr>
              <a:t>-- </a:t>
            </a:r>
            <a:r>
              <a:rPr sz="1800" spc="-5" dirty="0">
                <a:latin typeface="Times New Roman"/>
                <a:cs typeface="Times New Roman"/>
              </a:rPr>
              <a:t>say  </a:t>
            </a:r>
            <a:r>
              <a:rPr sz="1800" b="1" spc="-10" dirty="0">
                <a:latin typeface="Courier New"/>
                <a:cs typeface="Courier New"/>
              </a:rPr>
              <a:t>string.h</a:t>
            </a:r>
            <a:r>
              <a:rPr sz="1800" b="1" spc="-5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-- you will see the prototypes for all the string functions available!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55600" marR="418465" indent="-342900">
              <a:lnSpc>
                <a:spcPct val="1002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addition to </a:t>
            </a:r>
            <a:r>
              <a:rPr sz="1800" spc="-5" dirty="0">
                <a:latin typeface="Times New Roman"/>
                <a:cs typeface="Times New Roman"/>
              </a:rPr>
              <a:t>making </a:t>
            </a:r>
            <a:r>
              <a:rPr sz="1800" dirty="0">
                <a:latin typeface="Times New Roman"/>
                <a:cs typeface="Times New Roman"/>
              </a:rPr>
              <a:t>code more </a:t>
            </a:r>
            <a:r>
              <a:rPr sz="1800" spc="-5" dirty="0">
                <a:latin typeface="Times New Roman"/>
                <a:cs typeface="Times New Roman"/>
              </a:rPr>
              <a:t>readable,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function prototypes  offers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improved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type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checking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actual and </a:t>
            </a:r>
            <a:r>
              <a:rPr sz="1800" spc="-5" dirty="0">
                <a:latin typeface="Times New Roman"/>
                <a:cs typeface="Times New Roman"/>
              </a:rPr>
              <a:t>dummy arguments. In  some </a:t>
            </a:r>
            <a:r>
              <a:rPr sz="1800" dirty="0">
                <a:latin typeface="Times New Roman"/>
                <a:cs typeface="Times New Roman"/>
              </a:rPr>
              <a:t>cases, the type of </a:t>
            </a:r>
            <a:r>
              <a:rPr sz="1800" spc="-5" dirty="0">
                <a:latin typeface="Times New Roman"/>
                <a:cs typeface="Times New Roman"/>
              </a:rPr>
              <a:t>actual arguments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automatically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coerced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match the type of the </a:t>
            </a:r>
            <a:r>
              <a:rPr sz="1800" spc="-10" dirty="0">
                <a:latin typeface="Times New Roman"/>
                <a:cs typeface="Times New Roman"/>
              </a:rPr>
              <a:t>dummy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0975">
              <a:lnSpc>
                <a:spcPct val="100000"/>
              </a:lnSpc>
            </a:pPr>
            <a:r>
              <a:rPr dirty="0"/>
              <a:t>Recur</a:t>
            </a:r>
            <a:r>
              <a:rPr spc="-15" dirty="0"/>
              <a:t>s</a:t>
            </a:r>
            <a:r>
              <a:rPr dirty="0"/>
              <a:t>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446009" cy="46812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Recursion is the process in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repeatedly calls itself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endParaRPr sz="1800">
              <a:latin typeface="Times New Roman"/>
              <a:cs typeface="Times New Roman"/>
            </a:endParaRPr>
          </a:p>
          <a:p>
            <a:pPr marL="355600" marR="1397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calculations. Typical applications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games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sorting trees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lists.  </a:t>
            </a:r>
            <a:r>
              <a:rPr sz="1800" dirty="0">
                <a:latin typeface="Times New Roman"/>
                <a:cs typeface="Times New Roman"/>
              </a:rPr>
              <a:t>Recursive </a:t>
            </a:r>
            <a:r>
              <a:rPr sz="1800" spc="-5" dirty="0">
                <a:latin typeface="Times New Roman"/>
                <a:cs typeface="Times New Roman"/>
              </a:rPr>
              <a:t>algorithms </a:t>
            </a:r>
            <a:r>
              <a:rPr sz="1800" dirty="0">
                <a:latin typeface="Times New Roman"/>
                <a:cs typeface="Times New Roman"/>
              </a:rPr>
              <a:t>are not </a:t>
            </a:r>
            <a:r>
              <a:rPr sz="1800" spc="-5" dirty="0">
                <a:latin typeface="Times New Roman"/>
                <a:cs typeface="Times New Roman"/>
              </a:rPr>
              <a:t>mandatory, usually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iterative approach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 </a:t>
            </a:r>
            <a:r>
              <a:rPr sz="1800" spc="-5" dirty="0">
                <a:latin typeface="Times New Roman"/>
                <a:cs typeface="Times New Roman"/>
              </a:rPr>
              <a:t>found.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function calculates factorials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recursively: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2251075" marR="2592070" indent="-410209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factorial(int n)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22510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(n&lt;=1)</a:t>
            </a:r>
            <a:endParaRPr sz="1800">
              <a:latin typeface="Courier New"/>
              <a:cs typeface="Courier New"/>
            </a:endParaRPr>
          </a:p>
          <a:p>
            <a:pPr marL="2251075" marR="3547745" indent="4095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ul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1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66128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result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 n *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factorial(n-1);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22510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3945">
              <a:lnSpc>
                <a:spcPct val="100000"/>
              </a:lnSpc>
            </a:pPr>
            <a:r>
              <a:rPr dirty="0"/>
              <a:t>Storage</a:t>
            </a:r>
            <a:r>
              <a:rPr spc="-70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342"/>
            <a:ext cx="7393305" cy="402780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80" indent="-342900">
              <a:lnSpc>
                <a:spcPts val="2170"/>
              </a:lnSpc>
              <a:spcBef>
                <a:spcPts val="6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Every variable in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actually </a:t>
            </a:r>
            <a:r>
              <a:rPr sz="1800" dirty="0">
                <a:latin typeface="Times New Roman"/>
                <a:cs typeface="Times New Roman"/>
              </a:rPr>
              <a:t>has two </a:t>
            </a:r>
            <a:r>
              <a:rPr sz="1800" spc="-5" dirty="0">
                <a:latin typeface="Times New Roman"/>
                <a:cs typeface="Times New Roman"/>
              </a:rPr>
              <a:t>attributes: </a:t>
            </a:r>
            <a:r>
              <a:rPr sz="1800" spc="-10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data type and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storage  </a:t>
            </a:r>
            <a:r>
              <a:rPr sz="1800" spc="-5" dirty="0">
                <a:latin typeface="Times New Roman"/>
                <a:cs typeface="Times New Roman"/>
              </a:rPr>
              <a:t>class.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storage class </a:t>
            </a:r>
            <a:r>
              <a:rPr sz="1800" dirty="0">
                <a:latin typeface="Times New Roman"/>
                <a:cs typeface="Times New Roman"/>
              </a:rPr>
              <a:t>refers 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manner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 which memory is</a:t>
            </a:r>
            <a:r>
              <a:rPr sz="1800" b="1" spc="2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allocated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85"/>
              </a:lnSpc>
            </a:pP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variable.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storage class also determines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scope of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the</a:t>
            </a:r>
            <a:r>
              <a:rPr sz="1800" b="1" spc="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55600" marR="211454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is, what parts </a:t>
            </a:r>
            <a:r>
              <a:rPr sz="1800" dirty="0">
                <a:latin typeface="Times New Roman"/>
                <a:cs typeface="Times New Roman"/>
              </a:rPr>
              <a:t>of a program </a:t>
            </a:r>
            <a:r>
              <a:rPr sz="1800" spc="-5" dirty="0">
                <a:latin typeface="Times New Roman"/>
                <a:cs typeface="Times New Roman"/>
              </a:rPr>
              <a:t>the variable’s name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meaning.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C,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four </a:t>
            </a:r>
            <a:r>
              <a:rPr sz="1800" spc="-5" dirty="0">
                <a:latin typeface="Times New Roman"/>
                <a:cs typeface="Times New Roman"/>
              </a:rPr>
              <a:t>possible Storage classes 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6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auto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6"/>
              </a:spcBef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extern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6"/>
              </a:spcBef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static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Times New Roman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655">
              <a:lnSpc>
                <a:spcPct val="100000"/>
              </a:lnSpc>
            </a:pPr>
            <a:r>
              <a:rPr dirty="0"/>
              <a:t>auto </a:t>
            </a:r>
            <a:r>
              <a:rPr spc="-5" dirty="0"/>
              <a:t>Storage</a:t>
            </a:r>
            <a:r>
              <a:rPr spc="-70" dirty="0"/>
              <a:t> </a:t>
            </a:r>
            <a:r>
              <a:rPr dirty="0"/>
              <a:t>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9" y="1424952"/>
            <a:ext cx="7560945" cy="3904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0029" indent="-342900">
              <a:lnSpc>
                <a:spcPts val="203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is 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default classification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all variables declared within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 </a:t>
            </a:r>
            <a:r>
              <a:rPr sz="1800" spc="-10" dirty="0">
                <a:latin typeface="Times New Roman"/>
                <a:cs typeface="Times New Roman"/>
              </a:rPr>
              <a:t>body </a:t>
            </a:r>
            <a:r>
              <a:rPr sz="1800" spc="-5" dirty="0">
                <a:latin typeface="Times New Roman"/>
                <a:cs typeface="Times New Roman"/>
              </a:rPr>
              <a:t>[including </a:t>
            </a:r>
            <a:r>
              <a:rPr sz="1800" b="1" spc="-10" dirty="0">
                <a:latin typeface="Courier New"/>
                <a:cs typeface="Courier New"/>
              </a:rPr>
              <a:t>main()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Times New Roman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Automatic variables are truly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local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438784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They exist and their names have meaning only </a:t>
            </a:r>
            <a:r>
              <a:rPr sz="1800" spc="-10" dirty="0">
                <a:latin typeface="Times New Roman"/>
                <a:cs typeface="Times New Roman"/>
              </a:rPr>
              <a:t>while </a:t>
            </a:r>
            <a:r>
              <a:rPr sz="1800" spc="-5" dirty="0">
                <a:latin typeface="Times New Roman"/>
                <a:cs typeface="Times New Roman"/>
              </a:rPr>
              <a:t>the function is being  executed.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They are </a:t>
            </a:r>
            <a:r>
              <a:rPr sz="1800" spc="-5" dirty="0">
                <a:latin typeface="Times New Roman"/>
                <a:cs typeface="Times New Roman"/>
              </a:rPr>
              <a:t>unknown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exited, </a:t>
            </a:r>
            <a:r>
              <a:rPr sz="1800" dirty="0">
                <a:latin typeface="Times New Roman"/>
                <a:cs typeface="Times New Roman"/>
              </a:rPr>
              <a:t>the values of </a:t>
            </a:r>
            <a:r>
              <a:rPr sz="1800" spc="-5" dirty="0">
                <a:latin typeface="Times New Roman"/>
                <a:cs typeface="Times New Roman"/>
              </a:rPr>
              <a:t>automatic variables </a:t>
            </a:r>
            <a:r>
              <a:rPr sz="1800" dirty="0">
                <a:latin typeface="Times New Roman"/>
                <a:cs typeface="Times New Roman"/>
              </a:rPr>
              <a:t>are not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retained.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recreated each time </a:t>
            </a:r>
            <a:r>
              <a:rPr sz="1800" dirty="0">
                <a:latin typeface="Times New Roman"/>
                <a:cs typeface="Times New Roman"/>
              </a:rPr>
              <a:t>the function 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9625">
              <a:lnSpc>
                <a:spcPct val="100000"/>
              </a:lnSpc>
            </a:pPr>
            <a:r>
              <a:rPr dirty="0"/>
              <a:t>extern </a:t>
            </a:r>
            <a:r>
              <a:rPr spc="-5" dirty="0"/>
              <a:t>Storage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4" y="1403616"/>
            <a:ext cx="7497445" cy="275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contrast, </a:t>
            </a:r>
            <a:r>
              <a:rPr sz="1800" spc="-10" dirty="0">
                <a:latin typeface="Times New Roman"/>
                <a:cs typeface="Times New Roman"/>
              </a:rPr>
              <a:t>extern </a:t>
            </a:r>
            <a:r>
              <a:rPr sz="1800" spc="-5" dirty="0">
                <a:latin typeface="Times New Roman"/>
                <a:cs typeface="Times New Roman"/>
              </a:rPr>
              <a:t>variables are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global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Times New Roman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309245" indent="-342900">
              <a:lnSpc>
                <a:spcPts val="203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declared </a:t>
            </a:r>
            <a:r>
              <a:rPr sz="1800" dirty="0">
                <a:latin typeface="Times New Roman"/>
                <a:cs typeface="Times New Roman"/>
              </a:rPr>
              <a:t>at the beginning of a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outside all functions  [including </a:t>
            </a:r>
            <a:r>
              <a:rPr sz="1800" b="1" spc="-10" dirty="0">
                <a:latin typeface="Courier New"/>
                <a:cs typeface="Courier New"/>
              </a:rPr>
              <a:t>main()</a:t>
            </a:r>
            <a:r>
              <a:rPr sz="1800" spc="-10" dirty="0">
                <a:latin typeface="Times New Roman"/>
                <a:cs typeface="Times New Roman"/>
              </a:rPr>
              <a:t>]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classified </a:t>
            </a:r>
            <a:r>
              <a:rPr sz="1800" dirty="0">
                <a:latin typeface="Times New Roman"/>
                <a:cs typeface="Times New Roman"/>
              </a:rPr>
              <a:t>as an </a:t>
            </a:r>
            <a:r>
              <a:rPr sz="1800" spc="-5" dirty="0">
                <a:latin typeface="Times New Roman"/>
                <a:cs typeface="Times New Roman"/>
              </a:rPr>
              <a:t>external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default.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Times New Roman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5600" marR="280670" indent="-342900">
              <a:lnSpc>
                <a:spcPct val="1006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External variables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be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accessed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and changed by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any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in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the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program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Their storage is in permanent memory, and thus </a:t>
            </a:r>
            <a:r>
              <a:rPr sz="1800" spc="-5" dirty="0">
                <a:latin typeface="Times New Roman"/>
                <a:cs typeface="Times New Roman"/>
              </a:rPr>
              <a:t>never disappear </a:t>
            </a:r>
            <a:r>
              <a:rPr sz="1800" spc="-10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need to be  </a:t>
            </a:r>
            <a:r>
              <a:rPr sz="1800" spc="-5" dirty="0">
                <a:latin typeface="Times New Roman"/>
                <a:cs typeface="Times New Roman"/>
              </a:rPr>
              <a:t>recreated.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50" y="4476750"/>
            <a:ext cx="7797939" cy="835485"/>
          </a:xfrm>
          <a:prstGeom prst="rect">
            <a:avLst/>
          </a:prstGeom>
          <a:solidFill>
            <a:srgbClr val="FFFFCA"/>
          </a:solidFill>
        </p:spPr>
        <p:txBody>
          <a:bodyPr vert="horz" wrap="square" lIns="0" tIns="6540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latin typeface="Times New Roman"/>
                <a:cs typeface="Times New Roman"/>
              </a:rPr>
              <a:t>What is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advantage of using global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variables?</a:t>
            </a:r>
            <a:endParaRPr sz="1800">
              <a:latin typeface="Times New Roman"/>
              <a:cs typeface="Times New Roman"/>
            </a:endParaRPr>
          </a:p>
          <a:p>
            <a:pPr marL="847090" marR="486409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Times New Roman"/>
                <a:cs typeface="Times New Roman"/>
              </a:rPr>
              <a:t>It is a method of transmitting information </a:t>
            </a:r>
            <a:r>
              <a:rPr sz="1600" b="1" dirty="0">
                <a:latin typeface="Times New Roman"/>
                <a:cs typeface="Times New Roman"/>
              </a:rPr>
              <a:t>between </a:t>
            </a:r>
            <a:r>
              <a:rPr sz="1600" b="1" spc="-5" dirty="0">
                <a:latin typeface="Times New Roman"/>
                <a:cs typeface="Times New Roman"/>
              </a:rPr>
              <a:t>functions in a </a:t>
            </a:r>
            <a:r>
              <a:rPr sz="1600" b="1" dirty="0">
                <a:latin typeface="Times New Roman"/>
                <a:cs typeface="Times New Roman"/>
              </a:rPr>
              <a:t>program  </a:t>
            </a:r>
            <a:r>
              <a:rPr sz="1600" b="1" spc="-5" dirty="0">
                <a:latin typeface="Times New Roman"/>
                <a:cs typeface="Times New Roman"/>
              </a:rPr>
              <a:t>without using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arguments.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365">
              <a:lnSpc>
                <a:spcPct val="100000"/>
              </a:lnSpc>
            </a:pPr>
            <a:r>
              <a:rPr spc="-5" dirty="0"/>
              <a:t>extern Storage Class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/>
          <p:nvPr/>
        </p:nvSpPr>
        <p:spPr>
          <a:xfrm>
            <a:off x="1280172" y="1732800"/>
            <a:ext cx="6570345" cy="2379345"/>
          </a:xfrm>
          <a:custGeom>
            <a:avLst/>
            <a:gdLst/>
            <a:ahLst/>
            <a:cxnLst/>
            <a:rect l="l" t="t" r="r" b="b"/>
            <a:pathLst>
              <a:path w="6570345" h="2379345">
                <a:moveTo>
                  <a:pt x="6569964" y="0"/>
                </a:moveTo>
                <a:lnTo>
                  <a:pt x="6569964" y="2378963"/>
                </a:lnTo>
                <a:lnTo>
                  <a:pt x="0" y="2378964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451" y="1403616"/>
            <a:ext cx="686752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program illustrates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global nature </a:t>
            </a:r>
            <a:r>
              <a:rPr sz="1800" dirty="0">
                <a:latin typeface="Times New Roman"/>
                <a:cs typeface="Times New Roman"/>
              </a:rPr>
              <a:t>of extern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variables:</a:t>
            </a:r>
            <a:endParaRPr sz="1800">
              <a:latin typeface="Times New Roman"/>
              <a:cs typeface="Times New Roman"/>
            </a:endParaRPr>
          </a:p>
          <a:p>
            <a:pPr marL="688975">
              <a:lnSpc>
                <a:spcPts val="1780"/>
              </a:lnSpc>
              <a:spcBef>
                <a:spcPts val="405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688975" marR="1405255">
              <a:lnSpc>
                <a:spcPts val="1630"/>
              </a:lnSpc>
              <a:spcBef>
                <a:spcPts val="155"/>
              </a:spcBef>
              <a:tabLst>
                <a:tab pos="3009900" algn="l"/>
              </a:tabLst>
            </a:pP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int</a:t>
            </a:r>
            <a:r>
              <a:rPr sz="1600" b="1" spc="91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a=4,b=5,c=6;	/* default</a:t>
            </a:r>
            <a:r>
              <a:rPr sz="1600" b="1" spc="-6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extern</a:t>
            </a:r>
            <a:r>
              <a:rPr sz="1600" b="1" spc="-3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latin typeface="Courier New"/>
                <a:cs typeface="Courier New"/>
              </a:rPr>
              <a:t>int sum(void); int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prod(void);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0860" y="2597886"/>
            <a:ext cx="466788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printf ("The sum is %d\n",sum());  printf ("The product is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%d\n",prod());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12" y="2977350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0172" y="4131576"/>
            <a:ext cx="6570345" cy="508000"/>
          </a:xfrm>
          <a:custGeom>
            <a:avLst/>
            <a:gdLst/>
            <a:ahLst/>
            <a:cxnLst/>
            <a:rect l="l" t="t" r="r" b="b"/>
            <a:pathLst>
              <a:path w="6570345" h="508000">
                <a:moveTo>
                  <a:pt x="6569964" y="0"/>
                </a:moveTo>
                <a:lnTo>
                  <a:pt x="6569964" y="507491"/>
                </a:lnTo>
                <a:lnTo>
                  <a:pt x="0" y="507492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451" y="3223730"/>
            <a:ext cx="7399020" cy="3162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2815" marR="4380230" indent="-24384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int sum(void) {  return (a+b+c);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int prod(void)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32815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return (a*b*c);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780"/>
              </a:lnSpc>
              <a:spcBef>
                <a:spcPts val="58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sum is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78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product is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120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99"/>
              </a:lnSpc>
              <a:spcBef>
                <a:spcPts val="98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b="1" dirty="0">
                <a:latin typeface="Times New Roman"/>
                <a:cs typeface="Times New Roman"/>
              </a:rPr>
              <a:t>are two </a:t>
            </a:r>
            <a:r>
              <a:rPr sz="1800" b="1" spc="-10" dirty="0">
                <a:latin typeface="Times New Roman"/>
                <a:cs typeface="Times New Roman"/>
              </a:rPr>
              <a:t>disadvantages </a:t>
            </a:r>
            <a:r>
              <a:rPr sz="1800" spc="-5" dirty="0">
                <a:latin typeface="Times New Roman"/>
                <a:cs typeface="Times New Roman"/>
              </a:rPr>
              <a:t>of global variables versus </a:t>
            </a:r>
            <a:r>
              <a:rPr sz="1800" dirty="0">
                <a:latin typeface="Times New Roman"/>
                <a:cs typeface="Times New Roman"/>
              </a:rPr>
              <a:t>arguments. </a:t>
            </a:r>
            <a:r>
              <a:rPr sz="1800" b="1" spc="-5" dirty="0">
                <a:latin typeface="Times New Roman"/>
                <a:cs typeface="Times New Roman"/>
              </a:rPr>
              <a:t>First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much less </a:t>
            </a:r>
            <a:r>
              <a:rPr sz="1800" spc="-5" dirty="0">
                <a:latin typeface="Times New Roman"/>
                <a:cs typeface="Times New Roman"/>
              </a:rPr>
              <a:t>portable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other programs. </a:t>
            </a:r>
            <a:r>
              <a:rPr sz="1800" b="1" spc="-5" dirty="0">
                <a:latin typeface="Times New Roman"/>
                <a:cs typeface="Times New Roman"/>
              </a:rPr>
              <a:t>Second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concept </a:t>
            </a: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local dominance</a:t>
            </a:r>
            <a:r>
              <a:rPr sz="1800" spc="-5" dirty="0">
                <a:latin typeface="Times New Roman"/>
                <a:cs typeface="Times New Roman"/>
              </a:rPr>
              <a:t>. If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local </a:t>
            </a:r>
            <a:r>
              <a:rPr sz="1800" spc="-10" dirty="0">
                <a:latin typeface="Times New Roman"/>
                <a:cs typeface="Times New Roman"/>
              </a:rPr>
              <a:t>variable </a:t>
            </a:r>
            <a:r>
              <a:rPr sz="1800" spc="-5" dirty="0">
                <a:latin typeface="Times New Roman"/>
                <a:cs typeface="Times New Roman"/>
              </a:rPr>
              <a:t>has 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same name </a:t>
            </a:r>
            <a:r>
              <a:rPr sz="1800" dirty="0">
                <a:latin typeface="Times New Roman"/>
                <a:cs typeface="Times New Roman"/>
              </a:rPr>
              <a:t>as a </a:t>
            </a:r>
            <a:r>
              <a:rPr sz="1800" spc="-5" dirty="0">
                <a:latin typeface="Times New Roman"/>
                <a:cs typeface="Times New Roman"/>
              </a:rPr>
              <a:t>global variable,  only the local variable </a:t>
            </a:r>
            <a:r>
              <a:rPr sz="1800" dirty="0">
                <a:latin typeface="Times New Roman"/>
                <a:cs typeface="Times New Roman"/>
              </a:rPr>
              <a:t>is changed while in the </a:t>
            </a:r>
            <a:r>
              <a:rPr sz="1800" spc="-5" dirty="0">
                <a:latin typeface="Times New Roman"/>
                <a:cs typeface="Times New Roman"/>
              </a:rPr>
              <a:t>function. </a:t>
            </a:r>
            <a:r>
              <a:rPr sz="1800" dirty="0">
                <a:latin typeface="Times New Roman"/>
                <a:cs typeface="Times New Roman"/>
              </a:rPr>
              <a:t>Once </a:t>
            </a:r>
            <a:r>
              <a:rPr sz="1800" spc="-5" dirty="0">
                <a:latin typeface="Times New Roman"/>
                <a:cs typeface="Times New Roman"/>
              </a:rPr>
              <a:t>the function </a:t>
            </a:r>
            <a:r>
              <a:rPr sz="180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exited,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global variable </a:t>
            </a:r>
            <a:r>
              <a:rPr sz="1800" dirty="0">
                <a:latin typeface="Times New Roman"/>
                <a:cs typeface="Times New Roman"/>
              </a:rPr>
              <a:t>has the </a:t>
            </a:r>
            <a:r>
              <a:rPr sz="1800" spc="-5" dirty="0">
                <a:latin typeface="Times New Roman"/>
                <a:cs typeface="Times New Roman"/>
              </a:rPr>
              <a:t>same value </a:t>
            </a:r>
            <a:r>
              <a:rPr sz="1800" dirty="0">
                <a:latin typeface="Times New Roman"/>
                <a:cs typeface="Times New Roman"/>
              </a:rPr>
              <a:t>as when </a:t>
            </a:r>
            <a:r>
              <a:rPr sz="1800" spc="-5" dirty="0">
                <a:latin typeface="Times New Roman"/>
                <a:cs typeface="Times New Roman"/>
              </a:rPr>
              <a:t>the function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started.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9695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and </a:t>
            </a:r>
            <a:r>
              <a:rPr spc="-5" dirty="0"/>
              <a:t>register Storage</a:t>
            </a:r>
            <a:r>
              <a:rPr spc="-50" dirty="0"/>
              <a:t> </a:t>
            </a:r>
            <a:r>
              <a:rPr spc="-5" dirty="0"/>
              <a:t>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119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0" y="1403616"/>
            <a:ext cx="760539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static Storage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Class</a:t>
            </a:r>
            <a:endParaRPr sz="3200">
              <a:latin typeface="Times New Roman"/>
              <a:cs typeface="Times New Roman"/>
            </a:endParaRPr>
          </a:p>
          <a:p>
            <a:pPr marL="355600" marR="120650" indent="-342900">
              <a:lnSpc>
                <a:spcPct val="100099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static variable </a:t>
            </a:r>
            <a:r>
              <a:rPr sz="3200" dirty="0">
                <a:latin typeface="Times New Roman"/>
                <a:cs typeface="Times New Roman"/>
              </a:rPr>
              <a:t>is a </a:t>
            </a:r>
            <a:r>
              <a:rPr sz="3200" spc="-5" dirty="0">
                <a:latin typeface="Times New Roman"/>
                <a:cs typeface="Times New Roman"/>
              </a:rPr>
              <a:t>local variable that </a:t>
            </a:r>
            <a:r>
              <a:rPr sz="3200" b="1" dirty="0">
                <a:solidFill>
                  <a:srgbClr val="CA0066"/>
                </a:solidFill>
                <a:latin typeface="Times New Roman"/>
                <a:cs typeface="Times New Roman"/>
              </a:rPr>
              <a:t>retains </a:t>
            </a:r>
            <a:r>
              <a:rPr sz="32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its </a:t>
            </a:r>
            <a:r>
              <a:rPr sz="3200" b="1" dirty="0">
                <a:solidFill>
                  <a:srgbClr val="CA0066"/>
                </a:solidFill>
                <a:latin typeface="Times New Roman"/>
                <a:cs typeface="Times New Roman"/>
              </a:rPr>
              <a:t>latest </a:t>
            </a:r>
            <a:r>
              <a:rPr sz="32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value </a:t>
            </a:r>
            <a:r>
              <a:rPr sz="3200" spc="-5" dirty="0">
                <a:latin typeface="Times New Roman"/>
                <a:cs typeface="Times New Roman"/>
              </a:rPr>
              <a:t>when </a:t>
            </a:r>
            <a:r>
              <a:rPr sz="3200" dirty="0">
                <a:latin typeface="Times New Roman"/>
                <a:cs typeface="Times New Roman"/>
              </a:rPr>
              <a:t>a  function is </a:t>
            </a:r>
            <a:r>
              <a:rPr sz="3200">
                <a:latin typeface="Times New Roman"/>
                <a:cs typeface="Times New Roman"/>
              </a:rPr>
              <a:t>recalled</a:t>
            </a:r>
            <a:r>
              <a:rPr sz="3200" smtClean="0">
                <a:latin typeface="Times New Roman"/>
                <a:cs typeface="Times New Roman"/>
              </a:rPr>
              <a:t>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marR="120650" indent="-342900">
              <a:lnSpc>
                <a:spcPct val="100099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3200" smtClean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scope is still local in that it will only be </a:t>
            </a:r>
            <a:r>
              <a:rPr sz="3200" spc="-5" dirty="0">
                <a:latin typeface="Times New Roman"/>
                <a:cs typeface="Times New Roman"/>
              </a:rPr>
              <a:t>recognized </a:t>
            </a:r>
            <a:r>
              <a:rPr sz="3200" dirty="0">
                <a:latin typeface="Times New Roman"/>
                <a:cs typeface="Times New Roman"/>
              </a:rPr>
              <a:t>in  its </a:t>
            </a:r>
            <a:r>
              <a:rPr sz="3200" spc="-5" dirty="0">
                <a:latin typeface="Times New Roman"/>
                <a:cs typeface="Times New Roman"/>
              </a:rPr>
              <a:t>own </a:t>
            </a:r>
            <a:r>
              <a:rPr sz="3200" spc="-5">
                <a:latin typeface="Times New Roman"/>
                <a:cs typeface="Times New Roman"/>
              </a:rPr>
              <a:t>function</a:t>
            </a:r>
            <a:r>
              <a:rPr sz="3200" spc="-5" smtClean="0">
                <a:latin typeface="Times New Roman"/>
                <a:cs typeface="Times New Roman"/>
              </a:rPr>
              <a:t>.</a:t>
            </a:r>
            <a:endParaRPr lang="en-US" sz="3200" spc="-5" dirty="0" smtClean="0">
              <a:latin typeface="Times New Roman"/>
              <a:cs typeface="Times New Roman"/>
            </a:endParaRPr>
          </a:p>
          <a:p>
            <a:pPr marL="355600" marR="120650" indent="-342900">
              <a:lnSpc>
                <a:spcPct val="100099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Basically, static variables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created </a:t>
            </a:r>
            <a:r>
              <a:rPr sz="3200" dirty="0">
                <a:latin typeface="Times New Roman"/>
                <a:cs typeface="Times New Roman"/>
              </a:rPr>
              <a:t>and initialized </a:t>
            </a:r>
            <a:r>
              <a:rPr sz="3200" spc="-5" dirty="0">
                <a:latin typeface="Times New Roman"/>
                <a:cs typeface="Times New Roman"/>
              </a:rPr>
              <a:t>once on 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first </a:t>
            </a:r>
            <a:r>
              <a:rPr sz="3200" dirty="0">
                <a:latin typeface="Times New Roman"/>
                <a:cs typeface="Times New Roman"/>
              </a:rPr>
              <a:t>call to the function</a:t>
            </a:r>
            <a:r>
              <a:rPr sz="3200">
                <a:latin typeface="Times New Roman"/>
                <a:cs typeface="Times New Roman"/>
              </a:rPr>
              <a:t>. </a:t>
            </a: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180">
              <a:lnSpc>
                <a:spcPct val="100000"/>
              </a:lnSpc>
            </a:pPr>
            <a:r>
              <a:rPr dirty="0"/>
              <a:t>Why </a:t>
            </a:r>
            <a:r>
              <a:rPr spc="-5" dirty="0"/>
              <a:t>use</a:t>
            </a:r>
            <a:r>
              <a:rPr spc="-125" dirty="0"/>
              <a:t> </a:t>
            </a:r>
            <a:r>
              <a:rPr dirty="0"/>
              <a:t>comments?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195820" cy="160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Documentation </a:t>
            </a:r>
            <a:r>
              <a:rPr sz="1800" dirty="0">
                <a:latin typeface="Times New Roman"/>
                <a:cs typeface="Times New Roman"/>
              </a:rPr>
              <a:t>of variables and functions and </a:t>
            </a:r>
            <a:r>
              <a:rPr sz="1800" spc="-5" dirty="0">
                <a:latin typeface="Times New Roman"/>
                <a:cs typeface="Times New Roman"/>
              </a:rPr>
              <a:t>their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usage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Explaining difficult </a:t>
            </a:r>
            <a:r>
              <a:rPr sz="1800" dirty="0">
                <a:latin typeface="Times New Roman"/>
                <a:cs typeface="Times New Roman"/>
              </a:rPr>
              <a:t>sections 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Describes the program, author, date, modification changes,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revisions…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</a:pP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Best programmers comment as they write the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code,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not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after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the</a:t>
            </a:r>
            <a:r>
              <a:rPr sz="1800" b="1" spc="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fact.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5379" y="285750"/>
            <a:ext cx="806956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1" y="2115612"/>
            <a:ext cx="4338638" cy="188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>
                <a:latin typeface="Times New Roman"/>
                <a:cs typeface="Times New Roman"/>
              </a:rPr>
              <a:t>Register Storage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Class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It is </a:t>
            </a:r>
            <a:r>
              <a:rPr lang="en-US" sz="2800" spc="-5" dirty="0" smtClean="0">
                <a:latin typeface="Times New Roman"/>
                <a:cs typeface="Times New Roman"/>
              </a:rPr>
              <a:t>often </a:t>
            </a:r>
            <a:r>
              <a:rPr lang="en-US" sz="2800" dirty="0" smtClean="0">
                <a:latin typeface="Times New Roman"/>
                <a:cs typeface="Times New Roman"/>
              </a:rPr>
              <a:t>true </a:t>
            </a:r>
            <a:r>
              <a:rPr lang="en-US" sz="2800" spc="-5" dirty="0" smtClean="0">
                <a:latin typeface="Times New Roman"/>
                <a:cs typeface="Times New Roman"/>
              </a:rPr>
              <a:t>that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latin typeface="Times New Roman"/>
                <a:cs typeface="Times New Roman"/>
              </a:rPr>
              <a:t>time bottleneck </a:t>
            </a:r>
            <a:r>
              <a:rPr lang="en-US" sz="2800" dirty="0" smtClean="0">
                <a:latin typeface="Times New Roman"/>
                <a:cs typeface="Times New Roman"/>
              </a:rPr>
              <a:t>in </a:t>
            </a:r>
            <a:r>
              <a:rPr lang="en-US" sz="2800" spc="-5" dirty="0" smtClean="0">
                <a:latin typeface="Times New Roman"/>
                <a:cs typeface="Times New Roman"/>
              </a:rPr>
              <a:t>computer calculations </a:t>
            </a:r>
            <a:r>
              <a:rPr lang="en-US" sz="2800" dirty="0" smtClean="0">
                <a:latin typeface="Times New Roman"/>
                <a:cs typeface="Times New Roman"/>
              </a:rPr>
              <a:t>is </a:t>
            </a:r>
            <a:r>
              <a:rPr lang="en-US" sz="2800" spc="-5" dirty="0" smtClean="0">
                <a:latin typeface="Times New Roman"/>
                <a:cs typeface="Times New Roman"/>
              </a:rPr>
              <a:t>the time </a:t>
            </a:r>
            <a:r>
              <a:rPr lang="en-US" sz="2800" dirty="0" smtClean="0">
                <a:latin typeface="Times New Roman"/>
                <a:cs typeface="Times New Roman"/>
              </a:rPr>
              <a:t>it  takes to </a:t>
            </a:r>
            <a:r>
              <a:rPr lang="en-US" sz="2800" spc="-5" dirty="0" smtClean="0">
                <a:latin typeface="Times New Roman"/>
                <a:cs typeface="Times New Roman"/>
              </a:rPr>
              <a:t>fetch </a:t>
            </a:r>
            <a:r>
              <a:rPr lang="en-US" sz="2800" dirty="0" smtClean="0">
                <a:latin typeface="Times New Roman"/>
                <a:cs typeface="Times New Roman"/>
              </a:rPr>
              <a:t>a </a:t>
            </a:r>
            <a:r>
              <a:rPr lang="en-US" sz="2800" spc="-5" dirty="0" smtClean="0">
                <a:latin typeface="Times New Roman"/>
                <a:cs typeface="Times New Roman"/>
              </a:rPr>
              <a:t>variable </a:t>
            </a:r>
            <a:r>
              <a:rPr lang="en-US" sz="2800" dirty="0" smtClean="0">
                <a:latin typeface="Times New Roman"/>
                <a:cs typeface="Times New Roman"/>
              </a:rPr>
              <a:t>from </a:t>
            </a:r>
            <a:r>
              <a:rPr lang="en-US" sz="2800" spc="-5" dirty="0" smtClean="0">
                <a:latin typeface="Times New Roman"/>
                <a:cs typeface="Times New Roman"/>
              </a:rPr>
              <a:t>memory </a:t>
            </a:r>
            <a:r>
              <a:rPr lang="en-US" sz="2800" dirty="0" smtClean="0">
                <a:latin typeface="Times New Roman"/>
                <a:cs typeface="Times New Roman"/>
              </a:rPr>
              <a:t>and </a:t>
            </a:r>
            <a:r>
              <a:rPr lang="en-US" sz="2800" spc="-5" dirty="0" smtClean="0">
                <a:latin typeface="Times New Roman"/>
                <a:cs typeface="Times New Roman"/>
              </a:rPr>
              <a:t>store its </a:t>
            </a:r>
            <a:r>
              <a:rPr lang="en-US" sz="2800" dirty="0" smtClean="0">
                <a:latin typeface="Times New Roman"/>
                <a:cs typeface="Times New Roman"/>
              </a:rPr>
              <a:t>value in a </a:t>
            </a:r>
            <a:r>
              <a:rPr lang="en-US" sz="2800" spc="-5" dirty="0" smtClean="0">
                <a:latin typeface="Times New Roman"/>
                <a:cs typeface="Times New Roman"/>
              </a:rPr>
              <a:t>register where 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latin typeface="Times New Roman"/>
                <a:cs typeface="Times New Roman"/>
              </a:rPr>
              <a:t>CPU can perform some calculation </a:t>
            </a:r>
            <a:r>
              <a:rPr lang="en-US" sz="2800" dirty="0" smtClean="0">
                <a:latin typeface="Times New Roman"/>
                <a:cs typeface="Times New Roman"/>
              </a:rPr>
              <a:t>with </a:t>
            </a:r>
            <a:r>
              <a:rPr lang="en-US" sz="2800" spc="-5" dirty="0" smtClean="0">
                <a:latin typeface="Times New Roman"/>
                <a:cs typeface="Times New Roman"/>
              </a:rPr>
              <a:t>it. </a:t>
            </a:r>
          </a:p>
          <a:p>
            <a:pPr marL="355600" marR="508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So </a:t>
            </a:r>
            <a:r>
              <a:rPr lang="en-US" sz="2800" dirty="0" smtClean="0">
                <a:latin typeface="Times New Roman"/>
                <a:cs typeface="Times New Roman"/>
              </a:rPr>
              <a:t>for </a:t>
            </a:r>
            <a:r>
              <a:rPr lang="en-US" sz="2800" spc="-5" dirty="0" smtClean="0">
                <a:latin typeface="Times New Roman"/>
                <a:cs typeface="Times New Roman"/>
              </a:rPr>
              <a:t>performance </a:t>
            </a:r>
            <a:r>
              <a:rPr lang="en-US" sz="2800" dirty="0" smtClean="0">
                <a:latin typeface="Times New Roman"/>
                <a:cs typeface="Times New Roman"/>
              </a:rPr>
              <a:t>reasons, it  is </a:t>
            </a:r>
            <a:r>
              <a:rPr lang="en-US" sz="2800" spc="-5" dirty="0" smtClean="0">
                <a:latin typeface="Times New Roman"/>
                <a:cs typeface="Times New Roman"/>
              </a:rPr>
              <a:t>sometimes advantageous </a:t>
            </a:r>
            <a:r>
              <a:rPr lang="en-US" sz="2800" dirty="0" smtClean="0">
                <a:latin typeface="Times New Roman"/>
                <a:cs typeface="Times New Roman"/>
              </a:rPr>
              <a:t>to </a:t>
            </a:r>
            <a:r>
              <a:rPr lang="en-US" sz="2800" spc="-5" dirty="0" smtClean="0">
                <a:latin typeface="Times New Roman"/>
                <a:cs typeface="Times New Roman"/>
              </a:rPr>
              <a:t>store variables directly </a:t>
            </a:r>
            <a:r>
              <a:rPr lang="en-US" sz="2800" dirty="0" smtClean="0">
                <a:latin typeface="Times New Roman"/>
                <a:cs typeface="Times New Roman"/>
              </a:rPr>
              <a:t>in </a:t>
            </a:r>
            <a:r>
              <a:rPr lang="en-US" sz="2800" spc="-5" dirty="0" smtClean="0">
                <a:latin typeface="Times New Roman"/>
                <a:cs typeface="Times New Roman"/>
              </a:rPr>
              <a:t>registers. 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755900" marR="2521585">
              <a:lnSpc>
                <a:spcPct val="100000"/>
              </a:lnSpc>
              <a:spcBef>
                <a:spcPts val="270"/>
              </a:spcBef>
            </a:pPr>
            <a:r>
              <a:rPr lang="en-US" sz="2400" b="1" dirty="0" smtClean="0">
                <a:solidFill>
                  <a:srgbClr val="01CA99"/>
                </a:solidFill>
                <a:latin typeface="Courier New"/>
                <a:cs typeface="Courier New"/>
              </a:rPr>
              <a:t>register </a:t>
            </a:r>
            <a:r>
              <a:rPr lang="en-US" sz="2400" b="1" dirty="0" err="1" smtClean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 err="1" smtClean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lang="en-US" sz="2400" b="1" spc="-5" dirty="0" smtClean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lang="en-US" sz="2400" b="1" dirty="0" smtClean="0">
                <a:solidFill>
                  <a:srgbClr val="01CA99"/>
                </a:solidFill>
                <a:latin typeface="Courier New"/>
                <a:cs typeface="Courier New"/>
              </a:rPr>
              <a:t>for (</a:t>
            </a:r>
            <a:r>
              <a:rPr lang="en-US" sz="2400" b="1" dirty="0" err="1" smtClean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lang="en-US" sz="2400" b="1" dirty="0" smtClean="0">
                <a:solidFill>
                  <a:srgbClr val="01CA99"/>
                </a:solidFill>
                <a:latin typeface="Courier New"/>
                <a:cs typeface="Courier New"/>
              </a:rPr>
              <a:t>=0; </a:t>
            </a:r>
            <a:r>
              <a:rPr lang="en-US" sz="2400" b="1" dirty="0" err="1" smtClean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lang="en-US" sz="2400" b="1" dirty="0" smtClean="0">
                <a:solidFill>
                  <a:srgbClr val="01CA99"/>
                </a:solidFill>
                <a:latin typeface="Courier New"/>
                <a:cs typeface="Courier New"/>
              </a:rPr>
              <a:t>&lt;n;</a:t>
            </a:r>
            <a:r>
              <a:rPr lang="en-US" sz="2400" b="1" spc="-85" dirty="0" smtClean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 smtClean="0">
                <a:solidFill>
                  <a:srgbClr val="01CA99"/>
                </a:solidFill>
                <a:latin typeface="Courier New"/>
                <a:cs typeface="Courier New"/>
              </a:rPr>
              <a:t>++</a:t>
            </a:r>
            <a:r>
              <a:rPr lang="en-US" sz="2400" b="1" spc="-5" dirty="0" err="1" smtClean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lang="en-US" sz="2400" b="1" spc="-5" dirty="0" smtClean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endParaRPr lang="en-US" sz="2400" dirty="0" smtClean="0">
              <a:latin typeface="Courier New"/>
              <a:cs typeface="Courier New"/>
            </a:endParaRPr>
          </a:p>
          <a:p>
            <a:pPr marR="988060" algn="ctr">
              <a:lnSpc>
                <a:spcPct val="100000"/>
              </a:lnSpc>
              <a:spcBef>
                <a:spcPts val="10"/>
              </a:spcBef>
            </a:pPr>
            <a:r>
              <a:rPr lang="en-US" sz="2400" b="1" spc="-5" dirty="0" smtClean="0">
                <a:solidFill>
                  <a:srgbClr val="01CA99"/>
                </a:solidFill>
                <a:latin typeface="Courier New"/>
                <a:cs typeface="Courier New"/>
              </a:rPr>
              <a:t>...</a:t>
            </a:r>
            <a:endParaRPr lang="en-US" sz="24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4075">
              <a:lnSpc>
                <a:spcPct val="100000"/>
              </a:lnSpc>
            </a:pPr>
            <a:r>
              <a:rPr spc="-10" dirty="0"/>
              <a:t>Symbolic</a:t>
            </a:r>
            <a:r>
              <a:rPr spc="-5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123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251216"/>
            <a:ext cx="672909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1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Names </a:t>
            </a:r>
            <a:r>
              <a:rPr sz="1800" dirty="0">
                <a:latin typeface="Times New Roman"/>
                <a:cs typeface="Times New Roman"/>
              </a:rPr>
              <a:t>given to values that </a:t>
            </a:r>
            <a:r>
              <a:rPr sz="1800" spc="-5" dirty="0">
                <a:latin typeface="Times New Roman"/>
                <a:cs typeface="Times New Roman"/>
              </a:rPr>
              <a:t>cannot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changed. Implemented 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#define</a:t>
            </a:r>
            <a:r>
              <a:rPr sz="1800" b="1" spc="-6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preprocessor directive.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7256" y="1836432"/>
            <a:ext cx="982980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9942" y="1836432"/>
            <a:ext cx="2346960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3000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FALSE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PI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3.14159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FIGURE</a:t>
            </a:r>
            <a:r>
              <a:rPr sz="1800" b="1" spc="-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"triangle"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51" y="2986168"/>
            <a:ext cx="7517765" cy="3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0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preprocessor statements </a:t>
            </a:r>
            <a:r>
              <a:rPr sz="1800" dirty="0">
                <a:latin typeface="Times New Roman"/>
                <a:cs typeface="Times New Roman"/>
              </a:rPr>
              <a:t>begin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 </a:t>
            </a:r>
            <a:r>
              <a:rPr sz="1800" dirty="0">
                <a:latin typeface="Times New Roman"/>
                <a:cs typeface="Times New Roman"/>
              </a:rPr>
              <a:t>symbol, and are </a:t>
            </a:r>
            <a:r>
              <a:rPr sz="1800" spc="-5" dirty="0">
                <a:latin typeface="Times New Roman"/>
                <a:cs typeface="Times New Roman"/>
              </a:rPr>
              <a:t>NOT  terminated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semicolon. Traditionally, preprocessor statements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listed </a:t>
            </a:r>
            <a:r>
              <a:rPr sz="1800" dirty="0">
                <a:latin typeface="Times New Roman"/>
                <a:cs typeface="Times New Roman"/>
              </a:rPr>
              <a:t>at  the </a:t>
            </a:r>
            <a:r>
              <a:rPr sz="1800" spc="-5" dirty="0">
                <a:latin typeface="Times New Roman"/>
                <a:cs typeface="Times New Roman"/>
              </a:rPr>
              <a:t>beginning </a:t>
            </a:r>
            <a:r>
              <a:rPr sz="1800" dirty="0">
                <a:latin typeface="Times New Roman"/>
                <a:cs typeface="Times New Roman"/>
              </a:rPr>
              <a:t>of the source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 marL="355600" marR="17780" indent="-342900">
              <a:lnSpc>
                <a:spcPct val="100099"/>
              </a:lnSpc>
              <a:spcBef>
                <a:spcPts val="44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Preprocessor statements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handled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 </a:t>
            </a:r>
            <a:r>
              <a:rPr sz="1800" dirty="0">
                <a:latin typeface="Times New Roman"/>
                <a:cs typeface="Times New Roman"/>
              </a:rPr>
              <a:t>(or </a:t>
            </a:r>
            <a:r>
              <a:rPr sz="1800" spc="-5" dirty="0">
                <a:latin typeface="Times New Roman"/>
                <a:cs typeface="Times New Roman"/>
              </a:rPr>
              <a:t>preprocessor) </a:t>
            </a:r>
            <a:r>
              <a:rPr sz="1800" dirty="0">
                <a:latin typeface="Times New Roman"/>
                <a:cs typeface="Times New Roman"/>
              </a:rPr>
              <a:t>before  the </a:t>
            </a:r>
            <a:r>
              <a:rPr sz="1800" spc="-5" dirty="0">
                <a:latin typeface="Times New Roman"/>
                <a:cs typeface="Times New Roman"/>
              </a:rPr>
              <a:t>program is actually compiled. All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</a:t>
            </a:r>
            <a:r>
              <a:rPr sz="1800" b="1" spc="-5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processed first, </a:t>
            </a:r>
            <a:r>
              <a:rPr sz="1800" dirty="0">
                <a:latin typeface="Times New Roman"/>
                <a:cs typeface="Times New Roman"/>
              </a:rPr>
              <a:t>and the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symbols </a:t>
            </a:r>
            <a:r>
              <a:rPr sz="1800" dirty="0">
                <a:latin typeface="Times New Roman"/>
                <a:cs typeface="Times New Roman"/>
              </a:rPr>
              <a:t>(like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which </a:t>
            </a:r>
            <a:r>
              <a:rPr sz="1800" spc="-5" dirty="0">
                <a:latin typeface="Times New Roman"/>
                <a:cs typeface="Times New Roman"/>
              </a:rPr>
              <a:t>occur </a:t>
            </a:r>
            <a:r>
              <a:rPr sz="1800" dirty="0">
                <a:latin typeface="Times New Roman"/>
                <a:cs typeface="Times New Roman"/>
              </a:rPr>
              <a:t>in the C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are replaced </a:t>
            </a:r>
            <a:r>
              <a:rPr sz="1800" b="1" spc="-15" dirty="0">
                <a:solidFill>
                  <a:srgbClr val="CA0066"/>
                </a:solidFill>
                <a:latin typeface="Times New Roman"/>
                <a:cs typeface="Times New Roman"/>
              </a:rPr>
              <a:t>by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their value  </a:t>
            </a:r>
            <a:r>
              <a:rPr sz="1800" dirty="0">
                <a:latin typeface="Times New Roman"/>
                <a:cs typeface="Times New Roman"/>
              </a:rPr>
              <a:t>(like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3000</a:t>
            </a:r>
            <a:r>
              <a:rPr sz="1800" spc="-10" dirty="0">
                <a:latin typeface="Times New Roman"/>
                <a:cs typeface="Times New Roman"/>
              </a:rPr>
              <a:t>). </a:t>
            </a: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substitution has taken place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preprocessor, the 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compiled.</a:t>
            </a:r>
            <a:endParaRPr sz="180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general, preprocessor constants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written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UPPERCASE.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acts as </a:t>
            </a:r>
            <a:r>
              <a:rPr sz="1800" dirty="0">
                <a:latin typeface="Times New Roman"/>
                <a:cs typeface="Times New Roman"/>
              </a:rPr>
              <a:t>a  form of </a:t>
            </a:r>
            <a:r>
              <a:rPr sz="1800" spc="-5" dirty="0">
                <a:latin typeface="Times New Roman"/>
                <a:cs typeface="Times New Roman"/>
              </a:rPr>
              <a:t>internal documentation 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enhance program readability and</a:t>
            </a:r>
            <a:r>
              <a:rPr sz="1800" b="1" spc="13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reuse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program itself, </a:t>
            </a:r>
            <a:r>
              <a:rPr sz="1800" spc="-5" dirty="0">
                <a:latin typeface="Times New Roman"/>
                <a:cs typeface="Times New Roman"/>
              </a:rPr>
              <a:t>values cannot </a:t>
            </a:r>
            <a:r>
              <a:rPr sz="1800" dirty="0">
                <a:latin typeface="Times New Roman"/>
                <a:cs typeface="Times New Roman"/>
              </a:rPr>
              <a:t>be assigned to symbolic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constants.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0">
              <a:lnSpc>
                <a:spcPct val="100000"/>
              </a:lnSpc>
            </a:pPr>
            <a:r>
              <a:rPr spc="-5" dirty="0"/>
              <a:t>Use of </a:t>
            </a:r>
            <a:r>
              <a:rPr spc="-10" dirty="0"/>
              <a:t>Symbolic</a:t>
            </a:r>
            <a:r>
              <a:rPr spc="-4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124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2929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Consider the </a:t>
            </a:r>
            <a:r>
              <a:rPr sz="1800" dirty="0">
                <a:latin typeface="Times New Roman"/>
                <a:cs typeface="Times New Roman"/>
              </a:rPr>
              <a:t>following program which </a:t>
            </a:r>
            <a:r>
              <a:rPr sz="1800" spc="-5" dirty="0">
                <a:latin typeface="Times New Roman"/>
                <a:cs typeface="Times New Roman"/>
              </a:rPr>
              <a:t>defines </a:t>
            </a:r>
            <a:r>
              <a:rPr sz="1800" dirty="0">
                <a:latin typeface="Times New Roman"/>
                <a:cs typeface="Times New Roman"/>
              </a:rPr>
              <a:t>a constant 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696" y="1898916"/>
            <a:ext cx="6852654" cy="2141612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0"/>
              </a:lnSpc>
            </a:pPr>
            <a:r>
              <a:rPr sz="1600" b="1" spc="-5" dirty="0">
                <a:latin typeface="Courier New"/>
                <a:cs typeface="Courier New"/>
              </a:rPr>
              <a:t>#include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167005" marR="4073525">
              <a:lnSpc>
                <a:spcPts val="1639"/>
              </a:lnSpc>
              <a:spcBef>
                <a:spcPts val="145"/>
              </a:spcBef>
              <a:tabLst>
                <a:tab pos="1388110" algn="l"/>
              </a:tabLst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#define </a:t>
            </a:r>
            <a:r>
              <a:rPr sz="1600" b="1" spc="-5">
                <a:solidFill>
                  <a:srgbClr val="01CA99"/>
                </a:solidFill>
                <a:latin typeface="Courier New"/>
                <a:cs typeface="Courier New"/>
              </a:rPr>
              <a:t>TAXRATE </a:t>
            </a:r>
            <a:r>
              <a:rPr sz="1600" b="1" smtClean="0">
                <a:solidFill>
                  <a:srgbClr val="01CA99"/>
                </a:solidFill>
                <a:latin typeface="Courier New"/>
                <a:cs typeface="Courier New"/>
              </a:rPr>
              <a:t>0.10</a:t>
            </a:r>
            <a:endParaRPr lang="en-US" sz="1600" b="1" dirty="0" smtClean="0">
              <a:solidFill>
                <a:srgbClr val="01CA99"/>
              </a:solidFill>
              <a:latin typeface="Courier New"/>
              <a:cs typeface="Courier New"/>
            </a:endParaRPr>
          </a:p>
          <a:p>
            <a:pPr marL="167005" marR="4073525">
              <a:lnSpc>
                <a:spcPts val="1639"/>
              </a:lnSpc>
              <a:spcBef>
                <a:spcPts val="145"/>
              </a:spcBef>
              <a:tabLst>
                <a:tab pos="1388110" algn="l"/>
              </a:tabLst>
            </a:pPr>
            <a:r>
              <a:rPr lang="en-US" sz="1600" b="1" dirty="0" smtClean="0">
                <a:solidFill>
                  <a:srgbClr val="01CA99"/>
                </a:solidFill>
                <a:latin typeface="Courier New"/>
                <a:cs typeface="Courier New"/>
              </a:rPr>
              <a:t>#define </a:t>
            </a:r>
            <a:r>
              <a:rPr lang="en-US" sz="1600" dirty="0" smtClean="0"/>
              <a:t>NAME “Sherlock” </a:t>
            </a:r>
            <a:endParaRPr lang="en-US" sz="1600" b="1" dirty="0" smtClean="0">
              <a:solidFill>
                <a:srgbClr val="01CA99"/>
              </a:solidFill>
              <a:latin typeface="Courier New"/>
              <a:cs typeface="Courier New"/>
            </a:endParaRPr>
          </a:p>
          <a:p>
            <a:pPr marL="167005" marR="4073525">
              <a:lnSpc>
                <a:spcPts val="1639"/>
              </a:lnSpc>
              <a:spcBef>
                <a:spcPts val="145"/>
              </a:spcBef>
              <a:tabLst>
                <a:tab pos="1388110" algn="l"/>
              </a:tabLst>
            </a:pPr>
            <a:r>
              <a:rPr sz="1600" b="1" smtClean="0">
                <a:solidFill>
                  <a:srgbClr val="01CA99"/>
                </a:solidFill>
                <a:latin typeface="Courier New"/>
                <a:cs typeface="Courier New"/>
              </a:rPr>
              <a:t>  </a:t>
            </a:r>
            <a:r>
              <a:rPr sz="1600" b="1" spc="-5" dirty="0">
                <a:latin typeface="Courier New"/>
                <a:cs typeface="Courier New"/>
              </a:rPr>
              <a:t>main</a:t>
            </a:r>
            <a:r>
              <a:rPr sz="1600" b="1" spc="919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()	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balance;</a:t>
            </a:r>
            <a:endParaRPr sz="1600">
              <a:latin typeface="Courier New"/>
              <a:cs typeface="Courier New"/>
            </a:endParaRPr>
          </a:p>
          <a:p>
            <a:pPr marL="532765" marR="4195445">
              <a:lnSpc>
                <a:spcPts val="1630"/>
              </a:lnSpc>
              <a:spcBef>
                <a:spcPts val="155"/>
              </a:spcBef>
            </a:pP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b="1" dirty="0">
                <a:latin typeface="Courier New"/>
                <a:cs typeface="Courier New"/>
              </a:rPr>
              <a:t>tax;  </a:t>
            </a:r>
            <a:r>
              <a:rPr sz="1600" b="1" spc="-5" dirty="0">
                <a:latin typeface="Courier New"/>
                <a:cs typeface="Courier New"/>
              </a:rPr>
              <a:t>balance =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72.10;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0"/>
              </a:lnSpc>
            </a:pPr>
            <a:r>
              <a:rPr sz="1600" b="1" spc="-5" dirty="0">
                <a:latin typeface="Courier New"/>
                <a:cs typeface="Courier New"/>
              </a:rPr>
              <a:t>tax = balance *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printf("The </a:t>
            </a:r>
            <a:r>
              <a:rPr sz="1600" b="1" spc="-5">
                <a:latin typeface="Courier New"/>
                <a:cs typeface="Courier New"/>
              </a:rPr>
              <a:t>tax </a:t>
            </a:r>
            <a:r>
              <a:rPr lang="en-US" sz="1600" b="1" spc="-5" dirty="0" smtClean="0">
                <a:latin typeface="Courier New"/>
                <a:cs typeface="Courier New"/>
              </a:rPr>
              <a:t>of %s</a:t>
            </a:r>
            <a:r>
              <a:rPr sz="1600" b="1" smtClean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is %.</a:t>
            </a:r>
            <a:r>
              <a:rPr sz="1600" b="1" spc="-5">
                <a:latin typeface="Courier New"/>
                <a:cs typeface="Courier New"/>
              </a:rPr>
              <a:t>2f\n</a:t>
            </a:r>
            <a:r>
              <a:rPr sz="1600" b="1" spc="-5" smtClean="0">
                <a:latin typeface="Courier New"/>
                <a:cs typeface="Courier New"/>
              </a:rPr>
              <a:t>",</a:t>
            </a:r>
            <a:r>
              <a:rPr lang="en-US" sz="1600" b="1" spc="-5" dirty="0" smtClean="0">
                <a:latin typeface="Courier New"/>
                <a:cs typeface="Courier New"/>
              </a:rPr>
              <a:t>NAME</a:t>
            </a:r>
            <a:r>
              <a:rPr sz="1600" b="1" spc="-5" smtClean="0">
                <a:latin typeface="Courier New"/>
                <a:cs typeface="Courier New"/>
              </a:rPr>
              <a:t>,</a:t>
            </a:r>
            <a:r>
              <a:rPr sz="1600" b="1" spc="80" smtClean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tax);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77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1696" y="3902976"/>
            <a:ext cx="6570345" cy="649974"/>
          </a:xfrm>
          <a:custGeom>
            <a:avLst/>
            <a:gdLst/>
            <a:ahLst/>
            <a:cxnLst/>
            <a:rect l="l" t="t" r="r" b="b"/>
            <a:pathLst>
              <a:path w="6570345" h="299085">
                <a:moveTo>
                  <a:pt x="6569964" y="0"/>
                </a:moveTo>
                <a:lnTo>
                  <a:pt x="6569964" y="298703"/>
                </a:lnTo>
                <a:lnTo>
                  <a:pt x="0" y="298704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9150" y="3943350"/>
            <a:ext cx="7418070" cy="154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0880">
              <a:lnSpc>
                <a:spcPct val="10000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The </a:t>
            </a:r>
            <a:r>
              <a:rPr sz="1600" b="1">
                <a:solidFill>
                  <a:srgbClr val="DCDCDC"/>
                </a:solidFill>
                <a:latin typeface="Courier New"/>
                <a:cs typeface="Courier New"/>
              </a:rPr>
              <a:t>tax </a:t>
            </a:r>
            <a:r>
              <a:rPr lang="en-US" sz="1600" b="1" spc="-5" dirty="0" smtClean="0">
                <a:solidFill>
                  <a:srgbClr val="DCDCDC"/>
                </a:solidFill>
                <a:latin typeface="Courier New"/>
                <a:cs typeface="Courier New"/>
              </a:rPr>
              <a:t>of Sherlock</a:t>
            </a:r>
            <a:r>
              <a:rPr sz="1600" b="1" spc="-5" smtClean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72.10 </a:t>
            </a:r>
            <a:r>
              <a:rPr sz="1600" b="1">
                <a:solidFill>
                  <a:srgbClr val="DCDCDC"/>
                </a:solidFill>
                <a:latin typeface="Courier New"/>
                <a:cs typeface="Courier New"/>
              </a:rPr>
              <a:t>is</a:t>
            </a:r>
            <a:r>
              <a:rPr sz="1600" b="1" spc="-4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mtClean="0">
                <a:solidFill>
                  <a:srgbClr val="DCDCDC"/>
                </a:solidFill>
                <a:latin typeface="Courier New"/>
                <a:cs typeface="Courier New"/>
              </a:rPr>
              <a:t>7.21</a:t>
            </a:r>
            <a:endParaRPr lang="en-US" sz="1600" b="1" dirty="0" smtClean="0">
              <a:solidFill>
                <a:srgbClr val="DCDCDC"/>
              </a:solidFill>
              <a:latin typeface="Courier New"/>
              <a:cs typeface="Courier New"/>
            </a:endParaRPr>
          </a:p>
          <a:p>
            <a:pPr marL="690880"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whole </a:t>
            </a:r>
            <a:r>
              <a:rPr sz="1800" spc="-5" dirty="0">
                <a:latin typeface="Times New Roman"/>
                <a:cs typeface="Times New Roman"/>
              </a:rPr>
              <a:t>point </a:t>
            </a:r>
            <a:r>
              <a:rPr sz="1800" dirty="0">
                <a:latin typeface="Times New Roman"/>
                <a:cs typeface="Times New Roman"/>
              </a:rPr>
              <a:t>of using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#define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your </a:t>
            </a:r>
            <a:r>
              <a:rPr sz="1800" spc="-5" dirty="0">
                <a:latin typeface="Times New Roman"/>
                <a:cs typeface="Times New Roman"/>
              </a:rPr>
              <a:t>programs is </a:t>
            </a:r>
            <a:r>
              <a:rPr sz="1800" dirty="0">
                <a:latin typeface="Times New Roman"/>
                <a:cs typeface="Times New Roman"/>
              </a:rPr>
              <a:t>to make them easier  to </a:t>
            </a:r>
            <a:r>
              <a:rPr sz="1800" spc="-5" dirty="0">
                <a:latin typeface="Times New Roman"/>
                <a:cs typeface="Times New Roman"/>
              </a:rPr>
              <a:t>read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modify. Considering the above program as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dirty="0">
                <a:latin typeface="Times New Roman"/>
                <a:cs typeface="Times New Roman"/>
              </a:rPr>
              <a:t>what  changes would you need to make if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800" b="1" spc="-7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 changed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20%?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0">
              <a:lnSpc>
                <a:spcPct val="100000"/>
              </a:lnSpc>
            </a:pPr>
            <a:r>
              <a:rPr spc="-5" dirty="0"/>
              <a:t>Use of </a:t>
            </a:r>
            <a:r>
              <a:rPr spc="-10" dirty="0"/>
              <a:t>Symbolic</a:t>
            </a:r>
            <a:r>
              <a:rPr spc="-4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125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68473"/>
            <a:ext cx="7399020" cy="153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2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Obviously, the answer is one, where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#define</a:t>
            </a:r>
            <a:r>
              <a:rPr sz="1800" b="1" spc="-5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which declares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symbolic constant </a:t>
            </a:r>
            <a:r>
              <a:rPr sz="1800" dirty="0">
                <a:latin typeface="Times New Roman"/>
                <a:cs typeface="Times New Roman"/>
              </a:rPr>
              <a:t>and its value occurs. You would </a:t>
            </a:r>
            <a:r>
              <a:rPr sz="1800" spc="-5" dirty="0">
                <a:latin typeface="Times New Roman"/>
                <a:cs typeface="Times New Roman"/>
              </a:rPr>
              <a:t>change </a:t>
            </a:r>
            <a:r>
              <a:rPr sz="1800" dirty="0">
                <a:latin typeface="Times New Roman"/>
                <a:cs typeface="Times New Roman"/>
              </a:rPr>
              <a:t>it to read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#define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0.20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Without the use </a:t>
            </a:r>
            <a:r>
              <a:rPr sz="1800" dirty="0">
                <a:latin typeface="Times New Roman"/>
                <a:cs typeface="Times New Roman"/>
              </a:rPr>
              <a:t>of symbolic </a:t>
            </a:r>
            <a:r>
              <a:rPr sz="1800" spc="-5" dirty="0">
                <a:latin typeface="Times New Roman"/>
                <a:cs typeface="Times New Roman"/>
              </a:rPr>
              <a:t>constants, </a:t>
            </a:r>
            <a:r>
              <a:rPr sz="1800" dirty="0">
                <a:latin typeface="Times New Roman"/>
                <a:cs typeface="Times New Roman"/>
              </a:rPr>
              <a:t>you would hard code the value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0.20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in your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and this might </a:t>
            </a:r>
            <a:r>
              <a:rPr sz="1800" spc="-5" dirty="0">
                <a:latin typeface="Times New Roman"/>
                <a:cs typeface="Times New Roman"/>
              </a:rPr>
              <a:t>occur several times </a:t>
            </a:r>
            <a:r>
              <a:rPr sz="1800" dirty="0">
                <a:latin typeface="Times New Roman"/>
                <a:cs typeface="Times New Roman"/>
              </a:rPr>
              <a:t>(or tens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125">
              <a:lnSpc>
                <a:spcPct val="100000"/>
              </a:lnSpc>
            </a:pPr>
            <a:r>
              <a:rPr spc="-5" dirty="0"/>
              <a:t>Formatted</a:t>
            </a:r>
            <a:r>
              <a:rPr spc="-80" dirty="0"/>
              <a:t> </a:t>
            </a:r>
            <a:r>
              <a:rPr spc="-5" dirty="0"/>
              <a:t>Output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126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5" y="1402793"/>
            <a:ext cx="7544434" cy="3265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604" indent="-342900">
              <a:lnSpc>
                <a:spcPct val="100000"/>
              </a:lnSpc>
              <a:spcBef>
                <a:spcPts val="445"/>
              </a:spcBef>
              <a:tabLst>
                <a:tab pos="355600" algn="l"/>
              </a:tabLst>
            </a:pPr>
            <a:r>
              <a:rPr sz="1800" spc="-5" smtClean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 control how </a:t>
            </a:r>
            <a:r>
              <a:rPr sz="1800" spc="-10" dirty="0">
                <a:latin typeface="Times New Roman"/>
                <a:cs typeface="Times New Roman"/>
              </a:rPr>
              <a:t>many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will be used to </a:t>
            </a:r>
            <a:r>
              <a:rPr sz="1800" spc="-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contents </a:t>
            </a:r>
            <a:r>
              <a:rPr sz="1800" dirty="0">
                <a:latin typeface="Times New Roman"/>
                <a:cs typeface="Times New Roman"/>
              </a:rPr>
              <a:t>of a  </a:t>
            </a:r>
            <a:r>
              <a:rPr sz="1800" spc="-5" dirty="0">
                <a:latin typeface="Times New Roman"/>
                <a:cs typeface="Times New Roman"/>
              </a:rPr>
              <a:t>particular variable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specifying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field width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desired field </a:t>
            </a:r>
            <a:r>
              <a:rPr sz="1800" dirty="0">
                <a:latin typeface="Times New Roman"/>
                <a:cs typeface="Times New Roman"/>
              </a:rPr>
              <a:t>width is  inserted in the </a:t>
            </a:r>
            <a:r>
              <a:rPr sz="1800" spc="-5" dirty="0">
                <a:latin typeface="Times New Roman"/>
                <a:cs typeface="Times New Roman"/>
              </a:rPr>
              <a:t>format specifier after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6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before the letter code indicating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data type. Thus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format specifier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%5d</a:t>
            </a:r>
            <a:r>
              <a:rPr sz="1800" b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interpreted </a:t>
            </a:r>
            <a:r>
              <a:rPr sz="1800" dirty="0">
                <a:latin typeface="Times New Roman"/>
                <a:cs typeface="Times New Roman"/>
              </a:rPr>
              <a:t>as use 5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integer. Further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examples: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  <a:tabLst>
                <a:tab pos="1840864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%3c	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in 3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columns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40"/>
              </a:spcBef>
              <a:tabLst>
                <a:tab pos="1840864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%13x	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hexadecimal </a:t>
            </a:r>
            <a:r>
              <a:rPr sz="1800" dirty="0">
                <a:latin typeface="Times New Roman"/>
                <a:cs typeface="Times New Roman"/>
              </a:rPr>
              <a:t>integer in </a:t>
            </a:r>
            <a:r>
              <a:rPr sz="1800" spc="-5" dirty="0">
                <a:latin typeface="Times New Roman"/>
                <a:cs typeface="Times New Roman"/>
              </a:rPr>
              <a:t>13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columns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72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Within the field,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argument value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right-adjusted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padded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with 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blanks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left adjustment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preferred </a:t>
            </a:r>
            <a:r>
              <a:rPr sz="1800" dirty="0">
                <a:latin typeface="Times New Roman"/>
                <a:cs typeface="Times New Roman"/>
              </a:rPr>
              <a:t>use 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%-3c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If you </a:t>
            </a:r>
            <a:r>
              <a:rPr sz="1800" spc="-5" dirty="0">
                <a:latin typeface="Times New Roman"/>
                <a:cs typeface="Times New Roman"/>
              </a:rPr>
              <a:t>wish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pad  with zeros use the syntax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10">
                <a:solidFill>
                  <a:srgbClr val="01CA99"/>
                </a:solidFill>
                <a:latin typeface="Courier New"/>
                <a:cs typeface="Courier New"/>
              </a:rPr>
              <a:t>04d</a:t>
            </a:r>
            <a:r>
              <a:rPr sz="1800" spc="-10" smtClean="0">
                <a:latin typeface="Times New Roman"/>
                <a:cs typeface="Times New Roman"/>
              </a:rPr>
              <a:t>.</a:t>
            </a:r>
          </a:p>
          <a:p>
            <a:pPr marL="356870">
              <a:lnSpc>
                <a:spcPct val="100000"/>
              </a:lnSpc>
              <a:spcBef>
                <a:spcPts val="565"/>
              </a:spcBef>
            </a:pPr>
            <a:r>
              <a:rPr sz="1800" b="1" smtClean="0">
                <a:solidFill>
                  <a:srgbClr val="CA0066"/>
                </a:solidFill>
                <a:latin typeface="Times New Roman"/>
                <a:cs typeface="Times New Roman"/>
              </a:rPr>
              <a:t>Nice</a:t>
            </a:r>
            <a:r>
              <a:rPr sz="1800" b="1" spc="-110" smtClean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mtClean="0">
                <a:solidFill>
                  <a:srgbClr val="CA0066"/>
                </a:solid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524" y="5530608"/>
            <a:ext cx="7797165" cy="647700"/>
          </a:xfrm>
          <a:prstGeom prst="rect">
            <a:avLst/>
          </a:prstGeom>
          <a:solidFill>
            <a:srgbClr val="FFFFCA"/>
          </a:solidFill>
        </p:spPr>
        <p:txBody>
          <a:bodyPr vert="horz" wrap="square" lIns="0" tIns="51435" rIns="0" bIns="0" rtlCol="0">
            <a:spAutoFit/>
          </a:bodyPr>
          <a:lstStyle/>
          <a:p>
            <a:pPr marL="446405" marR="416559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be printed out </a:t>
            </a:r>
            <a:r>
              <a:rPr sz="1800" dirty="0">
                <a:latin typeface="Times New Roman"/>
                <a:cs typeface="Times New Roman"/>
              </a:rPr>
              <a:t>takes </a:t>
            </a:r>
            <a:r>
              <a:rPr sz="1800" spc="-5" dirty="0">
                <a:latin typeface="Times New Roman"/>
                <a:cs typeface="Times New Roman"/>
              </a:rPr>
              <a:t>up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than the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spc="-10" dirty="0">
                <a:latin typeface="Times New Roman"/>
                <a:cs typeface="Times New Roman"/>
              </a:rPr>
              <a:t>field  </a:t>
            </a:r>
            <a:r>
              <a:rPr sz="1800" spc="-5" dirty="0">
                <a:latin typeface="Times New Roman"/>
                <a:cs typeface="Times New Roman"/>
              </a:rPr>
              <a:t>width, the field is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automatically</a:t>
            </a:r>
            <a:r>
              <a:rPr sz="1800" b="1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expanded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9485">
              <a:lnSpc>
                <a:spcPct val="100000"/>
              </a:lnSpc>
            </a:pPr>
            <a:r>
              <a:rPr spc="-5" dirty="0"/>
              <a:t>char and int Formatted Output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127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28027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program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it output </a:t>
            </a:r>
            <a:r>
              <a:rPr sz="1800" spc="-5" dirty="0">
                <a:latin typeface="Times New Roman"/>
                <a:cs typeface="Times New Roman"/>
              </a:rPr>
              <a:t>demonstrate various-sized </a:t>
            </a:r>
            <a:r>
              <a:rPr sz="1800" dirty="0">
                <a:latin typeface="Times New Roman"/>
                <a:cs typeface="Times New Roman"/>
              </a:rPr>
              <a:t>field widths and their  </a:t>
            </a:r>
            <a:r>
              <a:rPr sz="1800" spc="-5" dirty="0">
                <a:latin typeface="Times New Roman"/>
                <a:cs typeface="Times New Roman"/>
              </a:rPr>
              <a:t>variants.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0172" y="2426220"/>
          <a:ext cx="6554723" cy="3355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792"/>
                <a:gridCol w="2503931"/>
              </a:tblGrid>
              <a:tr h="256873">
                <a:tc>
                  <a:txBody>
                    <a:bodyPr/>
                    <a:lstStyle/>
                    <a:p>
                      <a:pPr marL="167640">
                        <a:lnSpc>
                          <a:spcPts val="19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#include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&lt;stdio.h&gt;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7251">
                <a:tc>
                  <a:txBody>
                    <a:bodyPr/>
                    <a:lstStyle/>
                    <a:p>
                      <a:pPr marL="167640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main()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9"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6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lett='w';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15"/>
                        </a:lnSpc>
                      </a:pPr>
                      <a:r>
                        <a:rPr sz="1600" b="1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9">
                <a:tc>
                  <a:txBody>
                    <a:bodyPr/>
                    <a:lstStyle/>
                    <a:p>
                      <a:pPr marL="532765">
                        <a:lnSpc>
                          <a:spcPts val="15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i=1,j=29;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25"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("%c\n",lett);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15"/>
                        </a:lnSpc>
                      </a:pPr>
                      <a:r>
                        <a:rPr sz="1600" b="1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9">
                <a:tc>
                  <a:txBody>
                    <a:bodyPr/>
                    <a:lstStyle/>
                    <a:p>
                      <a:pPr marL="532765">
                        <a:lnSpc>
                          <a:spcPts val="15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("%4c\n",lett);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20"/>
                        </a:lnSpc>
                      </a:pPr>
                      <a:r>
                        <a:rPr sz="1600" b="1" spc="-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3"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("%-3c\n\n",lett);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515"/>
                        </a:lnSpc>
                      </a:pPr>
                      <a:r>
                        <a:rPr sz="1600" b="1" spc="-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25">
                <a:tc>
                  <a:txBody>
                    <a:bodyPr/>
                    <a:lstStyle/>
                    <a:p>
                      <a:pPr marL="532765">
                        <a:lnSpc>
                          <a:spcPts val="15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("%d\n",i);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20"/>
                        </a:lnSpc>
                      </a:pPr>
                      <a:r>
                        <a:rPr sz="1600" b="1" spc="-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0000000029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3"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("%d\n",j);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15"/>
                        </a:lnSpc>
                      </a:pPr>
                      <a:r>
                        <a:rPr sz="1600" b="1" spc="-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9">
                <a:tc>
                  <a:txBody>
                    <a:bodyPr/>
                    <a:lstStyle/>
                    <a:p>
                      <a:pPr marL="532765">
                        <a:lnSpc>
                          <a:spcPts val="15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("%10d\n",j);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20"/>
                        </a:lnSpc>
                      </a:pPr>
                      <a:r>
                        <a:rPr sz="1600" b="1" spc="-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9"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("%010d\n",j);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15"/>
                        </a:lnSpc>
                      </a:pPr>
                      <a:r>
                        <a:rPr sz="1600" b="1" spc="-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1d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06">
                <a:tc>
                  <a:txBody>
                    <a:bodyPr/>
                    <a:lstStyle/>
                    <a:p>
                      <a:pPr marL="532765">
                        <a:lnSpc>
                          <a:spcPts val="15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("%-010d\n",j);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7251"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("%2o\n",j);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8019">
                <a:tc>
                  <a:txBody>
                    <a:bodyPr/>
                    <a:lstStyle/>
                    <a:p>
                      <a:pPr marL="532765">
                        <a:lnSpc>
                          <a:spcPts val="151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6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("%2x\n",j);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51488">
                <a:tc>
                  <a:txBody>
                    <a:bodyPr/>
                    <a:lstStyle/>
                    <a:p>
                      <a:pPr marL="167640">
                        <a:lnSpc>
                          <a:spcPts val="15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5680">
              <a:lnSpc>
                <a:spcPct val="100000"/>
              </a:lnSpc>
            </a:pPr>
            <a:r>
              <a:rPr dirty="0"/>
              <a:t>f </a:t>
            </a:r>
            <a:r>
              <a:rPr spc="-5" dirty="0"/>
              <a:t>Format</a:t>
            </a:r>
            <a:r>
              <a:rPr spc="-80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128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2" y="3934967"/>
            <a:ext cx="7419975" cy="204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period </a:t>
            </a:r>
            <a:r>
              <a:rPr sz="1800" dirty="0">
                <a:latin typeface="Times New Roman"/>
                <a:cs typeface="Times New Roman"/>
              </a:rPr>
              <a:t>separates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two numbers in the format specifier. Don’t  forget to </a:t>
            </a:r>
            <a:r>
              <a:rPr sz="1800" spc="-5" dirty="0">
                <a:latin typeface="Times New Roman"/>
                <a:cs typeface="Times New Roman"/>
              </a:rPr>
              <a:t>count the column needed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 decimal </a:t>
            </a:r>
            <a:r>
              <a:rPr sz="1800" dirty="0">
                <a:latin typeface="Times New Roman"/>
                <a:cs typeface="Times New Roman"/>
              </a:rPr>
              <a:t>point </a:t>
            </a:r>
            <a:r>
              <a:rPr sz="1800" spc="-5" dirty="0">
                <a:latin typeface="Times New Roman"/>
                <a:cs typeface="Times New Roman"/>
              </a:rPr>
              <a:t>when calculating the  </a:t>
            </a:r>
            <a:r>
              <a:rPr sz="1800" dirty="0">
                <a:latin typeface="Times New Roman"/>
                <a:cs typeface="Times New Roman"/>
              </a:rPr>
              <a:t>field </a:t>
            </a:r>
            <a:r>
              <a:rPr sz="1800" spc="-5" dirty="0">
                <a:latin typeface="Times New Roman"/>
                <a:cs typeface="Times New Roman"/>
              </a:rPr>
              <a:t>width. We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above format identifier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5021580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printf("%10.4f",4.0/3.0);	----1.3333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</a:t>
            </a:r>
            <a:r>
              <a:rPr sz="1800" b="1" spc="-6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indicates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blank character.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1402793"/>
            <a:ext cx="760095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floating-point values,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addition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specifying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width,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decimal places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also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controlled.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sample format specifier would  </a:t>
            </a:r>
            <a:r>
              <a:rPr sz="1800" dirty="0">
                <a:latin typeface="Times New Roman"/>
                <a:cs typeface="Times New Roman"/>
              </a:rPr>
              <a:t>look like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%10.4f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3219" y="2989059"/>
            <a:ext cx="54673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ts val="1839"/>
              </a:lnSpc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field  width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2654" y="2989059"/>
            <a:ext cx="138049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260">
              <a:lnSpc>
                <a:spcPts val="1839"/>
              </a:lnSpc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number of  decimal</a:t>
            </a:r>
            <a:r>
              <a:rPr sz="1800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places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3416" y="2645676"/>
            <a:ext cx="701040" cy="294640"/>
          </a:xfrm>
          <a:custGeom>
            <a:avLst/>
            <a:gdLst/>
            <a:ahLst/>
            <a:cxnLst/>
            <a:rect l="l" t="t" r="r" b="b"/>
            <a:pathLst>
              <a:path w="701039" h="294639">
                <a:moveTo>
                  <a:pt x="0" y="294132"/>
                </a:moveTo>
                <a:lnTo>
                  <a:pt x="7010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548" y="2589288"/>
            <a:ext cx="137160" cy="114300"/>
          </a:xfrm>
          <a:custGeom>
            <a:avLst/>
            <a:gdLst/>
            <a:ahLst/>
            <a:cxnLst/>
            <a:rect l="l" t="t" r="r" b="b"/>
            <a:pathLst>
              <a:path w="137160" h="114300">
                <a:moveTo>
                  <a:pt x="137160" y="7619"/>
                </a:moveTo>
                <a:lnTo>
                  <a:pt x="0" y="0"/>
                </a:lnTo>
                <a:lnTo>
                  <a:pt x="48768" y="114300"/>
                </a:lnTo>
                <a:lnTo>
                  <a:pt x="13716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5288" y="2638056"/>
            <a:ext cx="631190" cy="327660"/>
          </a:xfrm>
          <a:custGeom>
            <a:avLst/>
            <a:gdLst/>
            <a:ahLst/>
            <a:cxnLst/>
            <a:rect l="l" t="t" r="r" b="b"/>
            <a:pathLst>
              <a:path w="631189" h="327660">
                <a:moveTo>
                  <a:pt x="630936" y="3276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32" y="2584716"/>
            <a:ext cx="137160" cy="113030"/>
          </a:xfrm>
          <a:custGeom>
            <a:avLst/>
            <a:gdLst/>
            <a:ahLst/>
            <a:cxnLst/>
            <a:rect l="l" t="t" r="r" b="b"/>
            <a:pathLst>
              <a:path w="137160" h="113030">
                <a:moveTo>
                  <a:pt x="137160" y="3048"/>
                </a:moveTo>
                <a:lnTo>
                  <a:pt x="0" y="0"/>
                </a:lnTo>
                <a:lnTo>
                  <a:pt x="80772" y="112776"/>
                </a:lnTo>
                <a:lnTo>
                  <a:pt x="13716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1424" y="523952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9564" y="5178564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0959"/>
                </a:moveTo>
                <a:lnTo>
                  <a:pt x="0" y="0"/>
                </a:lnTo>
                <a:lnTo>
                  <a:pt x="0" y="123443"/>
                </a:lnTo>
                <a:lnTo>
                  <a:pt x="124967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6470">
              <a:lnSpc>
                <a:spcPct val="100000"/>
              </a:lnSpc>
            </a:pPr>
            <a:r>
              <a:rPr dirty="0"/>
              <a:t>e </a:t>
            </a:r>
            <a:r>
              <a:rPr spc="-5" dirty="0"/>
              <a:t>Format</a:t>
            </a:r>
            <a:r>
              <a:rPr spc="-75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129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17" y="1401970"/>
            <a:ext cx="7588884" cy="2491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using </a:t>
            </a:r>
            <a:r>
              <a:rPr sz="1800" dirty="0">
                <a:latin typeface="Times New Roman"/>
                <a:cs typeface="Times New Roman"/>
              </a:rPr>
              <a:t>the e </a:t>
            </a:r>
            <a:r>
              <a:rPr sz="1800" spc="-5" dirty="0">
                <a:latin typeface="Times New Roman"/>
                <a:cs typeface="Times New Roman"/>
              </a:rPr>
              <a:t>format </a:t>
            </a:r>
            <a:r>
              <a:rPr sz="1800" dirty="0">
                <a:latin typeface="Times New Roman"/>
                <a:cs typeface="Times New Roman"/>
              </a:rPr>
              <a:t>identifier, the </a:t>
            </a:r>
            <a:r>
              <a:rPr sz="1800" spc="-5" dirty="0">
                <a:latin typeface="Times New Roman"/>
                <a:cs typeface="Times New Roman"/>
              </a:rPr>
              <a:t>second number </a:t>
            </a:r>
            <a:r>
              <a:rPr sz="1800" dirty="0">
                <a:latin typeface="Times New Roman"/>
                <a:cs typeface="Times New Roman"/>
              </a:rPr>
              <a:t>after the </a:t>
            </a:r>
            <a:r>
              <a:rPr sz="1800" spc="-5" dirty="0">
                <a:latin typeface="Times New Roman"/>
                <a:cs typeface="Times New Roman"/>
              </a:rPr>
              <a:t>decimal point  determines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how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many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significant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figures </a:t>
            </a:r>
            <a:r>
              <a:rPr sz="1800" spc="-5" dirty="0">
                <a:latin typeface="Times New Roman"/>
                <a:cs typeface="Times New Roman"/>
              </a:rPr>
              <a:t>(SF) will be displayed. For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  <a:tabLst>
                <a:tab pos="5021580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printf("%10.4e",4.0/3.0);	</a:t>
            </a:r>
            <a:r>
              <a:rPr sz="1800" b="1" spc="-10">
                <a:solidFill>
                  <a:srgbClr val="CA0066"/>
                </a:solidFill>
                <a:latin typeface="Courier New"/>
                <a:cs typeface="Courier New"/>
              </a:rPr>
              <a:t>_</a:t>
            </a:r>
            <a:r>
              <a:rPr sz="1800" b="1" spc="-10" smtClean="0">
                <a:solidFill>
                  <a:srgbClr val="CA0066"/>
                </a:solidFill>
                <a:latin typeface="Courier New"/>
                <a:cs typeface="Courier New"/>
              </a:rPr>
              <a:t>1.333e+</a:t>
            </a:r>
            <a:r>
              <a:rPr lang="en-US" sz="1800" b="1" spc="-10" dirty="0" smtClean="0">
                <a:solidFill>
                  <a:srgbClr val="CA0066"/>
                </a:solidFill>
                <a:latin typeface="Courier New"/>
                <a:cs typeface="Courier New"/>
              </a:rPr>
              <a:t>0</a:t>
            </a:r>
            <a:r>
              <a:rPr sz="1800" b="1" spc="-10" smtClean="0">
                <a:solidFill>
                  <a:srgbClr val="CA0066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6703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number of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significant</a:t>
            </a:r>
            <a:r>
              <a:rPr sz="1800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figures</a:t>
            </a:r>
            <a:endParaRPr sz="1800">
              <a:latin typeface="Times New Roman"/>
              <a:cs typeface="Times New Roman"/>
            </a:endParaRPr>
          </a:p>
          <a:p>
            <a:pPr marL="355600" marR="254635" indent="-342900" algn="just">
              <a:lnSpc>
                <a:spcPct val="96900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spc="-10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spc="-5" dirty="0">
                <a:latin typeface="Times New Roman"/>
                <a:cs typeface="Times New Roman"/>
              </a:rPr>
              <a:t>significant figures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shown. Remember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 size must include the actual numerical digits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well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‘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’,’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’,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+00</a:t>
            </a:r>
            <a:r>
              <a:rPr sz="1800" spc="-5" dirty="0">
                <a:latin typeface="Times New Roman"/>
                <a:cs typeface="Times New Roman"/>
              </a:rPr>
              <a:t>’ in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exponent</a:t>
            </a:r>
            <a:r>
              <a:rPr sz="1800" spc="-5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8448" y="2337828"/>
            <a:ext cx="887094" cy="513715"/>
          </a:xfrm>
          <a:custGeom>
            <a:avLst/>
            <a:gdLst/>
            <a:ahLst/>
            <a:cxnLst/>
            <a:rect l="l" t="t" r="r" b="b"/>
            <a:pathLst>
              <a:path w="887095" h="513714">
                <a:moveTo>
                  <a:pt x="886968" y="513588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6340" y="2279916"/>
            <a:ext cx="137160" cy="116205"/>
          </a:xfrm>
          <a:custGeom>
            <a:avLst/>
            <a:gdLst/>
            <a:ahLst/>
            <a:cxnLst/>
            <a:rect l="l" t="t" r="r" b="b"/>
            <a:pathLst>
              <a:path w="137160" h="116205">
                <a:moveTo>
                  <a:pt x="137159" y="9144"/>
                </a:moveTo>
                <a:lnTo>
                  <a:pt x="0" y="0"/>
                </a:lnTo>
                <a:lnTo>
                  <a:pt x="76200" y="115824"/>
                </a:lnTo>
                <a:lnTo>
                  <a:pt x="13715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3324" y="2203716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1464" y="21427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59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Variables, Expressions, and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sz="quarter" idx="1"/>
          </p:nvPr>
        </p:nvSpPr>
        <p:spPr>
          <a:xfrm>
            <a:off x="5176342" y="1212427"/>
            <a:ext cx="4024808" cy="4800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dirty="0"/>
              <a:t>Advanced </a:t>
            </a:r>
            <a:r>
              <a:rPr sz="2000" spc="-5" dirty="0"/>
              <a:t>Assignment</a:t>
            </a:r>
            <a:r>
              <a:rPr sz="2000" spc="-60" dirty="0"/>
              <a:t> </a:t>
            </a:r>
            <a:r>
              <a:rPr sz="2000" dirty="0"/>
              <a:t>Operators</a:t>
            </a:r>
          </a:p>
          <a:p>
            <a:pPr marL="355600" marR="28321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spc="-5" dirty="0"/>
              <a:t>Precedence </a:t>
            </a:r>
            <a:r>
              <a:rPr sz="2000" dirty="0"/>
              <a:t>&amp; </a:t>
            </a:r>
            <a:r>
              <a:rPr sz="2000" spc="-5" dirty="0"/>
              <a:t>Associativity </a:t>
            </a:r>
            <a:r>
              <a:rPr sz="2000" dirty="0"/>
              <a:t>of  Operators</a:t>
            </a:r>
          </a:p>
          <a:p>
            <a:pPr marL="355600" marR="28321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spc="-5" dirty="0"/>
              <a:t>Precedence </a:t>
            </a:r>
            <a:r>
              <a:rPr sz="2000" dirty="0"/>
              <a:t>&amp; </a:t>
            </a:r>
            <a:r>
              <a:rPr sz="2000" spc="-5" dirty="0"/>
              <a:t>Associativity </a:t>
            </a:r>
            <a:r>
              <a:rPr sz="2000" dirty="0"/>
              <a:t>of  Operators</a:t>
            </a:r>
            <a:r>
              <a:rPr sz="2000" spc="-90" dirty="0"/>
              <a:t> </a:t>
            </a:r>
            <a:r>
              <a:rPr sz="2000" spc="-5" dirty="0"/>
              <a:t>Examples</a:t>
            </a: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u="heavy" dirty="0"/>
              <a:t>The </a:t>
            </a:r>
            <a:r>
              <a:rPr sz="2000" b="1" u="heavy" spc="-5" dirty="0">
                <a:latin typeface="Courier New"/>
                <a:cs typeface="Courier New"/>
              </a:rPr>
              <a:t>int</a:t>
            </a:r>
            <a:r>
              <a:rPr sz="2000" b="1" u="heavy" spc="-710" dirty="0">
                <a:latin typeface="Courier New"/>
                <a:cs typeface="Courier New"/>
              </a:rPr>
              <a:t> </a:t>
            </a:r>
            <a:r>
              <a:rPr sz="2000" u="heavy" spc="-5" dirty="0"/>
              <a:t>Data Type</a:t>
            </a:r>
          </a:p>
          <a:p>
            <a:pPr marL="355600" marR="224154" indent="-342900">
              <a:lnSpc>
                <a:spcPct val="10610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u="heavy" dirty="0"/>
              <a:t>The</a:t>
            </a:r>
            <a:r>
              <a:rPr sz="2000" u="heavy" spc="-20" dirty="0"/>
              <a:t> </a:t>
            </a:r>
            <a:r>
              <a:rPr sz="2000" b="1" u="heavy" spc="-5" dirty="0">
                <a:latin typeface="Courier New"/>
                <a:cs typeface="Courier New"/>
              </a:rPr>
              <a:t>float</a:t>
            </a:r>
            <a:r>
              <a:rPr sz="2000" b="1" u="heavy" spc="-655" dirty="0">
                <a:latin typeface="Courier New"/>
                <a:cs typeface="Courier New"/>
              </a:rPr>
              <a:t> </a:t>
            </a:r>
            <a:r>
              <a:rPr sz="2000" u="heavy" dirty="0"/>
              <a:t>and</a:t>
            </a:r>
            <a:r>
              <a:rPr sz="2000" u="heavy" spc="-35" dirty="0"/>
              <a:t> </a:t>
            </a:r>
            <a:r>
              <a:rPr sz="2000" b="1" u="heavy" spc="-10" dirty="0">
                <a:latin typeface="Courier New"/>
                <a:cs typeface="Courier New"/>
              </a:rPr>
              <a:t>double</a:t>
            </a:r>
            <a:r>
              <a:rPr sz="2000" b="1" u="heavy" spc="-645" dirty="0">
                <a:latin typeface="Courier New"/>
                <a:cs typeface="Courier New"/>
              </a:rPr>
              <a:t> </a:t>
            </a:r>
            <a:r>
              <a:rPr sz="2000" u="heavy" spc="-5" dirty="0"/>
              <a:t>Data  </a:t>
            </a:r>
            <a:r>
              <a:rPr sz="2000" dirty="0"/>
              <a:t>Types</a:t>
            </a: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u="heavy" dirty="0"/>
              <a:t>The </a:t>
            </a:r>
            <a:r>
              <a:rPr sz="2000" b="1" u="heavy" spc="-5" dirty="0">
                <a:latin typeface="Courier New"/>
                <a:cs typeface="Courier New"/>
              </a:rPr>
              <a:t>char</a:t>
            </a:r>
            <a:r>
              <a:rPr sz="2000" b="1" u="heavy" spc="-715" dirty="0">
                <a:latin typeface="Courier New"/>
                <a:cs typeface="Courier New"/>
              </a:rPr>
              <a:t> </a:t>
            </a:r>
            <a:r>
              <a:rPr sz="2000" u="heavy" spc="-10" dirty="0"/>
              <a:t>Data </a:t>
            </a:r>
            <a:r>
              <a:rPr sz="2000" u="heavy" spc="-5" dirty="0"/>
              <a:t>Type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spc="-5" dirty="0"/>
              <a:t>ASCII Character</a:t>
            </a:r>
            <a:r>
              <a:rPr sz="2000" spc="-50" dirty="0"/>
              <a:t> </a:t>
            </a:r>
            <a:r>
              <a:rPr sz="2000" dirty="0"/>
              <a:t>Set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spc="-5" dirty="0"/>
              <a:t>Automatic </a:t>
            </a:r>
            <a:r>
              <a:rPr sz="2000" dirty="0"/>
              <a:t>Type</a:t>
            </a:r>
            <a:r>
              <a:rPr sz="2000" spc="-100" dirty="0"/>
              <a:t> </a:t>
            </a:r>
            <a:r>
              <a:rPr sz="2000" spc="-5" dirty="0"/>
              <a:t>Conversion</a:t>
            </a:r>
          </a:p>
          <a:p>
            <a:pPr marL="355600" marR="5080" indent="-342900">
              <a:lnSpc>
                <a:spcPct val="100600"/>
              </a:lnSpc>
              <a:spcBef>
                <a:spcPts val="42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dirty="0"/>
              <a:t>Automatic Type Conversion</a:t>
            </a:r>
            <a:r>
              <a:rPr sz="2000" spc="-100" dirty="0"/>
              <a:t> </a:t>
            </a:r>
            <a:r>
              <a:rPr sz="2000" dirty="0"/>
              <a:t>with  </a:t>
            </a:r>
            <a:r>
              <a:rPr sz="2000" spc="-5" dirty="0"/>
              <a:t>Assignment</a:t>
            </a:r>
            <a:r>
              <a:rPr sz="2000" spc="-70" dirty="0"/>
              <a:t> </a:t>
            </a:r>
            <a:r>
              <a:rPr sz="2000" dirty="0"/>
              <a:t>Operator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000" spc="-5" dirty="0"/>
              <a:t>Type</a:t>
            </a:r>
            <a:r>
              <a:rPr sz="2000" spc="-50" dirty="0"/>
              <a:t> </a:t>
            </a:r>
            <a:r>
              <a:rPr sz="2000" spc="-5" dirty="0"/>
              <a:t>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150" y="1403616"/>
            <a:ext cx="3380740" cy="4579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latin typeface="Times New Roman"/>
                <a:cs typeface="Times New Roman"/>
              </a:rPr>
              <a:t>Declaring</a:t>
            </a:r>
            <a:r>
              <a:rPr sz="1800" u="sng" spc="-85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Basic</a:t>
            </a:r>
            <a:r>
              <a:rPr sz="1800" u="sng" spc="-65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Basic Data Types:</a:t>
            </a:r>
            <a:r>
              <a:rPr sz="1800" u="sng" spc="-2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Integer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Basic Data Types:</a:t>
            </a:r>
            <a:r>
              <a:rPr sz="1800" u="sng" spc="-5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Float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Basic Data Types:</a:t>
            </a:r>
            <a:r>
              <a:rPr sz="1800" u="sng" spc="-5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Double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Basic Data Types: Character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latin typeface="Times New Roman"/>
                <a:cs typeface="Times New Roman"/>
              </a:rPr>
              <a:t>Expressions and</a:t>
            </a:r>
            <a:r>
              <a:rPr sz="1800" u="sng" spc="-110" dirty="0">
                <a:latin typeface="Times New Roman"/>
                <a:cs typeface="Times New Roman"/>
              </a:rPr>
              <a:t> </a:t>
            </a:r>
            <a:r>
              <a:rPr sz="1800" u="sng" dirty="0"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Assignment</a:t>
            </a:r>
            <a:r>
              <a:rPr sz="1800" u="sng" spc="-70" dirty="0">
                <a:latin typeface="Times New Roman"/>
                <a:cs typeface="Times New Roman"/>
              </a:rPr>
              <a:t> </a:t>
            </a:r>
            <a:r>
              <a:rPr sz="1800" u="sng" dirty="0"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Assignment </a:t>
            </a:r>
            <a:r>
              <a:rPr sz="1800" u="sng" dirty="0">
                <a:latin typeface="Times New Roman"/>
                <a:cs typeface="Times New Roman"/>
              </a:rPr>
              <a:t>Operator</a:t>
            </a:r>
            <a:r>
              <a:rPr sz="1800" u="sng" spc="-3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Evaluation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Initializing</a:t>
            </a:r>
            <a:r>
              <a:rPr sz="1800" u="sng" spc="-4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Initializing Variables</a:t>
            </a:r>
            <a:r>
              <a:rPr sz="1800" u="sng" spc="-15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Arithmetic</a:t>
            </a:r>
            <a:r>
              <a:rPr sz="1800" u="sng" spc="-30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latin typeface="Times New Roman"/>
                <a:cs typeface="Times New Roman"/>
              </a:rPr>
              <a:t>Increment/Decrement</a:t>
            </a:r>
            <a:r>
              <a:rPr sz="1800" u="sng" spc="-45" dirty="0">
                <a:latin typeface="Times New Roman"/>
                <a:cs typeface="Times New Roman"/>
              </a:rPr>
              <a:t> </a:t>
            </a:r>
            <a:r>
              <a:rPr sz="1800" u="sng" dirty="0"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latin typeface="Times New Roman"/>
                <a:cs typeface="Times New Roman"/>
              </a:rPr>
              <a:t>Prefix versus</a:t>
            </a:r>
            <a:r>
              <a:rPr sz="1800" u="sng" spc="-75" dirty="0">
                <a:latin typeface="Times New Roman"/>
                <a:cs typeface="Times New Roman"/>
              </a:rPr>
              <a:t> </a:t>
            </a:r>
            <a:r>
              <a:rPr sz="1800" u="sng" spc="-5" dirty="0">
                <a:latin typeface="Times New Roman"/>
                <a:cs typeface="Times New Roman"/>
              </a:rPr>
              <a:t>Postfix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ct val="100000"/>
              </a:lnSpc>
            </a:pPr>
            <a:r>
              <a:rPr spc="-5" dirty="0"/>
              <a:t>Real </a:t>
            </a:r>
            <a:r>
              <a:rPr spc="-10" dirty="0"/>
              <a:t>Formatted Output</a:t>
            </a:r>
            <a:r>
              <a:rPr dirty="0"/>
              <a:t> </a:t>
            </a:r>
            <a:r>
              <a:rPr spc="-5" dirty="0"/>
              <a:t>Example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130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/>
          <p:nvPr/>
        </p:nvSpPr>
        <p:spPr>
          <a:xfrm>
            <a:off x="1158252" y="1272552"/>
            <a:ext cx="6798945" cy="3002280"/>
          </a:xfrm>
          <a:custGeom>
            <a:avLst/>
            <a:gdLst/>
            <a:ahLst/>
            <a:cxnLst/>
            <a:rect l="l" t="t" r="r" b="b"/>
            <a:pathLst>
              <a:path w="6798945" h="3002279">
                <a:moveTo>
                  <a:pt x="6798564" y="0"/>
                </a:moveTo>
                <a:lnTo>
                  <a:pt x="6798564" y="3002279"/>
                </a:lnTo>
                <a:lnTo>
                  <a:pt x="0" y="3002280"/>
                </a:lnTo>
                <a:lnTo>
                  <a:pt x="0" y="0"/>
                </a:lnTo>
                <a:lnTo>
                  <a:pt x="67985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3192" y="1305572"/>
            <a:ext cx="271272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403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float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x=333.123456;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8939" y="1929655"/>
            <a:ext cx="758825" cy="210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5300"/>
              </a:lnSpc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r>
              <a:rPr sz="1600" b="1" spc="5" dirty="0">
                <a:latin typeface="Courier New"/>
                <a:cs typeface="Courier New"/>
              </a:rPr>
              <a:t>u</a:t>
            </a:r>
            <a:r>
              <a:rPr sz="1600" b="1" spc="-5" dirty="0">
                <a:latin typeface="Courier New"/>
                <a:cs typeface="Courier New"/>
              </a:rPr>
              <a:t>ble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3923" y="1893811"/>
            <a:ext cx="2835910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spc="5" dirty="0">
                <a:latin typeface="Courier New"/>
                <a:cs typeface="Courier New"/>
              </a:rPr>
              <a:t>y</a:t>
            </a:r>
            <a:r>
              <a:rPr sz="1600" b="1" spc="-5" dirty="0">
                <a:latin typeface="Courier New"/>
                <a:cs typeface="Courier New"/>
              </a:rPr>
              <a:t>=333.1</a:t>
            </a:r>
            <a:r>
              <a:rPr sz="1600" b="1" spc="5" dirty="0">
                <a:latin typeface="Courier New"/>
                <a:cs typeface="Courier New"/>
              </a:rPr>
              <a:t>2</a:t>
            </a:r>
            <a:r>
              <a:rPr sz="1600" b="1" spc="-5" dirty="0">
                <a:latin typeface="Courier New"/>
                <a:cs typeface="Courier New"/>
              </a:rPr>
              <a:t>3456</a:t>
            </a:r>
            <a:r>
              <a:rPr sz="1600" b="1" spc="5" dirty="0">
                <a:latin typeface="Courier New"/>
                <a:cs typeface="Courier New"/>
              </a:rPr>
              <a:t>7</a:t>
            </a:r>
            <a:r>
              <a:rPr sz="1600" b="1" spc="-5" dirty="0">
                <a:latin typeface="Courier New"/>
                <a:cs typeface="Courier New"/>
              </a:rPr>
              <a:t>890123</a:t>
            </a:r>
            <a:r>
              <a:rPr sz="1600" b="1" spc="5" dirty="0">
                <a:latin typeface="Courier New"/>
                <a:cs typeface="Courier New"/>
              </a:rPr>
              <a:t>4</a:t>
            </a:r>
            <a:r>
              <a:rPr sz="1600" b="1" spc="-5" dirty="0">
                <a:latin typeface="Courier New"/>
                <a:cs typeface="Courier New"/>
              </a:rPr>
              <a:t>56;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("%.1f\n",x);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("%20.3f\n",x);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("%-20.3f\n",x);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("%020.3f\n",x);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("%f\n",y);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("%.9f\n",y);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("%.20f\n",y);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("%20.4e\n",y);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192" y="3972471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1300" y="4270260"/>
            <a:ext cx="6807834" cy="1964689"/>
          </a:xfrm>
          <a:custGeom>
            <a:avLst/>
            <a:gdLst/>
            <a:ahLst/>
            <a:cxnLst/>
            <a:rect l="l" t="t" r="r" b="b"/>
            <a:pathLst>
              <a:path w="6807834" h="1964689">
                <a:moveTo>
                  <a:pt x="6807708" y="0"/>
                </a:moveTo>
                <a:lnTo>
                  <a:pt x="6807708" y="1964436"/>
                </a:lnTo>
                <a:lnTo>
                  <a:pt x="0" y="1964436"/>
                </a:lnTo>
                <a:lnTo>
                  <a:pt x="0" y="0"/>
                </a:lnTo>
                <a:lnTo>
                  <a:pt x="6807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04235" y="4684255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</a:t>
            </a:r>
            <a:r>
              <a:rPr sz="1600" b="1" spc="5" dirty="0">
                <a:solidFill>
                  <a:srgbClr val="DCDCDC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23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6240" y="4268228"/>
            <a:ext cx="124650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333.123444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7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333.123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6240" y="5100294"/>
            <a:ext cx="2958465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0000000000000333.123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333.123457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333.123456789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333.12345678901232304270</a:t>
            </a:r>
            <a:endParaRPr sz="1600">
              <a:latin typeface="Courier New"/>
              <a:cs typeface="Courier New"/>
            </a:endParaRPr>
          </a:p>
          <a:p>
            <a:pPr marL="1356360">
              <a:lnSpc>
                <a:spcPts val="178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3.331e+02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6470">
              <a:lnSpc>
                <a:spcPct val="100000"/>
              </a:lnSpc>
            </a:pPr>
            <a:r>
              <a:rPr dirty="0"/>
              <a:t>s </a:t>
            </a:r>
            <a:r>
              <a:rPr spc="-5" dirty="0"/>
              <a:t>Format</a:t>
            </a:r>
            <a:r>
              <a:rPr spc="-75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131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531100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strings,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field length </a:t>
            </a:r>
            <a:r>
              <a:rPr sz="1800" spc="-5" dirty="0">
                <a:latin typeface="Times New Roman"/>
                <a:cs typeface="Times New Roman"/>
              </a:rPr>
              <a:t>specifier works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before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automatically  expand </a:t>
            </a: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string size </a:t>
            </a:r>
            <a:r>
              <a:rPr sz="1800" dirty="0">
                <a:latin typeface="Times New Roman"/>
                <a:cs typeface="Times New Roman"/>
              </a:rPr>
              <a:t>is bigger than the </a:t>
            </a:r>
            <a:r>
              <a:rPr sz="1800" spc="-5" dirty="0">
                <a:latin typeface="Times New Roman"/>
                <a:cs typeface="Times New Roman"/>
              </a:rPr>
              <a:t>specification.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more sophisticated  string format specifier looks like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38823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%6.3s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56" y="3275063"/>
            <a:ext cx="102235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field</a:t>
            </a:r>
            <a:r>
              <a:rPr sz="1800" spc="-10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width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4743" y="3275063"/>
            <a:ext cx="36461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maximum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number of characters</a:t>
            </a:r>
            <a:r>
              <a:rPr sz="1800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printed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49" y="3934942"/>
            <a:ext cx="725741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 after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decimal point specifies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maximum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characters</a:t>
            </a:r>
            <a:r>
              <a:rPr sz="1800" b="1" spc="-7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856" y="5510783"/>
            <a:ext cx="384810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printf("3.4s\n","Sheridan");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6264" y="5510783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Sh</a:t>
            </a:r>
            <a:r>
              <a:rPr sz="1800" b="1" spc="-15" dirty="0">
                <a:solidFill>
                  <a:srgbClr val="CA006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0708" y="2913900"/>
            <a:ext cx="716280" cy="318770"/>
          </a:xfrm>
          <a:custGeom>
            <a:avLst/>
            <a:gdLst/>
            <a:ahLst/>
            <a:cxnLst/>
            <a:rect l="l" t="t" r="r" b="b"/>
            <a:pathLst>
              <a:path w="716280" h="318769">
                <a:moveTo>
                  <a:pt x="0" y="318516"/>
                </a:moveTo>
                <a:lnTo>
                  <a:pt x="7162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9556" y="2857512"/>
            <a:ext cx="137160" cy="114300"/>
          </a:xfrm>
          <a:custGeom>
            <a:avLst/>
            <a:gdLst/>
            <a:ahLst/>
            <a:cxnLst/>
            <a:rect l="l" t="t" r="r" b="b"/>
            <a:pathLst>
              <a:path w="137160" h="114300">
                <a:moveTo>
                  <a:pt x="137160" y="7620"/>
                </a:moveTo>
                <a:lnTo>
                  <a:pt x="0" y="0"/>
                </a:lnTo>
                <a:lnTo>
                  <a:pt x="50291" y="114300"/>
                </a:lnTo>
                <a:lnTo>
                  <a:pt x="13716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1620" y="2918472"/>
            <a:ext cx="692150" cy="340360"/>
          </a:xfrm>
          <a:custGeom>
            <a:avLst/>
            <a:gdLst/>
            <a:ahLst/>
            <a:cxnLst/>
            <a:rect l="l" t="t" r="r" b="b"/>
            <a:pathLst>
              <a:path w="692150" h="340360">
                <a:moveTo>
                  <a:pt x="691896" y="339851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4940" y="2863608"/>
            <a:ext cx="137160" cy="111760"/>
          </a:xfrm>
          <a:custGeom>
            <a:avLst/>
            <a:gdLst/>
            <a:ahLst/>
            <a:cxnLst/>
            <a:rect l="l" t="t" r="r" b="b"/>
            <a:pathLst>
              <a:path w="137160" h="111760">
                <a:moveTo>
                  <a:pt x="137159" y="0"/>
                </a:moveTo>
                <a:lnTo>
                  <a:pt x="0" y="1524"/>
                </a:lnTo>
                <a:lnTo>
                  <a:pt x="82295" y="111251"/>
                </a:lnTo>
                <a:lnTo>
                  <a:pt x="137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8708" y="5658624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8372" y="5597664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2483"/>
                </a:moveTo>
                <a:lnTo>
                  <a:pt x="0" y="0"/>
                </a:lnTo>
                <a:lnTo>
                  <a:pt x="0" y="123443"/>
                </a:lnTo>
                <a:lnTo>
                  <a:pt x="124967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1425">
              <a:lnSpc>
                <a:spcPct val="100000"/>
              </a:lnSpc>
            </a:pPr>
            <a:r>
              <a:rPr spc="-5" dirty="0"/>
              <a:t>Strings Formatted </a:t>
            </a:r>
            <a:r>
              <a:rPr spc="-10" dirty="0"/>
              <a:t>Output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132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1280172" y="1362468"/>
            <a:ext cx="6570345" cy="2795270"/>
          </a:xfrm>
          <a:custGeom>
            <a:avLst/>
            <a:gdLst/>
            <a:ahLst/>
            <a:cxnLst/>
            <a:rect l="l" t="t" r="r" b="b"/>
            <a:pathLst>
              <a:path w="6570345" h="2795270">
                <a:moveTo>
                  <a:pt x="6569964" y="0"/>
                </a:moveTo>
                <a:lnTo>
                  <a:pt x="6569964" y="2795016"/>
                </a:lnTo>
                <a:lnTo>
                  <a:pt x="0" y="2795016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812" y="1398028"/>
            <a:ext cx="219773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7656" y="1776463"/>
            <a:ext cx="122237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esen</a:t>
            </a:r>
            <a:r>
              <a:rPr sz="1600" b="1" spc="5" dirty="0">
                <a:latin typeface="Courier New"/>
                <a:cs typeface="Courier New"/>
              </a:rPr>
              <a:t>c</a:t>
            </a:r>
            <a:r>
              <a:rPr sz="1600" b="1" spc="-5" dirty="0">
                <a:latin typeface="Courier New"/>
                <a:cs typeface="Courier New"/>
              </a:rPr>
              <a:t>e";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3560" y="1812307"/>
            <a:ext cx="733425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85300"/>
              </a:lnSpc>
            </a:pPr>
            <a:r>
              <a:rPr sz="1600" b="1" spc="-5" dirty="0">
                <a:latin typeface="Courier New"/>
                <a:cs typeface="Courier New"/>
              </a:rPr>
              <a:t>st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spc="-5" dirty="0">
                <a:latin typeface="Courier New"/>
                <a:cs typeface="Courier New"/>
              </a:rPr>
              <a:t>tic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522" y="1814055"/>
            <a:ext cx="2077720" cy="2091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char s[]="an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evil  </a:t>
            </a:r>
            <a:r>
              <a:rPr sz="1600" b="1" dirty="0">
                <a:latin typeface="Courier New"/>
                <a:cs typeface="Courier New"/>
              </a:rPr>
              <a:t>("%s\n",s);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("%7s\n",s);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("%20s\n",s);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("%-20s\n",s);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("%.5s\n",s);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("%.12s\n",s);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("%15.12s\n",s);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"%-15.</a:t>
            </a:r>
            <a:r>
              <a:rPr sz="1600" b="1" spc="5" dirty="0"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2s\n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("%3.12s\n",s);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12" y="3855122"/>
            <a:ext cx="12255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696" y="4215396"/>
            <a:ext cx="6567170" cy="19634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67640" marR="4437380">
              <a:lnSpc>
                <a:spcPts val="1639"/>
              </a:lnSpc>
              <a:spcBef>
                <a:spcPts val="260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presence 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presence</a:t>
            </a:r>
            <a:endParaRPr sz="1600">
              <a:latin typeface="Courier New"/>
              <a:cs typeface="Courier New"/>
            </a:endParaRPr>
          </a:p>
          <a:p>
            <a:pPr marL="655320">
              <a:lnSpc>
                <a:spcPts val="148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evil</a:t>
            </a:r>
            <a:r>
              <a:rPr sz="1600" b="1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presence</a:t>
            </a:r>
            <a:endParaRPr sz="1600">
              <a:latin typeface="Courier New"/>
              <a:cs typeface="Courier New"/>
            </a:endParaRPr>
          </a:p>
          <a:p>
            <a:pPr marL="167640" marR="443738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presence 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ev</a:t>
            </a:r>
            <a:endParaRPr sz="1600">
              <a:latin typeface="Courier New"/>
              <a:cs typeface="Courier New"/>
            </a:endParaRPr>
          </a:p>
          <a:p>
            <a:pPr marL="532765" marR="4559300" indent="-36576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 pres  an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evil</a:t>
            </a:r>
            <a:r>
              <a:rPr sz="1600" b="1" spc="-5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pres</a:t>
            </a:r>
            <a:endParaRPr sz="1600">
              <a:latin typeface="Courier New"/>
              <a:cs typeface="Courier New"/>
            </a:endParaRPr>
          </a:p>
          <a:p>
            <a:pPr marL="167640" marR="492506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  an evil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4715">
              <a:lnSpc>
                <a:spcPct val="100000"/>
              </a:lnSpc>
            </a:pPr>
            <a:r>
              <a:rPr spc="-5" dirty="0"/>
              <a:t>Declaring</a:t>
            </a:r>
            <a:r>
              <a:rPr spc="-8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342"/>
            <a:ext cx="7593965" cy="419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variable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named memory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location </a:t>
            </a:r>
            <a:r>
              <a:rPr sz="1800" dirty="0">
                <a:latin typeface="Times New Roman"/>
                <a:cs typeface="Times New Roman"/>
              </a:rPr>
              <a:t>in which data of a certain type 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  <a:p>
            <a:pPr marL="355600" marR="233679" algn="just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stored. The </a:t>
            </a:r>
            <a:r>
              <a:rPr sz="1800" b="1" i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contents </a:t>
            </a:r>
            <a:r>
              <a:rPr sz="1800" b="1" i="1" dirty="0">
                <a:solidFill>
                  <a:srgbClr val="CA0066"/>
                </a:solidFill>
                <a:latin typeface="Times New Roman"/>
                <a:cs typeface="Times New Roman"/>
              </a:rPr>
              <a:t>of a </a:t>
            </a:r>
            <a:r>
              <a:rPr sz="1800" b="1" i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 </a:t>
            </a:r>
            <a:r>
              <a:rPr sz="1800" b="1" i="1" dirty="0">
                <a:solidFill>
                  <a:srgbClr val="CA0066"/>
                </a:solidFill>
                <a:latin typeface="Times New Roman"/>
                <a:cs typeface="Times New Roman"/>
              </a:rPr>
              <a:t>can </a:t>
            </a:r>
            <a:r>
              <a:rPr sz="1800" b="1" i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change</a:t>
            </a:r>
            <a:r>
              <a:rPr sz="1800" spc="-5" dirty="0">
                <a:latin typeface="Times New Roman"/>
                <a:cs typeface="Times New Roman"/>
              </a:rPr>
              <a:t>, thus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name. </a:t>
            </a:r>
            <a:r>
              <a:rPr sz="1800" spc="-1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defined  </a:t>
            </a:r>
            <a:r>
              <a:rPr sz="1800" dirty="0">
                <a:latin typeface="Times New Roman"/>
                <a:cs typeface="Times New Roman"/>
              </a:rPr>
              <a:t>variables must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declared before they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in a program. It </a:t>
            </a:r>
            <a:r>
              <a:rPr sz="1800" spc="-5" dirty="0">
                <a:latin typeface="Times New Roman"/>
                <a:cs typeface="Times New Roman"/>
              </a:rPr>
              <a:t>is during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declaration phase 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actual memory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 variable is reserved.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All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variables in C must be declared before</a:t>
            </a:r>
            <a:r>
              <a:rPr sz="1800" b="1" spc="2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426084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Get into the habit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declaring variables using lowercase characters.  Remember </a:t>
            </a:r>
            <a:r>
              <a:rPr sz="1800" dirty="0">
                <a:latin typeface="Times New Roman"/>
                <a:cs typeface="Times New Roman"/>
              </a:rPr>
              <a:t>that C </a:t>
            </a:r>
            <a:r>
              <a:rPr sz="1800" spc="-5" dirty="0">
                <a:latin typeface="Times New Roman"/>
                <a:cs typeface="Times New Roman"/>
              </a:rPr>
              <a:t>is case sensitive, so </a:t>
            </a:r>
            <a:r>
              <a:rPr sz="1800" dirty="0">
                <a:latin typeface="Times New Roman"/>
                <a:cs typeface="Times New Roman"/>
              </a:rPr>
              <a:t>even </a:t>
            </a:r>
            <a:r>
              <a:rPr sz="1800" spc="-5" dirty="0">
                <a:latin typeface="Times New Roman"/>
                <a:cs typeface="Times New Roman"/>
              </a:rPr>
              <a:t>though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two variables listed  </a:t>
            </a:r>
            <a:r>
              <a:rPr sz="1800" dirty="0">
                <a:latin typeface="Times New Roman"/>
                <a:cs typeface="Times New Roman"/>
              </a:rPr>
              <a:t>below </a:t>
            </a:r>
            <a:r>
              <a:rPr sz="1800" spc="-5" dirty="0">
                <a:latin typeface="Times New Roman"/>
                <a:cs typeface="Times New Roman"/>
              </a:rPr>
              <a:t>have the same </a:t>
            </a:r>
            <a:r>
              <a:rPr sz="1800" dirty="0">
                <a:latin typeface="Times New Roman"/>
                <a:cs typeface="Times New Roman"/>
              </a:rPr>
              <a:t>name, they are considered </a:t>
            </a:r>
            <a:r>
              <a:rPr sz="1800" spc="-5" dirty="0">
                <a:latin typeface="Times New Roman"/>
                <a:cs typeface="Times New Roman"/>
              </a:rPr>
              <a:t>different variables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  <a:tabLst>
                <a:tab pos="275526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sum	Sum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declaration </a:t>
            </a:r>
            <a:r>
              <a:rPr sz="1800" dirty="0">
                <a:latin typeface="Times New Roman"/>
                <a:cs typeface="Times New Roman"/>
              </a:rPr>
              <a:t>of variables </a:t>
            </a:r>
            <a:r>
              <a:rPr sz="1800" spc="-5" dirty="0">
                <a:latin typeface="Times New Roman"/>
                <a:cs typeface="Times New Roman"/>
              </a:rPr>
              <a:t>is done after </a:t>
            </a:r>
            <a:r>
              <a:rPr sz="1800" dirty="0">
                <a:latin typeface="Times New Roman"/>
                <a:cs typeface="Times New Roman"/>
              </a:rPr>
              <a:t>the opening brace 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main().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2156460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main()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6675">
              <a:lnSpc>
                <a:spcPct val="100000"/>
              </a:lnSpc>
              <a:spcBef>
                <a:spcPts val="44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sum;</a:t>
            </a:r>
            <a:endParaRPr sz="1800">
              <a:latin typeface="Courier New"/>
              <a:cs typeface="Courier New"/>
            </a:endParaRPr>
          </a:p>
          <a:p>
            <a:pPr marL="355600" marR="12890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possible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declare variables elsewhere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5" dirty="0">
                <a:latin typeface="Times New Roman"/>
                <a:cs typeface="Times New Roman"/>
              </a:rPr>
              <a:t>lets start simply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then </a:t>
            </a:r>
            <a:r>
              <a:rPr sz="1800" dirty="0">
                <a:latin typeface="Times New Roman"/>
                <a:cs typeface="Times New Roman"/>
              </a:rPr>
              <a:t>get into variations later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8095">
              <a:lnSpc>
                <a:spcPct val="100000"/>
              </a:lnSpc>
            </a:pPr>
            <a:r>
              <a:rPr dirty="0"/>
              <a:t>Basic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470140" cy="319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basic </a:t>
            </a:r>
            <a:r>
              <a:rPr sz="1800" dirty="0">
                <a:latin typeface="Times New Roman"/>
                <a:cs typeface="Times New Roman"/>
              </a:rPr>
              <a:t>format for </a:t>
            </a:r>
            <a:r>
              <a:rPr sz="1800" spc="-5" dirty="0">
                <a:latin typeface="Times New Roman"/>
                <a:cs typeface="Times New Roman"/>
              </a:rPr>
              <a:t>declaring variables 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data_type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,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data_type</a:t>
            </a:r>
            <a:r>
              <a:rPr sz="1800" b="1" i="1" spc="-5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one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four </a:t>
            </a:r>
            <a:r>
              <a:rPr sz="1800" spc="-5" dirty="0">
                <a:latin typeface="Times New Roman"/>
                <a:cs typeface="Times New Roman"/>
              </a:rPr>
              <a:t>basic </a:t>
            </a:r>
            <a:r>
              <a:rPr sz="1800" dirty="0">
                <a:latin typeface="Times New Roman"/>
                <a:cs typeface="Times New Roman"/>
              </a:rPr>
              <a:t>types, an integer, </a:t>
            </a:r>
            <a:r>
              <a:rPr sz="1800" spc="-5" dirty="0">
                <a:latin typeface="Times New Roman"/>
                <a:cs typeface="Times New Roman"/>
              </a:rPr>
              <a:t>character, float,  </a:t>
            </a:r>
            <a:r>
              <a:rPr sz="1800" dirty="0">
                <a:latin typeface="Times New Roman"/>
                <a:cs typeface="Times New Roman"/>
              </a:rPr>
              <a:t>or double type. Examples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i,j,k;</a:t>
            </a:r>
            <a:endParaRPr sz="1800">
              <a:latin typeface="Courier New"/>
              <a:cs typeface="Courier New"/>
            </a:endParaRPr>
          </a:p>
          <a:p>
            <a:pPr marL="927100" marR="3804285">
              <a:lnSpc>
                <a:spcPts val="2600"/>
              </a:lnSpc>
              <a:spcBef>
                <a:spcPts val="12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length,height;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midinit;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2905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75" dirty="0"/>
              <a:t> </a:t>
            </a:r>
            <a:r>
              <a:rPr spc="-5" dirty="0"/>
              <a:t>INTEGER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399655" cy="330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INTEGER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These are whole </a:t>
            </a:r>
            <a:r>
              <a:rPr sz="1800" spc="-5" dirty="0">
                <a:latin typeface="Times New Roman"/>
                <a:cs typeface="Times New Roman"/>
              </a:rPr>
              <a:t>numbers, </a:t>
            </a:r>
            <a:r>
              <a:rPr sz="1800" dirty="0">
                <a:latin typeface="Times New Roman"/>
                <a:cs typeface="Times New Roman"/>
              </a:rPr>
              <a:t>both positive and </a:t>
            </a:r>
            <a:r>
              <a:rPr sz="1800" spc="-5" dirty="0">
                <a:latin typeface="Times New Roman"/>
                <a:cs typeface="Times New Roman"/>
              </a:rPr>
              <a:t>negative. </a:t>
            </a:r>
            <a:r>
              <a:rPr sz="1800" dirty="0">
                <a:latin typeface="Times New Roman"/>
                <a:cs typeface="Times New Roman"/>
              </a:rPr>
              <a:t>Unsigned  integers(positive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only) are also supported. In addition, </a:t>
            </a:r>
            <a:r>
              <a:rPr sz="1800" spc="-1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short  and long </a:t>
            </a:r>
            <a:r>
              <a:rPr sz="1800" spc="-5" dirty="0">
                <a:latin typeface="Times New Roman"/>
                <a:cs typeface="Times New Roman"/>
              </a:rPr>
              <a:t>integers.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specialized integer types </a:t>
            </a:r>
            <a:r>
              <a:rPr sz="1800" dirty="0">
                <a:latin typeface="Times New Roman"/>
                <a:cs typeface="Times New Roman"/>
              </a:rPr>
              <a:t>will be </a:t>
            </a:r>
            <a:r>
              <a:rPr sz="1800" spc="-5" dirty="0">
                <a:latin typeface="Times New Roman"/>
                <a:cs typeface="Times New Roman"/>
              </a:rPr>
              <a:t>discussed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later.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define </a:t>
            </a:r>
            <a:r>
              <a:rPr sz="1800" dirty="0">
                <a:latin typeface="Times New Roman"/>
                <a:cs typeface="Times New Roman"/>
              </a:rPr>
              <a:t>integers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313055" indent="-342900">
              <a:lnSpc>
                <a:spcPts val="203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an integer value </a:t>
            </a:r>
            <a:r>
              <a:rPr sz="1800" spc="-1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32. </a:t>
            </a:r>
            <a:r>
              <a:rPr sz="1800" spc="-5" dirty="0">
                <a:latin typeface="Times New Roman"/>
                <a:cs typeface="Times New Roman"/>
              </a:rPr>
              <a:t>An 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 variable 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</a:t>
            </a:r>
            <a:r>
              <a:rPr sz="1800" b="1" spc="-6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age;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65" dirty="0"/>
              <a:t> </a:t>
            </a:r>
            <a:r>
              <a:rPr spc="-5" dirty="0"/>
              <a:t>FLOAT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22209" cy="303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FLOATING </a:t>
            </a:r>
            <a:r>
              <a:rPr sz="1800" b="1" spc="-5" dirty="0">
                <a:latin typeface="Times New Roman"/>
                <a:cs typeface="Times New Roman"/>
              </a:rPr>
              <a:t>POINT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numbers which contain </a:t>
            </a:r>
            <a:r>
              <a:rPr sz="1800" spc="-5" dirty="0">
                <a:latin typeface="Times New Roman"/>
                <a:cs typeface="Times New Roman"/>
              </a:rPr>
              <a:t>fractional parts, </a:t>
            </a:r>
            <a:r>
              <a:rPr sz="1800" dirty="0">
                <a:latin typeface="Times New Roman"/>
                <a:cs typeface="Times New Roman"/>
              </a:rPr>
              <a:t>both  positive and </a:t>
            </a:r>
            <a:r>
              <a:rPr sz="1800" spc="-5" dirty="0">
                <a:latin typeface="Times New Roman"/>
                <a:cs typeface="Times New Roman"/>
              </a:rPr>
              <a:t>negative, </a:t>
            </a:r>
            <a:r>
              <a:rPr sz="1800" dirty="0">
                <a:latin typeface="Times New Roman"/>
                <a:cs typeface="Times New Roman"/>
              </a:rPr>
              <a:t>and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written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scientific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define float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marR="71120" indent="-342900">
              <a:lnSpc>
                <a:spcPts val="203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 floating </a:t>
            </a:r>
            <a:r>
              <a:rPr sz="1800" dirty="0">
                <a:latin typeface="Times New Roman"/>
                <a:cs typeface="Times New Roman"/>
              </a:rPr>
              <a:t>point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are 1.73 and </a:t>
            </a:r>
            <a:r>
              <a:rPr sz="1800" spc="-5" dirty="0">
                <a:latin typeface="Times New Roman"/>
                <a:cs typeface="Times New Roman"/>
              </a:rPr>
              <a:t>1.932e5 </a:t>
            </a:r>
            <a:r>
              <a:rPr sz="1800" dirty="0">
                <a:latin typeface="Times New Roman"/>
                <a:cs typeface="Times New Roman"/>
              </a:rPr>
              <a:t>(1.932 x </a:t>
            </a:r>
            <a:r>
              <a:rPr sz="1800" spc="-5" dirty="0">
                <a:latin typeface="Times New Roman"/>
                <a:cs typeface="Times New Roman"/>
              </a:rPr>
              <a:t>10</a:t>
            </a:r>
            <a:r>
              <a:rPr sz="1800" b="1" spc="-7" baseline="23148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Times New Roman"/>
                <a:cs typeface="Times New Roman"/>
              </a:rPr>
              <a:t>). An example  </a:t>
            </a:r>
            <a:r>
              <a:rPr sz="1800" dirty="0">
                <a:latin typeface="Times New Roman"/>
                <a:cs typeface="Times New Roman"/>
              </a:rPr>
              <a:t>of declaring a float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7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0210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70" dirty="0"/>
              <a:t> </a:t>
            </a:r>
            <a:r>
              <a:rPr dirty="0"/>
              <a:t>DOUBLE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058025" cy="275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DOUBLE</a:t>
            </a:r>
            <a:r>
              <a:rPr sz="1800" spc="-5" dirty="0">
                <a:latin typeface="Times New Roman"/>
                <a:cs typeface="Times New Roman"/>
              </a:rPr>
              <a:t>: These are floating point numbers, both positive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negative, 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higher </a:t>
            </a:r>
            <a:r>
              <a:rPr sz="1800" dirty="0">
                <a:latin typeface="Times New Roman"/>
                <a:cs typeface="Times New Roman"/>
              </a:rPr>
              <a:t>precision than float</a:t>
            </a:r>
            <a:r>
              <a:rPr sz="1800" spc="-5" dirty="0">
                <a:latin typeface="Times New Roman"/>
                <a:cs typeface="Times New Roman"/>
              </a:rPr>
              <a:t> variables.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define double variables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example of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a double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voltage</a:t>
            </a:r>
            <a:r>
              <a:rPr sz="1800" b="1" spc="-6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voltage;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90" dirty="0"/>
              <a:t> </a:t>
            </a:r>
            <a:r>
              <a:rPr dirty="0"/>
              <a:t>CHAR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19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357109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spc="-5" dirty="0">
                <a:latin typeface="Times New Roman"/>
                <a:cs typeface="Times New Roman"/>
              </a:rPr>
              <a:t>: These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define character variables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03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 character values might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the letter A, the character </a:t>
            </a:r>
            <a:r>
              <a:rPr sz="1800" spc="-10" dirty="0">
                <a:latin typeface="Times New Roman"/>
                <a:cs typeface="Times New Roman"/>
              </a:rPr>
              <a:t>5, </a:t>
            </a:r>
            <a:r>
              <a:rPr sz="1800" spc="-5" dirty="0">
                <a:latin typeface="Times New Roman"/>
                <a:cs typeface="Times New Roman"/>
              </a:rPr>
              <a:t>the symbol “,  etc. An 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character variable 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letter</a:t>
            </a:r>
            <a:r>
              <a:rPr sz="1800" b="1" spc="-5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letter;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125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Table of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011805" cy="320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</a:t>
            </a:r>
            <a:endParaRPr sz="1800">
              <a:latin typeface="Times New Roman"/>
              <a:cs typeface="Times New Roman"/>
            </a:endParaRPr>
          </a:p>
          <a:p>
            <a:pPr marL="355600" marR="258445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Variables, Expressions, </a:t>
            </a:r>
            <a:r>
              <a:rPr sz="1800" u="sng">
                <a:solidFill>
                  <a:srgbClr val="3737CA"/>
                </a:solidFill>
                <a:latin typeface="Times New Roman"/>
                <a:cs typeface="Times New Roman"/>
              </a:rPr>
              <a:t>&amp;  </a:t>
            </a:r>
            <a:r>
              <a:rPr sz="1800" u="sng" smtClean="0">
                <a:solidFill>
                  <a:srgbClr val="3737CA"/>
                </a:solidFill>
                <a:latin typeface="Times New Roman"/>
                <a:cs typeface="Times New Roman"/>
              </a:rPr>
              <a:t>Operators</a:t>
            </a:r>
            <a:r>
              <a:rPr lang="en-US" sz="1800" u="sng" dirty="0" smtClean="0">
                <a:solidFill>
                  <a:srgbClr val="3737CA"/>
                </a:solidFill>
                <a:latin typeface="Times New Roman"/>
                <a:cs typeface="Times New Roman"/>
              </a:rPr>
              <a:t>,Bit 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Input and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Looping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Decision Making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Math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Library</a:t>
            </a:r>
            <a:r>
              <a:rPr sz="1800" u="sng" spc="-3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0856" y="1403616"/>
            <a:ext cx="3076575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User-defined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Formatted Input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Pointers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Unions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File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Input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Dynamic Memory</a:t>
            </a:r>
            <a:r>
              <a:rPr sz="1800" u="sng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Allocation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Command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Line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Operator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Precedence</a:t>
            </a:r>
            <a:r>
              <a:rPr sz="1800" u="sng" spc="-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5915">
              <a:lnSpc>
                <a:spcPct val="100000"/>
              </a:lnSpc>
            </a:pPr>
            <a:r>
              <a:rPr dirty="0"/>
              <a:t>Expressions and</a:t>
            </a:r>
            <a:r>
              <a:rPr spc="-6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28" y="1401970"/>
            <a:ext cx="7483475" cy="385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expression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is some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combination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constants, variables, operators  and function calls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Sample </a:t>
            </a:r>
            <a:r>
              <a:rPr sz="1800" spc="-5" dirty="0">
                <a:latin typeface="Times New Roman"/>
                <a:cs typeface="Times New Roman"/>
              </a:rPr>
              <a:t>expressions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 +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3.0*x -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9.66553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tan(angle)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Most expressions </a:t>
            </a:r>
            <a:r>
              <a:rPr sz="1800" dirty="0">
                <a:latin typeface="Times New Roman"/>
                <a:cs typeface="Times New Roman"/>
              </a:rPr>
              <a:t>have a </a:t>
            </a:r>
            <a:r>
              <a:rPr sz="1800" spc="-5" dirty="0">
                <a:latin typeface="Times New Roman"/>
                <a:cs typeface="Times New Roman"/>
              </a:rPr>
              <a:t>value based </a:t>
            </a:r>
            <a:r>
              <a:rPr sz="1800" dirty="0">
                <a:latin typeface="Times New Roman"/>
                <a:cs typeface="Times New Roman"/>
              </a:rPr>
              <a:t>on their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294005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just 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expression terminated with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semicolon</a:t>
            </a:r>
            <a:r>
              <a:rPr sz="1800" spc="-5" dirty="0">
                <a:latin typeface="Times New Roman"/>
                <a:cs typeface="Times New Roman"/>
              </a:rPr>
              <a:t>. For  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927100" marR="3408679">
              <a:lnSpc>
                <a:spcPct val="101099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sum = x + y + z;  printf("Go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Buckeyes!");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3714">
              <a:lnSpc>
                <a:spcPct val="100000"/>
              </a:lnSpc>
            </a:pPr>
            <a:r>
              <a:rPr dirty="0"/>
              <a:t>The 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68473"/>
            <a:ext cx="7511415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C, the </a:t>
            </a:r>
            <a:r>
              <a:rPr sz="1800" spc="-5" dirty="0">
                <a:latin typeface="Times New Roman"/>
                <a:cs typeface="Times New Roman"/>
              </a:rPr>
              <a:t>assignment </a:t>
            </a:r>
            <a:r>
              <a:rPr sz="1800" dirty="0">
                <a:latin typeface="Times New Roman"/>
                <a:cs typeface="Times New Roman"/>
              </a:rPr>
              <a:t>operator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equal sign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6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to give a variable  the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of an expression. For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927100" marR="561911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i=0;  x=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.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8;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sum=a+b;</a:t>
            </a:r>
            <a:endParaRPr sz="1800">
              <a:latin typeface="Courier New"/>
              <a:cs typeface="Courier New"/>
            </a:endParaRPr>
          </a:p>
          <a:p>
            <a:pPr marL="927100" marR="384492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slope=tan(rise/run);  midinit='J';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j=j+3;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14414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used in this manner, the </a:t>
            </a:r>
            <a:r>
              <a:rPr sz="1800" spc="-5" dirty="0">
                <a:latin typeface="Times New Roman"/>
                <a:cs typeface="Times New Roman"/>
              </a:rPr>
              <a:t>equal </a:t>
            </a:r>
            <a:r>
              <a:rPr sz="1800" dirty="0">
                <a:latin typeface="Times New Roman"/>
                <a:cs typeface="Times New Roman"/>
              </a:rPr>
              <a:t>sign should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read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“gets”. Note </a:t>
            </a:r>
            <a:r>
              <a:rPr sz="1800" spc="-5" dirty="0">
                <a:latin typeface="Times New Roman"/>
                <a:cs typeface="Times New Roman"/>
              </a:rPr>
              <a:t>that 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assigning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character value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character 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enclosed in single  quotes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0615">
              <a:lnSpc>
                <a:spcPct val="100000"/>
              </a:lnSpc>
            </a:pPr>
            <a:r>
              <a:rPr spc="-5" dirty="0"/>
              <a:t>The Assignment Operator</a:t>
            </a:r>
            <a:r>
              <a:rPr spc="-6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568565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assignment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a=7;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2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things </a:t>
            </a:r>
            <a:r>
              <a:rPr sz="1800" spc="-5" dirty="0">
                <a:latin typeface="Times New Roman"/>
                <a:cs typeface="Times New Roman"/>
              </a:rPr>
              <a:t>actually occur.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The integer variable a gets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value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, and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 expression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a=7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evaluates to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. This </a:t>
            </a:r>
            <a:r>
              <a:rPr sz="1800" spc="-5" dirty="0">
                <a:latin typeface="Times New Roman"/>
                <a:cs typeface="Times New Roman"/>
              </a:rPr>
              <a:t>allows </a:t>
            </a:r>
            <a:r>
              <a:rPr sz="1800" dirty="0">
                <a:latin typeface="Times New Roman"/>
                <a:cs typeface="Times New Roman"/>
              </a:rPr>
              <a:t>a shorthand for </a:t>
            </a:r>
            <a:r>
              <a:rPr sz="1800" spc="-5" dirty="0">
                <a:latin typeface="Times New Roman"/>
                <a:cs typeface="Times New Roman"/>
              </a:rPr>
              <a:t>multiple  assignments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same value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several variables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single statement. Such  </a:t>
            </a:r>
            <a:r>
              <a:rPr sz="180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x=y=z=13.0;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4075">
              <a:lnSpc>
                <a:spcPct val="100000"/>
              </a:lnSpc>
            </a:pPr>
            <a:r>
              <a:rPr spc="-5" dirty="0"/>
              <a:t>Initializing</a:t>
            </a:r>
            <a:r>
              <a:rPr spc="-8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11297"/>
            <a:ext cx="7470775" cy="247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72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spc="-10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initialized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declared. Consider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declaration,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declares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</a:t>
            </a:r>
            <a:r>
              <a:rPr sz="1800" b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spc="-1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10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1651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general, the user </a:t>
            </a:r>
            <a:r>
              <a:rPr sz="1800" dirty="0">
                <a:latin typeface="Times New Roman"/>
                <a:cs typeface="Times New Roman"/>
              </a:rPr>
              <a:t>should not </a:t>
            </a:r>
            <a:r>
              <a:rPr sz="1800" spc="-5" dirty="0">
                <a:latin typeface="Times New Roman"/>
                <a:cs typeface="Times New Roman"/>
              </a:rPr>
              <a:t>assume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variables are initialized </a:t>
            </a:r>
            <a:r>
              <a:rPr sz="1800" dirty="0">
                <a:latin typeface="Times New Roman"/>
                <a:cs typeface="Times New Roman"/>
              </a:rPr>
              <a:t>to some  default </a:t>
            </a:r>
            <a:r>
              <a:rPr sz="1800" spc="-5" dirty="0">
                <a:latin typeface="Times New Roman"/>
                <a:cs typeface="Times New Roman"/>
              </a:rPr>
              <a:t>value “automatically”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compiler. Programmers must </a:t>
            </a:r>
            <a:r>
              <a:rPr sz="1800" dirty="0">
                <a:latin typeface="Times New Roman"/>
                <a:cs typeface="Times New Roman"/>
              </a:rPr>
              <a:t>ensure that  variables </a:t>
            </a:r>
            <a:r>
              <a:rPr sz="1800" spc="-5" dirty="0">
                <a:latin typeface="Times New Roman"/>
                <a:cs typeface="Times New Roman"/>
              </a:rPr>
              <a:t>have proper </a:t>
            </a:r>
            <a:r>
              <a:rPr sz="1800" dirty="0">
                <a:latin typeface="Times New Roman"/>
                <a:cs typeface="Times New Roman"/>
              </a:rPr>
              <a:t>values </a:t>
            </a:r>
            <a:r>
              <a:rPr sz="1800" spc="-5" dirty="0">
                <a:latin typeface="Times New Roman"/>
                <a:cs typeface="Times New Roman"/>
              </a:rPr>
              <a:t>before they are </a:t>
            </a:r>
            <a:r>
              <a:rPr sz="1800" dirty="0">
                <a:latin typeface="Times New Roman"/>
                <a:cs typeface="Times New Roman"/>
              </a:rPr>
              <a:t>used in expressions.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7815">
              <a:lnSpc>
                <a:spcPct val="100000"/>
              </a:lnSpc>
            </a:pPr>
            <a:r>
              <a:rPr spc="-5" dirty="0"/>
              <a:t>Initializing Variables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4123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example illustrates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two methods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initialization: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4591824"/>
            <a:ext cx="379920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produces 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576" y="1767852"/>
            <a:ext cx="6202680" cy="279527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3019" rIns="0" bIns="0" rtlCol="0">
            <a:spAutoFit/>
          </a:bodyPr>
          <a:lstStyle/>
          <a:p>
            <a:pPr marL="167005" marR="3829685">
              <a:lnSpc>
                <a:spcPts val="1639"/>
              </a:lnSpc>
              <a:spcBef>
                <a:spcPts val="259"/>
              </a:spcBef>
            </a:pPr>
            <a:r>
              <a:rPr sz="1600" b="1" spc="-5" dirty="0">
                <a:latin typeface="Courier New"/>
                <a:cs typeface="Courier New"/>
              </a:rPr>
              <a:t>#include &lt;stdio.h&gt;  main </a:t>
            </a:r>
            <a:r>
              <a:rPr sz="1600" b="1" dirty="0">
                <a:latin typeface="Courier New"/>
                <a:cs typeface="Courier New"/>
              </a:rPr>
              <a:t>()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int</a:t>
            </a:r>
            <a:r>
              <a:rPr sz="1600" b="1" spc="-6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sum=33;</a:t>
            </a:r>
            <a:endParaRPr sz="1600">
              <a:latin typeface="Courier New"/>
              <a:cs typeface="Courier New"/>
            </a:endParaRPr>
          </a:p>
          <a:p>
            <a:pPr marL="532765" marR="3462020">
              <a:lnSpc>
                <a:spcPct val="85300"/>
              </a:lnSpc>
              <a:spcBef>
                <a:spcPts val="145"/>
              </a:spcBef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float money=44.12; 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char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letter;  double</a:t>
            </a:r>
            <a:r>
              <a:rPr sz="1600" b="1" spc="-3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pressure;</a:t>
            </a:r>
            <a:endParaRPr sz="1600">
              <a:latin typeface="Courier New"/>
              <a:cs typeface="Courier New"/>
            </a:endParaRPr>
          </a:p>
          <a:p>
            <a:pPr marL="532765" marR="408305">
              <a:lnSpc>
                <a:spcPts val="1630"/>
              </a:lnSpc>
              <a:spcBef>
                <a:spcPts val="5"/>
              </a:spcBef>
            </a:pP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letter='E'; /* assign character value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pressure=2.01e-10; /*assign double value</a:t>
            </a:r>
            <a:r>
              <a:rPr sz="1600" b="1" spc="7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532765" marR="163195">
              <a:lnSpc>
                <a:spcPct val="85200"/>
              </a:lnSpc>
            </a:pPr>
            <a:r>
              <a:rPr sz="1600" b="1" spc="-5" dirty="0">
                <a:latin typeface="Courier New"/>
                <a:cs typeface="Courier New"/>
              </a:rPr>
              <a:t>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sum is %d\n",sum);  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money is %f\n",money);  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letter is %c\n",letter);  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pressure </a:t>
            </a: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%e\n",pressure);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4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576" y="4921008"/>
            <a:ext cx="6202680" cy="92519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value of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sum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is</a:t>
            </a:r>
            <a:r>
              <a:rPr sz="1600" b="1" spc="-5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</a:t>
            </a:r>
            <a:endParaRPr sz="1600">
              <a:latin typeface="Courier New"/>
              <a:cs typeface="Courier New"/>
            </a:endParaRPr>
          </a:p>
          <a:p>
            <a:pPr marL="167005" marR="2729230">
              <a:lnSpc>
                <a:spcPts val="1639"/>
              </a:lnSpc>
              <a:spcBef>
                <a:spcPts val="140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value of money is 44.119999  value of letter is</a:t>
            </a:r>
            <a:r>
              <a:rPr sz="1600" b="1" spc="-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2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value of pressure is</a:t>
            </a:r>
            <a:r>
              <a:rPr sz="1600" b="1" spc="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2.010000e-10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3275">
              <a:lnSpc>
                <a:spcPct val="100000"/>
              </a:lnSpc>
            </a:pPr>
            <a:r>
              <a:rPr spc="-5" dirty="0"/>
              <a:t>Arithmetic</a:t>
            </a:r>
            <a:r>
              <a:rPr spc="-6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46259" y="1264932"/>
            <a:ext cx="729170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primary </a:t>
            </a:r>
            <a:r>
              <a:rPr sz="1800" dirty="0">
                <a:latin typeface="Times New Roman"/>
                <a:cs typeface="Times New Roman"/>
              </a:rPr>
              <a:t>arithmetic </a:t>
            </a:r>
            <a:r>
              <a:rPr sz="1800" spc="-5" dirty="0">
                <a:latin typeface="Times New Roman"/>
                <a:cs typeface="Times New Roman"/>
              </a:rPr>
              <a:t>operators </a:t>
            </a:r>
            <a:r>
              <a:rPr sz="1800" dirty="0">
                <a:latin typeface="Times New Roman"/>
                <a:cs typeface="Times New Roman"/>
              </a:rPr>
              <a:t>and their </a:t>
            </a:r>
            <a:r>
              <a:rPr sz="1800" spc="-5" dirty="0">
                <a:latin typeface="Times New Roman"/>
                <a:cs typeface="Times New Roman"/>
              </a:rPr>
              <a:t>corresponding </a:t>
            </a:r>
            <a:r>
              <a:rPr sz="1800" dirty="0">
                <a:latin typeface="Times New Roman"/>
                <a:cs typeface="Times New Roman"/>
              </a:rPr>
              <a:t>symbols in 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236" y="3220852"/>
            <a:ext cx="7428230" cy="294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0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 is </a:t>
            </a:r>
            <a:r>
              <a:rPr sz="1800" dirty="0">
                <a:latin typeface="Times New Roman"/>
                <a:cs typeface="Times New Roman"/>
              </a:rPr>
              <a:t>used to perform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integer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division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resulting integer  is </a:t>
            </a:r>
            <a:r>
              <a:rPr sz="1800" dirty="0">
                <a:latin typeface="Times New Roman"/>
                <a:cs typeface="Times New Roman"/>
              </a:rPr>
              <a:t>obtained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discarding (or </a:t>
            </a:r>
            <a:r>
              <a:rPr sz="1800" spc="-5" dirty="0">
                <a:latin typeface="Times New Roman"/>
                <a:cs typeface="Times New Roman"/>
              </a:rPr>
              <a:t>truncating) the </a:t>
            </a:r>
            <a:r>
              <a:rPr sz="1800" dirty="0">
                <a:latin typeface="Times New Roman"/>
                <a:cs typeface="Times New Roman"/>
              </a:rPr>
              <a:t>fractional </a:t>
            </a:r>
            <a:r>
              <a:rPr sz="1800" spc="-5" dirty="0">
                <a:latin typeface="Times New Roman"/>
                <a:cs typeface="Times New Roman"/>
              </a:rPr>
              <a:t>part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actual  floating </a:t>
            </a:r>
            <a:r>
              <a:rPr sz="1800" spc="-5" dirty="0">
                <a:latin typeface="Times New Roman"/>
                <a:cs typeface="Times New Roman"/>
              </a:rPr>
              <a:t>point </a:t>
            </a:r>
            <a:r>
              <a:rPr sz="1800" dirty="0">
                <a:latin typeface="Times New Roman"/>
                <a:cs typeface="Times New Roman"/>
              </a:rPr>
              <a:t>value. 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  <a:tabLst>
                <a:tab pos="17468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1/2	0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  <a:tabLst>
                <a:tab pos="17468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3/2	1</a:t>
            </a:r>
            <a:endParaRPr sz="1800">
              <a:latin typeface="Courier New"/>
              <a:cs typeface="Courier New"/>
            </a:endParaRPr>
          </a:p>
          <a:p>
            <a:pPr marL="355600" marR="86995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modulus operator </a:t>
            </a:r>
            <a:r>
              <a:rPr sz="1800" b="1" spc="-5" dirty="0">
                <a:latin typeface="Courier New"/>
                <a:cs typeface="Courier New"/>
              </a:rPr>
              <a:t>%</a:t>
            </a:r>
            <a:r>
              <a:rPr sz="1800" b="1" spc="-6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 works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integer </a:t>
            </a:r>
            <a:r>
              <a:rPr sz="1800" dirty="0">
                <a:latin typeface="Times New Roman"/>
                <a:cs typeface="Times New Roman"/>
              </a:rPr>
              <a:t>operands.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expression  </a:t>
            </a:r>
            <a:r>
              <a:rPr sz="1800" b="1" spc="-5" dirty="0">
                <a:latin typeface="Courier New"/>
                <a:cs typeface="Courier New"/>
              </a:rPr>
              <a:t>a%b </a:t>
            </a:r>
            <a:r>
              <a:rPr sz="1800" spc="-5" dirty="0">
                <a:latin typeface="Times New Roman"/>
                <a:cs typeface="Times New Roman"/>
              </a:rPr>
              <a:t>is read as </a:t>
            </a:r>
            <a:r>
              <a:rPr sz="1800" dirty="0">
                <a:latin typeface="Times New Roman"/>
                <a:cs typeface="Times New Roman"/>
              </a:rPr>
              <a:t>“a modulus b”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evaluates to </a:t>
            </a:r>
            <a:r>
              <a:rPr sz="1800" spc="-5" dirty="0">
                <a:latin typeface="Times New Roman"/>
                <a:cs typeface="Times New Roman"/>
              </a:rPr>
              <a:t>the remainder </a:t>
            </a:r>
            <a:r>
              <a:rPr sz="1800" dirty="0">
                <a:latin typeface="Times New Roman"/>
                <a:cs typeface="Times New Roman"/>
              </a:rPr>
              <a:t>obtained after  dividing 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6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For 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  <a:tabLst>
                <a:tab pos="201930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7</a:t>
            </a:r>
            <a:r>
              <a:rPr sz="1800" b="1" spc="509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4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2	1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215646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12</a:t>
            </a:r>
            <a:r>
              <a:rPr sz="1800" b="1" spc="5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5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	0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248" y="1746516"/>
          <a:ext cx="2001012" cy="115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052"/>
                <a:gridCol w="441960"/>
              </a:tblGrid>
              <a:tr h="383286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Multiplication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Division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33556" y="1758708"/>
          <a:ext cx="1953768" cy="115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052"/>
                <a:gridCol w="394716"/>
              </a:tblGrid>
              <a:tr h="383285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Modulus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Addition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Subtraction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420124" y="57348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1480" y="567386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2483"/>
                </a:moveTo>
                <a:lnTo>
                  <a:pt x="0" y="0"/>
                </a:lnTo>
                <a:lnTo>
                  <a:pt x="0" y="123443"/>
                </a:lnTo>
                <a:lnTo>
                  <a:pt x="123443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2524" y="60137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3880" y="59527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7808" y="4235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9164" y="41742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4" h="123825">
                <a:moveTo>
                  <a:pt x="124968" y="62484"/>
                </a:moveTo>
                <a:lnTo>
                  <a:pt x="0" y="0"/>
                </a:lnTo>
                <a:lnTo>
                  <a:pt x="0" y="123444"/>
                </a:lnTo>
                <a:lnTo>
                  <a:pt x="124968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5616" y="45156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6972" y="4454664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4" h="123825">
                <a:moveTo>
                  <a:pt x="124968" y="62483"/>
                </a:moveTo>
                <a:lnTo>
                  <a:pt x="0" y="0"/>
                </a:lnTo>
                <a:lnTo>
                  <a:pt x="0" y="123443"/>
                </a:lnTo>
                <a:lnTo>
                  <a:pt x="12496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2715">
              <a:lnSpc>
                <a:spcPct val="100000"/>
              </a:lnSpc>
            </a:pPr>
            <a:r>
              <a:rPr spc="-5" dirty="0"/>
              <a:t>Increment/Decrement</a:t>
            </a:r>
            <a:r>
              <a:rPr spc="-4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2157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C, </a:t>
            </a:r>
            <a:r>
              <a:rPr sz="1800" spc="-5" dirty="0">
                <a:latin typeface="Times New Roman"/>
                <a:cs typeface="Times New Roman"/>
              </a:rPr>
              <a:t>specialized operators </a:t>
            </a:r>
            <a:r>
              <a:rPr sz="1800" dirty="0">
                <a:latin typeface="Times New Roman"/>
                <a:cs typeface="Times New Roman"/>
              </a:rPr>
              <a:t>have been </a:t>
            </a:r>
            <a:r>
              <a:rPr sz="1800" spc="-5" dirty="0">
                <a:latin typeface="Times New Roman"/>
                <a:cs typeface="Times New Roman"/>
              </a:rPr>
              <a:t>set aside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incrementing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decrementing </a:t>
            </a:r>
            <a:r>
              <a:rPr sz="1800" dirty="0">
                <a:latin typeface="Times New Roman"/>
                <a:cs typeface="Times New Roman"/>
              </a:rPr>
              <a:t>of integer </a:t>
            </a:r>
            <a:r>
              <a:rPr sz="1800" spc="-5" dirty="0">
                <a:latin typeface="Times New Roman"/>
                <a:cs typeface="Times New Roman"/>
              </a:rPr>
              <a:t>variables. The increment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decrement operators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30"/>
              </a:lnSpc>
            </a:pPr>
            <a:r>
              <a:rPr sz="1800" b="1" spc="-5" dirty="0">
                <a:latin typeface="Courier New"/>
                <a:cs typeface="Courier New"/>
              </a:rPr>
              <a:t>++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--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respectively.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 operators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shorthand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56" y="2485669"/>
            <a:ext cx="224409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++i;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--i;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8708" y="2429159"/>
            <a:ext cx="84581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+1;  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51" y="3380135"/>
            <a:ext cx="68789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above example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prefix form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increment/decrement  </a:t>
            </a:r>
            <a:r>
              <a:rPr sz="1800" dirty="0">
                <a:latin typeface="Times New Roman"/>
                <a:cs typeface="Times New Roman"/>
              </a:rPr>
              <a:t>operators. They can also be used in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postfix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, 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856" y="4189514"/>
            <a:ext cx="224409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i++;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i--;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8708" y="4133004"/>
            <a:ext cx="84581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+1;  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-1;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0420">
              <a:lnSpc>
                <a:spcPct val="100000"/>
              </a:lnSpc>
            </a:pPr>
            <a:r>
              <a:rPr spc="-5" dirty="0"/>
              <a:t>Prefix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5" dirty="0"/>
              <a:t>Postfix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16495" cy="237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difference between </a:t>
            </a:r>
            <a:r>
              <a:rPr sz="1800" dirty="0">
                <a:latin typeface="Times New Roman"/>
                <a:cs typeface="Times New Roman"/>
              </a:rPr>
              <a:t>prefix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postfix forms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up when </a:t>
            </a:r>
            <a:r>
              <a:rPr sz="1800" spc="-5" dirty="0">
                <a:latin typeface="Times New Roman"/>
                <a:cs typeface="Times New Roman"/>
              </a:rPr>
              <a:t>the operators 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used as part </a:t>
            </a:r>
            <a:r>
              <a:rPr sz="1800" dirty="0">
                <a:latin typeface="Times New Roman"/>
                <a:cs typeface="Times New Roman"/>
              </a:rPr>
              <a:t>of a larger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expression.</a:t>
            </a:r>
            <a:endParaRPr sz="1800">
              <a:latin typeface="Times New Roman"/>
              <a:cs typeface="Times New Roman"/>
            </a:endParaRPr>
          </a:p>
          <a:p>
            <a:pPr marL="756285" marR="20955" lvl="1" indent="-286385">
              <a:lnSpc>
                <a:spcPct val="106700"/>
              </a:lnSpc>
              <a:spcBef>
                <a:spcPts val="155"/>
              </a:spcBef>
              <a:buChar char="–"/>
              <a:tabLst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++k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expression,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k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incremented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before</a:t>
            </a:r>
            <a:r>
              <a:rPr sz="1800" b="1" i="1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evaluated.</a:t>
            </a:r>
            <a:endParaRPr sz="1800">
              <a:latin typeface="Times New Roman"/>
              <a:cs typeface="Times New Roman"/>
            </a:endParaRPr>
          </a:p>
          <a:p>
            <a:pPr marL="756285" marR="172085" lvl="1" indent="-286385">
              <a:lnSpc>
                <a:spcPct val="106100"/>
              </a:lnSpc>
              <a:spcBef>
                <a:spcPts val="165"/>
              </a:spcBef>
              <a:buChar char="–"/>
              <a:tabLst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k++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expression,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k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incremented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after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evaluated.</a:t>
            </a:r>
            <a:endParaRPr sz="1800">
              <a:latin typeface="Times New Roman"/>
              <a:cs typeface="Times New Roman"/>
            </a:endParaRPr>
          </a:p>
          <a:p>
            <a:pPr marL="355600" marR="106680" indent="-342900">
              <a:lnSpc>
                <a:spcPct val="106100"/>
              </a:lnSpc>
              <a:spcBef>
                <a:spcPts val="180"/>
              </a:spcBef>
              <a:buChar char="•"/>
              <a:tabLst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Assume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initialized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zero.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  in </a:t>
            </a:r>
            <a:r>
              <a:rPr sz="1800" spc="-5" dirty="0">
                <a:latin typeface="Times New Roman"/>
                <a:cs typeface="Times New Roman"/>
              </a:rPr>
              <a:t>the following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252" y="3806952"/>
            <a:ext cx="16490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1230" algn="l"/>
                <a:tab pos="1497965" algn="l"/>
              </a:tabLst>
            </a:pP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en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497" y="3806952"/>
            <a:ext cx="407924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>
              <a:lnSpc>
                <a:spcPct val="100000"/>
              </a:lnSpc>
              <a:tabLst>
                <a:tab pos="2974975" algn="l"/>
                <a:tab pos="352044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a=++m</a:t>
            </a:r>
            <a:r>
              <a:rPr sz="1800" b="1" spc="5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5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++n;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	1,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whereas </a:t>
            </a:r>
            <a:r>
              <a:rPr sz="1800" dirty="0">
                <a:latin typeface="Times New Roman"/>
                <a:cs typeface="Times New Roman"/>
              </a:rPr>
              <a:t>in this </a:t>
            </a:r>
            <a:r>
              <a:rPr sz="1800" spc="-5" dirty="0">
                <a:latin typeface="Times New Roman"/>
                <a:cs typeface="Times New Roman"/>
              </a:rPr>
              <a:t>form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894" y="4491215"/>
            <a:ext cx="22110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057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a=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++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6704" y="4491215"/>
            <a:ext cx="9658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534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en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5490" y="4491215"/>
            <a:ext cx="11182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774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1,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4124" y="3956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5480" y="3895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2908" y="3956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4264" y="3895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2524" y="3956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63880" y="3895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4124" y="4616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5480" y="455524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2484"/>
                </a:moveTo>
                <a:lnTo>
                  <a:pt x="0" y="0"/>
                </a:lnTo>
                <a:lnTo>
                  <a:pt x="0" y="123444"/>
                </a:lnTo>
                <a:lnTo>
                  <a:pt x="123443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2008" y="4616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3364" y="45552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2484"/>
                </a:moveTo>
                <a:lnTo>
                  <a:pt x="0" y="0"/>
                </a:lnTo>
                <a:lnTo>
                  <a:pt x="0" y="123444"/>
                </a:lnTo>
                <a:lnTo>
                  <a:pt x="124967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0124" y="4616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1480" y="455524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2484"/>
                </a:moveTo>
                <a:lnTo>
                  <a:pt x="0" y="0"/>
                </a:lnTo>
                <a:lnTo>
                  <a:pt x="0" y="123444"/>
                </a:lnTo>
                <a:lnTo>
                  <a:pt x="123444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4135">
              <a:lnSpc>
                <a:spcPct val="100000"/>
              </a:lnSpc>
            </a:pPr>
            <a:r>
              <a:rPr spc="-5" dirty="0"/>
              <a:t>Advanced </a:t>
            </a:r>
            <a:r>
              <a:rPr dirty="0"/>
              <a:t>Assignment</a:t>
            </a:r>
            <a:r>
              <a:rPr spc="-7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425690" cy="3808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further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C </a:t>
            </a:r>
            <a:r>
              <a:rPr sz="1800" spc="-5" dirty="0">
                <a:latin typeface="Times New Roman"/>
                <a:cs typeface="Times New Roman"/>
              </a:rPr>
              <a:t>shorthand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operators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combine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arithmetic  </a:t>
            </a:r>
            <a:r>
              <a:rPr sz="1800" dirty="0">
                <a:latin typeface="Times New Roman"/>
                <a:cs typeface="Times New Roman"/>
              </a:rPr>
              <a:t>operation and a assignment together in one form. For example,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 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k=k+5; </a:t>
            </a:r>
            <a:r>
              <a:rPr sz="1800" spc="-5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written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k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+=</a:t>
            </a:r>
            <a:r>
              <a:rPr sz="1800" b="1" spc="-6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1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general syntax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=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op</a:t>
            </a:r>
            <a:r>
              <a:rPr sz="1800" b="1" i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2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alternatively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op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1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common forms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  <a:tabLst>
                <a:tab pos="1840864" algn="l"/>
                <a:tab pos="2755265" algn="l"/>
                <a:tab pos="3669665" algn="l"/>
                <a:tab pos="458406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+=	-=	*=	/=	%=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Examples: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56" y="5187627"/>
            <a:ext cx="139255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9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j=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j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3+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);  a=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/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s-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5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633" y="5187627"/>
            <a:ext cx="12553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9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*=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3+x;  a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/=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s-5;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4080">
              <a:lnSpc>
                <a:spcPct val="100000"/>
              </a:lnSpc>
            </a:pPr>
            <a:r>
              <a:rPr dirty="0"/>
              <a:t>Precedence &amp; </a:t>
            </a:r>
            <a:r>
              <a:rPr spc="-10" dirty="0"/>
              <a:t>Associativity </a:t>
            </a:r>
            <a:r>
              <a:rPr dirty="0"/>
              <a:t>of</a:t>
            </a:r>
            <a:r>
              <a:rPr spc="-7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29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553325" cy="23215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precedence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operators determines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order </a:t>
            </a:r>
            <a:r>
              <a:rPr sz="1800" dirty="0">
                <a:latin typeface="Times New Roman"/>
                <a:cs typeface="Times New Roman"/>
              </a:rPr>
              <a:t>in which </a:t>
            </a:r>
            <a:r>
              <a:rPr sz="1800" spc="-5" dirty="0">
                <a:latin typeface="Times New Roman"/>
                <a:cs typeface="Times New Roman"/>
              </a:rPr>
              <a:t>operations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performed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expression. Operators </a:t>
            </a:r>
            <a:r>
              <a:rPr sz="1800" dirty="0">
                <a:latin typeface="Times New Roman"/>
                <a:cs typeface="Times New Roman"/>
              </a:rPr>
              <a:t>with higher </a:t>
            </a:r>
            <a:r>
              <a:rPr sz="1800" spc="-5" dirty="0">
                <a:latin typeface="Times New Roman"/>
                <a:cs typeface="Times New Roman"/>
              </a:rPr>
              <a:t>precedence are </a:t>
            </a:r>
            <a:r>
              <a:rPr sz="1800" dirty="0">
                <a:latin typeface="Times New Roman"/>
                <a:cs typeface="Times New Roman"/>
              </a:rPr>
              <a:t>employed  </a:t>
            </a:r>
            <a:r>
              <a:rPr sz="1800" spc="-5" dirty="0">
                <a:latin typeface="Times New Roman"/>
                <a:cs typeface="Times New Roman"/>
              </a:rPr>
              <a:t>first.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two operators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expression </a:t>
            </a:r>
            <a:r>
              <a:rPr sz="1800" dirty="0">
                <a:latin typeface="Times New Roman"/>
                <a:cs typeface="Times New Roman"/>
              </a:rPr>
              <a:t>have the </a:t>
            </a:r>
            <a:r>
              <a:rPr sz="1800" spc="-10" dirty="0">
                <a:latin typeface="Times New Roman"/>
                <a:cs typeface="Times New Roman"/>
              </a:rPr>
              <a:t>same </a:t>
            </a:r>
            <a:r>
              <a:rPr sz="1800" spc="-5" dirty="0">
                <a:latin typeface="Times New Roman"/>
                <a:cs typeface="Times New Roman"/>
              </a:rPr>
              <a:t>precedence, associativity  determines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direction </a:t>
            </a:r>
            <a:r>
              <a:rPr sz="1800" dirty="0">
                <a:latin typeface="Times New Roman"/>
                <a:cs typeface="Times New Roman"/>
              </a:rPr>
              <a:t>in which the expression will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23495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built-in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operator hierarchy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determine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precedence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operators.  </a:t>
            </a:r>
            <a:r>
              <a:rPr sz="1800" dirty="0">
                <a:latin typeface="Times New Roman"/>
                <a:cs typeface="Times New Roman"/>
              </a:rPr>
              <a:t>Operators </a:t>
            </a:r>
            <a:r>
              <a:rPr sz="1800" spc="-5" dirty="0">
                <a:latin typeface="Times New Roman"/>
                <a:cs typeface="Times New Roman"/>
              </a:rPr>
              <a:t>higher </a:t>
            </a:r>
            <a:r>
              <a:rPr sz="1800" dirty="0">
                <a:latin typeface="Times New Roman"/>
                <a:cs typeface="Times New Roman"/>
              </a:rPr>
              <a:t>up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 diagram </a:t>
            </a:r>
            <a:r>
              <a:rPr sz="1800" spc="-5" dirty="0">
                <a:latin typeface="Times New Roman"/>
                <a:cs typeface="Times New Roman"/>
              </a:rPr>
              <a:t>have higher </a:t>
            </a:r>
            <a:r>
              <a:rPr sz="1800" dirty="0">
                <a:latin typeface="Times New Roman"/>
                <a:cs typeface="Times New Roman"/>
              </a:rPr>
              <a:t>precedence. The  </a:t>
            </a:r>
            <a:r>
              <a:rPr sz="1800" spc="-5" dirty="0">
                <a:latin typeface="Times New Roman"/>
                <a:cs typeface="Times New Roman"/>
              </a:rPr>
              <a:t>associativity is also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0056" y="4020324"/>
            <a:ext cx="1234440" cy="259079"/>
          </a:xfrm>
          <a:custGeom>
            <a:avLst/>
            <a:gdLst/>
            <a:ahLst/>
            <a:cxnLst/>
            <a:rect l="l" t="t" r="r" b="b"/>
            <a:pathLst>
              <a:path w="1234439" h="259079">
                <a:moveTo>
                  <a:pt x="1234439" y="0"/>
                </a:moveTo>
                <a:lnTo>
                  <a:pt x="1234439" y="259079"/>
                </a:lnTo>
                <a:lnTo>
                  <a:pt x="0" y="259079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0056" y="4279404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4496" y="4020324"/>
            <a:ext cx="795655" cy="262255"/>
          </a:xfrm>
          <a:custGeom>
            <a:avLst/>
            <a:gdLst/>
            <a:ahLst/>
            <a:cxnLst/>
            <a:rect l="l" t="t" r="r" b="b"/>
            <a:pathLst>
              <a:path w="795654" h="262254">
                <a:moveTo>
                  <a:pt x="795527" y="0"/>
                </a:moveTo>
                <a:lnTo>
                  <a:pt x="795527" y="262127"/>
                </a:lnTo>
                <a:lnTo>
                  <a:pt x="0" y="262128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4496" y="4282452"/>
            <a:ext cx="795655" cy="55244"/>
          </a:xfrm>
          <a:custGeom>
            <a:avLst/>
            <a:gdLst/>
            <a:ahLst/>
            <a:cxnLst/>
            <a:rect l="l" t="t" r="r" b="b"/>
            <a:pathLst>
              <a:path w="795654" h="55245">
                <a:moveTo>
                  <a:pt x="0" y="54864"/>
                </a:moveTo>
                <a:lnTo>
                  <a:pt x="795527" y="54864"/>
                </a:lnTo>
                <a:lnTo>
                  <a:pt x="795527" y="0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0056" y="4337316"/>
            <a:ext cx="1234440" cy="259079"/>
          </a:xfrm>
          <a:custGeom>
            <a:avLst/>
            <a:gdLst/>
            <a:ahLst/>
            <a:cxnLst/>
            <a:rect l="l" t="t" r="r" b="b"/>
            <a:pathLst>
              <a:path w="1234439" h="259079">
                <a:moveTo>
                  <a:pt x="1234439" y="0"/>
                </a:moveTo>
                <a:lnTo>
                  <a:pt x="1234439" y="259079"/>
                </a:lnTo>
                <a:lnTo>
                  <a:pt x="0" y="259079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0056" y="4596396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4496" y="4337316"/>
            <a:ext cx="795655" cy="264160"/>
          </a:xfrm>
          <a:custGeom>
            <a:avLst/>
            <a:gdLst/>
            <a:ahLst/>
            <a:cxnLst/>
            <a:rect l="l" t="t" r="r" b="b"/>
            <a:pathLst>
              <a:path w="795654" h="264160">
                <a:moveTo>
                  <a:pt x="795527" y="0"/>
                </a:moveTo>
                <a:lnTo>
                  <a:pt x="795527" y="263651"/>
                </a:lnTo>
                <a:lnTo>
                  <a:pt x="0" y="263652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4496" y="4600968"/>
            <a:ext cx="795655" cy="53340"/>
          </a:xfrm>
          <a:custGeom>
            <a:avLst/>
            <a:gdLst/>
            <a:ahLst/>
            <a:cxnLst/>
            <a:rect l="l" t="t" r="r" b="b"/>
            <a:pathLst>
              <a:path w="795654" h="53339">
                <a:moveTo>
                  <a:pt x="0" y="53340"/>
                </a:moveTo>
                <a:lnTo>
                  <a:pt x="795527" y="53340"/>
                </a:lnTo>
                <a:lnTo>
                  <a:pt x="795527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0056" y="4655832"/>
            <a:ext cx="1234440" cy="257810"/>
          </a:xfrm>
          <a:custGeom>
            <a:avLst/>
            <a:gdLst/>
            <a:ahLst/>
            <a:cxnLst/>
            <a:rect l="l" t="t" r="r" b="b"/>
            <a:pathLst>
              <a:path w="1234439" h="257810">
                <a:moveTo>
                  <a:pt x="1234439" y="0"/>
                </a:moveTo>
                <a:lnTo>
                  <a:pt x="1234439" y="257555"/>
                </a:lnTo>
                <a:lnTo>
                  <a:pt x="0" y="257555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0056" y="4913388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4496" y="4655832"/>
            <a:ext cx="795655" cy="260985"/>
          </a:xfrm>
          <a:custGeom>
            <a:avLst/>
            <a:gdLst/>
            <a:ahLst/>
            <a:cxnLst/>
            <a:rect l="l" t="t" r="r" b="b"/>
            <a:pathLst>
              <a:path w="795654" h="260985">
                <a:moveTo>
                  <a:pt x="795527" y="0"/>
                </a:moveTo>
                <a:lnTo>
                  <a:pt x="795527" y="260603"/>
                </a:lnTo>
                <a:lnTo>
                  <a:pt x="0" y="260604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4496" y="4916436"/>
            <a:ext cx="795655" cy="55244"/>
          </a:xfrm>
          <a:custGeom>
            <a:avLst/>
            <a:gdLst/>
            <a:ahLst/>
            <a:cxnLst/>
            <a:rect l="l" t="t" r="r" b="b"/>
            <a:pathLst>
              <a:path w="795654" h="55245">
                <a:moveTo>
                  <a:pt x="0" y="54864"/>
                </a:moveTo>
                <a:lnTo>
                  <a:pt x="795527" y="54864"/>
                </a:lnTo>
                <a:lnTo>
                  <a:pt x="795527" y="0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0056" y="4971300"/>
            <a:ext cx="1234440" cy="259079"/>
          </a:xfrm>
          <a:custGeom>
            <a:avLst/>
            <a:gdLst/>
            <a:ahLst/>
            <a:cxnLst/>
            <a:rect l="l" t="t" r="r" b="b"/>
            <a:pathLst>
              <a:path w="1234439" h="259079">
                <a:moveTo>
                  <a:pt x="1234439" y="0"/>
                </a:moveTo>
                <a:lnTo>
                  <a:pt x="1234439" y="259079"/>
                </a:lnTo>
                <a:lnTo>
                  <a:pt x="0" y="259079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68636" y="3982224"/>
            <a:ext cx="960119" cy="124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- ++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--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* /</a:t>
            </a:r>
            <a:r>
              <a:rPr sz="1800" b="1" spc="-8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%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+</a:t>
            </a:r>
            <a:r>
              <a:rPr sz="1800" b="1" spc="-9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0056" y="5230380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34496" y="4971300"/>
            <a:ext cx="795655" cy="262255"/>
          </a:xfrm>
          <a:custGeom>
            <a:avLst/>
            <a:gdLst/>
            <a:ahLst/>
            <a:cxnLst/>
            <a:rect l="l" t="t" r="r" b="b"/>
            <a:pathLst>
              <a:path w="795654" h="262254">
                <a:moveTo>
                  <a:pt x="795527" y="0"/>
                </a:moveTo>
                <a:lnTo>
                  <a:pt x="795527" y="262127"/>
                </a:lnTo>
                <a:lnTo>
                  <a:pt x="0" y="262128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03076" y="3998988"/>
            <a:ext cx="63754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496570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R	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tabLst>
                <a:tab pos="484505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L	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tabLst>
                <a:tab pos="484505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L	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2150"/>
              </a:lnSpc>
              <a:spcBef>
                <a:spcPts val="320"/>
              </a:spcBef>
              <a:tabLst>
                <a:tab pos="496570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R	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34496" y="5260860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>
                <a:moveTo>
                  <a:pt x="0" y="0"/>
                </a:moveTo>
                <a:lnTo>
                  <a:pt x="795527" y="0"/>
                </a:lnTo>
              </a:path>
            </a:pathLst>
          </a:custGeom>
          <a:ln w="54864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0056" y="5297436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00056" y="5288292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4496" y="529743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4496" y="528829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34496" y="528829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2784" y="5297436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72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2784" y="5288292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58524" y="41346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9880" y="407366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2483"/>
                </a:moveTo>
                <a:lnTo>
                  <a:pt x="0" y="0"/>
                </a:lnTo>
                <a:lnTo>
                  <a:pt x="0" y="123443"/>
                </a:lnTo>
                <a:lnTo>
                  <a:pt x="123443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8524" y="44897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880" y="44287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58524" y="47823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39880" y="472136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59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58524" y="5099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9880" y="5038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1105">
              <a:lnSpc>
                <a:spcPct val="100000"/>
              </a:lnSpc>
            </a:pPr>
            <a:r>
              <a:rPr spc="-5" dirty="0"/>
              <a:t>Why Learn</a:t>
            </a:r>
            <a:r>
              <a:rPr spc="-120" dirty="0"/>
              <a:t> </a:t>
            </a:r>
            <a:r>
              <a:rPr spc="-5" dirty="0"/>
              <a:t>C?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buChar char="•"/>
              <a:tabLst>
                <a:tab pos="381635" algn="l"/>
              </a:tabLst>
            </a:pPr>
            <a:r>
              <a:rPr b="0" spc="-5" dirty="0"/>
              <a:t>Compact, fast, </a:t>
            </a:r>
            <a:r>
              <a:rPr b="0" dirty="0"/>
              <a:t>and</a:t>
            </a:r>
            <a:r>
              <a:rPr b="0" spc="-30" dirty="0"/>
              <a:t> </a:t>
            </a:r>
            <a:r>
              <a:rPr b="0" dirty="0"/>
              <a:t>powerful</a:t>
            </a:r>
          </a:p>
          <a:p>
            <a:pPr marL="3803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81635" algn="l"/>
              </a:tabLst>
            </a:pPr>
            <a:r>
              <a:rPr b="0" spc="-5" dirty="0"/>
              <a:t>“Mid-level”</a:t>
            </a:r>
            <a:r>
              <a:rPr b="0" spc="-25" dirty="0"/>
              <a:t> </a:t>
            </a:r>
            <a:r>
              <a:rPr b="0" spc="-5" dirty="0"/>
              <a:t>Language</a:t>
            </a:r>
          </a:p>
          <a:p>
            <a:pPr marL="3803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81635" algn="l"/>
              </a:tabLst>
            </a:pPr>
            <a:r>
              <a:rPr b="0" spc="-5" dirty="0"/>
              <a:t>Standard </a:t>
            </a:r>
            <a:r>
              <a:rPr b="0" dirty="0"/>
              <a:t>for </a:t>
            </a:r>
            <a:r>
              <a:rPr b="0" spc="-5" dirty="0"/>
              <a:t>program </a:t>
            </a:r>
            <a:r>
              <a:rPr b="0" dirty="0"/>
              <a:t>development </a:t>
            </a:r>
            <a:r>
              <a:rPr b="0" spc="-5" dirty="0"/>
              <a:t>(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wide</a:t>
            </a:r>
            <a:r>
              <a:rPr spc="2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acceptance</a:t>
            </a:r>
            <a:r>
              <a:rPr b="0" spc="-5" dirty="0"/>
              <a:t>)</a:t>
            </a:r>
          </a:p>
          <a:p>
            <a:pPr marL="3803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81635" algn="l"/>
              </a:tabLst>
            </a:pPr>
            <a:r>
              <a:rPr b="0" dirty="0"/>
              <a:t>It </a:t>
            </a:r>
            <a:r>
              <a:rPr b="0" spc="-5" dirty="0"/>
              <a:t>is everywhere!</a:t>
            </a:r>
            <a:r>
              <a:rPr b="0" spc="-30" dirty="0"/>
              <a:t> </a:t>
            </a:r>
            <a:r>
              <a:rPr b="0" spc="-5" dirty="0"/>
              <a:t>(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portable</a:t>
            </a:r>
            <a:r>
              <a:rPr b="0" spc="-5" dirty="0"/>
              <a:t>)</a:t>
            </a:r>
          </a:p>
          <a:p>
            <a:pPr marL="3803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81635" algn="l"/>
              </a:tabLst>
            </a:pPr>
            <a:r>
              <a:rPr b="0" spc="-5" dirty="0"/>
              <a:t>Supports </a:t>
            </a:r>
            <a:r>
              <a:rPr b="0" dirty="0"/>
              <a:t>modular </a:t>
            </a:r>
            <a:r>
              <a:rPr b="0" spc="-5" dirty="0"/>
              <a:t>programming</a:t>
            </a:r>
            <a:r>
              <a:rPr b="0" spc="-80" dirty="0"/>
              <a:t> </a:t>
            </a:r>
            <a:r>
              <a:rPr b="0" dirty="0"/>
              <a:t>style</a:t>
            </a:r>
          </a:p>
          <a:p>
            <a:pPr marL="3803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81635" algn="l"/>
              </a:tabLst>
            </a:pPr>
            <a:r>
              <a:rPr b="0" spc="-5" dirty="0"/>
              <a:t>Useful </a:t>
            </a:r>
            <a:r>
              <a:rPr b="0" dirty="0"/>
              <a:t>for </a:t>
            </a:r>
            <a:r>
              <a:rPr b="0" u="sng" dirty="0"/>
              <a:t>all</a:t>
            </a:r>
            <a:r>
              <a:rPr b="0" u="sng" spc="-40" dirty="0"/>
              <a:t> </a:t>
            </a:r>
            <a:r>
              <a:rPr b="0" spc="-5" dirty="0"/>
              <a:t>applications</a:t>
            </a:r>
          </a:p>
          <a:p>
            <a:pPr marL="3803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81635" algn="l"/>
              </a:tabLst>
            </a:pPr>
            <a:r>
              <a:rPr b="0" dirty="0"/>
              <a:t>C </a:t>
            </a:r>
            <a:r>
              <a:rPr b="0" spc="-5" dirty="0"/>
              <a:t>is the native </a:t>
            </a:r>
            <a:r>
              <a:rPr b="0" dirty="0"/>
              <a:t>language of</a:t>
            </a:r>
            <a:r>
              <a:rPr b="0" spc="-40" dirty="0"/>
              <a:t> </a:t>
            </a:r>
            <a:r>
              <a:rPr b="0" spc="-5" dirty="0"/>
              <a:t>UNIX</a:t>
            </a:r>
          </a:p>
          <a:p>
            <a:pPr marL="3803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81635" algn="l"/>
              </a:tabLst>
            </a:pPr>
            <a:r>
              <a:rPr b="0" spc="-5" dirty="0"/>
              <a:t>Easy </a:t>
            </a:r>
            <a:r>
              <a:rPr b="0" dirty="0"/>
              <a:t>to </a:t>
            </a:r>
            <a:r>
              <a:rPr b="0" spc="-5" dirty="0"/>
              <a:t>interface </a:t>
            </a:r>
            <a:r>
              <a:rPr b="0" dirty="0"/>
              <a:t>with </a:t>
            </a:r>
            <a:r>
              <a:rPr b="0" spc="-5" dirty="0"/>
              <a:t>system devices/assembly</a:t>
            </a:r>
            <a:r>
              <a:rPr b="0" spc="25" dirty="0"/>
              <a:t> </a:t>
            </a:r>
            <a:r>
              <a:rPr b="0" spc="-5" dirty="0"/>
              <a:t>routines</a:t>
            </a:r>
          </a:p>
          <a:p>
            <a:pPr marL="3803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81635" algn="l"/>
              </a:tabLst>
            </a:pPr>
            <a:r>
              <a:rPr b="0" dirty="0"/>
              <a:t>C </a:t>
            </a:r>
            <a:r>
              <a:rPr b="0" spc="-5" dirty="0"/>
              <a:t>is</a:t>
            </a:r>
            <a:r>
              <a:rPr b="0" spc="-75" dirty="0"/>
              <a:t> </a:t>
            </a:r>
            <a:r>
              <a:rPr b="0" spc="-5" dirty="0"/>
              <a:t>terse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>
              <a:lnSpc>
                <a:spcPct val="100000"/>
              </a:lnSpc>
            </a:pPr>
            <a:r>
              <a:rPr dirty="0"/>
              <a:t>Precedence &amp; </a:t>
            </a:r>
            <a:r>
              <a:rPr spc="-10" dirty="0"/>
              <a:t>Associativity </a:t>
            </a:r>
            <a:r>
              <a:rPr dirty="0"/>
              <a:t>of </a:t>
            </a:r>
            <a:r>
              <a:rPr spc="-5" dirty="0"/>
              <a:t>Operators</a:t>
            </a:r>
            <a:r>
              <a:rPr spc="-75" dirty="0"/>
              <a:t> </a:t>
            </a:r>
            <a:r>
              <a:rPr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489648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how 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expression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evaluated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3331" y="1931067"/>
          <a:ext cx="1819871" cy="1178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65"/>
                <a:gridCol w="273554"/>
                <a:gridCol w="1318352"/>
              </a:tblGrid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 * 3 -</a:t>
                      </a:r>
                      <a:r>
                        <a:rPr sz="1800" b="1" spc="-12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6 -</a:t>
                      </a:r>
                      <a:r>
                        <a:rPr sz="1800" b="1" spc="-114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8451" y="3326891"/>
            <a:ext cx="7447915" cy="1929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programmer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 parentheses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override the hierarchy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force </a:t>
            </a:r>
            <a:r>
              <a:rPr sz="1800" dirty="0">
                <a:latin typeface="Times New Roman"/>
                <a:cs typeface="Times New Roman"/>
              </a:rPr>
              <a:t>a  desired </a:t>
            </a:r>
            <a:r>
              <a:rPr sz="1800" spc="-5" dirty="0">
                <a:latin typeface="Times New Roman"/>
                <a:cs typeface="Times New Roman"/>
              </a:rPr>
              <a:t>order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evaluation.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Expressions enclosed in parentheses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are 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evaluated first</a:t>
            </a:r>
            <a:r>
              <a:rPr sz="1800" spc="-5" dirty="0">
                <a:latin typeface="Times New Roman"/>
                <a:cs typeface="Times New Roman"/>
              </a:rPr>
              <a:t>. 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(1 + 2) *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(3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4)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 *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-1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-3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3610">
              <a:lnSpc>
                <a:spcPct val="100000"/>
              </a:lnSpc>
            </a:pPr>
            <a:r>
              <a:rPr dirty="0"/>
              <a:t>The </a:t>
            </a:r>
            <a:r>
              <a:rPr spc="-5" dirty="0">
                <a:latin typeface="Courier New"/>
                <a:cs typeface="Courier New"/>
              </a:rPr>
              <a:t>int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spc="-5" dirty="0"/>
              <a:t>Data </a:t>
            </a:r>
            <a:r>
              <a:rPr spc="-10" dirty="0"/>
              <a:t>Type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578"/>
            <a:ext cx="7609205" cy="448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typical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variable is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range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+-32,767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value differs </a:t>
            </a:r>
            <a:r>
              <a:rPr sz="1800" dirty="0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  <a:p>
            <a:pPr marL="355600" marR="121285">
              <a:lnSpc>
                <a:spcPct val="98000"/>
              </a:lnSpc>
              <a:spcBef>
                <a:spcPts val="185"/>
              </a:spcBef>
            </a:pPr>
            <a:r>
              <a:rPr sz="1800" dirty="0">
                <a:latin typeface="Times New Roman"/>
                <a:cs typeface="Times New Roman"/>
              </a:rPr>
              <a:t>computer to computer and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thus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machine-dependent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possible </a:t>
            </a:r>
            <a:r>
              <a:rPr sz="1800" dirty="0">
                <a:latin typeface="Times New Roman"/>
                <a:cs typeface="Times New Roman"/>
              </a:rPr>
              <a:t>in C to  </a:t>
            </a:r>
            <a:r>
              <a:rPr sz="1800" spc="-5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Times New Roman"/>
                <a:cs typeface="Times New Roman"/>
              </a:rPr>
              <a:t>that an </a:t>
            </a:r>
            <a:r>
              <a:rPr sz="1800" spc="-5" dirty="0">
                <a:latin typeface="Times New Roman"/>
                <a:cs typeface="Times New Roman"/>
              </a:rPr>
              <a:t>integer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more memory locations thereby increasing  </a:t>
            </a: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effective range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allowing </a:t>
            </a:r>
            <a:r>
              <a:rPr sz="1800" spc="-10" dirty="0">
                <a:latin typeface="Times New Roman"/>
                <a:cs typeface="Times New Roman"/>
              </a:rPr>
              <a:t>very </a:t>
            </a:r>
            <a:r>
              <a:rPr sz="1800" spc="-5" dirty="0">
                <a:latin typeface="Times New Roman"/>
                <a:cs typeface="Times New Roman"/>
              </a:rPr>
              <a:t>large integers </a:t>
            </a:r>
            <a:r>
              <a:rPr sz="1800" dirty="0">
                <a:latin typeface="Times New Roman"/>
                <a:cs typeface="Times New Roman"/>
              </a:rPr>
              <a:t>to be </a:t>
            </a:r>
            <a:r>
              <a:rPr sz="1800" spc="-5" dirty="0">
                <a:latin typeface="Times New Roman"/>
                <a:cs typeface="Times New Roman"/>
              </a:rPr>
              <a:t>stored. This is  accomplished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integer variable </a:t>
            </a:r>
            <a:r>
              <a:rPr sz="1800" dirty="0">
                <a:latin typeface="Times New Roman"/>
                <a:cs typeface="Times New Roman"/>
              </a:rPr>
              <a:t>to have type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</a:t>
            </a:r>
            <a:r>
              <a:rPr sz="18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 int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national_debt;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Courier New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 int</a:t>
            </a:r>
            <a:r>
              <a:rPr sz="1800" b="1" spc="-6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typically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range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+-2,147,483,648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299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spc="-5" dirty="0">
                <a:latin typeface="Times New Roman"/>
                <a:cs typeface="Times New Roman"/>
              </a:rPr>
              <a:t>also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short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which may or may </a:t>
            </a:r>
            <a:r>
              <a:rPr sz="1800" spc="-5" dirty="0">
                <a:latin typeface="Times New Roman"/>
                <a:cs typeface="Times New Roman"/>
              </a:rPr>
              <a:t>not have </a:t>
            </a:r>
            <a:r>
              <a:rPr sz="1800" dirty="0">
                <a:latin typeface="Times New Roman"/>
                <a:cs typeface="Times New Roman"/>
              </a:rPr>
              <a:t>a smaller  range than </a:t>
            </a:r>
            <a:r>
              <a:rPr sz="1800" spc="-5" dirty="0">
                <a:latin typeface="Times New Roman"/>
                <a:cs typeface="Times New Roman"/>
              </a:rPr>
              <a:t>normal 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variables. All that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guarantees is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short</a:t>
            </a:r>
            <a:r>
              <a:rPr sz="1800" b="1" spc="-59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int  </a:t>
            </a:r>
            <a:r>
              <a:rPr sz="1800" spc="-5" dirty="0">
                <a:latin typeface="Times New Roman"/>
                <a:cs typeface="Times New Roman"/>
              </a:rPr>
              <a:t>will not take </a:t>
            </a:r>
            <a:r>
              <a:rPr sz="1800" dirty="0">
                <a:latin typeface="Times New Roman"/>
                <a:cs typeface="Times New Roman"/>
              </a:rPr>
              <a:t>up </a:t>
            </a:r>
            <a:r>
              <a:rPr sz="1800" spc="-5" dirty="0">
                <a:latin typeface="Times New Roman"/>
                <a:cs typeface="Times New Roman"/>
              </a:rPr>
              <a:t>more bytes than 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3299"/>
              </a:lnSpc>
              <a:spcBef>
                <a:spcPts val="36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unsigned </a:t>
            </a:r>
            <a:r>
              <a:rPr sz="1800" spc="-5" dirty="0">
                <a:latin typeface="Times New Roman"/>
                <a:cs typeface="Times New Roman"/>
              </a:rPr>
              <a:t>versions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all three </a:t>
            </a:r>
            <a:r>
              <a:rPr sz="1800" dirty="0">
                <a:latin typeface="Times New Roman"/>
                <a:cs typeface="Times New Roman"/>
              </a:rPr>
              <a:t>types of </a:t>
            </a:r>
            <a:r>
              <a:rPr sz="1800" spc="-5" dirty="0">
                <a:latin typeface="Times New Roman"/>
                <a:cs typeface="Times New Roman"/>
              </a:rPr>
              <a:t>integers. Negative integers  </a:t>
            </a:r>
            <a:r>
              <a:rPr sz="1800" dirty="0">
                <a:latin typeface="Times New Roman"/>
                <a:cs typeface="Times New Roman"/>
              </a:rPr>
              <a:t>cannot be assigned to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unsigned</a:t>
            </a:r>
            <a:r>
              <a:rPr sz="1800" b="1" spc="-66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integers, </a:t>
            </a:r>
            <a:r>
              <a:rPr sz="1800" dirty="0">
                <a:latin typeface="Times New Roman"/>
                <a:cs typeface="Times New Roman"/>
              </a:rPr>
              <a:t>only a </a:t>
            </a:r>
            <a:r>
              <a:rPr sz="1800" spc="-5" dirty="0">
                <a:latin typeface="Times New Roman"/>
                <a:cs typeface="Times New Roman"/>
              </a:rPr>
              <a:t>range </a:t>
            </a:r>
            <a:r>
              <a:rPr sz="1800" dirty="0">
                <a:latin typeface="Times New Roman"/>
                <a:cs typeface="Times New Roman"/>
              </a:rPr>
              <a:t>of positive values. For 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unsigned </a:t>
            </a:r>
            <a:r>
              <a:rPr sz="1800" b="1" spc="-15" dirty="0">
                <a:solidFill>
                  <a:srgbClr val="3737CA"/>
                </a:solidFill>
                <a:latin typeface="Courier New"/>
                <a:cs typeface="Courier New"/>
              </a:rPr>
              <a:t>int</a:t>
            </a:r>
            <a:r>
              <a:rPr sz="1800" b="1" spc="-7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salary;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typically 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range of </a:t>
            </a:r>
            <a:r>
              <a:rPr sz="1800" b="1" spc="-5" dirty="0">
                <a:latin typeface="Courier New"/>
                <a:cs typeface="Courier New"/>
              </a:rPr>
              <a:t>0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latin typeface="Courier New"/>
                <a:cs typeface="Courier New"/>
              </a:rPr>
              <a:t>65,535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980">
              <a:lnSpc>
                <a:spcPct val="100000"/>
              </a:lnSpc>
            </a:pPr>
            <a:r>
              <a:rPr dirty="0"/>
              <a:t>The</a:t>
            </a:r>
            <a:r>
              <a:rPr spc="-15" dirty="0"/>
              <a:t> </a:t>
            </a:r>
            <a:r>
              <a:rPr spc="-5" dirty="0">
                <a:latin typeface="Courier New"/>
                <a:cs typeface="Courier New"/>
              </a:rPr>
              <a:t>float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>
                <a:latin typeface="Courier New"/>
                <a:cs typeface="Courier New"/>
              </a:rPr>
              <a:t>double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5" dirty="0"/>
              <a:t>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342"/>
            <a:ext cx="7518400" cy="413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with integers the </a:t>
            </a:r>
            <a:r>
              <a:rPr sz="1800" spc="-5" dirty="0">
                <a:latin typeface="Times New Roman"/>
                <a:cs typeface="Times New Roman"/>
              </a:rPr>
              <a:t>different floating point </a:t>
            </a:r>
            <a:r>
              <a:rPr sz="1800" dirty="0">
                <a:latin typeface="Times New Roman"/>
                <a:cs typeface="Times New Roman"/>
              </a:rPr>
              <a:t>types available in C </a:t>
            </a:r>
            <a:r>
              <a:rPr sz="1800" spc="-5" dirty="0">
                <a:latin typeface="Times New Roman"/>
                <a:cs typeface="Times New Roman"/>
              </a:rPr>
              <a:t>correspond</a:t>
            </a:r>
            <a:r>
              <a:rPr sz="1800" dirty="0">
                <a:latin typeface="Times New Roman"/>
                <a:cs typeface="Times New Roman"/>
              </a:rPr>
              <a:t> to</a:t>
            </a:r>
            <a:endParaRPr sz="1800">
              <a:latin typeface="Times New Roman"/>
              <a:cs typeface="Times New Roman"/>
            </a:endParaRPr>
          </a:p>
          <a:p>
            <a:pPr marL="355600" marR="8382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different </a:t>
            </a:r>
            <a:r>
              <a:rPr sz="1800" spc="-5" dirty="0">
                <a:latin typeface="Times New Roman"/>
                <a:cs typeface="Times New Roman"/>
              </a:rPr>
              <a:t>ranges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that can be </a:t>
            </a:r>
            <a:r>
              <a:rPr sz="1800" spc="-5" dirty="0">
                <a:latin typeface="Times New Roman"/>
                <a:cs typeface="Times New Roman"/>
              </a:rPr>
              <a:t>represented.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importantly, </a:t>
            </a:r>
            <a:r>
              <a:rPr sz="1800" dirty="0">
                <a:latin typeface="Times New Roman"/>
                <a:cs typeface="Times New Roman"/>
              </a:rPr>
              <a:t>though, 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bytes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represent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real value determines the precision </a:t>
            </a:r>
            <a:r>
              <a:rPr sz="1800" dirty="0">
                <a:latin typeface="Times New Roman"/>
                <a:cs typeface="Times New Roman"/>
              </a:rPr>
              <a:t>to  which </a:t>
            </a:r>
            <a:r>
              <a:rPr sz="1800" spc="-5" dirty="0">
                <a:latin typeface="Times New Roman"/>
                <a:cs typeface="Times New Roman"/>
              </a:rPr>
              <a:t>the real value is represented.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more bytes </a:t>
            </a:r>
            <a:r>
              <a:rPr sz="1800" dirty="0">
                <a:latin typeface="Times New Roman"/>
                <a:cs typeface="Times New Roman"/>
              </a:rPr>
              <a:t>used the </a:t>
            </a:r>
            <a:r>
              <a:rPr sz="1800" spc="-5" dirty="0">
                <a:latin typeface="Times New Roman"/>
                <a:cs typeface="Times New Roman"/>
              </a:rPr>
              <a:t>higher the  </a:t>
            </a:r>
            <a:r>
              <a:rPr sz="1800" dirty="0">
                <a:latin typeface="Times New Roman"/>
                <a:cs typeface="Times New Roman"/>
              </a:rPr>
              <a:t>number of decimal places of accuracy in the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value.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actual </a:t>
            </a:r>
            <a:r>
              <a:rPr sz="1800" spc="-5" dirty="0">
                <a:latin typeface="Times New Roman"/>
                <a:cs typeface="Times New Roman"/>
              </a:rPr>
              <a:t>ranges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accuracy 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machine-dependent.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three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floating </a:t>
            </a:r>
            <a:r>
              <a:rPr sz="1800" spc="-10" dirty="0">
                <a:latin typeface="Times New Roman"/>
                <a:cs typeface="Times New Roman"/>
              </a:rPr>
              <a:t>point </a:t>
            </a:r>
            <a:r>
              <a:rPr sz="1800" spc="-5" dirty="0">
                <a:latin typeface="Times New Roman"/>
                <a:cs typeface="Times New Roman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1841500" marR="4165600">
              <a:lnSpc>
                <a:spcPct val="100299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 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long</a:t>
            </a:r>
            <a:r>
              <a:rPr sz="1800" b="1" spc="-8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double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5397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general, the accuracy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stored real values increases as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move </a:t>
            </a:r>
            <a:r>
              <a:rPr sz="1800" dirty="0">
                <a:latin typeface="Times New Roman"/>
                <a:cs typeface="Times New Roman"/>
              </a:rPr>
              <a:t>down  the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7410">
              <a:lnSpc>
                <a:spcPct val="100000"/>
              </a:lnSpc>
            </a:pPr>
            <a:r>
              <a:rPr dirty="0"/>
              <a:t>The </a:t>
            </a:r>
            <a:r>
              <a:rPr spc="-5" dirty="0">
                <a:latin typeface="Courier New"/>
                <a:cs typeface="Courier New"/>
              </a:rPr>
              <a:t>char</a:t>
            </a:r>
            <a:r>
              <a:rPr spc="-710" dirty="0">
                <a:latin typeface="Courier New"/>
                <a:cs typeface="Courier New"/>
              </a:rPr>
              <a:t> </a:t>
            </a:r>
            <a:r>
              <a:rPr spc="-5" dirty="0"/>
              <a:t>Data </a:t>
            </a:r>
            <a:r>
              <a:rPr spc="-15" dirty="0"/>
              <a:t>Type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342"/>
            <a:ext cx="7222490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type char take </a:t>
            </a:r>
            <a:r>
              <a:rPr sz="1800" dirty="0">
                <a:latin typeface="Times New Roman"/>
                <a:cs typeface="Times New Roman"/>
              </a:rPr>
              <a:t>up </a:t>
            </a:r>
            <a:r>
              <a:rPr sz="1800" spc="-5" dirty="0">
                <a:latin typeface="Times New Roman"/>
                <a:cs typeface="Times New Roman"/>
              </a:rPr>
              <a:t>exactly </a:t>
            </a:r>
            <a:r>
              <a:rPr sz="1800" dirty="0">
                <a:latin typeface="Times New Roman"/>
                <a:cs typeface="Times New Roman"/>
              </a:rPr>
              <a:t>one </a:t>
            </a:r>
            <a:r>
              <a:rPr sz="1800" spc="-5" dirty="0">
                <a:latin typeface="Times New Roman"/>
                <a:cs typeface="Times New Roman"/>
              </a:rPr>
              <a:t>byte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are used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store </a:t>
            </a:r>
            <a:r>
              <a:rPr sz="1800" spc="-5" dirty="0">
                <a:latin typeface="Times New Roman"/>
                <a:cs typeface="Times New Roman"/>
              </a:rPr>
              <a:t>printable </a:t>
            </a:r>
            <a:r>
              <a:rPr sz="1800" dirty="0">
                <a:latin typeface="Times New Roman"/>
                <a:cs typeface="Times New Roman"/>
              </a:rPr>
              <a:t>and non-printable </a:t>
            </a:r>
            <a:r>
              <a:rPr sz="1800" spc="-5" dirty="0">
                <a:latin typeface="Times New Roman"/>
                <a:cs typeface="Times New Roman"/>
              </a:rPr>
              <a:t>characters. </a:t>
            </a:r>
            <a:r>
              <a:rPr sz="1800" dirty="0">
                <a:latin typeface="Times New Roman"/>
                <a:cs typeface="Times New Roman"/>
              </a:rPr>
              <a:t>The ASCII code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to  </a:t>
            </a:r>
            <a:r>
              <a:rPr sz="1800" spc="-5" dirty="0">
                <a:latin typeface="Times New Roman"/>
                <a:cs typeface="Times New Roman"/>
              </a:rPr>
              <a:t>associate each character with </a:t>
            </a:r>
            <a:r>
              <a:rPr sz="1800" dirty="0">
                <a:latin typeface="Times New Roman"/>
                <a:cs typeface="Times New Roman"/>
              </a:rPr>
              <a:t>an integer </a:t>
            </a:r>
            <a:r>
              <a:rPr sz="1800" spc="-5" dirty="0">
                <a:latin typeface="Times New Roman"/>
                <a:cs typeface="Times New Roman"/>
              </a:rPr>
              <a:t>(see </a:t>
            </a:r>
            <a:r>
              <a:rPr sz="1800" dirty="0">
                <a:latin typeface="Times New Roman"/>
                <a:cs typeface="Times New Roman"/>
              </a:rPr>
              <a:t>next </a:t>
            </a:r>
            <a:r>
              <a:rPr sz="1800" spc="-5" dirty="0">
                <a:latin typeface="Times New Roman"/>
                <a:cs typeface="Times New Roman"/>
              </a:rPr>
              <a:t>page). For example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associates the character </a:t>
            </a:r>
            <a:r>
              <a:rPr sz="1800" dirty="0">
                <a:latin typeface="Times New Roman"/>
                <a:cs typeface="Times New Roman"/>
              </a:rPr>
              <a:t>‘m’ 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integer 109. </a:t>
            </a:r>
            <a:r>
              <a:rPr sz="1800" spc="-5" dirty="0">
                <a:latin typeface="Times New Roman"/>
                <a:cs typeface="Times New Roman"/>
              </a:rPr>
              <a:t>Internally,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treats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 variables as</a:t>
            </a:r>
            <a:r>
              <a:rPr sz="1800" b="1" spc="-1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integers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3760">
              <a:lnSpc>
                <a:spcPct val="100000"/>
              </a:lnSpc>
            </a:pPr>
            <a:r>
              <a:rPr spc="-5" dirty="0"/>
              <a:t>ASCII Character</a:t>
            </a:r>
            <a:r>
              <a:rPr spc="-85" dirty="0"/>
              <a:t> </a:t>
            </a:r>
            <a:r>
              <a:rPr spc="-5" dirty="0"/>
              <a:t>Set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1943" y="1200543"/>
          <a:ext cx="1828037" cy="4892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837"/>
                <a:gridCol w="609600"/>
                <a:gridCol w="609600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10" dirty="0">
                          <a:latin typeface="Arial"/>
                          <a:cs typeface="Arial"/>
                        </a:rPr>
                        <a:t>Ctrl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35" dirty="0">
                          <a:latin typeface="Arial"/>
                          <a:cs typeface="Arial"/>
                        </a:rPr>
                        <a:t>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^@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NUL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SOH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STX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ETX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EOT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ENQ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^G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5" dirty="0">
                          <a:latin typeface="Arial"/>
                          <a:cs typeface="Arial"/>
                        </a:rPr>
                        <a:t>BEL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BS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^I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^J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LF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VT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^L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FF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^M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5" dirty="0">
                          <a:latin typeface="Arial"/>
                          <a:cs typeface="Arial"/>
                        </a:rPr>
                        <a:t>CR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SOH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^O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SLE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^Q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0" dirty="0">
                          <a:latin typeface="Arial"/>
                          <a:cs typeface="Arial"/>
                        </a:rPr>
                        <a:t>CS1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DC2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DC3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DC4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NAK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^V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70" dirty="0">
                          <a:latin typeface="Arial"/>
                          <a:cs typeface="Arial"/>
                        </a:rPr>
                        <a:t>SYN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^W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ETB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CAN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5" dirty="0">
                          <a:latin typeface="Arial"/>
                          <a:cs typeface="Arial"/>
                        </a:rPr>
                        <a:t>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SIB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^[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70" dirty="0">
                          <a:latin typeface="Arial"/>
                          <a:cs typeface="Arial"/>
                        </a:rPr>
                        <a:t>ESC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^\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FS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^]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GS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60" dirty="0">
                          <a:latin typeface="Arial"/>
                          <a:cs typeface="Arial"/>
                        </a:rPr>
                        <a:t>^^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^_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7611" y="1200543"/>
          <a:ext cx="1247393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7"/>
                <a:gridCol w="623316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sp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!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"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&amp;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+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/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: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&lt;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33303" y="1200543"/>
          <a:ext cx="1247393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8"/>
                <a:gridCol w="623315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sp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!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"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&amp;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+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/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: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&lt;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66803" y="1200543"/>
          <a:ext cx="1247394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8"/>
                <a:gridCol w="623316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@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J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\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^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_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00303" y="1200543"/>
          <a:ext cx="1247393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7"/>
                <a:gridCol w="623316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`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j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~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DEL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1795">
              <a:lnSpc>
                <a:spcPct val="100000"/>
              </a:lnSpc>
            </a:pPr>
            <a:r>
              <a:rPr spc="-5" dirty="0"/>
              <a:t>Automatic </a:t>
            </a:r>
            <a:r>
              <a:rPr spc="-15" dirty="0"/>
              <a:t>Type</a:t>
            </a:r>
            <a:r>
              <a:rPr spc="-60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7256" y="6334385"/>
            <a:ext cx="436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51" y="1250393"/>
            <a:ext cx="7554595" cy="506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does C </a:t>
            </a:r>
            <a:r>
              <a:rPr sz="1800" spc="-5" dirty="0">
                <a:latin typeface="Times New Roman"/>
                <a:cs typeface="Times New Roman"/>
              </a:rPr>
              <a:t>evaluate </a:t>
            </a:r>
            <a:r>
              <a:rPr sz="1800" dirty="0">
                <a:latin typeface="Times New Roman"/>
                <a:cs typeface="Times New Roman"/>
              </a:rPr>
              <a:t>and type </a:t>
            </a:r>
            <a:r>
              <a:rPr sz="1800" spc="-5" dirty="0">
                <a:latin typeface="Times New Roman"/>
                <a:cs typeface="Times New Roman"/>
              </a:rPr>
              <a:t>expressions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contain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mixture of different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data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types</a:t>
            </a:r>
            <a:r>
              <a:rPr sz="1800" spc="-5" dirty="0">
                <a:latin typeface="Times New Roman"/>
                <a:cs typeface="Times New Roman"/>
              </a:rPr>
              <a:t>?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double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integer,</a:t>
            </a:r>
            <a:r>
              <a:rPr sz="1800" spc="-5" dirty="0">
                <a:latin typeface="Times New Roman"/>
                <a:cs typeface="Times New Roman"/>
              </a:rPr>
              <a:t> what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of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ts val="2005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x+i</a:t>
            </a:r>
            <a:endParaRPr sz="1800">
              <a:latin typeface="Courier New"/>
              <a:cs typeface="Courier New"/>
            </a:endParaRPr>
          </a:p>
          <a:p>
            <a:pPr marL="355600" marR="116839" indent="-342900">
              <a:lnSpc>
                <a:spcPct val="102000"/>
              </a:lnSpc>
              <a:spcBef>
                <a:spcPts val="425"/>
              </a:spcBef>
              <a:buChar char="•"/>
              <a:tabLst>
                <a:tab pos="355600" algn="l"/>
                <a:tab pos="1579245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case,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converted </a:t>
            </a:r>
            <a:r>
              <a:rPr sz="1800" dirty="0">
                <a:latin typeface="Times New Roman"/>
                <a:cs typeface="Times New Roman"/>
              </a:rPr>
              <a:t>to type double and </a:t>
            </a:r>
            <a:r>
              <a:rPr sz="1800" spc="-5" dirty="0">
                <a:latin typeface="Times New Roman"/>
                <a:cs typeface="Times New Roman"/>
              </a:rPr>
              <a:t>the expression</a:t>
            </a:r>
            <a:r>
              <a:rPr sz="1800" dirty="0">
                <a:latin typeface="Times New Roman"/>
                <a:cs typeface="Times New Roman"/>
              </a:rPr>
              <a:t> will  evaluate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double. NOTE: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memory is unchanged</a:t>
            </a:r>
            <a:r>
              <a:rPr sz="1800" spc="-5" dirty="0">
                <a:latin typeface="Times New Roman"/>
                <a:cs typeface="Times New Roman"/>
              </a:rPr>
              <a:t>.  A temporary copy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converted to a double and used in </a:t>
            </a:r>
            <a:r>
              <a:rPr sz="1800" spc="-5" dirty="0">
                <a:latin typeface="Times New Roman"/>
                <a:cs typeface="Times New Roman"/>
              </a:rPr>
              <a:t>the expression  evaluation.</a:t>
            </a:r>
            <a:endParaRPr sz="1800">
              <a:latin typeface="Times New Roman"/>
              <a:cs typeface="Times New Roman"/>
            </a:endParaRPr>
          </a:p>
          <a:p>
            <a:pPr marL="355600" marR="166370" indent="-342900">
              <a:lnSpc>
                <a:spcPct val="100099"/>
              </a:lnSpc>
              <a:spcBef>
                <a:spcPts val="44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automatic </a:t>
            </a:r>
            <a:r>
              <a:rPr sz="1800" dirty="0">
                <a:latin typeface="Times New Roman"/>
                <a:cs typeface="Times New Roman"/>
              </a:rPr>
              <a:t>conversion takes place in </a:t>
            </a:r>
            <a:r>
              <a:rPr sz="1800" spc="-5" dirty="0">
                <a:latin typeface="Times New Roman"/>
                <a:cs typeface="Times New Roman"/>
              </a:rPr>
              <a:t>two steps. </a:t>
            </a:r>
            <a:r>
              <a:rPr sz="1800" dirty="0">
                <a:latin typeface="Times New Roman"/>
                <a:cs typeface="Times New Roman"/>
              </a:rPr>
              <a:t>First, all </a:t>
            </a:r>
            <a:r>
              <a:rPr sz="1800" spc="-5" dirty="0">
                <a:latin typeface="Times New Roman"/>
                <a:cs typeface="Times New Roman"/>
              </a:rPr>
              <a:t>floats </a:t>
            </a:r>
            <a:r>
              <a:rPr sz="1800" dirty="0">
                <a:latin typeface="Times New Roman"/>
                <a:cs typeface="Times New Roman"/>
              </a:rPr>
              <a:t>are  converted to </a:t>
            </a:r>
            <a:r>
              <a:rPr sz="1800" spc="-5" dirty="0">
                <a:latin typeface="Times New Roman"/>
                <a:cs typeface="Times New Roman"/>
              </a:rPr>
              <a:t>double </a:t>
            </a:r>
            <a:r>
              <a:rPr sz="1800" dirty="0">
                <a:latin typeface="Times New Roman"/>
                <a:cs typeface="Times New Roman"/>
              </a:rPr>
              <a:t>and all </a:t>
            </a:r>
            <a:r>
              <a:rPr sz="1800" spc="-5" dirty="0">
                <a:latin typeface="Times New Roman"/>
                <a:cs typeface="Times New Roman"/>
              </a:rPr>
              <a:t>characters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shorts </a:t>
            </a:r>
            <a:r>
              <a:rPr sz="1800" dirty="0">
                <a:latin typeface="Times New Roman"/>
                <a:cs typeface="Times New Roman"/>
              </a:rPr>
              <a:t>are converted to ints. In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second step “lower” types are </a:t>
            </a:r>
            <a:r>
              <a:rPr sz="1800" spc="-5" dirty="0">
                <a:latin typeface="Times New Roman"/>
                <a:cs typeface="Times New Roman"/>
              </a:rPr>
              <a:t>promoted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“higher” </a:t>
            </a:r>
            <a:r>
              <a:rPr sz="1800" dirty="0">
                <a:latin typeface="Times New Roman"/>
                <a:cs typeface="Times New Roman"/>
              </a:rPr>
              <a:t>types. The expression  itself will have the </a:t>
            </a:r>
            <a:r>
              <a:rPr sz="1800" spc="-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its </a:t>
            </a:r>
            <a:r>
              <a:rPr sz="1800" spc="-5" dirty="0">
                <a:latin typeface="Times New Roman"/>
                <a:cs typeface="Times New Roman"/>
              </a:rPr>
              <a:t>highest operand.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type hierarchy </a:t>
            </a:r>
            <a:r>
              <a:rPr sz="1800" spc="-5" dirty="0">
                <a:latin typeface="Times New Roman"/>
                <a:cs typeface="Times New Roman"/>
              </a:rPr>
              <a:t>is as  follows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ts val="2005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endParaRPr sz="1800">
              <a:latin typeface="Courier New"/>
              <a:cs typeface="Courier New"/>
            </a:endParaRPr>
          </a:p>
          <a:p>
            <a:pPr marL="1841500" marR="393001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unsigned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long</a:t>
            </a:r>
            <a:endParaRPr sz="1800">
              <a:latin typeface="Courier New"/>
              <a:cs typeface="Courier New"/>
            </a:endParaRPr>
          </a:p>
          <a:p>
            <a:pPr marL="1841500" marR="461073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  un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ned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pc="-5" dirty="0"/>
              <a:t>Automatic </a:t>
            </a:r>
            <a:r>
              <a:rPr spc="-10" dirty="0"/>
              <a:t>Type </a:t>
            </a:r>
            <a:r>
              <a:rPr spc="-5" dirty="0"/>
              <a:t>Conversion </a:t>
            </a:r>
            <a:r>
              <a:rPr spc="10" dirty="0"/>
              <a:t>with </a:t>
            </a:r>
            <a:r>
              <a:rPr spc="-5" dirty="0"/>
              <a:t>Assignment</a:t>
            </a:r>
            <a:r>
              <a:rPr spc="-1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28" y="1411297"/>
            <a:ext cx="7607300" cy="357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72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Automatic conversion even </a:t>
            </a:r>
            <a:r>
              <a:rPr sz="1800" dirty="0">
                <a:latin typeface="Times New Roman"/>
                <a:cs typeface="Times New Roman"/>
              </a:rPr>
              <a:t>takes place if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operator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assignment  operator. This creates </a:t>
            </a:r>
            <a:r>
              <a:rPr sz="1800" dirty="0">
                <a:latin typeface="Times New Roman"/>
                <a:cs typeface="Times New Roman"/>
              </a:rPr>
              <a:t>a method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conversion. </a:t>
            </a:r>
            <a:r>
              <a:rPr sz="1800" dirty="0">
                <a:latin typeface="Times New Roman"/>
                <a:cs typeface="Times New Roman"/>
              </a:rPr>
              <a:t>For example, if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double  and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7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integer, </a:t>
            </a:r>
            <a:r>
              <a:rPr sz="1800" dirty="0"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x=i;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promoted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double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resulting value given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9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other hand say 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i=x;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conversion </a:t>
            </a:r>
            <a:r>
              <a:rPr sz="1800" spc="-5" dirty="0">
                <a:latin typeface="Times New Roman"/>
                <a:cs typeface="Times New Roman"/>
              </a:rPr>
              <a:t>occurs, </a:t>
            </a:r>
            <a:r>
              <a:rPr sz="1800" dirty="0">
                <a:latin typeface="Times New Roman"/>
                <a:cs typeface="Times New Roman"/>
              </a:rPr>
              <a:t>but result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machine-dependent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620">
              <a:lnSpc>
                <a:spcPct val="100000"/>
              </a:lnSpc>
            </a:pPr>
            <a:r>
              <a:rPr spc="-10" dirty="0"/>
              <a:t>Type</a:t>
            </a:r>
            <a:r>
              <a:rPr spc="-100" dirty="0"/>
              <a:t> </a:t>
            </a:r>
            <a:r>
              <a:rPr spc="-5" dirty="0"/>
              <a:t>Casting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133590" cy="385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Programmers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override automatic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conversion </a:t>
            </a:r>
            <a:r>
              <a:rPr sz="1800" dirty="0">
                <a:latin typeface="Times New Roman"/>
                <a:cs typeface="Times New Roman"/>
              </a:rPr>
              <a:t>and explicitly cast 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to be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certain </a:t>
            </a:r>
            <a:r>
              <a:rPr sz="1800" dirty="0">
                <a:latin typeface="Times New Roman"/>
                <a:cs typeface="Times New Roman"/>
              </a:rPr>
              <a:t>type when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expression. For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(double)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will force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double. The general syntax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(type)</a:t>
            </a:r>
            <a:r>
              <a:rPr sz="1800" b="1" i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9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841500" marR="323596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(char)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 + 'A'  x =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(float)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77;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(double) k *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57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0290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Input and</a:t>
            </a:r>
            <a:r>
              <a:rPr i="1" spc="-8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Output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Basic</a:t>
            </a:r>
            <a:r>
              <a:rPr b="0" u="sng" spc="-8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Output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printf</a:t>
            </a:r>
            <a:r>
              <a:rPr b="0" u="sng" spc="-6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Function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Format Specifiers</a:t>
            </a:r>
            <a:r>
              <a:rPr b="0" u="sng" spc="-4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Table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Common Special Characters </a:t>
            </a:r>
            <a:r>
              <a:rPr b="0" u="sng" dirty="0">
                <a:solidFill>
                  <a:srgbClr val="3737CA"/>
                </a:solidFill>
              </a:rPr>
              <a:t>for </a:t>
            </a:r>
            <a:r>
              <a:rPr b="0" u="sng" spc="-5" dirty="0">
                <a:solidFill>
                  <a:srgbClr val="3737CA"/>
                </a:solidFill>
              </a:rPr>
              <a:t>Cursor</a:t>
            </a:r>
            <a:r>
              <a:rPr b="0" u="sng" spc="10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Control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Basic Output</a:t>
            </a:r>
            <a:r>
              <a:rPr b="0" u="sng" spc="-3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Examples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Basic</a:t>
            </a:r>
            <a:r>
              <a:rPr b="0" u="sng" spc="-8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Input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Basic </a:t>
            </a:r>
            <a:r>
              <a:rPr b="0" u="sng" spc="-5" dirty="0">
                <a:solidFill>
                  <a:srgbClr val="3737CA"/>
                </a:solidFill>
              </a:rPr>
              <a:t>Input</a:t>
            </a:r>
            <a:r>
              <a:rPr b="0" u="sng" spc="-6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dirty="0"/>
              <a:t>Basic</a:t>
            </a:r>
            <a:r>
              <a:rPr spc="-95" dirty="0"/>
              <a:t> </a:t>
            </a:r>
            <a:r>
              <a:rPr spc="-5" dirty="0"/>
              <a:t>Output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39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68473"/>
            <a:ext cx="7545705" cy="444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85775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Now, </a:t>
            </a:r>
            <a:r>
              <a:rPr sz="1800" dirty="0">
                <a:latin typeface="Times New Roman"/>
                <a:cs typeface="Times New Roman"/>
              </a:rPr>
              <a:t>let </a:t>
            </a:r>
            <a:r>
              <a:rPr sz="1800" spc="-5" dirty="0">
                <a:latin typeface="Times New Roman"/>
                <a:cs typeface="Times New Roman"/>
              </a:rPr>
              <a:t>us </a:t>
            </a:r>
            <a:r>
              <a:rPr sz="1800" dirty="0">
                <a:latin typeface="Times New Roman"/>
                <a:cs typeface="Times New Roman"/>
              </a:rPr>
              <a:t>look more closely at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printf()</a:t>
            </a:r>
            <a:r>
              <a:rPr sz="1800" b="1" spc="-6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previous  </a:t>
            </a:r>
            <a:r>
              <a:rPr sz="1800" dirty="0">
                <a:latin typeface="Times New Roman"/>
                <a:cs typeface="Times New Roman"/>
              </a:rPr>
              <a:t>program, </a:t>
            </a:r>
            <a:r>
              <a:rPr sz="1800" spc="-5" dirty="0">
                <a:latin typeface="Times New Roman"/>
                <a:cs typeface="Times New Roman"/>
              </a:rPr>
              <a:t>we saw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44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print("value of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sum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%d\n",sum);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produced this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value of </a:t>
            </a:r>
            <a:r>
              <a:rPr sz="1800" b="1" spc="-15" dirty="0">
                <a:solidFill>
                  <a:srgbClr val="3737CA"/>
                </a:solidFill>
                <a:latin typeface="Courier New"/>
                <a:cs typeface="Courier New"/>
              </a:rPr>
              <a:t>sum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is</a:t>
            </a:r>
            <a:r>
              <a:rPr sz="1800" b="1" spc="-8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33</a:t>
            </a:r>
            <a:endParaRPr sz="18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99"/>
              </a:lnSpc>
              <a:spcBef>
                <a:spcPts val="1110"/>
              </a:spcBef>
              <a:buChar char="•"/>
              <a:tabLst>
                <a:tab pos="355600" algn="l"/>
                <a:tab pos="32004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argument of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5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is called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control string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When 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 </a:t>
            </a:r>
            <a:r>
              <a:rPr sz="1800" spc="-5" dirty="0">
                <a:latin typeface="Times New Roman"/>
                <a:cs typeface="Times New Roman"/>
              </a:rPr>
              <a:t>is executed, </a:t>
            </a:r>
            <a:r>
              <a:rPr sz="1800" dirty="0">
                <a:latin typeface="Times New Roman"/>
                <a:cs typeface="Times New Roman"/>
              </a:rPr>
              <a:t>it starts printing the </a:t>
            </a:r>
            <a:r>
              <a:rPr sz="1800" spc="-5" dirty="0">
                <a:latin typeface="Times New Roman"/>
                <a:cs typeface="Times New Roman"/>
              </a:rPr>
              <a:t>text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control string until </a:t>
            </a:r>
            <a:r>
              <a:rPr sz="1800" dirty="0">
                <a:latin typeface="Times New Roman"/>
                <a:cs typeface="Times New Roman"/>
              </a:rPr>
              <a:t>it  encounters  a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7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character.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6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special character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and marks</a:t>
            </a:r>
            <a:r>
              <a:rPr sz="1800" dirty="0">
                <a:latin typeface="Times New Roman"/>
                <a:cs typeface="Times New Roman"/>
              </a:rPr>
              <a:t> the  beginning of 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format specifier</a:t>
            </a:r>
            <a:r>
              <a:rPr sz="1800" spc="-5" dirty="0">
                <a:latin typeface="Times New Roman"/>
                <a:cs typeface="Times New Roman"/>
              </a:rPr>
              <a:t>. A format specifier controls how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 of 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displayed on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screen. When a format specifier </a:t>
            </a:r>
            <a:r>
              <a:rPr sz="1800" spc="-5" dirty="0">
                <a:latin typeface="Times New Roman"/>
                <a:cs typeface="Times New Roman"/>
              </a:rPr>
              <a:t>is found,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looks </a:t>
            </a:r>
            <a:r>
              <a:rPr sz="1800" spc="-10" dirty="0">
                <a:latin typeface="Times New Roman"/>
                <a:cs typeface="Times New Roman"/>
              </a:rPr>
              <a:t>up </a:t>
            </a:r>
            <a:r>
              <a:rPr sz="1800" dirty="0">
                <a:latin typeface="Times New Roman"/>
                <a:cs typeface="Times New Roman"/>
              </a:rPr>
              <a:t>the next </a:t>
            </a:r>
            <a:r>
              <a:rPr sz="1800" spc="-5" dirty="0">
                <a:latin typeface="Times New Roman"/>
                <a:cs typeface="Times New Roman"/>
              </a:rPr>
              <a:t>argument (in this </a:t>
            </a:r>
            <a:r>
              <a:rPr sz="1800" dirty="0">
                <a:latin typeface="Times New Roman"/>
                <a:cs typeface="Times New Roman"/>
              </a:rPr>
              <a:t>case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sum</a:t>
            </a:r>
            <a:r>
              <a:rPr sz="1800" spc="-5" dirty="0">
                <a:latin typeface="Times New Roman"/>
                <a:cs typeface="Times New Roman"/>
              </a:rPr>
              <a:t>), displays </a:t>
            </a:r>
            <a:r>
              <a:rPr sz="1800" spc="-10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value and  continues on.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 </a:t>
            </a:r>
            <a:r>
              <a:rPr sz="1800" spc="-5" dirty="0">
                <a:latin typeface="Times New Roman"/>
                <a:cs typeface="Times New Roman"/>
              </a:rPr>
              <a:t>character that follows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 </a:t>
            </a:r>
            <a:r>
              <a:rPr sz="1800" spc="-5" dirty="0">
                <a:latin typeface="Times New Roman"/>
                <a:cs typeface="Times New Roman"/>
              </a:rPr>
              <a:t>indicates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(d)ecimal  </a:t>
            </a:r>
            <a:r>
              <a:rPr sz="1800" dirty="0">
                <a:latin typeface="Times New Roman"/>
                <a:cs typeface="Times New Roman"/>
              </a:rPr>
              <a:t>integer will be displayed.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the end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control statement,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 </a:t>
            </a:r>
            <a:r>
              <a:rPr sz="1800" dirty="0">
                <a:latin typeface="Times New Roman"/>
                <a:cs typeface="Times New Roman"/>
              </a:rPr>
              <a:t>reads  the </a:t>
            </a:r>
            <a:r>
              <a:rPr sz="1800" spc="-5" dirty="0">
                <a:latin typeface="Times New Roman"/>
                <a:cs typeface="Times New Roman"/>
              </a:rPr>
              <a:t>special character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\n</a:t>
            </a:r>
            <a:r>
              <a:rPr sz="1800" b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indicates print the new line character.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864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C </a:t>
            </a:r>
            <a:r>
              <a:rPr i="1" spc="-5" dirty="0">
                <a:latin typeface="Arial"/>
                <a:cs typeface="Arial"/>
              </a:rPr>
              <a:t>Program</a:t>
            </a:r>
            <a:r>
              <a:rPr i="1" spc="-9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2616200" cy="160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Canonical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First</a:t>
            </a:r>
            <a:r>
              <a:rPr sz="1800" u="sng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Header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Names in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Symbolic</a:t>
            </a:r>
            <a:r>
              <a:rPr sz="1800" u="sng" spc="-10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Constants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8560">
              <a:lnSpc>
                <a:spcPct val="100000"/>
              </a:lnSpc>
            </a:pPr>
            <a:r>
              <a:rPr spc="-5" dirty="0"/>
              <a:t>printf</a:t>
            </a:r>
            <a:r>
              <a:rPr spc="-5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433309" cy="277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General </a:t>
            </a:r>
            <a:r>
              <a:rPr sz="1800" dirty="0">
                <a:latin typeface="Times New Roman"/>
                <a:cs typeface="Times New Roman"/>
              </a:rPr>
              <a:t>form of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6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(control string,argument</a:t>
            </a:r>
            <a:r>
              <a:rPr sz="1800" b="1" i="1" spc="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list);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where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 string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1) </a:t>
            </a:r>
            <a:r>
              <a:rPr sz="1800" spc="-5" dirty="0">
                <a:latin typeface="Times New Roman"/>
                <a:cs typeface="Times New Roman"/>
              </a:rPr>
              <a:t>literal </a:t>
            </a:r>
            <a:r>
              <a:rPr sz="1800" dirty="0">
                <a:latin typeface="Times New Roman"/>
                <a:cs typeface="Times New Roman"/>
              </a:rPr>
              <a:t>text to be </a:t>
            </a:r>
            <a:r>
              <a:rPr sz="1800" spc="-5" dirty="0">
                <a:latin typeface="Times New Roman"/>
                <a:cs typeface="Times New Roman"/>
              </a:rPr>
              <a:t>displayed, </a:t>
            </a:r>
            <a:r>
              <a:rPr sz="1800" dirty="0">
                <a:latin typeface="Times New Roman"/>
                <a:cs typeface="Times New Roman"/>
              </a:rPr>
              <a:t>2)  </a:t>
            </a:r>
            <a:r>
              <a:rPr sz="1800" spc="-5" dirty="0">
                <a:latin typeface="Times New Roman"/>
                <a:cs typeface="Times New Roman"/>
              </a:rPr>
              <a:t>format specifiers,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3)special characters.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arguments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variables,  </a:t>
            </a:r>
            <a:r>
              <a:rPr sz="1800" dirty="0">
                <a:latin typeface="Times New Roman"/>
                <a:cs typeface="Times New Roman"/>
              </a:rPr>
              <a:t>constants, expressions, or function calls -- </a:t>
            </a:r>
            <a:r>
              <a:rPr sz="1800" spc="-5" dirty="0">
                <a:latin typeface="Times New Roman"/>
                <a:cs typeface="Times New Roman"/>
              </a:rPr>
              <a:t>anything </a:t>
            </a:r>
            <a:r>
              <a:rPr sz="1800" dirty="0">
                <a:latin typeface="Times New Roman"/>
                <a:cs typeface="Times New Roman"/>
              </a:rPr>
              <a:t>that produces a </a:t>
            </a:r>
            <a:r>
              <a:rPr sz="1800" spc="-5" dirty="0">
                <a:latin typeface="Times New Roman"/>
                <a:cs typeface="Times New Roman"/>
              </a:rPr>
              <a:t>value  </a:t>
            </a:r>
            <a:r>
              <a:rPr sz="1800" dirty="0">
                <a:latin typeface="Times New Roman"/>
                <a:cs typeface="Times New Roman"/>
              </a:rPr>
              <a:t>which can be </a:t>
            </a:r>
            <a:r>
              <a:rPr sz="1800" spc="-5" dirty="0">
                <a:latin typeface="Times New Roman"/>
                <a:cs typeface="Times New Roman"/>
              </a:rPr>
              <a:t>displayed.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of arguments must match the number of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format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identifiers</a:t>
            </a:r>
            <a:r>
              <a:rPr sz="1800" spc="-5" dirty="0">
                <a:latin typeface="Times New Roman"/>
                <a:cs typeface="Times New Roman"/>
              </a:rPr>
              <a:t>. Unpredictable </a:t>
            </a:r>
            <a:r>
              <a:rPr sz="1800" dirty="0">
                <a:latin typeface="Times New Roman"/>
                <a:cs typeface="Times New Roman"/>
              </a:rPr>
              <a:t>results if </a:t>
            </a:r>
            <a:r>
              <a:rPr sz="1800" spc="-5" dirty="0">
                <a:latin typeface="Times New Roman"/>
                <a:cs typeface="Times New Roman"/>
              </a:rPr>
              <a:t>argument </a:t>
            </a:r>
            <a:r>
              <a:rPr sz="1800" dirty="0">
                <a:latin typeface="Times New Roman"/>
                <a:cs typeface="Times New Roman"/>
              </a:rPr>
              <a:t>type does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“match”  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364">
              <a:lnSpc>
                <a:spcPct val="100000"/>
              </a:lnSpc>
            </a:pPr>
            <a:r>
              <a:rPr spc="-5" dirty="0"/>
              <a:t>Format Specifiers</a:t>
            </a:r>
            <a:r>
              <a:rPr spc="-65" dirty="0"/>
              <a:t> </a:t>
            </a:r>
            <a:r>
              <a:rPr spc="-5" dirty="0"/>
              <a:t>Table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19772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table </a:t>
            </a:r>
            <a:r>
              <a:rPr sz="1800" spc="-5" dirty="0">
                <a:latin typeface="Times New Roman"/>
                <a:cs typeface="Times New Roman"/>
              </a:rPr>
              <a:t>show </a:t>
            </a:r>
            <a:r>
              <a:rPr sz="1800" dirty="0">
                <a:latin typeface="Times New Roman"/>
                <a:cs typeface="Times New Roman"/>
              </a:rPr>
              <a:t>what </a:t>
            </a:r>
            <a:r>
              <a:rPr sz="1800" spc="-5" dirty="0">
                <a:latin typeface="Times New Roman"/>
                <a:cs typeface="Times New Roman"/>
              </a:rPr>
              <a:t>format specifiers </a:t>
            </a:r>
            <a:r>
              <a:rPr sz="1800" dirty="0">
                <a:latin typeface="Times New Roman"/>
                <a:cs typeface="Times New Roman"/>
              </a:rPr>
              <a:t>should be used with what 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40520" y="2241816"/>
          <a:ext cx="4355591" cy="393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678"/>
                <a:gridCol w="3322913"/>
              </a:tblGrid>
              <a:tr h="364616">
                <a:tc>
                  <a:txBody>
                    <a:bodyPr/>
                    <a:lstStyle/>
                    <a:p>
                      <a:pPr marL="68580">
                        <a:lnSpc>
                          <a:spcPts val="2039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Specifier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14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35432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1800" spc="-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integer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octal integer (leading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hexadecimal integer (leading</a:t>
                      </a:r>
                      <a:r>
                        <a:rPr sz="180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unsigned decimal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integer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floating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point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double or long</a:t>
                      </a:r>
                      <a:r>
                        <a:rPr sz="1800" spc="-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double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exponential floating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point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4025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800" spc="-6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>
              <a:lnSpc>
                <a:spcPct val="100000"/>
              </a:lnSpc>
            </a:pPr>
            <a:r>
              <a:rPr dirty="0"/>
              <a:t>Common Special </a:t>
            </a:r>
            <a:r>
              <a:rPr spc="-5" dirty="0"/>
              <a:t>Characters </a:t>
            </a:r>
            <a:r>
              <a:rPr dirty="0"/>
              <a:t>for </a:t>
            </a:r>
            <a:r>
              <a:rPr spc="-5" dirty="0"/>
              <a:t>Cursor</a:t>
            </a:r>
            <a:r>
              <a:rPr spc="-65" dirty="0"/>
              <a:t> </a:t>
            </a:r>
            <a:r>
              <a:rPr dirty="0"/>
              <a:t>Control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54819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common special characters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cursor control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0856" y="2432316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80">
                <a:moveTo>
                  <a:pt x="1089660" y="0"/>
                </a:moveTo>
                <a:lnTo>
                  <a:pt x="1089660" y="259080"/>
                </a:lnTo>
                <a:lnTo>
                  <a:pt x="0" y="259080"/>
                </a:lnTo>
                <a:lnTo>
                  <a:pt x="0" y="0"/>
                </a:lnTo>
                <a:lnTo>
                  <a:pt x="1089660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0856" y="2691396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19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0516" y="2432316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5">
                <a:moveTo>
                  <a:pt x="4200144" y="0"/>
                </a:moveTo>
                <a:lnTo>
                  <a:pt x="4200144" y="262128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0516" y="2694444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4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0856" y="2787408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80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0856" y="3046488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19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0516" y="2787408"/>
            <a:ext cx="4200525" cy="264160"/>
          </a:xfrm>
          <a:custGeom>
            <a:avLst/>
            <a:gdLst/>
            <a:ahLst/>
            <a:cxnLst/>
            <a:rect l="l" t="t" r="r" b="b"/>
            <a:pathLst>
              <a:path w="4200525" h="264160">
                <a:moveTo>
                  <a:pt x="4200144" y="0"/>
                </a:moveTo>
                <a:lnTo>
                  <a:pt x="4200144" y="263651"/>
                </a:lnTo>
                <a:lnTo>
                  <a:pt x="0" y="263652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0516" y="3051060"/>
            <a:ext cx="4200525" cy="91440"/>
          </a:xfrm>
          <a:custGeom>
            <a:avLst/>
            <a:gdLst/>
            <a:ahLst/>
            <a:cxnLst/>
            <a:rect l="l" t="t" r="r" b="b"/>
            <a:pathLst>
              <a:path w="4200525" h="91439">
                <a:moveTo>
                  <a:pt x="4200144" y="0"/>
                </a:moveTo>
                <a:lnTo>
                  <a:pt x="4200144" y="91439"/>
                </a:lnTo>
                <a:lnTo>
                  <a:pt x="0" y="91440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0856" y="3144024"/>
            <a:ext cx="1089660" cy="260985"/>
          </a:xfrm>
          <a:custGeom>
            <a:avLst/>
            <a:gdLst/>
            <a:ahLst/>
            <a:cxnLst/>
            <a:rect l="l" t="t" r="r" b="b"/>
            <a:pathLst>
              <a:path w="1089660" h="260985">
                <a:moveTo>
                  <a:pt x="1089659" y="0"/>
                </a:moveTo>
                <a:lnTo>
                  <a:pt x="1089659" y="260603"/>
                </a:lnTo>
                <a:lnTo>
                  <a:pt x="0" y="260603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0856" y="3404628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0516" y="3144024"/>
            <a:ext cx="4200525" cy="264160"/>
          </a:xfrm>
          <a:custGeom>
            <a:avLst/>
            <a:gdLst/>
            <a:ahLst/>
            <a:cxnLst/>
            <a:rect l="l" t="t" r="r" b="b"/>
            <a:pathLst>
              <a:path w="4200525" h="264160">
                <a:moveTo>
                  <a:pt x="4200144" y="0"/>
                </a:moveTo>
                <a:lnTo>
                  <a:pt x="4200144" y="263651"/>
                </a:lnTo>
                <a:lnTo>
                  <a:pt x="0" y="263652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0516" y="3407676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0856" y="3500640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0856" y="3759720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0516" y="3500640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4">
                <a:moveTo>
                  <a:pt x="4200144" y="0"/>
                </a:moveTo>
                <a:lnTo>
                  <a:pt x="4200144" y="262127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0516" y="3762768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0856" y="3855732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80856" y="4114812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0516" y="3855732"/>
            <a:ext cx="4200525" cy="264160"/>
          </a:xfrm>
          <a:custGeom>
            <a:avLst/>
            <a:gdLst/>
            <a:ahLst/>
            <a:cxnLst/>
            <a:rect l="l" t="t" r="r" b="b"/>
            <a:pathLst>
              <a:path w="4200525" h="264160">
                <a:moveTo>
                  <a:pt x="4200144" y="0"/>
                </a:moveTo>
                <a:lnTo>
                  <a:pt x="4200144" y="263651"/>
                </a:lnTo>
                <a:lnTo>
                  <a:pt x="0" y="263652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0516" y="4119384"/>
            <a:ext cx="4200525" cy="91440"/>
          </a:xfrm>
          <a:custGeom>
            <a:avLst/>
            <a:gdLst/>
            <a:ahLst/>
            <a:cxnLst/>
            <a:rect l="l" t="t" r="r" b="b"/>
            <a:pathLst>
              <a:path w="4200525" h="91439">
                <a:moveTo>
                  <a:pt x="4200144" y="0"/>
                </a:moveTo>
                <a:lnTo>
                  <a:pt x="4200144" y="91439"/>
                </a:lnTo>
                <a:lnTo>
                  <a:pt x="0" y="91440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0856" y="4212348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80856" y="4471428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0516" y="4212348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4">
                <a:moveTo>
                  <a:pt x="4200144" y="0"/>
                </a:moveTo>
                <a:lnTo>
                  <a:pt x="4200144" y="262127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0516" y="4474476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80856" y="4567440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80856" y="4826520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70516" y="4567440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4">
                <a:moveTo>
                  <a:pt x="4200144" y="0"/>
                </a:moveTo>
                <a:lnTo>
                  <a:pt x="4200144" y="262127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70516" y="4829568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80856" y="4922532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49436" y="2394216"/>
            <a:ext cx="548640" cy="278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\n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\f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\v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\b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\”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\nnn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80856" y="5181612"/>
            <a:ext cx="1089660" cy="97790"/>
          </a:xfrm>
          <a:custGeom>
            <a:avLst/>
            <a:gdLst/>
            <a:ahLst/>
            <a:cxnLst/>
            <a:rect l="l" t="t" r="r" b="b"/>
            <a:pathLst>
              <a:path w="1089660" h="97789">
                <a:moveTo>
                  <a:pt x="1089659" y="0"/>
                </a:moveTo>
                <a:lnTo>
                  <a:pt x="1089659" y="97536"/>
                </a:lnTo>
                <a:lnTo>
                  <a:pt x="0" y="97536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0516" y="4922532"/>
            <a:ext cx="4200525" cy="265430"/>
          </a:xfrm>
          <a:custGeom>
            <a:avLst/>
            <a:gdLst/>
            <a:ahLst/>
            <a:cxnLst/>
            <a:rect l="l" t="t" r="r" b="b"/>
            <a:pathLst>
              <a:path w="4200525" h="265429">
                <a:moveTo>
                  <a:pt x="4200144" y="0"/>
                </a:moveTo>
                <a:lnTo>
                  <a:pt x="4200144" y="265175"/>
                </a:lnTo>
                <a:lnTo>
                  <a:pt x="0" y="265176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39096" y="2328684"/>
            <a:ext cx="3843020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11500">
              <a:lnSpc>
                <a:spcPct val="130000"/>
              </a:lnSpc>
            </a:pP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ne</a:t>
            </a:r>
            <a:r>
              <a:rPr sz="1800" spc="-20" dirty="0">
                <a:solidFill>
                  <a:srgbClr val="010000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line  tab</a:t>
            </a:r>
            <a:endParaRPr sz="1800">
              <a:latin typeface="Times New Roman"/>
              <a:cs typeface="Times New Roman"/>
            </a:endParaRPr>
          </a:p>
          <a:p>
            <a:pPr marR="2495550">
              <a:lnSpc>
                <a:spcPts val="2810"/>
              </a:lnSpc>
              <a:spcBef>
                <a:spcPts val="185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carriage</a:t>
            </a:r>
            <a:r>
              <a:rPr sz="1800" spc="-6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return 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form</a:t>
            </a:r>
            <a:r>
              <a:rPr sz="1800" spc="-9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feed</a:t>
            </a:r>
            <a:endParaRPr sz="1800">
              <a:latin typeface="Times New Roman"/>
              <a:cs typeface="Times New Roman"/>
            </a:endParaRPr>
          </a:p>
          <a:p>
            <a:pPr marR="2811145">
              <a:lnSpc>
                <a:spcPts val="2800"/>
              </a:lnSpc>
              <a:spcBef>
                <a:spcPts val="5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vertical</a:t>
            </a:r>
            <a:r>
              <a:rPr sz="1800" spc="-8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tab 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backspace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Double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quote (\ acts as an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“escape”</a:t>
            </a:r>
            <a:r>
              <a:rPr sz="1800" spc="-3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mark)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2150"/>
              </a:lnSpc>
              <a:spcBef>
                <a:spcPts val="645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octal character</a:t>
            </a:r>
            <a:r>
              <a:rPr sz="1800" spc="-6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70516" y="5187708"/>
            <a:ext cx="4200525" cy="91440"/>
          </a:xfrm>
          <a:custGeom>
            <a:avLst/>
            <a:gdLst/>
            <a:ahLst/>
            <a:cxnLst/>
            <a:rect l="l" t="t" r="r" b="b"/>
            <a:pathLst>
              <a:path w="4200525" h="91439">
                <a:moveTo>
                  <a:pt x="4200144" y="0"/>
                </a:moveTo>
                <a:lnTo>
                  <a:pt x="4200144" y="91439"/>
                </a:lnTo>
                <a:lnTo>
                  <a:pt x="0" y="91440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80856" y="5288292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60">
                <a:moveTo>
                  <a:pt x="0" y="0"/>
                </a:moveTo>
                <a:lnTo>
                  <a:pt x="108965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70516" y="528829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88804" y="5288292"/>
            <a:ext cx="4182110" cy="0"/>
          </a:xfrm>
          <a:custGeom>
            <a:avLst/>
            <a:gdLst/>
            <a:ahLst/>
            <a:cxnLst/>
            <a:rect l="l" t="t" r="r" b="b"/>
            <a:pathLst>
              <a:path w="4182109">
                <a:moveTo>
                  <a:pt x="0" y="0"/>
                </a:moveTo>
                <a:lnTo>
                  <a:pt x="41818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5955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Output</a:t>
            </a:r>
            <a:r>
              <a:rPr spc="-6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58912" y="1662188"/>
            <a:ext cx="173863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printf(“ABC”);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208" y="1683524"/>
            <a:ext cx="200088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ABC</a:t>
            </a:r>
            <a:r>
              <a:rPr sz="1600" b="1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(cursor </a:t>
            </a:r>
            <a:r>
              <a:rPr sz="1600" dirty="0">
                <a:latin typeface="Times New Roman"/>
                <a:cs typeface="Times New Roman"/>
              </a:rPr>
              <a:t>after </a:t>
            </a:r>
            <a:r>
              <a:rPr sz="1600" spc="-5" dirty="0">
                <a:latin typeface="Times New Roman"/>
                <a:cs typeface="Times New Roman"/>
              </a:rPr>
              <a:t>the C)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0652" y="1991880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5">
                <a:moveTo>
                  <a:pt x="4369308" y="0"/>
                </a:moveTo>
                <a:lnTo>
                  <a:pt x="4369308" y="230123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1612" y="1957844"/>
            <a:ext cx="208089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rin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f(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“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%d\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”,5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0652" y="2222004"/>
            <a:ext cx="4369435" cy="64135"/>
          </a:xfrm>
          <a:custGeom>
            <a:avLst/>
            <a:gdLst/>
            <a:ahLst/>
            <a:cxnLst/>
            <a:rect l="l" t="t" r="r" b="b"/>
            <a:pathLst>
              <a:path w="4369435" h="64135">
                <a:moveTo>
                  <a:pt x="4369308" y="0"/>
                </a:moveTo>
                <a:lnTo>
                  <a:pt x="4369308" y="64007"/>
                </a:lnTo>
                <a:lnTo>
                  <a:pt x="0" y="64007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9960" y="1991880"/>
            <a:ext cx="3027045" cy="251460"/>
          </a:xfrm>
          <a:custGeom>
            <a:avLst/>
            <a:gdLst/>
            <a:ahLst/>
            <a:cxnLst/>
            <a:rect l="l" t="t" r="r" b="b"/>
            <a:pathLst>
              <a:path w="3027045" h="251460">
                <a:moveTo>
                  <a:pt x="3026664" y="0"/>
                </a:moveTo>
                <a:lnTo>
                  <a:pt x="3026664" y="251460"/>
                </a:lnTo>
                <a:lnTo>
                  <a:pt x="0" y="251460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40920" y="1979180"/>
            <a:ext cx="24009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5</a:t>
            </a:r>
            <a:r>
              <a:rPr sz="1600" b="1" spc="-58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10000"/>
                </a:solidFill>
                <a:latin typeface="Times New Roman"/>
                <a:cs typeface="Times New Roman"/>
              </a:rPr>
              <a:t>(cursor at start of </a:t>
            </a:r>
            <a:r>
              <a:rPr sz="1600" spc="-5" dirty="0">
                <a:solidFill>
                  <a:srgbClr val="010000"/>
                </a:solidFill>
                <a:latin typeface="Times New Roman"/>
                <a:cs typeface="Times New Roman"/>
              </a:rPr>
              <a:t>next </a:t>
            </a:r>
            <a:r>
              <a:rPr sz="1600" dirty="0">
                <a:solidFill>
                  <a:srgbClr val="010000"/>
                </a:solidFill>
                <a:latin typeface="Times New Roman"/>
                <a:cs typeface="Times New Roman"/>
              </a:rPr>
              <a:t>line)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79960" y="2264676"/>
            <a:ext cx="3027045" cy="0"/>
          </a:xfrm>
          <a:custGeom>
            <a:avLst/>
            <a:gdLst/>
            <a:ahLst/>
            <a:cxnLst/>
            <a:rect l="l" t="t" r="r" b="b"/>
            <a:pathLst>
              <a:path w="3027045">
                <a:moveTo>
                  <a:pt x="0" y="0"/>
                </a:moveTo>
                <a:lnTo>
                  <a:pt x="3026664" y="0"/>
                </a:lnTo>
              </a:path>
            </a:pathLst>
          </a:custGeom>
          <a:ln w="42672">
            <a:solidFill>
              <a:srgbClr val="DED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8912" y="2250452"/>
            <a:ext cx="381762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printf(“%c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%c</a:t>
            </a:r>
            <a:r>
              <a:rPr sz="1600" b="1" spc="-7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%c”,’A’,’B’,’C’);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8234" y="2250452"/>
            <a:ext cx="63754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A B</a:t>
            </a:r>
            <a:r>
              <a:rPr sz="1600" b="1" spc="-9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0652" y="2580144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0652" y="2811792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5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0652" y="3041916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8912" y="2559031"/>
            <a:ext cx="271780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7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printf(“From sea 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”); 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printf(“to shining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“);  printf</a:t>
            </a:r>
            <a:r>
              <a:rPr sz="1600" b="1" spc="-7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(“C”);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79960" y="2580144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28220" y="2546108"/>
            <a:ext cx="259397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From sea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to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shining</a:t>
            </a:r>
            <a:r>
              <a:rPr sz="1600" b="1" spc="-8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79960" y="2811792"/>
            <a:ext cx="3027045" cy="462280"/>
          </a:xfrm>
          <a:custGeom>
            <a:avLst/>
            <a:gdLst/>
            <a:ahLst/>
            <a:cxnLst/>
            <a:rect l="l" t="t" r="r" b="b"/>
            <a:pathLst>
              <a:path w="3027045" h="462279">
                <a:moveTo>
                  <a:pt x="3026664" y="0"/>
                </a:moveTo>
                <a:lnTo>
                  <a:pt x="3026664" y="461772"/>
                </a:lnTo>
                <a:lnTo>
                  <a:pt x="0" y="461772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8912" y="3257816"/>
            <a:ext cx="2962910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printf(“From sea \n”);  printf(“to shining</a:t>
            </a:r>
            <a:r>
              <a:rPr sz="1600" b="1" spc="-5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\n“);  printf</a:t>
            </a:r>
            <a:r>
              <a:rPr sz="1600" b="1" spc="-7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(“C”);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8208" y="3257816"/>
            <a:ext cx="124777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From sea  to</a:t>
            </a:r>
            <a:r>
              <a:rPr sz="1600" b="1" spc="-9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shining  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0652" y="3966984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4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652" y="4197108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0652" y="4428756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4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58912" y="3931424"/>
            <a:ext cx="283908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leg1=200.3;</a:t>
            </a:r>
            <a:r>
              <a:rPr sz="1600" b="1" spc="-7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leg2=357.4;</a:t>
            </a:r>
            <a:endParaRPr sz="1600">
              <a:latin typeface="Courier New"/>
              <a:cs typeface="Courier New"/>
            </a:endParaRPr>
          </a:p>
          <a:p>
            <a:pPr marL="12700" marR="615950">
              <a:lnSpc>
                <a:spcPts val="1820"/>
              </a:lnSpc>
              <a:spcBef>
                <a:spcPts val="95"/>
              </a:spcBef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printf(“It was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%f  m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ile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”,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eg1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+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leg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0652" y="4659642"/>
            <a:ext cx="4369435" cy="0"/>
          </a:xfrm>
          <a:custGeom>
            <a:avLst/>
            <a:gdLst/>
            <a:ahLst/>
            <a:cxnLst/>
            <a:rect l="l" t="t" r="r" b="b"/>
            <a:pathLst>
              <a:path w="4369435">
                <a:moveTo>
                  <a:pt x="0" y="0"/>
                </a:moveTo>
                <a:lnTo>
                  <a:pt x="4369308" y="0"/>
                </a:lnTo>
              </a:path>
            </a:pathLst>
          </a:custGeom>
          <a:ln w="3175">
            <a:solidFill>
              <a:srgbClr val="DED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9960" y="3966984"/>
            <a:ext cx="3027045" cy="230504"/>
          </a:xfrm>
          <a:custGeom>
            <a:avLst/>
            <a:gdLst/>
            <a:ahLst/>
            <a:cxnLst/>
            <a:rect l="l" t="t" r="r" b="b"/>
            <a:pathLst>
              <a:path w="3027045" h="230504">
                <a:moveTo>
                  <a:pt x="3026664" y="0"/>
                </a:moveTo>
                <a:lnTo>
                  <a:pt x="3026664" y="230124"/>
                </a:lnTo>
                <a:lnTo>
                  <a:pt x="0" y="230124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9960" y="4197108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28220" y="4163072"/>
            <a:ext cx="210439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It was</a:t>
            </a:r>
            <a:r>
              <a:rPr sz="1600" b="1" spc="-8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557.700012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0414" y="4163072"/>
            <a:ext cx="63690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mi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79960" y="4428756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58912" y="4643132"/>
            <a:ext cx="3573779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num1=10; num2=33; 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rin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f(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“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%d\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%d\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”,n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u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m1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num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10652" y="5122176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0652" y="5353824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4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58912" y="5106428"/>
            <a:ext cx="247205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big=11e+23;  printf(“%e</a:t>
            </a:r>
            <a:r>
              <a:rPr sz="1600" b="1" spc="-8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\n”,big);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79960" y="5122176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79960" y="5353824"/>
            <a:ext cx="3027045" cy="230504"/>
          </a:xfrm>
          <a:custGeom>
            <a:avLst/>
            <a:gdLst/>
            <a:ahLst/>
            <a:cxnLst/>
            <a:rect l="l" t="t" r="r" b="b"/>
            <a:pathLst>
              <a:path w="3027045" h="230504">
                <a:moveTo>
                  <a:pt x="3026664" y="0"/>
                </a:moveTo>
                <a:lnTo>
                  <a:pt x="3026664" y="230124"/>
                </a:lnTo>
                <a:lnTo>
                  <a:pt x="0" y="230124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28220" y="4856492"/>
            <a:ext cx="149352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8680" algn="l"/>
              </a:tabLst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10	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33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1.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00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00e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+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24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58912" y="6180285"/>
            <a:ext cx="4062729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printf(“\007 That was a</a:t>
            </a:r>
            <a:r>
              <a:rPr sz="1600" b="1" spc="-5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beep\n”);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28208" y="6182819"/>
            <a:ext cx="113919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0"/>
              </a:lnSpc>
            </a:pPr>
            <a:r>
              <a:rPr sz="1600" spc="-5" dirty="0">
                <a:solidFill>
                  <a:srgbClr val="010000"/>
                </a:solidFill>
                <a:latin typeface="Times New Roman"/>
                <a:cs typeface="Times New Roman"/>
              </a:rPr>
              <a:t>try </a:t>
            </a:r>
            <a:r>
              <a:rPr sz="1600" spc="-10" dirty="0">
                <a:solidFill>
                  <a:srgbClr val="010000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10000"/>
                </a:solidFill>
                <a:latin typeface="Times New Roman"/>
                <a:cs typeface="Times New Roman"/>
              </a:rPr>
              <a:t>yourself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58912" y="5549900"/>
            <a:ext cx="451739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81500" algn="l"/>
              </a:tabLst>
            </a:pP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rin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f(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“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%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\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n”,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’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?’)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	?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10652" y="5879604"/>
            <a:ext cx="7396480" cy="295910"/>
          </a:xfrm>
          <a:prstGeom prst="rect">
            <a:avLst/>
          </a:prstGeom>
          <a:solidFill>
            <a:srgbClr val="DEDEBD"/>
          </a:solidFill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650"/>
              </a:lnSpc>
              <a:tabLst>
                <a:tab pos="4429760" algn="l"/>
              </a:tabLst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printf(“%d</a:t>
            </a:r>
            <a:r>
              <a:rPr sz="1600" b="1" spc="9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\n”,’?’);	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63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8745">
              <a:lnSpc>
                <a:spcPct val="100000"/>
              </a:lnSpc>
            </a:pPr>
            <a:r>
              <a:rPr dirty="0"/>
              <a:t>Basic</a:t>
            </a:r>
            <a:r>
              <a:rPr spc="-100" dirty="0"/>
              <a:t> </a:t>
            </a:r>
            <a:r>
              <a:rPr dirty="0"/>
              <a:t>Input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3939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in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which allows the programmer to accept input from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keyboard.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program illustrates the </a:t>
            </a:r>
            <a:r>
              <a:rPr sz="1800" dirty="0">
                <a:latin typeface="Times New Roman"/>
                <a:cs typeface="Times New Roman"/>
              </a:rPr>
              <a:t>use of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3641689"/>
            <a:ext cx="7585075" cy="25012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happens in this </a:t>
            </a:r>
            <a:r>
              <a:rPr sz="1800" spc="-5" dirty="0">
                <a:latin typeface="Times New Roman"/>
                <a:cs typeface="Times New Roman"/>
              </a:rPr>
              <a:t>program? </a:t>
            </a:r>
            <a:r>
              <a:rPr sz="1800" spc="-10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integer called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pin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defined.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prompt </a:t>
            </a:r>
            <a:r>
              <a:rPr sz="1800" dirty="0">
                <a:latin typeface="Times New Roman"/>
                <a:cs typeface="Times New Roman"/>
              </a:rPr>
              <a:t>to  enter in a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then printed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first </a:t>
            </a: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scanf</a:t>
            </a:r>
            <a:endParaRPr sz="1800">
              <a:latin typeface="Courier New"/>
              <a:cs typeface="Courier New"/>
            </a:endParaRPr>
          </a:p>
          <a:p>
            <a:pPr marL="355600" marR="13335" indent="-635">
              <a:lnSpc>
                <a:spcPct val="100099"/>
              </a:lnSpc>
              <a:spcBef>
                <a:spcPts val="130"/>
              </a:spcBef>
            </a:pPr>
            <a:r>
              <a:rPr sz="1800" spc="-5" dirty="0">
                <a:latin typeface="Times New Roman"/>
                <a:cs typeface="Times New Roman"/>
              </a:rPr>
              <a:t>routine, which accepts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response, </a:t>
            </a:r>
            <a:r>
              <a:rPr sz="1800" dirty="0">
                <a:latin typeface="Times New Roman"/>
                <a:cs typeface="Times New Roman"/>
              </a:rPr>
              <a:t>has a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control string </a:t>
            </a:r>
            <a:r>
              <a:rPr sz="1800" dirty="0">
                <a:latin typeface="Times New Roman"/>
                <a:cs typeface="Times New Roman"/>
              </a:rPr>
              <a:t>and an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address list</a:t>
            </a:r>
            <a:r>
              <a:rPr sz="1800" spc="-5" dirty="0">
                <a:latin typeface="Times New Roman"/>
                <a:cs typeface="Times New Roman"/>
              </a:rPr>
              <a:t>. 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control string,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format specifier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%d</a:t>
            </a:r>
            <a:r>
              <a:rPr sz="1800" b="1" spc="-5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shows what data type is expected.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&amp;pin </a:t>
            </a:r>
            <a:r>
              <a:rPr sz="1800" spc="-5" dirty="0">
                <a:latin typeface="Times New Roman"/>
                <a:cs typeface="Times New Roman"/>
              </a:rPr>
              <a:t>argument specifies the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location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variable the input 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placed in. </a:t>
            </a:r>
            <a:r>
              <a:rPr sz="1800" dirty="0">
                <a:latin typeface="Times New Roman"/>
                <a:cs typeface="Times New Roman"/>
              </a:rPr>
              <a:t>After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scanf </a:t>
            </a:r>
            <a:r>
              <a:rPr sz="1800" spc="-5" dirty="0">
                <a:latin typeface="Times New Roman"/>
                <a:cs typeface="Times New Roman"/>
              </a:rPr>
              <a:t>routine completes,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pin </a:t>
            </a:r>
            <a:r>
              <a:rPr sz="1800" spc="-5" dirty="0">
                <a:latin typeface="Times New Roman"/>
                <a:cs typeface="Times New Roman"/>
              </a:rPr>
              <a:t>will 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with the input </a:t>
            </a:r>
            <a:r>
              <a:rPr sz="1800" spc="-5" dirty="0">
                <a:latin typeface="Times New Roman"/>
                <a:cs typeface="Times New Roman"/>
              </a:rPr>
              <a:t>integer. </a:t>
            </a:r>
            <a:r>
              <a:rPr sz="1800" dirty="0">
                <a:latin typeface="Times New Roman"/>
                <a:cs typeface="Times New Roman"/>
              </a:rPr>
              <a:t>This is </a:t>
            </a:r>
            <a:r>
              <a:rPr sz="1800" spc="-5" dirty="0">
                <a:latin typeface="Times New Roman"/>
                <a:cs typeface="Times New Roman"/>
              </a:rPr>
              <a:t>confirmed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second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&amp;</a:t>
            </a:r>
            <a:r>
              <a:rPr sz="1800" b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is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the  address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operator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(Much more with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-5" dirty="0">
                <a:latin typeface="Times New Roman"/>
                <a:cs typeface="Times New Roman"/>
              </a:rPr>
              <a:t>when we get 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pointers…)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756" y="2084844"/>
            <a:ext cx="5593080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8910" marR="3218180">
              <a:lnSpc>
                <a:spcPts val="1630"/>
              </a:lnSpc>
              <a:spcBef>
                <a:spcPts val="280"/>
              </a:spcBef>
              <a:tabLst>
                <a:tab pos="1267460" algn="l"/>
              </a:tabLst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	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pin;</a:t>
            </a:r>
            <a:endParaRPr sz="1600">
              <a:latin typeface="Courier New"/>
              <a:cs typeface="Courier New"/>
            </a:endParaRPr>
          </a:p>
          <a:p>
            <a:pPr marL="534670" marR="65214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printf("Please </a:t>
            </a:r>
            <a:r>
              <a:rPr sz="1600" b="1" spc="-5" dirty="0">
                <a:latin typeface="Courier New"/>
                <a:cs typeface="Courier New"/>
              </a:rPr>
              <a:t>type </a:t>
            </a:r>
            <a:r>
              <a:rPr sz="1600" b="1" dirty="0">
                <a:latin typeface="Courier New"/>
                <a:cs typeface="Courier New"/>
              </a:rPr>
              <a:t>in </a:t>
            </a:r>
            <a:r>
              <a:rPr sz="1600" b="1" spc="-5" dirty="0">
                <a:latin typeface="Courier New"/>
                <a:cs typeface="Courier New"/>
              </a:rPr>
              <a:t>your PIN\n"); 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scanf("%d",&amp;pin);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printf("Your access </a:t>
            </a:r>
            <a:r>
              <a:rPr sz="1600" b="1" spc="-5" dirty="0">
                <a:latin typeface="Courier New"/>
                <a:cs typeface="Courier New"/>
              </a:rPr>
              <a:t>code </a:t>
            </a: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%d\n",pin);}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215">
              <a:lnSpc>
                <a:spcPct val="100000"/>
              </a:lnSpc>
            </a:pPr>
            <a:r>
              <a:rPr spc="-5" dirty="0"/>
              <a:t>Basic </a:t>
            </a:r>
            <a:r>
              <a:rPr dirty="0"/>
              <a:t>Input</a:t>
            </a:r>
            <a:r>
              <a:rPr spc="-100" dirty="0"/>
              <a:t> </a:t>
            </a:r>
            <a:r>
              <a:rPr spc="-5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3055632"/>
            <a:ext cx="511492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session using the </a:t>
            </a:r>
            <a:r>
              <a:rPr sz="1800" spc="-5" dirty="0">
                <a:latin typeface="Times New Roman"/>
                <a:cs typeface="Times New Roman"/>
              </a:rPr>
              <a:t>above code would </a:t>
            </a:r>
            <a:r>
              <a:rPr sz="1800" dirty="0">
                <a:latin typeface="Times New Roman"/>
                <a:cs typeface="Times New Roman"/>
              </a:rPr>
              <a:t>look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4383097"/>
            <a:ext cx="7176134" cy="14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3820" indent="-342900" algn="just">
              <a:lnSpc>
                <a:spcPct val="972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format identifier used </a:t>
            </a:r>
            <a:r>
              <a:rPr sz="1800" dirty="0">
                <a:latin typeface="Times New Roman"/>
                <a:cs typeface="Times New Roman"/>
              </a:rPr>
              <a:t>for 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data type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as for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 </a:t>
            </a:r>
            <a:r>
              <a:rPr sz="1800" spc="-5" dirty="0">
                <a:latin typeface="Times New Roman"/>
                <a:cs typeface="Times New Roman"/>
              </a:rPr>
              <a:t>statement, </a:t>
            </a:r>
            <a:r>
              <a:rPr sz="1800" dirty="0">
                <a:latin typeface="Times New Roman"/>
                <a:cs typeface="Times New Roman"/>
              </a:rPr>
              <a:t>with one </a:t>
            </a:r>
            <a:r>
              <a:rPr sz="1800" spc="-5" dirty="0">
                <a:latin typeface="Times New Roman"/>
                <a:cs typeface="Times New Roman"/>
              </a:rPr>
              <a:t>exception. </a:t>
            </a:r>
            <a:r>
              <a:rPr sz="1800" dirty="0">
                <a:latin typeface="Times New Roman"/>
                <a:cs typeface="Times New Roman"/>
              </a:rPr>
              <a:t>If you </a:t>
            </a:r>
            <a:r>
              <a:rPr sz="1800" spc="-5" dirty="0">
                <a:latin typeface="Times New Roman"/>
                <a:cs typeface="Times New Roman"/>
              </a:rPr>
              <a:t>are inputting values </a:t>
            </a:r>
            <a:r>
              <a:rPr sz="1800" dirty="0">
                <a:latin typeface="Times New Roman"/>
                <a:cs typeface="Times New Roman"/>
              </a:rPr>
              <a:t>for a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%lf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White </a:t>
            </a:r>
            <a:r>
              <a:rPr sz="1800" dirty="0">
                <a:latin typeface="Times New Roman"/>
                <a:cs typeface="Times New Roman"/>
              </a:rPr>
              <a:t>space is skipped </a:t>
            </a:r>
            <a:r>
              <a:rPr sz="1800" spc="-5" dirty="0">
                <a:latin typeface="Times New Roman"/>
                <a:cs typeface="Times New Roman"/>
              </a:rPr>
              <a:t>over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input </a:t>
            </a:r>
            <a:r>
              <a:rPr sz="1800" dirty="0">
                <a:latin typeface="Times New Roman"/>
                <a:cs typeface="Times New Roman"/>
              </a:rPr>
              <a:t>stream (including </a:t>
            </a:r>
            <a:r>
              <a:rPr sz="1800" spc="-5" dirty="0">
                <a:latin typeface="Times New Roman"/>
                <a:cs typeface="Times New Roman"/>
              </a:rPr>
              <a:t>carriage </a:t>
            </a:r>
            <a:r>
              <a:rPr sz="1800" dirty="0">
                <a:latin typeface="Times New Roman"/>
                <a:cs typeface="Times New Roman"/>
              </a:rPr>
              <a:t>return)  except for character input.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 blank is valid character</a:t>
            </a:r>
            <a:r>
              <a:rPr sz="1800" b="1" spc="-2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input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756" y="1373136"/>
            <a:ext cx="5593080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8910" marR="3218180">
              <a:lnSpc>
                <a:spcPts val="1630"/>
              </a:lnSpc>
              <a:spcBef>
                <a:spcPts val="280"/>
              </a:spcBef>
              <a:tabLst>
                <a:tab pos="1267460" algn="l"/>
              </a:tabLst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	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pin;</a:t>
            </a:r>
            <a:endParaRPr sz="1600">
              <a:latin typeface="Courier New"/>
              <a:cs typeface="Courier New"/>
            </a:endParaRPr>
          </a:p>
          <a:p>
            <a:pPr marL="534670" marR="652145">
              <a:lnSpc>
                <a:spcPts val="1639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printf("Please </a:t>
            </a:r>
            <a:r>
              <a:rPr sz="1600" b="1" spc="-5" dirty="0">
                <a:latin typeface="Courier New"/>
                <a:cs typeface="Courier New"/>
              </a:rPr>
              <a:t>type </a:t>
            </a:r>
            <a:r>
              <a:rPr sz="1600" b="1" dirty="0">
                <a:latin typeface="Courier New"/>
                <a:cs typeface="Courier New"/>
              </a:rPr>
              <a:t>in </a:t>
            </a:r>
            <a:r>
              <a:rPr sz="1600" b="1" spc="-5" dirty="0">
                <a:latin typeface="Courier New"/>
                <a:cs typeface="Courier New"/>
              </a:rPr>
              <a:t>your PIN\n");  </a:t>
            </a:r>
            <a:r>
              <a:rPr sz="1600" b="1" dirty="0">
                <a:latin typeface="Courier New"/>
                <a:cs typeface="Courier New"/>
              </a:rPr>
              <a:t>scanf("%d",&amp;pin);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printf("Your access </a:t>
            </a:r>
            <a:r>
              <a:rPr sz="1600" b="1" spc="-5" dirty="0">
                <a:latin typeface="Courier New"/>
                <a:cs typeface="Courier New"/>
              </a:rPr>
              <a:t>code </a:t>
            </a: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%d\n",pin);}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756" y="3474732"/>
            <a:ext cx="5593080" cy="716280"/>
          </a:xfrm>
          <a:prstGeom prst="rect">
            <a:avLst/>
          </a:prstGeom>
          <a:solidFill>
            <a:srgbClr val="5B0B74"/>
          </a:solidFill>
        </p:spPr>
        <p:txBody>
          <a:bodyPr vert="horz" wrap="square" lIns="0" tIns="34290" rIns="0" bIns="0" rtlCol="0">
            <a:spAutoFit/>
          </a:bodyPr>
          <a:lstStyle/>
          <a:p>
            <a:pPr marL="168910" marR="2972435">
              <a:lnSpc>
                <a:spcPts val="1639"/>
              </a:lnSpc>
              <a:spcBef>
                <a:spcPts val="270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Please type your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PIN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4589</a:t>
            </a:r>
            <a:endParaRPr sz="1600">
              <a:latin typeface="Courier New"/>
              <a:cs typeface="Courier New"/>
            </a:endParaRPr>
          </a:p>
          <a:p>
            <a:pPr marL="168910">
              <a:lnSpc>
                <a:spcPts val="162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Your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access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code </a:t>
            </a:r>
            <a:r>
              <a:rPr sz="1600" b="1" spc="5" dirty="0">
                <a:solidFill>
                  <a:srgbClr val="DCDCDC"/>
                </a:solidFill>
                <a:latin typeface="Courier New"/>
                <a:cs typeface="Courier New"/>
              </a:rPr>
              <a:t>is</a:t>
            </a:r>
            <a:r>
              <a:rPr sz="1600" b="1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4589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536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Program</a:t>
            </a:r>
            <a:r>
              <a:rPr i="1" spc="-8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Looping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Introduction to Program</a:t>
            </a:r>
            <a:r>
              <a:rPr b="0" u="sng" spc="-100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Looping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Relational</a:t>
            </a:r>
            <a:r>
              <a:rPr b="0" u="sng" spc="-7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Operators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Relational Operators</a:t>
            </a:r>
            <a:r>
              <a:rPr b="0" u="sng" spc="-5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Table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for</a:t>
            </a:r>
            <a:r>
              <a:rPr b="0" u="sng" spc="-95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Loop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for Loop</a:t>
            </a:r>
            <a:r>
              <a:rPr b="0" u="sng" spc="-100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Example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for Loop</a:t>
            </a:r>
            <a:r>
              <a:rPr b="0" u="sng" spc="-8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Diagram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General Comments about for</a:t>
            </a:r>
            <a:r>
              <a:rPr b="0" u="sng" spc="-30" dirty="0">
                <a:solidFill>
                  <a:srgbClr val="3737CA"/>
                </a:solidFill>
              </a:rPr>
              <a:t> </a:t>
            </a:r>
            <a:r>
              <a:rPr b="0" u="sng" spc="-10" dirty="0">
                <a:solidFill>
                  <a:srgbClr val="3737CA"/>
                </a:solidFill>
              </a:rPr>
              <a:t>Loop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General Comments about for </a:t>
            </a:r>
            <a:r>
              <a:rPr b="0" u="sng" spc="-10" dirty="0">
                <a:solidFill>
                  <a:srgbClr val="3737CA"/>
                </a:solidFill>
              </a:rPr>
              <a:t>Loop </a:t>
            </a:r>
            <a:r>
              <a:rPr b="0" u="sng" spc="-5" dirty="0">
                <a:solidFill>
                  <a:srgbClr val="3737CA"/>
                </a:solidFill>
              </a:rPr>
              <a:t>Continued</a:t>
            </a:r>
          </a:p>
          <a:p>
            <a:pPr marL="3810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while</a:t>
            </a:r>
            <a:r>
              <a:rPr b="0" u="sng" spc="-100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Loop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while </a:t>
            </a:r>
            <a:r>
              <a:rPr b="0" u="sng" dirty="0">
                <a:solidFill>
                  <a:srgbClr val="3737CA"/>
                </a:solidFill>
              </a:rPr>
              <a:t>Loop</a:t>
            </a:r>
            <a:r>
              <a:rPr b="0" u="sng" spc="-55" dirty="0">
                <a:solidFill>
                  <a:srgbClr val="3737CA"/>
                </a:solidFill>
              </a:rPr>
              <a:t> </a:t>
            </a:r>
            <a:r>
              <a:rPr b="0" u="sng" spc="-10" dirty="0">
                <a:solidFill>
                  <a:srgbClr val="3737CA"/>
                </a:solidFill>
              </a:rPr>
              <a:t>Example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do while</a:t>
            </a:r>
            <a:r>
              <a:rPr b="0" u="sng" spc="-65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Loop</a:t>
            </a:r>
          </a:p>
          <a:p>
            <a:pPr marL="3810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do while Loop</a:t>
            </a:r>
            <a:r>
              <a:rPr b="0" u="sng" spc="-5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Example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do while Loop Example: Error</a:t>
            </a:r>
            <a:r>
              <a:rPr b="0" u="sng" spc="-6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Checking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4455">
              <a:lnSpc>
                <a:spcPct val="100000"/>
              </a:lnSpc>
            </a:pPr>
            <a:r>
              <a:rPr spc="-5" dirty="0"/>
              <a:t>Introduction to Program</a:t>
            </a:r>
            <a:r>
              <a:rPr spc="-85" dirty="0"/>
              <a:t> </a:t>
            </a:r>
            <a:r>
              <a:rPr spc="-5" dirty="0"/>
              <a:t>Looping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456170" cy="19354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looping is often </a:t>
            </a:r>
            <a:r>
              <a:rPr sz="1800" spc="-5" dirty="0">
                <a:latin typeface="Times New Roman"/>
                <a:cs typeface="Times New Roman"/>
              </a:rPr>
              <a:t>desirable </a:t>
            </a:r>
            <a:r>
              <a:rPr sz="1800" dirty="0">
                <a:latin typeface="Times New Roman"/>
                <a:cs typeface="Times New Roman"/>
              </a:rPr>
              <a:t>in coding in </a:t>
            </a:r>
            <a:r>
              <a:rPr sz="1800" spc="-5" dirty="0">
                <a:latin typeface="Times New Roman"/>
                <a:cs typeface="Times New Roman"/>
              </a:rPr>
              <a:t>any language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have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4965" marR="5080">
              <a:lnSpc>
                <a:spcPct val="100099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ability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repeat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block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statements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times.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C,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are  </a:t>
            </a:r>
            <a:r>
              <a:rPr sz="1800" spc="-5" dirty="0">
                <a:latin typeface="Times New Roman"/>
                <a:cs typeface="Times New Roman"/>
              </a:rPr>
              <a:t>statements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allow iteration </a:t>
            </a:r>
            <a:r>
              <a:rPr sz="1800" dirty="0">
                <a:latin typeface="Times New Roman"/>
                <a:cs typeface="Times New Roman"/>
              </a:rPr>
              <a:t>of this </a:t>
            </a:r>
            <a:r>
              <a:rPr sz="1800" spc="-5" dirty="0">
                <a:latin typeface="Times New Roman"/>
                <a:cs typeface="Times New Roman"/>
              </a:rPr>
              <a:t>type. Specifically, </a:t>
            </a: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are two classes  of program </a:t>
            </a:r>
            <a:r>
              <a:rPr sz="1800" spc="-10" dirty="0">
                <a:latin typeface="Times New Roman"/>
                <a:cs typeface="Times New Roman"/>
              </a:rPr>
              <a:t>loops </a:t>
            </a:r>
            <a:r>
              <a:rPr sz="1800" spc="-5" dirty="0">
                <a:latin typeface="Times New Roman"/>
                <a:cs typeface="Times New Roman"/>
              </a:rPr>
              <a:t>-- unconditional and </a:t>
            </a:r>
            <a:r>
              <a:rPr sz="1800" dirty="0">
                <a:latin typeface="Times New Roman"/>
                <a:cs typeface="Times New Roman"/>
              </a:rPr>
              <a:t>conditional.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unconditional loop </a:t>
            </a:r>
            <a:r>
              <a:rPr sz="180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repeated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set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times. </a:t>
            </a:r>
            <a:r>
              <a:rPr sz="1800" spc="-10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conditional loop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iterations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halted  </a:t>
            </a:r>
            <a:r>
              <a:rPr sz="1800" dirty="0">
                <a:latin typeface="Times New Roman"/>
                <a:cs typeface="Times New Roman"/>
              </a:rPr>
              <a:t>when a </a:t>
            </a:r>
            <a:r>
              <a:rPr sz="1800" spc="-5" dirty="0">
                <a:latin typeface="Times New Roman"/>
                <a:cs typeface="Times New Roman"/>
              </a:rPr>
              <a:t>certain condition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true. </a:t>
            </a:r>
            <a:r>
              <a:rPr sz="1800" dirty="0">
                <a:latin typeface="Times New Roman"/>
                <a:cs typeface="Times New Roman"/>
              </a:rPr>
              <a:t>Thus the </a:t>
            </a:r>
            <a:r>
              <a:rPr sz="1800" spc="-5" dirty="0">
                <a:latin typeface="Times New Roman"/>
                <a:cs typeface="Times New Roman"/>
              </a:rPr>
              <a:t>actual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iterations  performed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vary </a:t>
            </a:r>
            <a:r>
              <a:rPr sz="1800" spc="-5" dirty="0">
                <a:latin typeface="Times New Roman"/>
                <a:cs typeface="Times New Roman"/>
              </a:rPr>
              <a:t>each time the </a:t>
            </a:r>
            <a:r>
              <a:rPr sz="1800" dirty="0">
                <a:latin typeface="Times New Roman"/>
                <a:cs typeface="Times New Roman"/>
              </a:rPr>
              <a:t>loop 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864">
              <a:lnSpc>
                <a:spcPct val="100000"/>
              </a:lnSpc>
            </a:pPr>
            <a:r>
              <a:rPr spc="-5" dirty="0"/>
              <a:t>Relational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35" y="1402793"/>
            <a:ext cx="7571740" cy="381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446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Our </a:t>
            </a:r>
            <a:r>
              <a:rPr sz="1800" dirty="0">
                <a:latin typeface="Times New Roman"/>
                <a:cs typeface="Times New Roman"/>
              </a:rPr>
              <a:t>first use of </a:t>
            </a:r>
            <a:r>
              <a:rPr sz="1800" spc="-5" dirty="0">
                <a:latin typeface="Times New Roman"/>
                <a:cs typeface="Times New Roman"/>
              </a:rPr>
              <a:t>these operators will </a:t>
            </a:r>
            <a:r>
              <a:rPr sz="1800" dirty="0">
                <a:latin typeface="Times New Roman"/>
                <a:cs typeface="Times New Roman"/>
              </a:rPr>
              <a:t>be to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up </a:t>
            </a:r>
            <a:r>
              <a:rPr sz="1800" spc="-5" dirty="0">
                <a:latin typeface="Times New Roman"/>
                <a:cs typeface="Times New Roman"/>
              </a:rPr>
              <a:t>the condition required </a:t>
            </a:r>
            <a:r>
              <a:rPr sz="1800" dirty="0">
                <a:latin typeface="Times New Roman"/>
                <a:cs typeface="Times New Roman"/>
              </a:rPr>
              <a:t>to  control a conditional loop. </a:t>
            </a:r>
            <a:r>
              <a:rPr sz="1800" spc="-5" dirty="0">
                <a:latin typeface="Times New Roman"/>
                <a:cs typeface="Times New Roman"/>
              </a:rPr>
              <a:t>Relational operators </a:t>
            </a:r>
            <a:r>
              <a:rPr sz="1800" dirty="0">
                <a:latin typeface="Times New Roman"/>
                <a:cs typeface="Times New Roman"/>
              </a:rPr>
              <a:t>allow 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comparison of two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expressions</a:t>
            </a:r>
            <a:r>
              <a:rPr sz="1800" spc="-5" dirty="0">
                <a:latin typeface="Times New Roman"/>
                <a:cs typeface="Times New Roman"/>
              </a:rPr>
              <a:t>. Such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 &lt;</a:t>
            </a:r>
            <a:r>
              <a:rPr sz="1800" b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reads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1CA99"/>
                </a:solidFill>
                <a:latin typeface="Times New Roman"/>
                <a:cs typeface="Times New Roman"/>
              </a:rPr>
              <a:t>“less than”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6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TRUE. If not it will </a:t>
            </a:r>
            <a:r>
              <a:rPr sz="1800" spc="-5" dirty="0">
                <a:latin typeface="Times New Roman"/>
                <a:cs typeface="Times New Roman"/>
              </a:rPr>
              <a:t>evaluate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25654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Exactly what </a:t>
            </a:r>
            <a:r>
              <a:rPr sz="1800" spc="-10" dirty="0">
                <a:latin typeface="Times New Roman"/>
                <a:cs typeface="Times New Roman"/>
              </a:rPr>
              <a:t>does </a:t>
            </a:r>
            <a:r>
              <a:rPr sz="1800" spc="-5" dirty="0">
                <a:latin typeface="Times New Roman"/>
                <a:cs typeface="Times New Roman"/>
              </a:rPr>
              <a:t>it mean to say an expression is TRUE or FALSE?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uses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FALSE </a:t>
            </a:r>
            <a:r>
              <a:rPr sz="1600" b="1" spc="-10" dirty="0">
                <a:latin typeface="Times New Roman"/>
                <a:cs typeface="Times New Roman"/>
              </a:rPr>
              <a:t>means </a:t>
            </a:r>
            <a:r>
              <a:rPr sz="1600" b="1" spc="-5" dirty="0">
                <a:latin typeface="Times New Roman"/>
                <a:cs typeface="Times New Roman"/>
              </a:rPr>
              <a:t>evaluates to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ZERO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TRUE </a:t>
            </a:r>
            <a:r>
              <a:rPr sz="1600" b="1" spc="-10" dirty="0">
                <a:latin typeface="Times New Roman"/>
                <a:cs typeface="Times New Roman"/>
              </a:rPr>
              <a:t>means </a:t>
            </a:r>
            <a:r>
              <a:rPr sz="1600" b="1" spc="-5" dirty="0">
                <a:latin typeface="Times New Roman"/>
                <a:cs typeface="Times New Roman"/>
              </a:rPr>
              <a:t>evaluates to any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NON-ZERO </a:t>
            </a:r>
            <a:r>
              <a:rPr sz="1600" b="1" spc="-5" dirty="0">
                <a:latin typeface="Times New Roman"/>
                <a:cs typeface="Times New Roman"/>
              </a:rPr>
              <a:t>integer(even negative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integers)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105">
              <a:lnSpc>
                <a:spcPct val="100000"/>
              </a:lnSpc>
            </a:pPr>
            <a:r>
              <a:rPr spc="-5" dirty="0"/>
              <a:t>Relational Operators</a:t>
            </a:r>
            <a:r>
              <a:rPr spc="-95" dirty="0"/>
              <a:t> </a:t>
            </a:r>
            <a:r>
              <a:rPr spc="-5" dirty="0"/>
              <a:t>Table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49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590931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following </a:t>
            </a:r>
            <a:r>
              <a:rPr sz="1800" dirty="0">
                <a:latin typeface="Times New Roman"/>
                <a:cs typeface="Times New Roman"/>
              </a:rPr>
              <a:t>table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various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relational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5036820"/>
            <a:ext cx="72021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relational operators 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precedence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below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arithmetic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7960" y="2083320"/>
          <a:ext cx="6681215" cy="2517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894"/>
                <a:gridCol w="2424949"/>
                <a:gridCol w="3211372"/>
              </a:tblGrid>
              <a:tr h="364617">
                <a:tc>
                  <a:txBody>
                    <a:bodyPr/>
                    <a:lstStyle/>
                    <a:p>
                      <a:pPr marL="6794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39"/>
                        </a:lnSpc>
                      </a:pPr>
                      <a:r>
                        <a:rPr sz="18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39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325752"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800" spc="-9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count ==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3550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flag !=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DONE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 &lt;</a:t>
                      </a:r>
                      <a:r>
                        <a:rPr sz="1800" b="1" spc="-11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Less than or equal</a:t>
                      </a:r>
                      <a:r>
                        <a:rPr sz="1800" spc="-1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800" b="1" spc="-10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LIMIT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8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pointer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end_of_list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4050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Greater than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lap &gt;=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start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535">
              <a:lnSpc>
                <a:spcPct val="100000"/>
              </a:lnSpc>
            </a:pPr>
            <a:r>
              <a:rPr dirty="0"/>
              <a:t>Canonical </a:t>
            </a:r>
            <a:r>
              <a:rPr spc="-10" dirty="0"/>
              <a:t>First</a:t>
            </a:r>
            <a:r>
              <a:rPr spc="-55" dirty="0"/>
              <a:t> </a:t>
            </a:r>
            <a:r>
              <a:rPr dirty="0"/>
              <a:t>Program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645033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program is </a:t>
            </a:r>
            <a:r>
              <a:rPr sz="1800" dirty="0">
                <a:latin typeface="Times New Roman"/>
                <a:cs typeface="Times New Roman"/>
              </a:rPr>
              <a:t>written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 programming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4046232"/>
            <a:ext cx="757682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 is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case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sensitive</a:t>
            </a:r>
            <a:r>
              <a:rPr sz="1800" spc="-5" dirty="0">
                <a:latin typeface="Times New Roman"/>
                <a:cs typeface="Times New Roman"/>
              </a:rPr>
              <a:t>. All commands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must be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lowercase.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99"/>
              </a:lnSpc>
              <a:spcBef>
                <a:spcPts val="4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 has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free-form line structure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End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of each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must be marked  with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semicolon</a:t>
            </a:r>
            <a:r>
              <a:rPr sz="1800" spc="-5" dirty="0">
                <a:latin typeface="Times New Roman"/>
                <a:cs typeface="Times New Roman"/>
              </a:rPr>
              <a:t>. Multiple statements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on the </a:t>
            </a:r>
            <a:r>
              <a:rPr sz="1800" spc="-5" dirty="0">
                <a:latin typeface="Times New Roman"/>
                <a:cs typeface="Times New Roman"/>
              </a:rPr>
              <a:t>same line. </a:t>
            </a:r>
            <a:r>
              <a:rPr sz="1800" b="1" i="1" spc="-5" dirty="0">
                <a:latin typeface="Times New Roman"/>
                <a:cs typeface="Times New Roman"/>
              </a:rPr>
              <a:t>White </a:t>
            </a:r>
            <a:r>
              <a:rPr sz="1800" b="1" i="1" dirty="0">
                <a:latin typeface="Times New Roman"/>
                <a:cs typeface="Times New Roman"/>
              </a:rPr>
              <a:t>space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ignored. Statements can continue over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3380" y="2051316"/>
            <a:ext cx="4127500" cy="175577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"/>
              </a:spcBef>
            </a:pPr>
            <a:endParaRPr sz="1650">
              <a:latin typeface="Times New Roman"/>
              <a:cs typeface="Times New Roman"/>
            </a:endParaRPr>
          </a:p>
          <a:p>
            <a:pPr marL="168910" marR="1752600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#include &lt;stdio.h&gt;  main()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485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78510" marR="16319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/* </a:t>
            </a:r>
            <a:r>
              <a:rPr sz="1600" b="1" spc="-5" dirty="0">
                <a:latin typeface="Courier New"/>
                <a:cs typeface="Courier New"/>
              </a:rPr>
              <a:t>My first </a:t>
            </a:r>
            <a:r>
              <a:rPr sz="1600" b="1" dirty="0">
                <a:latin typeface="Courier New"/>
                <a:cs typeface="Courier New"/>
              </a:rPr>
              <a:t>program </a:t>
            </a:r>
            <a:r>
              <a:rPr sz="1600" b="1" spc="-5" dirty="0">
                <a:latin typeface="Courier New"/>
                <a:cs typeface="Courier New"/>
              </a:rPr>
              <a:t>*/  printf("Hello World!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\n")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62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86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735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31959" y="1401970"/>
            <a:ext cx="746125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for loop is C’s form of an </a:t>
            </a:r>
            <a:r>
              <a:rPr sz="1800" spc="-5" dirty="0">
                <a:latin typeface="Times New Roman"/>
                <a:cs typeface="Times New Roman"/>
              </a:rPr>
              <a:t>unconditional loop. The basic syntax </a:t>
            </a:r>
            <a:r>
              <a:rPr sz="1800" dirty="0">
                <a:latin typeface="Times New Roman"/>
                <a:cs typeface="Times New Roman"/>
              </a:rPr>
              <a:t>of the for 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5001" y="1986800"/>
            <a:ext cx="259143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expr; increment</a:t>
            </a:r>
            <a:r>
              <a:rPr sz="1600" b="1" i="1" spc="-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i="1" dirty="0">
                <a:solidFill>
                  <a:srgbClr val="01CA99"/>
                </a:solidFill>
                <a:latin typeface="Courier New"/>
                <a:cs typeface="Courier New"/>
              </a:rPr>
              <a:t>expr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959" y="1909015"/>
            <a:ext cx="4765040" cy="245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ct val="1319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initialization expression; test  program</a:t>
            </a:r>
            <a:r>
              <a:rPr sz="1600" b="1" i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sum=10;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 (i=0; i&lt;6;</a:t>
            </a:r>
            <a:r>
              <a:rPr sz="16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sum =</a:t>
            </a:r>
            <a:r>
              <a:rPr sz="16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sum+i;</a:t>
            </a:r>
            <a:endParaRPr sz="16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operation for </a:t>
            </a:r>
            <a:r>
              <a:rPr sz="1800" dirty="0">
                <a:latin typeface="Times New Roman"/>
                <a:cs typeface="Times New Roman"/>
              </a:rPr>
              <a:t>the loop is 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  <a:p>
            <a:pPr marL="689610" lvl="1" indent="-219710">
              <a:lnSpc>
                <a:spcPct val="100000"/>
              </a:lnSpc>
              <a:spcBef>
                <a:spcPts val="400"/>
              </a:spcBef>
              <a:buAutoNum type="arabicParenR"/>
              <a:tabLst>
                <a:tab pos="69024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initialization </a:t>
            </a:r>
            <a:r>
              <a:rPr sz="1600" b="1" spc="-5" dirty="0">
                <a:latin typeface="Times New Roman"/>
                <a:cs typeface="Times New Roman"/>
              </a:rPr>
              <a:t>expression is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evaluated.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9164" y="4399341"/>
            <a:ext cx="7308215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600"/>
              </a:lnSpc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test </a:t>
            </a:r>
            <a:r>
              <a:rPr sz="1600" b="1" spc="-5" dirty="0">
                <a:latin typeface="Times New Roman"/>
                <a:cs typeface="Times New Roman"/>
              </a:rPr>
              <a:t>expression is evaluated. If it is TRUE, body of the loop is executed. If </a:t>
            </a:r>
            <a:r>
              <a:rPr sz="1600" b="1" dirty="0">
                <a:latin typeface="Times New Roman"/>
                <a:cs typeface="Times New Roman"/>
              </a:rPr>
              <a:t>it </a:t>
            </a:r>
            <a:r>
              <a:rPr sz="1600" b="1" spc="-5" dirty="0">
                <a:latin typeface="Times New Roman"/>
                <a:cs typeface="Times New Roman"/>
              </a:rPr>
              <a:t>is  FALSE, exit </a:t>
            </a:r>
            <a:r>
              <a:rPr sz="1600" b="1" dirty="0">
                <a:latin typeface="Times New Roman"/>
                <a:cs typeface="Times New Roman"/>
              </a:rPr>
              <a:t>the for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299085" marR="52069" indent="-286385">
              <a:lnSpc>
                <a:spcPct val="100600"/>
              </a:lnSpc>
              <a:spcBef>
                <a:spcPts val="370"/>
              </a:spcBef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Assume </a:t>
            </a:r>
            <a:r>
              <a:rPr sz="1600" b="1" dirty="0">
                <a:latin typeface="Times New Roman"/>
                <a:cs typeface="Times New Roman"/>
              </a:rPr>
              <a:t>test </a:t>
            </a:r>
            <a:r>
              <a:rPr sz="1600" b="1" spc="-5" dirty="0">
                <a:latin typeface="Times New Roman"/>
                <a:cs typeface="Times New Roman"/>
              </a:rPr>
              <a:t>expression is TRUE. Execute the </a:t>
            </a:r>
            <a:r>
              <a:rPr sz="1600" b="1" dirty="0">
                <a:latin typeface="Times New Roman"/>
                <a:cs typeface="Times New Roman"/>
              </a:rPr>
              <a:t>program statements </a:t>
            </a:r>
            <a:r>
              <a:rPr sz="1600" b="1" spc="-5" dirty="0">
                <a:latin typeface="Times New Roman"/>
                <a:cs typeface="Times New Roman"/>
              </a:rPr>
              <a:t>making up the  </a:t>
            </a:r>
            <a:r>
              <a:rPr sz="1600" b="1" dirty="0">
                <a:latin typeface="Times New Roman"/>
                <a:cs typeface="Times New Roman"/>
              </a:rPr>
              <a:t>body of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231775" indent="-219075">
              <a:lnSpc>
                <a:spcPct val="100000"/>
              </a:lnSpc>
              <a:spcBef>
                <a:spcPts val="395"/>
              </a:spcBef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Evaluate the </a:t>
            </a:r>
            <a:r>
              <a:rPr sz="1600" b="1" dirty="0">
                <a:latin typeface="Times New Roman"/>
                <a:cs typeface="Times New Roman"/>
              </a:rPr>
              <a:t>increment expression </a:t>
            </a:r>
            <a:r>
              <a:rPr sz="1600" b="1" spc="-5" dirty="0">
                <a:latin typeface="Times New Roman"/>
                <a:cs typeface="Times New Roman"/>
              </a:rPr>
              <a:t>and return to step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  <a:p>
            <a:pPr marL="231775" indent="-219075">
              <a:lnSpc>
                <a:spcPct val="100000"/>
              </a:lnSpc>
              <a:spcBef>
                <a:spcPts val="384"/>
              </a:spcBef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When test expression is FALSE, exit loop and move on to next line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43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715" dirty="0">
                <a:latin typeface="Courier New"/>
                <a:cs typeface="Courier New"/>
              </a:rPr>
              <a:t> </a:t>
            </a:r>
            <a:r>
              <a:rPr spc="-5" dirty="0"/>
              <a:t>Loop 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1659889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Sample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3055620"/>
            <a:ext cx="55911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trace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execution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sample </a:t>
            </a:r>
            <a:r>
              <a:rPr sz="1800" dirty="0">
                <a:latin typeface="Times New Roman"/>
                <a:cs typeface="Times New Roman"/>
              </a:rPr>
              <a:t>loop as</a:t>
            </a:r>
            <a:r>
              <a:rPr sz="1800" spc="-5" dirty="0">
                <a:latin typeface="Times New Roman"/>
                <a:cs typeface="Times New Roman"/>
              </a:rPr>
              <a:t> follows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372" y="2013216"/>
            <a:ext cx="2536190" cy="71628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1760"/>
              </a:lnSpc>
            </a:pPr>
            <a:r>
              <a:rPr sz="1600" b="1" dirty="0">
                <a:latin typeface="Courier New"/>
                <a:cs typeface="Courier New"/>
              </a:rPr>
              <a:t>sum =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532765" marR="38735" indent="-365760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latin typeface="Courier New"/>
                <a:cs typeface="Courier New"/>
              </a:rPr>
              <a:t>for (i=0; i&lt;6;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++i)  sum=sum+i;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09912" y="3639324"/>
          <a:ext cx="3032758" cy="2663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255"/>
                <a:gridCol w="364683"/>
                <a:gridCol w="947599"/>
                <a:gridCol w="702221"/>
              </a:tblGrid>
              <a:tr h="340233">
                <a:tc>
                  <a:txBody>
                    <a:bodyPr/>
                    <a:lstStyle/>
                    <a:p>
                      <a:pPr marL="6794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039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39"/>
                        </a:lnSpc>
                      </a:pP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i&lt;6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39"/>
                        </a:lnSpc>
                      </a:pPr>
                      <a:r>
                        <a:rPr sz="18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93846">
                <a:tc>
                  <a:txBody>
                    <a:bodyPr/>
                    <a:lstStyle/>
                    <a:p>
                      <a:pPr marL="67945">
                        <a:lnSpc>
                          <a:spcPts val="119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00"/>
                        </a:lnSpc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0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ts val="1535"/>
                        </a:lnSpc>
                      </a:pPr>
                      <a:r>
                        <a:rPr sz="2700" spc="-22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50" spc="-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30708">
                <a:tc>
                  <a:txBody>
                    <a:bodyPr/>
                    <a:lstStyle/>
                    <a:p>
                      <a:pPr marL="67945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rd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7945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30708">
                <a:tc>
                  <a:txBody>
                    <a:bodyPr/>
                    <a:lstStyle/>
                    <a:p>
                      <a:pPr marL="68580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80523">
                <a:tc>
                  <a:txBody>
                    <a:bodyPr/>
                    <a:lstStyle/>
                    <a:p>
                      <a:pPr marL="68580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440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dirty="0"/>
              <a:t>Loop Diagram</a:t>
            </a:r>
          </a:p>
        </p:txBody>
      </p:sp>
      <p:sp>
        <p:nvSpPr>
          <p:cNvPr id="689" name="object 6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587629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diagram illustrates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operation </a:t>
            </a:r>
            <a:r>
              <a:rPr sz="1800" dirty="0">
                <a:latin typeface="Times New Roman"/>
                <a:cs typeface="Times New Roman"/>
              </a:rPr>
              <a:t>of a for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179" y="2301240"/>
            <a:ext cx="709930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b="1" spc="-5" dirty="0">
                <a:latin typeface="Courier New"/>
                <a:cs typeface="Courier New"/>
              </a:rPr>
              <a:t>for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179" y="3468636"/>
            <a:ext cx="1631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90428" y="2304300"/>
            <a:ext cx="403860" cy="388620"/>
          </a:xfrm>
          <a:custGeom>
            <a:avLst/>
            <a:gdLst/>
            <a:ahLst/>
            <a:cxnLst/>
            <a:rect l="l" t="t" r="r" b="b"/>
            <a:pathLst>
              <a:path w="403860" h="388619">
                <a:moveTo>
                  <a:pt x="403859" y="195071"/>
                </a:moveTo>
                <a:lnTo>
                  <a:pt x="398554" y="150196"/>
                </a:lnTo>
                <a:lnTo>
                  <a:pt x="383439" y="109079"/>
                </a:lnTo>
                <a:lnTo>
                  <a:pt x="359712" y="72867"/>
                </a:lnTo>
                <a:lnTo>
                  <a:pt x="328575" y="42707"/>
                </a:lnTo>
                <a:lnTo>
                  <a:pt x="291226" y="19745"/>
                </a:lnTo>
                <a:lnTo>
                  <a:pt x="248865" y="5127"/>
                </a:lnTo>
                <a:lnTo>
                  <a:pt x="202691" y="0"/>
                </a:lnTo>
                <a:lnTo>
                  <a:pt x="155954" y="5127"/>
                </a:lnTo>
                <a:lnTo>
                  <a:pt x="113189" y="19745"/>
                </a:lnTo>
                <a:lnTo>
                  <a:pt x="75569" y="42707"/>
                </a:lnTo>
                <a:lnTo>
                  <a:pt x="44267" y="72867"/>
                </a:lnTo>
                <a:lnTo>
                  <a:pt x="20456" y="109079"/>
                </a:lnTo>
                <a:lnTo>
                  <a:pt x="5309" y="150196"/>
                </a:lnTo>
                <a:lnTo>
                  <a:pt x="0" y="195071"/>
                </a:lnTo>
                <a:lnTo>
                  <a:pt x="5309" y="239383"/>
                </a:lnTo>
                <a:lnTo>
                  <a:pt x="20456" y="280096"/>
                </a:lnTo>
                <a:lnTo>
                  <a:pt x="44267" y="316036"/>
                </a:lnTo>
                <a:lnTo>
                  <a:pt x="75569" y="346032"/>
                </a:lnTo>
                <a:lnTo>
                  <a:pt x="113189" y="368910"/>
                </a:lnTo>
                <a:lnTo>
                  <a:pt x="155954" y="383497"/>
                </a:lnTo>
                <a:lnTo>
                  <a:pt x="202691" y="388619"/>
                </a:lnTo>
                <a:lnTo>
                  <a:pt x="248865" y="383497"/>
                </a:lnTo>
                <a:lnTo>
                  <a:pt x="291226" y="368910"/>
                </a:lnTo>
                <a:lnTo>
                  <a:pt x="328575" y="346032"/>
                </a:lnTo>
                <a:lnTo>
                  <a:pt x="359712" y="316036"/>
                </a:lnTo>
                <a:lnTo>
                  <a:pt x="383439" y="280096"/>
                </a:lnTo>
                <a:lnTo>
                  <a:pt x="398554" y="239383"/>
                </a:lnTo>
                <a:lnTo>
                  <a:pt x="403859" y="1950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9741" y="228144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93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8213" y="228448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096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9362" y="22875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45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0510" y="2290584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659" y="229363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42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2807" y="229668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091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6023" y="229972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701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1047" y="2302776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693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6071" y="230582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8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1095" y="2308872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676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6119" y="2311920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68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1143" y="2314968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659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6167" y="231801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51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1329" y="232102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36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8077" y="232411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903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4913" y="232716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264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1749" y="2330208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62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8585" y="2333256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5421" y="2336304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347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2257" y="233935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708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19093" y="234240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06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5929" y="2345448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430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12765" y="23484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791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9816" y="235154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721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7804" y="235459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71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5792" y="235764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2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3779" y="2360688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870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1767" y="2363736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>
                <a:moveTo>
                  <a:pt x="0" y="0"/>
                </a:moveTo>
                <a:lnTo>
                  <a:pt x="331919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9755" y="236678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5969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97743" y="236983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40018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95731" y="2372880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068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93719" y="2375928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17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1706" y="2378976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6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89694" y="2382024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217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87682" y="238507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266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6018" y="2388120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>
                <a:moveTo>
                  <a:pt x="0" y="0"/>
                </a:moveTo>
                <a:lnTo>
                  <a:pt x="36361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84886" y="239116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5896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83754" y="2394216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6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82623" y="23972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455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81491" y="240031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735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80360" y="2403360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014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79228" y="2406408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94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78096" y="240945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574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76965" y="241250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53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75833" y="2415552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3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4702" y="2418600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412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73570" y="2421648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692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72438" y="2424696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72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71349" y="242768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65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70970" y="2430792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2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70606" y="243384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6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0241" y="2436888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0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69876" y="2439936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35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9511" y="244298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71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69146" y="244603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07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68781" y="244908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42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8416" y="2452128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78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8051" y="245517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13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67686" y="245822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49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67321" y="2461272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85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6957" y="246432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0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66592" y="2467368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6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66226" y="247041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66540" y="2473466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58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69129" y="247346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66226" y="247651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6590" y="2479560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8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66955" y="248260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4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67319" y="2485656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90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67683" y="248870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55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68047" y="249175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21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68412" y="249480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87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68776" y="249784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53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69140" y="2500896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18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69504" y="250394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84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69869" y="250699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50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70233" y="251004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1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70597" y="2513088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1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70961" y="2516136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4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71620" y="251898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72890" y="251918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59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72401" y="2522232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0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73527" y="2525280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779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4652" y="2528328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511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75778" y="2531376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24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76904" y="253442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976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78029" y="253747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09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79155" y="2540520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41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80281" y="254356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74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81406" y="254661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2906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82532" y="25496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9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83657" y="2552712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371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84783" y="255576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6104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85590" y="255771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86859" y="2558808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680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47540" y="2558797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48809" y="255768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87474" y="2561856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684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89470" y="256490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668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91466" y="256795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93461" y="25710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636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95457" y="257404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619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97452" y="2577096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603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99448" y="2580144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7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01444" y="2583192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570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03439" y="258624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554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05435" y="2589288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38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07431" y="259233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521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09426" y="259538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505" y="0"/>
                </a:lnTo>
              </a:path>
            </a:pathLst>
          </a:custGeom>
          <a:ln w="3175">
            <a:solidFill>
              <a:srgbClr val="878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12121" y="2598432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085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15252" y="26014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2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18382" y="260452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99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21512" y="26075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06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24642" y="2610624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5913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27772" y="26136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0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30902" y="2616720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327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34033" y="2619768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34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37163" y="2622816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741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40293" y="262586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448" y="0"/>
                </a:lnTo>
              </a:path>
            </a:pathLst>
          </a:custGeom>
          <a:ln w="3175">
            <a:solidFill>
              <a:srgbClr val="7C7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44616" y="262891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5766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49528" y="2631960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90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54440" y="2635008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40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59352" y="26380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176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64264" y="264110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13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69176" y="264415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50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74088" y="2647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5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79250" y="265024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23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87971" y="265329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3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96693" y="265634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24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05414" y="2659392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760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14136" y="266244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3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26673" y="2665488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152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53699" y="266777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4193552" y="2322080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918728" y="4198632"/>
            <a:ext cx="403860" cy="390525"/>
          </a:xfrm>
          <a:custGeom>
            <a:avLst/>
            <a:gdLst/>
            <a:ahLst/>
            <a:cxnLst/>
            <a:rect l="l" t="t" r="r" b="b"/>
            <a:pathLst>
              <a:path w="403860" h="390525">
                <a:moveTo>
                  <a:pt x="403860" y="195072"/>
                </a:moveTo>
                <a:lnTo>
                  <a:pt x="398554" y="150676"/>
                </a:lnTo>
                <a:lnTo>
                  <a:pt x="383439" y="109745"/>
                </a:lnTo>
                <a:lnTo>
                  <a:pt x="359712" y="73507"/>
                </a:lnTo>
                <a:lnTo>
                  <a:pt x="328575" y="43187"/>
                </a:lnTo>
                <a:lnTo>
                  <a:pt x="291226" y="20011"/>
                </a:lnTo>
                <a:lnTo>
                  <a:pt x="248865" y="5207"/>
                </a:lnTo>
                <a:lnTo>
                  <a:pt x="202692" y="0"/>
                </a:lnTo>
                <a:lnTo>
                  <a:pt x="155954" y="5207"/>
                </a:lnTo>
                <a:lnTo>
                  <a:pt x="113189" y="20011"/>
                </a:lnTo>
                <a:lnTo>
                  <a:pt x="75569" y="43187"/>
                </a:lnTo>
                <a:lnTo>
                  <a:pt x="44267" y="73507"/>
                </a:lnTo>
                <a:lnTo>
                  <a:pt x="20456" y="109745"/>
                </a:lnTo>
                <a:lnTo>
                  <a:pt x="5309" y="150676"/>
                </a:lnTo>
                <a:lnTo>
                  <a:pt x="0" y="195072"/>
                </a:lnTo>
                <a:lnTo>
                  <a:pt x="5309" y="239947"/>
                </a:lnTo>
                <a:lnTo>
                  <a:pt x="20456" y="281064"/>
                </a:lnTo>
                <a:lnTo>
                  <a:pt x="44267" y="317276"/>
                </a:lnTo>
                <a:lnTo>
                  <a:pt x="75569" y="347436"/>
                </a:lnTo>
                <a:lnTo>
                  <a:pt x="113189" y="370398"/>
                </a:lnTo>
                <a:lnTo>
                  <a:pt x="155954" y="385016"/>
                </a:lnTo>
                <a:lnTo>
                  <a:pt x="202692" y="390144"/>
                </a:lnTo>
                <a:lnTo>
                  <a:pt x="248865" y="385016"/>
                </a:lnTo>
                <a:lnTo>
                  <a:pt x="291226" y="370398"/>
                </a:lnTo>
                <a:lnTo>
                  <a:pt x="328575" y="347436"/>
                </a:lnTo>
                <a:lnTo>
                  <a:pt x="359712" y="317276"/>
                </a:lnTo>
                <a:lnTo>
                  <a:pt x="383439" y="281064"/>
                </a:lnTo>
                <a:lnTo>
                  <a:pt x="398554" y="239947"/>
                </a:lnTo>
                <a:lnTo>
                  <a:pt x="403860" y="19507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68041" y="4177296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>
                <a:moveTo>
                  <a:pt x="0" y="0"/>
                </a:moveTo>
                <a:lnTo>
                  <a:pt x="54993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46513" y="4180344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096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37662" y="418339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45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28810" y="4186440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019959" y="4189488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42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11107" y="419253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0" y="0"/>
                </a:moveTo>
                <a:lnTo>
                  <a:pt x="169091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04323" y="4195584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701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999347" y="419863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693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994371" y="420168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8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989395" y="4204728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676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84419" y="420777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68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979443" y="4210824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4">
                <a:moveTo>
                  <a:pt x="0" y="0"/>
                </a:moveTo>
                <a:lnTo>
                  <a:pt x="232659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74467" y="4213872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51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69629" y="421687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36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66377" y="421996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8903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63213" y="422301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264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60049" y="422606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27162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56885" y="4229112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953721" y="423216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347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50557" y="4235208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708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47393" y="423825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06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44229" y="4241304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430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41065" y="4244352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791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938116" y="4247400"/>
            <a:ext cx="316230" cy="0"/>
          </a:xfrm>
          <a:custGeom>
            <a:avLst/>
            <a:gdLst/>
            <a:ahLst/>
            <a:cxnLst/>
            <a:rect l="l" t="t" r="r" b="b"/>
            <a:pathLst>
              <a:path w="316230">
                <a:moveTo>
                  <a:pt x="0" y="0"/>
                </a:moveTo>
                <a:lnTo>
                  <a:pt x="315721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36104" y="425044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71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34092" y="4253496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2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932079" y="4256544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870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30067" y="4259592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5">
                <a:moveTo>
                  <a:pt x="0" y="0"/>
                </a:moveTo>
                <a:lnTo>
                  <a:pt x="331919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928055" y="426264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5969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926043" y="4265688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40018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24031" y="4268736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0" y="0"/>
                </a:moveTo>
                <a:lnTo>
                  <a:pt x="344068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22019" y="4271784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17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20007" y="427483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6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17994" y="4277880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217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915982" y="4280928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266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914318" y="4283976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5">
                <a:moveTo>
                  <a:pt x="0" y="0"/>
                </a:moveTo>
                <a:lnTo>
                  <a:pt x="36361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913186" y="4287024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896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12054" y="4290072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6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10923" y="4293120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455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09791" y="42961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>
                <a:moveTo>
                  <a:pt x="0" y="0"/>
                </a:moveTo>
                <a:lnTo>
                  <a:pt x="372735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08660" y="4299216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014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907528" y="4302264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94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06396" y="430531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74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905265" y="430836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53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904133" y="4311408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3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903001" y="4314456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412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01870" y="4317504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>
                <a:moveTo>
                  <a:pt x="0" y="0"/>
                </a:moveTo>
                <a:lnTo>
                  <a:pt x="388692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00738" y="4320552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72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99649" y="432354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65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99271" y="4326648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2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98906" y="4329696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66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98541" y="4332744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40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98176" y="433579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35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97811" y="4338840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71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97446" y="4341888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>
                <a:moveTo>
                  <a:pt x="0" y="0"/>
                </a:moveTo>
                <a:lnTo>
                  <a:pt x="397607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97081" y="4344936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342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96716" y="4347984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78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96351" y="435103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13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95986" y="435408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49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895621" y="4357128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0" y="0"/>
                </a:moveTo>
                <a:lnTo>
                  <a:pt x="401285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95256" y="4360176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0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94892" y="4363224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6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94527" y="436627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94839" y="436932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58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297429" y="4369321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94526" y="437236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94891" y="4375416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8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5255" y="437846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4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95619" y="4381512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0" y="0"/>
                </a:moveTo>
                <a:lnTo>
                  <a:pt x="401290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895983" y="438456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55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96348" y="438760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21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96712" y="439065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87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97076" y="439370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353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97440" y="439675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>
                <a:moveTo>
                  <a:pt x="0" y="0"/>
                </a:moveTo>
                <a:lnTo>
                  <a:pt x="397618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897804" y="4399800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84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98169" y="440284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50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98533" y="4405896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41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98897" y="440894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681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99261" y="4411992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4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894344" y="441504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494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900701" y="441808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0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901827" y="4421136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>
                <a:moveTo>
                  <a:pt x="0" y="0"/>
                </a:moveTo>
                <a:lnTo>
                  <a:pt x="388779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902952" y="4424184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511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904078" y="4427232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24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905204" y="443028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976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906329" y="443332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09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907455" y="4436376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41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908580" y="4439424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74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09706" y="4442472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06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10832" y="4445520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9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911957" y="4448568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371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913083" y="4451616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104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94344" y="4454664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701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915774" y="445771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684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917770" y="4460760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668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919766" y="4463808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921761" y="446685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636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923757" y="4469904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619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925752" y="4472952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4">
                <a:moveTo>
                  <a:pt x="0" y="0"/>
                </a:moveTo>
                <a:lnTo>
                  <a:pt x="340603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927748" y="4476000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7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929744" y="4479048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570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31739" y="4482096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554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933735" y="4485144"/>
            <a:ext cx="325120" cy="0"/>
          </a:xfrm>
          <a:custGeom>
            <a:avLst/>
            <a:gdLst/>
            <a:ahLst/>
            <a:cxnLst/>
            <a:rect l="l" t="t" r="r" b="b"/>
            <a:pathLst>
              <a:path w="325119">
                <a:moveTo>
                  <a:pt x="0" y="0"/>
                </a:moveTo>
                <a:lnTo>
                  <a:pt x="324538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935731" y="448819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521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894344" y="449124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887" y="0"/>
                </a:lnTo>
              </a:path>
            </a:pathLst>
          </a:custGeom>
          <a:ln w="3175">
            <a:solidFill>
              <a:srgbClr val="878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40421" y="4494288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085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943552" y="449733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2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46682" y="4500384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99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49812" y="4503432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06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52942" y="4506480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5913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56072" y="450952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0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59203" y="451257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327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62333" y="4515624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34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65463" y="4518672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741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94344" y="452172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697" y="0"/>
                </a:lnTo>
              </a:path>
            </a:pathLst>
          </a:custGeom>
          <a:ln w="3175">
            <a:solidFill>
              <a:srgbClr val="7C7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72916" y="4524768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5766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77828" y="4527816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590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82740" y="453086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40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987652" y="453391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176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992564" y="453696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13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97476" y="4540008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50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894344" y="4543056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630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007550" y="454610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223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016272" y="454915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3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24993" y="455220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24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033714" y="4555248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760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894344" y="4558296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36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054973" y="4561344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1153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81999" y="4563630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2021852" y="4217936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4864620" y="3488448"/>
            <a:ext cx="403860" cy="388620"/>
          </a:xfrm>
          <a:custGeom>
            <a:avLst/>
            <a:gdLst/>
            <a:ahLst/>
            <a:cxnLst/>
            <a:rect l="l" t="t" r="r" b="b"/>
            <a:pathLst>
              <a:path w="403860" h="388620">
                <a:moveTo>
                  <a:pt x="403860" y="195072"/>
                </a:moveTo>
                <a:lnTo>
                  <a:pt x="398554" y="150196"/>
                </a:lnTo>
                <a:lnTo>
                  <a:pt x="383439" y="109079"/>
                </a:lnTo>
                <a:lnTo>
                  <a:pt x="359712" y="72867"/>
                </a:lnTo>
                <a:lnTo>
                  <a:pt x="328575" y="42707"/>
                </a:lnTo>
                <a:lnTo>
                  <a:pt x="291226" y="19745"/>
                </a:lnTo>
                <a:lnTo>
                  <a:pt x="248865" y="5127"/>
                </a:lnTo>
                <a:lnTo>
                  <a:pt x="202691" y="0"/>
                </a:lnTo>
                <a:lnTo>
                  <a:pt x="155954" y="5127"/>
                </a:lnTo>
                <a:lnTo>
                  <a:pt x="113189" y="19745"/>
                </a:lnTo>
                <a:lnTo>
                  <a:pt x="75569" y="42707"/>
                </a:lnTo>
                <a:lnTo>
                  <a:pt x="44267" y="72867"/>
                </a:lnTo>
                <a:lnTo>
                  <a:pt x="20456" y="109079"/>
                </a:lnTo>
                <a:lnTo>
                  <a:pt x="5309" y="150196"/>
                </a:lnTo>
                <a:lnTo>
                  <a:pt x="0" y="195072"/>
                </a:lnTo>
                <a:lnTo>
                  <a:pt x="5309" y="239383"/>
                </a:lnTo>
                <a:lnTo>
                  <a:pt x="20456" y="280096"/>
                </a:lnTo>
                <a:lnTo>
                  <a:pt x="44267" y="316036"/>
                </a:lnTo>
                <a:lnTo>
                  <a:pt x="75569" y="346032"/>
                </a:lnTo>
                <a:lnTo>
                  <a:pt x="113189" y="368910"/>
                </a:lnTo>
                <a:lnTo>
                  <a:pt x="155954" y="383497"/>
                </a:lnTo>
                <a:lnTo>
                  <a:pt x="202691" y="388620"/>
                </a:lnTo>
                <a:lnTo>
                  <a:pt x="248865" y="383497"/>
                </a:lnTo>
                <a:lnTo>
                  <a:pt x="291226" y="368910"/>
                </a:lnTo>
                <a:lnTo>
                  <a:pt x="328575" y="346032"/>
                </a:lnTo>
                <a:lnTo>
                  <a:pt x="359712" y="316036"/>
                </a:lnTo>
                <a:lnTo>
                  <a:pt x="383439" y="280096"/>
                </a:lnTo>
                <a:lnTo>
                  <a:pt x="398554" y="239383"/>
                </a:lnTo>
                <a:lnTo>
                  <a:pt x="403860" y="19507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015121" y="346558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329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993338" y="3468636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688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984402" y="3471684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521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975466" y="3474732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5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966530" y="347778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87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957594" y="3480828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020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950751" y="348387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689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45739" y="348692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717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940727" y="348997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4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935715" y="3493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72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930703" y="3496068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00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925691" y="3499116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828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920679" y="350216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855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915805" y="350517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60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912536" y="350826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160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909356" y="351130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538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906175" y="3514356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91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902994" y="35174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93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899814" y="3520452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671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96633" y="3523500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4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93452" y="3526548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2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890271" y="35295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4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887090" y="3532644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>
                <a:moveTo>
                  <a:pt x="0" y="0"/>
                </a:moveTo>
                <a:lnTo>
                  <a:pt x="311182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884127" y="353569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126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882107" y="3538740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183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80088" y="3541788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24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878068" y="3544836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297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876049" y="3547884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353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874030" y="3550932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10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72011" y="3553980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467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869991" y="3557028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23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867972" y="3560076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>
                <a:moveTo>
                  <a:pt x="0" y="0"/>
                </a:moveTo>
                <a:lnTo>
                  <a:pt x="349580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865953" y="3563124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3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863933" y="356617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94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861914" y="3569220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50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860244" y="3572268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10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859111" y="3575316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388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857977" y="3578364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670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856843" y="3581412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2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855709" y="3584460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34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54575" y="358750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515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853440" y="3590556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797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852307" y="3593604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079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851173" y="3596652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361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850039" y="359970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64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8905" y="3602748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925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847771" y="360579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07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46637" y="3608844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489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845546" y="361183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4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45167" y="361494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4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44801" y="361798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8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844436" y="3621036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2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844071" y="3624084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56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843706" y="362713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92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843341" y="363018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28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842975" y="363322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64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842610" y="3636276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0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42245" y="3639324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36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841880" y="364237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2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841514" y="3645420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08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41149" y="364846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4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840784" y="3651516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0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840419" y="3654564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840236" y="3657614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384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840418" y="3660660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840783" y="366370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2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841147" y="366675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7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841512" y="3669804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13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41876" y="367285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8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842241" y="3675900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43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842605" y="367894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9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842970" y="368199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74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843335" y="3685044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40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843699" y="368809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405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844064" y="3691140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71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844428" y="3694188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3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844793" y="3697236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02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845157" y="3700284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6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840236" y="370333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18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846600" y="3706380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564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847728" y="3709428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4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848855" y="3712476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024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849984" y="3715524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75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851112" y="3718572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484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852239" y="3721620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215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853367" y="3724668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945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854495" y="3727716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>
                <a:moveTo>
                  <a:pt x="0" y="0"/>
                </a:moveTo>
                <a:lnTo>
                  <a:pt x="376675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855623" y="373076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405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856751" y="373381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135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857879" y="3736860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6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859007" y="3739908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596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840236" y="3742956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>
                <a:moveTo>
                  <a:pt x="0" y="0"/>
                </a:moveTo>
                <a:lnTo>
                  <a:pt x="385225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61705" y="3746004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169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863708" y="374905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46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865711" y="375210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12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867714" y="375514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099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869716" y="3758196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6076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871719" y="3761244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2052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873722" y="376429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029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875725" y="3767340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>
                <a:moveTo>
                  <a:pt x="0" y="0"/>
                </a:moveTo>
                <a:lnTo>
                  <a:pt x="334006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877727" y="3770388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982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879730" y="377343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5959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881733" y="3776484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935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840236" y="3779532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411" y="0"/>
                </a:lnTo>
              </a:path>
            </a:pathLst>
          </a:custGeom>
          <a:ln w="3175">
            <a:solidFill>
              <a:srgbClr val="878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886443" y="378258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479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889590" y="3785628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169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892737" y="3788676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860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895884" y="3791724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550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899030" y="3794772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41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902177" y="3797820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931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905324" y="3800868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62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908470" y="380391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31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911617" y="3806964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003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840236" y="3810012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221" y="0"/>
                </a:lnTo>
              </a:path>
            </a:pathLst>
          </a:custGeom>
          <a:ln w="3175">
            <a:solidFill>
              <a:srgbClr val="7C7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919116" y="3813060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982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924064" y="3816108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08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929011" y="3819156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184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933959" y="3822204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285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938907" y="3825252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86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43854" y="382830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87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840236" y="3831348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154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954003" y="383439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1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962807" y="383744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61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971612" y="384049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4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980417" y="384354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47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840236" y="3846588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88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001893" y="3849636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648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029250" y="3851922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216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 txBox="1"/>
          <p:nvPr/>
        </p:nvSpPr>
        <p:spPr>
          <a:xfrm>
            <a:off x="4969268" y="3506228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4864620" y="2304300"/>
            <a:ext cx="403860" cy="388620"/>
          </a:xfrm>
          <a:custGeom>
            <a:avLst/>
            <a:gdLst/>
            <a:ahLst/>
            <a:cxnLst/>
            <a:rect l="l" t="t" r="r" b="b"/>
            <a:pathLst>
              <a:path w="403860" h="388619">
                <a:moveTo>
                  <a:pt x="403860" y="195071"/>
                </a:moveTo>
                <a:lnTo>
                  <a:pt x="398554" y="150196"/>
                </a:lnTo>
                <a:lnTo>
                  <a:pt x="383439" y="109079"/>
                </a:lnTo>
                <a:lnTo>
                  <a:pt x="359712" y="72867"/>
                </a:lnTo>
                <a:lnTo>
                  <a:pt x="328575" y="42707"/>
                </a:lnTo>
                <a:lnTo>
                  <a:pt x="291226" y="19745"/>
                </a:lnTo>
                <a:lnTo>
                  <a:pt x="248865" y="5127"/>
                </a:lnTo>
                <a:lnTo>
                  <a:pt x="202691" y="0"/>
                </a:lnTo>
                <a:lnTo>
                  <a:pt x="155954" y="5127"/>
                </a:lnTo>
                <a:lnTo>
                  <a:pt x="113189" y="19745"/>
                </a:lnTo>
                <a:lnTo>
                  <a:pt x="75569" y="42707"/>
                </a:lnTo>
                <a:lnTo>
                  <a:pt x="44267" y="72867"/>
                </a:lnTo>
                <a:lnTo>
                  <a:pt x="20456" y="109079"/>
                </a:lnTo>
                <a:lnTo>
                  <a:pt x="5309" y="150196"/>
                </a:lnTo>
                <a:lnTo>
                  <a:pt x="0" y="195071"/>
                </a:lnTo>
                <a:lnTo>
                  <a:pt x="5309" y="239383"/>
                </a:lnTo>
                <a:lnTo>
                  <a:pt x="20456" y="280096"/>
                </a:lnTo>
                <a:lnTo>
                  <a:pt x="44267" y="316036"/>
                </a:lnTo>
                <a:lnTo>
                  <a:pt x="75569" y="346032"/>
                </a:lnTo>
                <a:lnTo>
                  <a:pt x="113189" y="368910"/>
                </a:lnTo>
                <a:lnTo>
                  <a:pt x="155954" y="383497"/>
                </a:lnTo>
                <a:lnTo>
                  <a:pt x="202691" y="388619"/>
                </a:lnTo>
                <a:lnTo>
                  <a:pt x="248865" y="383497"/>
                </a:lnTo>
                <a:lnTo>
                  <a:pt x="291226" y="368910"/>
                </a:lnTo>
                <a:lnTo>
                  <a:pt x="328575" y="346032"/>
                </a:lnTo>
                <a:lnTo>
                  <a:pt x="359712" y="316036"/>
                </a:lnTo>
                <a:lnTo>
                  <a:pt x="383439" y="280096"/>
                </a:lnTo>
                <a:lnTo>
                  <a:pt x="398554" y="239383"/>
                </a:lnTo>
                <a:lnTo>
                  <a:pt x="403860" y="1950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15121" y="228144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329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993338" y="2284488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688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984402" y="2287536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521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975466" y="229058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5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966530" y="229363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87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957594" y="229668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020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950751" y="2299728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689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945739" y="2302776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717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940727" y="2305824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4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935715" y="2308872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72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930703" y="2311920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00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925691" y="2314968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828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920679" y="231801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855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915805" y="2321022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60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912536" y="232411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160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909356" y="232716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538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906175" y="2330208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91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902994" y="2333256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93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899814" y="23363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671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896633" y="2339352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4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893452" y="2342400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2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890271" y="234544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4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887090" y="2348496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>
                <a:moveTo>
                  <a:pt x="0" y="0"/>
                </a:moveTo>
                <a:lnTo>
                  <a:pt x="311182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884127" y="2351544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126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882107" y="2354592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183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880088" y="2357640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24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78068" y="2360688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297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876049" y="2363736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353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874030" y="2366784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10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872011" y="2369832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467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869991" y="2372880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23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867972" y="2375928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>
                <a:moveTo>
                  <a:pt x="0" y="0"/>
                </a:moveTo>
                <a:lnTo>
                  <a:pt x="349580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865953" y="2378976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3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863933" y="238202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94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861914" y="2385072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50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860244" y="2388120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10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859111" y="2391168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388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857977" y="239421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670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856843" y="2397264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2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855709" y="240031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34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54575" y="2403360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515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853440" y="2406408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797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852307" y="2409456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079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51173" y="2412504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361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850039" y="241555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64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848905" y="2418600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925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847771" y="2421648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07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846637" y="2424696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489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845546" y="2427686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4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845167" y="243079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4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44801" y="2433840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8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844436" y="2436888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2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844071" y="2439936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56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843706" y="24429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92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843341" y="2446032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28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842975" y="244908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64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842610" y="245212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0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842245" y="2455176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36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841880" y="245822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2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841514" y="2461272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08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841149" y="246432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4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840784" y="246736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0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840419" y="2470416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840236" y="2473466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384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840418" y="247651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840783" y="2479560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2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841147" y="248260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7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841512" y="2485656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13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841876" y="248870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8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842241" y="249175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43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42605" y="249480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9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842970" y="249784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74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843335" y="250089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40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843699" y="250394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405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844064" y="250699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71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844428" y="2510040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3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844793" y="251308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02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845157" y="2516136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6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840236" y="251918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18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846600" y="252223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564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847728" y="252528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4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848855" y="2528328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024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849984" y="253137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75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851112" y="2534424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484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852239" y="2537472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215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853367" y="2540520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945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854495" y="2543568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>
                <a:moveTo>
                  <a:pt x="0" y="0"/>
                </a:moveTo>
                <a:lnTo>
                  <a:pt x="376675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855623" y="2546616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405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856751" y="2549664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135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857879" y="2552712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6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859007" y="2555760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596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840236" y="2558808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>
                <a:moveTo>
                  <a:pt x="0" y="0"/>
                </a:moveTo>
                <a:lnTo>
                  <a:pt x="385225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861705" y="2561856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169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863708" y="256490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46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865711" y="2567952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12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867714" y="25710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099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869716" y="2574048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6076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871719" y="2577096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2052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873722" y="258014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029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875725" y="2583192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>
                <a:moveTo>
                  <a:pt x="0" y="0"/>
                </a:moveTo>
                <a:lnTo>
                  <a:pt x="334006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877727" y="258624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982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879730" y="2589288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5959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881733" y="2592336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935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840236" y="2595384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411" y="0"/>
                </a:lnTo>
              </a:path>
            </a:pathLst>
          </a:custGeom>
          <a:ln w="3175">
            <a:solidFill>
              <a:srgbClr val="878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886443" y="259843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479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889590" y="2601480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169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892737" y="260452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860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895884" y="2607576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550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899030" y="2610624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41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902177" y="261367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931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905324" y="2616720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62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908470" y="261976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31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911617" y="262281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003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840236" y="2625864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221" y="0"/>
                </a:lnTo>
              </a:path>
            </a:pathLst>
          </a:custGeom>
          <a:ln w="3175">
            <a:solidFill>
              <a:srgbClr val="7C7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919116" y="2628912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982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924064" y="2631960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08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929011" y="2635008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184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933959" y="2638056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285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938907" y="264110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86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943854" y="264415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87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840236" y="264720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154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954003" y="26502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1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962807" y="2653296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61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971612" y="265634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4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980417" y="265939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47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840236" y="266244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88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001893" y="2665488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648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029250" y="266777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216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715012" y="2304300"/>
            <a:ext cx="405765" cy="388620"/>
          </a:xfrm>
          <a:custGeom>
            <a:avLst/>
            <a:gdLst/>
            <a:ahLst/>
            <a:cxnLst/>
            <a:rect l="l" t="t" r="r" b="b"/>
            <a:pathLst>
              <a:path w="405764" h="388619">
                <a:moveTo>
                  <a:pt x="405384" y="195071"/>
                </a:moveTo>
                <a:lnTo>
                  <a:pt x="399994" y="150196"/>
                </a:lnTo>
                <a:lnTo>
                  <a:pt x="384661" y="109079"/>
                </a:lnTo>
                <a:lnTo>
                  <a:pt x="360637" y="72867"/>
                </a:lnTo>
                <a:lnTo>
                  <a:pt x="329175" y="42707"/>
                </a:lnTo>
                <a:lnTo>
                  <a:pt x="291528" y="19745"/>
                </a:lnTo>
                <a:lnTo>
                  <a:pt x="248949" y="5127"/>
                </a:lnTo>
                <a:lnTo>
                  <a:pt x="202692" y="0"/>
                </a:lnTo>
                <a:lnTo>
                  <a:pt x="156434" y="5127"/>
                </a:lnTo>
                <a:lnTo>
                  <a:pt x="113855" y="19745"/>
                </a:lnTo>
                <a:lnTo>
                  <a:pt x="76208" y="42707"/>
                </a:lnTo>
                <a:lnTo>
                  <a:pt x="44746" y="72867"/>
                </a:lnTo>
                <a:lnTo>
                  <a:pt x="20722" y="109079"/>
                </a:lnTo>
                <a:lnTo>
                  <a:pt x="5389" y="150196"/>
                </a:lnTo>
                <a:lnTo>
                  <a:pt x="0" y="195071"/>
                </a:lnTo>
                <a:lnTo>
                  <a:pt x="5389" y="239383"/>
                </a:lnTo>
                <a:lnTo>
                  <a:pt x="20722" y="280096"/>
                </a:lnTo>
                <a:lnTo>
                  <a:pt x="44746" y="316036"/>
                </a:lnTo>
                <a:lnTo>
                  <a:pt x="76208" y="346032"/>
                </a:lnTo>
                <a:lnTo>
                  <a:pt x="113855" y="368910"/>
                </a:lnTo>
                <a:lnTo>
                  <a:pt x="156434" y="383497"/>
                </a:lnTo>
                <a:lnTo>
                  <a:pt x="202692" y="388619"/>
                </a:lnTo>
                <a:lnTo>
                  <a:pt x="248949" y="383497"/>
                </a:lnTo>
                <a:lnTo>
                  <a:pt x="291528" y="368910"/>
                </a:lnTo>
                <a:lnTo>
                  <a:pt x="329175" y="346032"/>
                </a:lnTo>
                <a:lnTo>
                  <a:pt x="360637" y="316036"/>
                </a:lnTo>
                <a:lnTo>
                  <a:pt x="384661" y="280096"/>
                </a:lnTo>
                <a:lnTo>
                  <a:pt x="399994" y="239383"/>
                </a:lnTo>
                <a:lnTo>
                  <a:pt x="405384" y="1950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865848" y="228144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93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844321" y="228448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096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835470" y="22875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45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826618" y="2290584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817766" y="229363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42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808915" y="229668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091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802131" y="229972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701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797155" y="2302776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693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792179" y="230582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8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787203" y="2308872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676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782227" y="2311920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68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777251" y="2314968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659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772275" y="231801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51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767437" y="232102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36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764185" y="232411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903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761021" y="232716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264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757857" y="2330208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62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754693" y="2333256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751529" y="2336304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347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748365" y="233935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708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745201" y="234240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06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742037" y="2345448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430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738873" y="23484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791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735924" y="235154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721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733912" y="235459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71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731900" y="235764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2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729887" y="2360688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870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727875" y="2363736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>
                <a:moveTo>
                  <a:pt x="0" y="0"/>
                </a:moveTo>
                <a:lnTo>
                  <a:pt x="331919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725863" y="236678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5969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723851" y="236983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40018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721839" y="2372880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068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719827" y="2375928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17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717814" y="2378976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6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15802" y="2382024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217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713790" y="238507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266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712126" y="2388120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>
                <a:moveTo>
                  <a:pt x="0" y="0"/>
                </a:moveTo>
                <a:lnTo>
                  <a:pt x="36361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710994" y="239116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5896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709863" y="2394216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6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708731" y="23972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455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707599" y="240031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735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706467" y="2403360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014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705336" y="2406408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94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704204" y="240945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574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703073" y="241250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53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701941" y="2415552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3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700809" y="2418600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412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699678" y="2421648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692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698546" y="2424696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72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697457" y="242768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65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697079" y="2430792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2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696714" y="243384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6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696349" y="2436888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0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695984" y="2439936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35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695619" y="244298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71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695254" y="244603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07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694889" y="244908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42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694524" y="2452128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78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694159" y="245517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13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693794" y="245822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49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693429" y="2461272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85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693064" y="246432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0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692700" y="2467368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6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692335" y="247041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5692152" y="247346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692334" y="247651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692699" y="2479560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8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5693063" y="248260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4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5693427" y="2485656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90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693791" y="248870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55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694155" y="249175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21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694520" y="249480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87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694884" y="249784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53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695248" y="2500896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18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695612" y="250394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84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695977" y="250699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50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696341" y="251004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1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696705" y="2513088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1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697069" y="2516136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4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697220" y="2518298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698490" y="251918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59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6089650" y="251821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698509" y="2522232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0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6088414" y="252223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99635" y="2525280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779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6087272" y="2525280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788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700760" y="2528328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511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086130" y="252832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30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701886" y="2531376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24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084989" y="2531376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071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703011" y="253442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976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083846" y="253442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13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704137" y="253747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09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082705" y="2537472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355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705263" y="2540520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41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6081563" y="254052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97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706388" y="254356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74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6080421" y="254356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639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707514" y="254661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2906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6079279" y="254661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781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708640" y="25496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9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6078137" y="2549664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922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709765" y="2552712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371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6076996" y="2552712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064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710891" y="255576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6104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6075853" y="255576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206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712017" y="2558808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43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713583" y="2561856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684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715578" y="256490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668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717574" y="256795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719569" y="25710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636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721565" y="257404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619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723561" y="2577096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603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725556" y="2580144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7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727552" y="2583192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570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729547" y="258624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554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731543" y="2589288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38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733539" y="259233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521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735534" y="259538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505" y="0"/>
                </a:lnTo>
              </a:path>
            </a:pathLst>
          </a:custGeom>
          <a:ln w="3175">
            <a:solidFill>
              <a:srgbClr val="878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738229" y="2598432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085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741360" y="26014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2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744490" y="260452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99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747620" y="26075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06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750750" y="2610624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5913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753880" y="26136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0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757011" y="2616720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327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760141" y="2619768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34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763271" y="2622816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741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766401" y="262586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448" y="0"/>
                </a:lnTo>
              </a:path>
            </a:pathLst>
          </a:custGeom>
          <a:ln w="3175">
            <a:solidFill>
              <a:srgbClr val="7C7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770724" y="262891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5766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775636" y="2631960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90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780548" y="2635008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40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785460" y="26380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176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790372" y="264110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13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795284" y="264415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50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800196" y="2647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5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805358" y="265024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23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814079" y="265329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3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822801" y="265634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24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831522" y="2659392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760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840244" y="266244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3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852781" y="2665488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153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879807" y="266777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 txBox="1"/>
          <p:nvPr/>
        </p:nvSpPr>
        <p:spPr>
          <a:xfrm>
            <a:off x="4583678" y="2301240"/>
            <a:ext cx="179958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8145" algn="l"/>
                <a:tab pos="830580" algn="l"/>
                <a:tab pos="1248410" algn="l"/>
                <a:tab pos="1649095" algn="l"/>
              </a:tabLst>
            </a:pPr>
            <a:r>
              <a:rPr sz="1800" b="1" dirty="0">
                <a:latin typeface="Courier New"/>
                <a:cs typeface="Courier New"/>
              </a:rPr>
              <a:t>;	</a:t>
            </a:r>
            <a:r>
              <a:rPr sz="2400" b="1" baseline="1736" dirty="0">
                <a:latin typeface="Courier New"/>
                <a:cs typeface="Courier New"/>
              </a:rPr>
              <a:t>2	</a:t>
            </a:r>
            <a:r>
              <a:rPr sz="1800" b="1" dirty="0">
                <a:latin typeface="Courier New"/>
                <a:cs typeface="Courier New"/>
              </a:rPr>
              <a:t>;	</a:t>
            </a:r>
            <a:r>
              <a:rPr sz="2400" b="1" baseline="1736" dirty="0">
                <a:latin typeface="Courier New"/>
                <a:cs typeface="Courier New"/>
              </a:rPr>
              <a:t>4	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7" name="object 677"/>
          <p:cNvSpPr/>
          <p:nvPr/>
        </p:nvSpPr>
        <p:spPr>
          <a:xfrm>
            <a:off x="4268736" y="2051316"/>
            <a:ext cx="596265" cy="228600"/>
          </a:xfrm>
          <a:custGeom>
            <a:avLst/>
            <a:gdLst/>
            <a:ahLst/>
            <a:cxnLst/>
            <a:rect l="l" t="t" r="r" b="b"/>
            <a:pathLst>
              <a:path w="596264" h="228600">
                <a:moveTo>
                  <a:pt x="0" y="228600"/>
                </a:moveTo>
                <a:lnTo>
                  <a:pt x="5650" y="190656"/>
                </a:lnTo>
                <a:lnTo>
                  <a:pt x="21724" y="153654"/>
                </a:lnTo>
                <a:lnTo>
                  <a:pt x="46905" y="118533"/>
                </a:lnTo>
                <a:lnTo>
                  <a:pt x="79875" y="86234"/>
                </a:lnTo>
                <a:lnTo>
                  <a:pt x="119317" y="57698"/>
                </a:lnTo>
                <a:lnTo>
                  <a:pt x="163914" y="33866"/>
                </a:lnTo>
                <a:lnTo>
                  <a:pt x="212350" y="15679"/>
                </a:lnTo>
                <a:lnTo>
                  <a:pt x="263307" y="4076"/>
                </a:lnTo>
                <a:lnTo>
                  <a:pt x="315468" y="0"/>
                </a:lnTo>
                <a:lnTo>
                  <a:pt x="363631" y="4327"/>
                </a:lnTo>
                <a:lnTo>
                  <a:pt x="410782" y="16706"/>
                </a:lnTo>
                <a:lnTo>
                  <a:pt x="455907" y="36229"/>
                </a:lnTo>
                <a:lnTo>
                  <a:pt x="497992" y="61990"/>
                </a:lnTo>
                <a:lnTo>
                  <a:pt x="536025" y="93083"/>
                </a:lnTo>
                <a:lnTo>
                  <a:pt x="568994" y="128602"/>
                </a:lnTo>
                <a:lnTo>
                  <a:pt x="595884" y="1676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806708" y="2200668"/>
            <a:ext cx="119380" cy="137160"/>
          </a:xfrm>
          <a:custGeom>
            <a:avLst/>
            <a:gdLst/>
            <a:ahLst/>
            <a:cxnLst/>
            <a:rect l="l" t="t" r="r" b="b"/>
            <a:pathLst>
              <a:path w="119379" h="137160">
                <a:moveTo>
                  <a:pt x="118872" y="0"/>
                </a:moveTo>
                <a:lnTo>
                  <a:pt x="0" y="35052"/>
                </a:lnTo>
                <a:lnTo>
                  <a:pt x="94487" y="137160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222760" y="2051316"/>
            <a:ext cx="672465" cy="228600"/>
          </a:xfrm>
          <a:custGeom>
            <a:avLst/>
            <a:gdLst/>
            <a:ahLst/>
            <a:cxnLst/>
            <a:rect l="l" t="t" r="r" b="b"/>
            <a:pathLst>
              <a:path w="672464" h="228600">
                <a:moveTo>
                  <a:pt x="672084" y="228600"/>
                </a:moveTo>
                <a:lnTo>
                  <a:pt x="652284" y="160934"/>
                </a:lnTo>
                <a:lnTo>
                  <a:pt x="629125" y="128816"/>
                </a:lnTo>
                <a:lnTo>
                  <a:pt x="598541" y="98755"/>
                </a:lnTo>
                <a:lnTo>
                  <a:pt x="561594" y="71437"/>
                </a:lnTo>
                <a:lnTo>
                  <a:pt x="519342" y="47548"/>
                </a:lnTo>
                <a:lnTo>
                  <a:pt x="472848" y="27774"/>
                </a:lnTo>
                <a:lnTo>
                  <a:pt x="423172" y="12801"/>
                </a:lnTo>
                <a:lnTo>
                  <a:pt x="371374" y="3314"/>
                </a:lnTo>
                <a:lnTo>
                  <a:pt x="318516" y="0"/>
                </a:lnTo>
                <a:lnTo>
                  <a:pt x="270200" y="3327"/>
                </a:lnTo>
                <a:lnTo>
                  <a:pt x="222885" y="12906"/>
                </a:lnTo>
                <a:lnTo>
                  <a:pt x="177284" y="28128"/>
                </a:lnTo>
                <a:lnTo>
                  <a:pt x="134112" y="48387"/>
                </a:lnTo>
                <a:lnTo>
                  <a:pt x="94083" y="73074"/>
                </a:lnTo>
                <a:lnTo>
                  <a:pt x="57912" y="101584"/>
                </a:lnTo>
                <a:lnTo>
                  <a:pt x="26312" y="133308"/>
                </a:lnTo>
                <a:lnTo>
                  <a:pt x="0" y="1676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166372" y="2200668"/>
            <a:ext cx="117475" cy="137160"/>
          </a:xfrm>
          <a:custGeom>
            <a:avLst/>
            <a:gdLst/>
            <a:ahLst/>
            <a:cxnLst/>
            <a:rect l="l" t="t" r="r" b="b"/>
            <a:pathLst>
              <a:path w="117475" h="137160">
                <a:moveTo>
                  <a:pt x="117348" y="38100"/>
                </a:moveTo>
                <a:lnTo>
                  <a:pt x="0" y="0"/>
                </a:lnTo>
                <a:lnTo>
                  <a:pt x="21336" y="137160"/>
                </a:lnTo>
                <a:lnTo>
                  <a:pt x="117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044452" y="2668536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0"/>
                </a:moveTo>
                <a:lnTo>
                  <a:pt x="0" y="6751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983492" y="3340620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3" y="0"/>
                </a:moveTo>
                <a:lnTo>
                  <a:pt x="0" y="0"/>
                </a:lnTo>
                <a:lnTo>
                  <a:pt x="60960" y="124967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044452" y="2788932"/>
            <a:ext cx="847725" cy="1266825"/>
          </a:xfrm>
          <a:custGeom>
            <a:avLst/>
            <a:gdLst/>
            <a:ahLst/>
            <a:cxnLst/>
            <a:rect l="l" t="t" r="r" b="b"/>
            <a:pathLst>
              <a:path w="847725" h="1266825">
                <a:moveTo>
                  <a:pt x="0" y="1063752"/>
                </a:moveTo>
                <a:lnTo>
                  <a:pt x="19744" y="1118144"/>
                </a:lnTo>
                <a:lnTo>
                  <a:pt x="73921" y="1169101"/>
                </a:lnTo>
                <a:lnTo>
                  <a:pt x="111551" y="1192124"/>
                </a:lnTo>
                <a:lnTo>
                  <a:pt x="154946" y="1212886"/>
                </a:lnTo>
                <a:lnTo>
                  <a:pt x="203156" y="1230921"/>
                </a:lnTo>
                <a:lnTo>
                  <a:pt x="255235" y="1245761"/>
                </a:lnTo>
                <a:lnTo>
                  <a:pt x="310233" y="1256940"/>
                </a:lnTo>
                <a:lnTo>
                  <a:pt x="367202" y="1263990"/>
                </a:lnTo>
                <a:lnTo>
                  <a:pt x="425195" y="1266444"/>
                </a:lnTo>
                <a:lnTo>
                  <a:pt x="445694" y="1264271"/>
                </a:lnTo>
                <a:lnTo>
                  <a:pt x="486578" y="1247320"/>
                </a:lnTo>
                <a:lnTo>
                  <a:pt x="527014" y="1214512"/>
                </a:lnTo>
                <a:lnTo>
                  <a:pt x="566644" y="1166991"/>
                </a:lnTo>
                <a:lnTo>
                  <a:pt x="605112" y="1105899"/>
                </a:lnTo>
                <a:lnTo>
                  <a:pt x="623799" y="1070621"/>
                </a:lnTo>
                <a:lnTo>
                  <a:pt x="642061" y="1032379"/>
                </a:lnTo>
                <a:lnTo>
                  <a:pt x="659854" y="991316"/>
                </a:lnTo>
                <a:lnTo>
                  <a:pt x="677133" y="947574"/>
                </a:lnTo>
                <a:lnTo>
                  <a:pt x="693855" y="901297"/>
                </a:lnTo>
                <a:lnTo>
                  <a:pt x="709973" y="852627"/>
                </a:lnTo>
                <a:lnTo>
                  <a:pt x="725444" y="801707"/>
                </a:lnTo>
                <a:lnTo>
                  <a:pt x="740223" y="748680"/>
                </a:lnTo>
                <a:lnTo>
                  <a:pt x="754265" y="693688"/>
                </a:lnTo>
                <a:lnTo>
                  <a:pt x="767525" y="636876"/>
                </a:lnTo>
                <a:lnTo>
                  <a:pt x="779960" y="578385"/>
                </a:lnTo>
                <a:lnTo>
                  <a:pt x="791524" y="518358"/>
                </a:lnTo>
                <a:lnTo>
                  <a:pt x="802173" y="456938"/>
                </a:lnTo>
                <a:lnTo>
                  <a:pt x="811863" y="394268"/>
                </a:lnTo>
                <a:lnTo>
                  <a:pt x="820547" y="330491"/>
                </a:lnTo>
                <a:lnTo>
                  <a:pt x="828183" y="265750"/>
                </a:lnTo>
                <a:lnTo>
                  <a:pt x="834725" y="200188"/>
                </a:lnTo>
                <a:lnTo>
                  <a:pt x="840129" y="133946"/>
                </a:lnTo>
                <a:lnTo>
                  <a:pt x="844350" y="67169"/>
                </a:lnTo>
                <a:lnTo>
                  <a:pt x="84734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832360" y="267006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123443"/>
                </a:moveTo>
                <a:lnTo>
                  <a:pt x="62484" y="0"/>
                </a:lnTo>
                <a:lnTo>
                  <a:pt x="0" y="121919"/>
                </a:lnTo>
                <a:lnTo>
                  <a:pt x="123444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121420" y="2668536"/>
            <a:ext cx="2923540" cy="1385570"/>
          </a:xfrm>
          <a:custGeom>
            <a:avLst/>
            <a:gdLst/>
            <a:ahLst/>
            <a:cxnLst/>
            <a:rect l="l" t="t" r="r" b="b"/>
            <a:pathLst>
              <a:path w="2923540" h="1385570">
                <a:moveTo>
                  <a:pt x="2923032" y="0"/>
                </a:moveTo>
                <a:lnTo>
                  <a:pt x="2917009" y="59381"/>
                </a:lnTo>
                <a:lnTo>
                  <a:pt x="2899375" y="118432"/>
                </a:lnTo>
                <a:lnTo>
                  <a:pt x="2870773" y="176826"/>
                </a:lnTo>
                <a:lnTo>
                  <a:pt x="2831852" y="234231"/>
                </a:lnTo>
                <a:lnTo>
                  <a:pt x="2783257" y="290319"/>
                </a:lnTo>
                <a:lnTo>
                  <a:pt x="2755535" y="317767"/>
                </a:lnTo>
                <a:lnTo>
                  <a:pt x="2725636" y="344761"/>
                </a:lnTo>
                <a:lnTo>
                  <a:pt x="2693643" y="371262"/>
                </a:lnTo>
                <a:lnTo>
                  <a:pt x="2659635" y="397227"/>
                </a:lnTo>
                <a:lnTo>
                  <a:pt x="2623694" y="422617"/>
                </a:lnTo>
                <a:lnTo>
                  <a:pt x="2585900" y="447388"/>
                </a:lnTo>
                <a:lnTo>
                  <a:pt x="2546335" y="471502"/>
                </a:lnTo>
                <a:lnTo>
                  <a:pt x="2505078" y="494915"/>
                </a:lnTo>
                <a:lnTo>
                  <a:pt x="2462212" y="517588"/>
                </a:lnTo>
                <a:lnTo>
                  <a:pt x="2417816" y="539479"/>
                </a:lnTo>
                <a:lnTo>
                  <a:pt x="2371972" y="560546"/>
                </a:lnTo>
                <a:lnTo>
                  <a:pt x="2324760" y="580749"/>
                </a:lnTo>
                <a:lnTo>
                  <a:pt x="2276262" y="600047"/>
                </a:lnTo>
                <a:lnTo>
                  <a:pt x="2226557" y="618397"/>
                </a:lnTo>
                <a:lnTo>
                  <a:pt x="2175727" y="635760"/>
                </a:lnTo>
                <a:lnTo>
                  <a:pt x="2123853" y="652094"/>
                </a:lnTo>
                <a:lnTo>
                  <a:pt x="2071015" y="667358"/>
                </a:lnTo>
                <a:lnTo>
                  <a:pt x="2017295" y="681510"/>
                </a:lnTo>
                <a:lnTo>
                  <a:pt x="1962773" y="694510"/>
                </a:lnTo>
                <a:lnTo>
                  <a:pt x="1907530" y="706317"/>
                </a:lnTo>
                <a:lnTo>
                  <a:pt x="1851646" y="716888"/>
                </a:lnTo>
                <a:lnTo>
                  <a:pt x="1795203" y="726183"/>
                </a:lnTo>
                <a:lnTo>
                  <a:pt x="1738282" y="734162"/>
                </a:lnTo>
                <a:lnTo>
                  <a:pt x="1680962" y="740782"/>
                </a:lnTo>
                <a:lnTo>
                  <a:pt x="1623326" y="746002"/>
                </a:lnTo>
                <a:lnTo>
                  <a:pt x="1565453" y="749782"/>
                </a:lnTo>
                <a:lnTo>
                  <a:pt x="1507426" y="752080"/>
                </a:lnTo>
                <a:lnTo>
                  <a:pt x="1449323" y="752856"/>
                </a:lnTo>
                <a:lnTo>
                  <a:pt x="1391246" y="753624"/>
                </a:lnTo>
                <a:lnTo>
                  <a:pt x="1333248" y="755903"/>
                </a:lnTo>
                <a:lnTo>
                  <a:pt x="1275411" y="759651"/>
                </a:lnTo>
                <a:lnTo>
                  <a:pt x="1217814" y="764829"/>
                </a:lnTo>
                <a:lnTo>
                  <a:pt x="1160539" y="771397"/>
                </a:lnTo>
                <a:lnTo>
                  <a:pt x="1103665" y="779313"/>
                </a:lnTo>
                <a:lnTo>
                  <a:pt x="1047273" y="788539"/>
                </a:lnTo>
                <a:lnTo>
                  <a:pt x="991442" y="799033"/>
                </a:lnTo>
                <a:lnTo>
                  <a:pt x="936254" y="810755"/>
                </a:lnTo>
                <a:lnTo>
                  <a:pt x="881788" y="823666"/>
                </a:lnTo>
                <a:lnTo>
                  <a:pt x="828124" y="837724"/>
                </a:lnTo>
                <a:lnTo>
                  <a:pt x="775344" y="852890"/>
                </a:lnTo>
                <a:lnTo>
                  <a:pt x="723527" y="869124"/>
                </a:lnTo>
                <a:lnTo>
                  <a:pt x="672753" y="886385"/>
                </a:lnTo>
                <a:lnTo>
                  <a:pt x="623102" y="904632"/>
                </a:lnTo>
                <a:lnTo>
                  <a:pt x="574656" y="923826"/>
                </a:lnTo>
                <a:lnTo>
                  <a:pt x="527494" y="943927"/>
                </a:lnTo>
                <a:lnTo>
                  <a:pt x="481696" y="964894"/>
                </a:lnTo>
                <a:lnTo>
                  <a:pt x="437344" y="986686"/>
                </a:lnTo>
                <a:lnTo>
                  <a:pt x="394516" y="1009265"/>
                </a:lnTo>
                <a:lnTo>
                  <a:pt x="353293" y="1032588"/>
                </a:lnTo>
                <a:lnTo>
                  <a:pt x="313756" y="1056617"/>
                </a:lnTo>
                <a:lnTo>
                  <a:pt x="275985" y="1081311"/>
                </a:lnTo>
                <a:lnTo>
                  <a:pt x="240060" y="1106629"/>
                </a:lnTo>
                <a:lnTo>
                  <a:pt x="206061" y="1132532"/>
                </a:lnTo>
                <a:lnTo>
                  <a:pt x="174069" y="1158979"/>
                </a:lnTo>
                <a:lnTo>
                  <a:pt x="144163" y="1185930"/>
                </a:lnTo>
                <a:lnTo>
                  <a:pt x="116425" y="1213345"/>
                </a:lnTo>
                <a:lnTo>
                  <a:pt x="67771" y="1269404"/>
                </a:lnTo>
                <a:lnTo>
                  <a:pt x="28748" y="1326835"/>
                </a:lnTo>
                <a:lnTo>
                  <a:pt x="13050" y="1355964"/>
                </a:lnTo>
                <a:lnTo>
                  <a:pt x="0" y="138531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2061984" y="4043184"/>
            <a:ext cx="120650" cy="132715"/>
          </a:xfrm>
          <a:custGeom>
            <a:avLst/>
            <a:gdLst/>
            <a:ahLst/>
            <a:cxnLst/>
            <a:rect l="l" t="t" r="r" b="b"/>
            <a:pathLst>
              <a:path w="120650" h="132714">
                <a:moveTo>
                  <a:pt x="120396" y="24384"/>
                </a:moveTo>
                <a:lnTo>
                  <a:pt x="0" y="0"/>
                </a:lnTo>
                <a:lnTo>
                  <a:pt x="35052" y="132587"/>
                </a:lnTo>
                <a:lnTo>
                  <a:pt x="12039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 txBox="1"/>
          <p:nvPr/>
        </p:nvSpPr>
        <p:spPr>
          <a:xfrm>
            <a:off x="5123192" y="2914916"/>
            <a:ext cx="51371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8" name="object 688"/>
          <p:cNvSpPr txBox="1"/>
          <p:nvPr/>
        </p:nvSpPr>
        <p:spPr>
          <a:xfrm>
            <a:off x="2447048" y="4248416"/>
            <a:ext cx="63563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085">
              <a:lnSpc>
                <a:spcPct val="100000"/>
              </a:lnSpc>
            </a:pPr>
            <a:r>
              <a:rPr spc="-5" dirty="0"/>
              <a:t>General </a:t>
            </a:r>
            <a:r>
              <a:rPr dirty="0"/>
              <a:t>Comments </a:t>
            </a:r>
            <a:r>
              <a:rPr spc="-5" dirty="0"/>
              <a:t>about </a:t>
            </a:r>
            <a:r>
              <a:rPr spc="-5" dirty="0">
                <a:latin typeface="Courier New"/>
                <a:cs typeface="Courier New"/>
              </a:rPr>
              <a:t>for</a:t>
            </a:r>
            <a:r>
              <a:rPr spc="-690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569834" cy="494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general comments regarding the use of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800" b="1" spc="-6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Control </a:t>
            </a:r>
            <a:r>
              <a:rPr sz="1600" b="1" dirty="0">
                <a:latin typeface="Times New Roman"/>
                <a:cs typeface="Times New Roman"/>
              </a:rPr>
              <a:t>expressions </a:t>
            </a:r>
            <a:r>
              <a:rPr sz="1600" b="1" spc="-5" dirty="0">
                <a:latin typeface="Times New Roman"/>
                <a:cs typeface="Times New Roman"/>
              </a:rPr>
              <a:t>are separated by ; not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"/>
              </a:spcBef>
              <a:buFont typeface="Times New Roman"/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b="1" dirty="0">
                <a:latin typeface="Times New Roman"/>
                <a:cs typeface="Times New Roman"/>
              </a:rPr>
              <a:t>there are </a:t>
            </a:r>
            <a:r>
              <a:rPr sz="1600" b="1" spc="-5" dirty="0">
                <a:latin typeface="Times New Roman"/>
                <a:cs typeface="Times New Roman"/>
              </a:rPr>
              <a:t>multiple C </a:t>
            </a:r>
            <a:r>
              <a:rPr sz="1600" b="1" dirty="0">
                <a:latin typeface="Times New Roman"/>
                <a:cs typeface="Times New Roman"/>
              </a:rPr>
              <a:t>statements </a:t>
            </a:r>
            <a:r>
              <a:rPr sz="1600" b="1" spc="-5" dirty="0">
                <a:latin typeface="Times New Roman"/>
                <a:cs typeface="Times New Roman"/>
              </a:rPr>
              <a:t>that make up the </a:t>
            </a:r>
            <a:r>
              <a:rPr sz="1600" b="1" dirty="0">
                <a:latin typeface="Times New Roman"/>
                <a:cs typeface="Times New Roman"/>
              </a:rPr>
              <a:t>loop </a:t>
            </a:r>
            <a:r>
              <a:rPr sz="1600" b="1" spc="-5" dirty="0">
                <a:latin typeface="Times New Roman"/>
                <a:cs typeface="Times New Roman"/>
              </a:rPr>
              <a:t>body, enclose </a:t>
            </a:r>
            <a:r>
              <a:rPr sz="1600" b="1" dirty="0">
                <a:latin typeface="Times New Roman"/>
                <a:cs typeface="Times New Roman"/>
              </a:rPr>
              <a:t>them </a:t>
            </a:r>
            <a:r>
              <a:rPr sz="1600" b="1" spc="-5" dirty="0">
                <a:latin typeface="Times New Roman"/>
                <a:cs typeface="Times New Roman"/>
              </a:rPr>
              <a:t>in  brackets (USE INDENTATION FOR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READABILITY)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4224655" algn="l"/>
              </a:tabLst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 (x=100;</a:t>
            </a:r>
            <a:r>
              <a:rPr sz="1600" b="1" spc="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x!=65;</a:t>
            </a:r>
            <a:r>
              <a:rPr sz="1600" b="1" spc="3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x-=5)	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3850640" algn="ct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z=sqrt(x);</a:t>
            </a:r>
            <a:endParaRPr sz="1600">
              <a:latin typeface="Courier New"/>
              <a:cs typeface="Courier New"/>
            </a:endParaRPr>
          </a:p>
          <a:p>
            <a:pPr marL="124396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printf("The square root of %d is</a:t>
            </a:r>
            <a:r>
              <a:rPr sz="1600" b="1" spc="-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%f\n",x,z);</a:t>
            </a:r>
            <a:endParaRPr sz="1600">
              <a:latin typeface="Courier New"/>
              <a:cs typeface="Courier New"/>
            </a:endParaRPr>
          </a:p>
          <a:p>
            <a:pPr marL="87820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56285" marR="386080" indent="-286385">
              <a:lnSpc>
                <a:spcPct val="100600"/>
              </a:lnSpc>
              <a:spcBef>
                <a:spcPts val="50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Control </a:t>
            </a:r>
            <a:r>
              <a:rPr sz="1600" b="1" dirty="0">
                <a:latin typeface="Times New Roman"/>
                <a:cs typeface="Times New Roman"/>
              </a:rPr>
              <a:t>expressions </a:t>
            </a:r>
            <a:r>
              <a:rPr sz="1600" b="1" spc="-5" dirty="0">
                <a:latin typeface="Times New Roman"/>
                <a:cs typeface="Times New Roman"/>
              </a:rPr>
              <a:t>can be any </a:t>
            </a:r>
            <a:r>
              <a:rPr sz="1600" b="1" dirty="0">
                <a:latin typeface="Times New Roman"/>
                <a:cs typeface="Times New Roman"/>
              </a:rPr>
              <a:t>valid </a:t>
            </a:r>
            <a:r>
              <a:rPr sz="1600" b="1" spc="-5" dirty="0">
                <a:latin typeface="Times New Roman"/>
                <a:cs typeface="Times New Roman"/>
              </a:rPr>
              <a:t>expression. Don’t </a:t>
            </a:r>
            <a:r>
              <a:rPr sz="1600" b="1" dirty="0">
                <a:latin typeface="Times New Roman"/>
                <a:cs typeface="Times New Roman"/>
              </a:rPr>
              <a:t>necessarily </a:t>
            </a:r>
            <a:r>
              <a:rPr sz="1600" b="1" spc="-5" dirty="0">
                <a:latin typeface="Times New Roman"/>
                <a:cs typeface="Times New Roman"/>
              </a:rPr>
              <a:t>have to  </a:t>
            </a:r>
            <a:r>
              <a:rPr sz="1600" b="1" dirty="0">
                <a:latin typeface="Times New Roman"/>
                <a:cs typeface="Times New Roman"/>
              </a:rPr>
              <a:t>perform initialization, </a:t>
            </a:r>
            <a:r>
              <a:rPr sz="1600" b="1" spc="-5" dirty="0">
                <a:latin typeface="Times New Roman"/>
                <a:cs typeface="Times New Roman"/>
              </a:rPr>
              <a:t>testing, and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incrementation.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Times New Roman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756285" marR="656590" indent="-286385">
              <a:lnSpc>
                <a:spcPct val="1006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Any of </a:t>
            </a:r>
            <a:r>
              <a:rPr sz="1600" b="1" dirty="0">
                <a:latin typeface="Times New Roman"/>
                <a:cs typeface="Times New Roman"/>
              </a:rPr>
              <a:t>the control </a:t>
            </a:r>
            <a:r>
              <a:rPr sz="1600" b="1" spc="-5" dirty="0">
                <a:latin typeface="Times New Roman"/>
                <a:cs typeface="Times New Roman"/>
              </a:rPr>
              <a:t>expressions can be </a:t>
            </a:r>
            <a:r>
              <a:rPr sz="1600" b="1" dirty="0">
                <a:latin typeface="Times New Roman"/>
                <a:cs typeface="Times New Roman"/>
              </a:rPr>
              <a:t>omitted (but always </a:t>
            </a:r>
            <a:r>
              <a:rPr sz="1600" b="1" spc="-5" dirty="0">
                <a:latin typeface="Times New Roman"/>
                <a:cs typeface="Times New Roman"/>
              </a:rPr>
              <a:t>need </a:t>
            </a:r>
            <a:r>
              <a:rPr sz="1600" b="1" dirty="0">
                <a:latin typeface="Times New Roman"/>
                <a:cs typeface="Times New Roman"/>
              </a:rPr>
              <a:t>the two  </a:t>
            </a:r>
            <a:r>
              <a:rPr sz="1600" b="1" spc="-5" dirty="0">
                <a:latin typeface="Times New Roman"/>
                <a:cs typeface="Times New Roman"/>
              </a:rPr>
              <a:t>semicolons for </a:t>
            </a:r>
            <a:r>
              <a:rPr sz="1600" b="1" dirty="0">
                <a:latin typeface="Times New Roman"/>
                <a:cs typeface="Times New Roman"/>
              </a:rPr>
              <a:t>syntax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sake).</a:t>
            </a:r>
            <a:endParaRPr sz="1600">
              <a:latin typeface="Times New Roman"/>
              <a:cs typeface="Times New Roman"/>
            </a:endParaRPr>
          </a:p>
          <a:p>
            <a:pPr marL="1000125">
              <a:lnSpc>
                <a:spcPct val="100000"/>
              </a:lnSpc>
              <a:spcBef>
                <a:spcPts val="25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product=1;</a:t>
            </a:r>
            <a:endParaRPr sz="1600">
              <a:latin typeface="Courier New"/>
              <a:cs typeface="Courier New"/>
            </a:endParaRPr>
          </a:p>
          <a:p>
            <a:pPr marL="1122045" marR="4772025" indent="-165100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(i=1;i&lt;=6;) 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product*=i++;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>
              <a:lnSpc>
                <a:spcPct val="100000"/>
              </a:lnSpc>
            </a:pPr>
            <a:r>
              <a:rPr spc="-5" dirty="0"/>
              <a:t>General </a:t>
            </a:r>
            <a:r>
              <a:rPr dirty="0"/>
              <a:t>Comments </a:t>
            </a:r>
            <a:r>
              <a:rPr spc="-5" dirty="0"/>
              <a:t>about </a:t>
            </a:r>
            <a:r>
              <a:rPr spc="-5" dirty="0">
                <a:latin typeface="Courier New"/>
                <a:cs typeface="Courier New"/>
              </a:rPr>
              <a:t>for</a:t>
            </a:r>
            <a:r>
              <a:rPr spc="-685" dirty="0">
                <a:latin typeface="Courier New"/>
                <a:cs typeface="Courier New"/>
              </a:rPr>
              <a:t> </a:t>
            </a:r>
            <a:r>
              <a:rPr dirty="0"/>
              <a:t>Loop Continued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378700" cy="318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general comments regarding the use of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800" b="1" spc="-6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Since </a:t>
            </a:r>
            <a:r>
              <a:rPr sz="1600" b="1" dirty="0">
                <a:latin typeface="Times New Roman"/>
                <a:cs typeface="Times New Roman"/>
              </a:rPr>
              <a:t>test performed </a:t>
            </a:r>
            <a:r>
              <a:rPr sz="1600" b="1" spc="5" dirty="0">
                <a:latin typeface="Times New Roman"/>
                <a:cs typeface="Times New Roman"/>
              </a:rPr>
              <a:t>at </a:t>
            </a:r>
            <a:r>
              <a:rPr sz="1600" b="1" spc="-5" dirty="0">
                <a:latin typeface="Times New Roman"/>
                <a:cs typeface="Times New Roman"/>
              </a:rPr>
              <a:t>beginning of loop, body may never </a:t>
            </a:r>
            <a:r>
              <a:rPr sz="1600" b="1" dirty="0">
                <a:latin typeface="Times New Roman"/>
                <a:cs typeface="Times New Roman"/>
              </a:rPr>
              <a:t>get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executed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x=10;</a:t>
            </a:r>
            <a:endParaRPr sz="1600">
              <a:latin typeface="Courier New"/>
              <a:cs typeface="Courier New"/>
            </a:endParaRPr>
          </a:p>
          <a:p>
            <a:pPr marL="1170305" marR="4123690" indent="-243840">
              <a:lnSpc>
                <a:spcPts val="2340"/>
              </a:lnSpc>
              <a:spcBef>
                <a:spcPts val="1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(y=10;y!=x;++y)  printf</a:t>
            </a:r>
            <a:r>
              <a:rPr sz="16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("%d",y);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6300"/>
              </a:lnSpc>
              <a:buFont typeface="Times New Roman"/>
              <a:buChar char="–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Can </a:t>
            </a:r>
            <a:r>
              <a:rPr sz="1600" b="1" dirty="0">
                <a:latin typeface="Times New Roman"/>
                <a:cs typeface="Times New Roman"/>
              </a:rPr>
              <a:t>string together </a:t>
            </a:r>
            <a:r>
              <a:rPr sz="1600" b="1" spc="-5" dirty="0">
                <a:latin typeface="Times New Roman"/>
                <a:cs typeface="Times New Roman"/>
              </a:rPr>
              <a:t>multiple expressions in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4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 by separating  </a:t>
            </a:r>
            <a:r>
              <a:rPr sz="1600" b="1" dirty="0">
                <a:latin typeface="Times New Roman"/>
                <a:cs typeface="Times New Roman"/>
              </a:rPr>
              <a:t>them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commas</a:t>
            </a:r>
            <a:endParaRPr sz="1600">
              <a:latin typeface="Times New Roman"/>
              <a:cs typeface="Times New Roman"/>
            </a:endParaRPr>
          </a:p>
          <a:p>
            <a:pPr marL="1170940" marR="3388995" indent="-243840">
              <a:lnSpc>
                <a:spcPts val="2300"/>
              </a:lnSpc>
              <a:spcBef>
                <a:spcPts val="2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x=1,y=5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;x+y&lt;100;++x)  z=x%y;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while</a:t>
            </a:r>
            <a:r>
              <a:rPr spc="-730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68473"/>
            <a:ext cx="7218045" cy="366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while</a:t>
            </a:r>
            <a:r>
              <a:rPr sz="1800" b="1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 provides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mechanism for repeating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statements while </a:t>
            </a:r>
            <a:r>
              <a:rPr sz="1800" dirty="0">
                <a:latin typeface="Times New Roman"/>
                <a:cs typeface="Times New Roman"/>
              </a:rPr>
              <a:t>a  condition is </a:t>
            </a:r>
            <a:r>
              <a:rPr sz="1800" spc="-5" dirty="0">
                <a:latin typeface="Times New Roman"/>
                <a:cs typeface="Times New Roman"/>
              </a:rPr>
              <a:t>true. </a:t>
            </a: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336675" marR="2868930" indent="-410209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 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 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program</a:t>
            </a:r>
            <a:r>
              <a:rPr sz="1800" b="1" i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while</a:t>
            </a:r>
            <a:r>
              <a:rPr sz="1800" b="1" spc="-6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works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buAutoNum type="arabicParenR"/>
              <a:tabLst>
                <a:tab pos="6896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Control expression is evaluated (“entry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condition”)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689610" algn="l"/>
              </a:tabLst>
            </a:pPr>
            <a:r>
              <a:rPr sz="1600" b="1" dirty="0">
                <a:latin typeface="Times New Roman"/>
                <a:cs typeface="Times New Roman"/>
              </a:rPr>
              <a:t>If </a:t>
            </a:r>
            <a:r>
              <a:rPr sz="1600" b="1" spc="-5" dirty="0">
                <a:latin typeface="Times New Roman"/>
                <a:cs typeface="Times New Roman"/>
              </a:rPr>
              <a:t>it is FALSE, skip over the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80"/>
              </a:spcBef>
              <a:buAutoNum type="arabicParenR"/>
              <a:tabLst>
                <a:tab pos="689610" algn="l"/>
              </a:tabLst>
            </a:pPr>
            <a:r>
              <a:rPr sz="1600" b="1" dirty="0">
                <a:latin typeface="Times New Roman"/>
                <a:cs typeface="Times New Roman"/>
              </a:rPr>
              <a:t>If it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spc="-10" dirty="0">
                <a:latin typeface="Times New Roman"/>
                <a:cs typeface="Times New Roman"/>
              </a:rPr>
              <a:t>TRUE, </a:t>
            </a:r>
            <a:r>
              <a:rPr sz="1600" b="1" spc="-5" dirty="0">
                <a:latin typeface="Times New Roman"/>
                <a:cs typeface="Times New Roman"/>
              </a:rPr>
              <a:t>loop body is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executed.</a:t>
            </a:r>
            <a:endParaRPr sz="1600">
              <a:latin typeface="Times New Roman"/>
              <a:cs typeface="Times New Roman"/>
            </a:endParaRPr>
          </a:p>
          <a:p>
            <a:pPr marL="690880" lvl="1" indent="-220979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69151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Go </a:t>
            </a:r>
            <a:r>
              <a:rPr sz="1600" b="1" dirty="0">
                <a:latin typeface="Times New Roman"/>
                <a:cs typeface="Times New Roman"/>
              </a:rPr>
              <a:t>back </a:t>
            </a:r>
            <a:r>
              <a:rPr sz="1600" b="1" spc="-5" dirty="0">
                <a:latin typeface="Times New Roman"/>
                <a:cs typeface="Times New Roman"/>
              </a:rPr>
              <a:t>to </a:t>
            </a:r>
            <a:r>
              <a:rPr sz="1600" b="1" dirty="0">
                <a:latin typeface="Times New Roman"/>
                <a:cs typeface="Times New Roman"/>
              </a:rPr>
              <a:t>step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803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while</a:t>
            </a:r>
            <a:r>
              <a:rPr spc="-710" dirty="0">
                <a:latin typeface="Courier New"/>
                <a:cs typeface="Courier New"/>
              </a:rPr>
              <a:t> </a:t>
            </a:r>
            <a:r>
              <a:rPr spc="-5" dirty="0"/>
              <a:t>Loop 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49" y="1403616"/>
            <a:ext cx="7571740" cy="446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Example while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927100" marR="4316095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i=1;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factorial=1;  while (i&lt;=n)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6675" marR="417830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 *=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i=i+1;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99"/>
              </a:lnSpc>
              <a:spcBef>
                <a:spcPts val="109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Programmer is responsible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for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initialization and incrementation</a:t>
            </a:r>
            <a:r>
              <a:rPr sz="1800" spc="-5" dirty="0">
                <a:latin typeface="Times New Roman"/>
                <a:cs typeface="Times New Roman"/>
              </a:rPr>
              <a:t>. At some  </a:t>
            </a:r>
            <a:r>
              <a:rPr sz="1800" dirty="0">
                <a:latin typeface="Times New Roman"/>
                <a:cs typeface="Times New Roman"/>
              </a:rPr>
              <a:t>point in </a:t>
            </a:r>
            <a:r>
              <a:rPr sz="1800" spc="-5" dirty="0">
                <a:latin typeface="Times New Roman"/>
                <a:cs typeface="Times New Roman"/>
              </a:rPr>
              <a:t>the body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loop, the control expression must be </a:t>
            </a:r>
            <a:r>
              <a:rPr sz="1800" spc="-5" dirty="0">
                <a:latin typeface="Times New Roman"/>
                <a:cs typeface="Times New Roman"/>
              </a:rPr>
              <a:t>altered </a:t>
            </a:r>
            <a:r>
              <a:rPr sz="1800" dirty="0">
                <a:latin typeface="Times New Roman"/>
                <a:cs typeface="Times New Roman"/>
              </a:rPr>
              <a:t>in order to  allow the loop to finish. </a:t>
            </a:r>
            <a:r>
              <a:rPr sz="1800" spc="-5" dirty="0">
                <a:latin typeface="Times New Roman"/>
                <a:cs typeface="Times New Roman"/>
              </a:rPr>
              <a:t>Otherwise: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infinite</a:t>
            </a:r>
            <a:r>
              <a:rPr sz="1800" b="1" spc="-8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loop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Will this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end?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j=15;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(j--)</a:t>
            </a:r>
            <a:endParaRPr sz="1800">
              <a:latin typeface="Courier New"/>
              <a:cs typeface="Courier New"/>
            </a:endParaRPr>
          </a:p>
          <a:p>
            <a:pPr marL="13366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6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do while</a:t>
            </a:r>
            <a:r>
              <a:rPr spc="-720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77800"/>
            <a:ext cx="7298690" cy="434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do </a:t>
            </a:r>
            <a:r>
              <a:rPr sz="1800" b="1" spc="-10" dirty="0">
                <a:latin typeface="Courier New"/>
                <a:cs typeface="Courier New"/>
              </a:rPr>
              <a:t>while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variant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while statement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the  condition </a:t>
            </a:r>
            <a:r>
              <a:rPr sz="1800" spc="-5" dirty="0">
                <a:latin typeface="Times New Roman"/>
                <a:cs typeface="Times New Roman"/>
              </a:rPr>
              <a:t>test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performed </a:t>
            </a:r>
            <a:r>
              <a:rPr sz="1800" dirty="0">
                <a:latin typeface="Times New Roman"/>
                <a:cs typeface="Times New Roman"/>
              </a:rPr>
              <a:t>at the </a:t>
            </a:r>
            <a:r>
              <a:rPr sz="1800" spc="-5" dirty="0">
                <a:latin typeface="Times New Roman"/>
                <a:cs typeface="Times New Roman"/>
              </a:rPr>
              <a:t>“bottom” </a:t>
            </a:r>
            <a:r>
              <a:rPr sz="1800" dirty="0">
                <a:latin typeface="Times New Roman"/>
                <a:cs typeface="Times New Roman"/>
              </a:rPr>
              <a:t>of the loop. This </a:t>
            </a:r>
            <a:r>
              <a:rPr sz="1800" spc="-5" dirty="0">
                <a:latin typeface="Times New Roman"/>
                <a:cs typeface="Times New Roman"/>
              </a:rPr>
              <a:t>guarantees </a:t>
            </a:r>
            <a:r>
              <a:rPr sz="1800" dirty="0">
                <a:latin typeface="Times New Roman"/>
                <a:cs typeface="Times New Roman"/>
              </a:rPr>
              <a:t>that  the loop is </a:t>
            </a:r>
            <a:r>
              <a:rPr sz="1800" spc="-5" dirty="0">
                <a:latin typeface="Times New Roman"/>
                <a:cs typeface="Times New Roman"/>
              </a:rPr>
              <a:t>executed </a:t>
            </a:r>
            <a:r>
              <a:rPr sz="1800" dirty="0">
                <a:latin typeface="Times New Roman"/>
                <a:cs typeface="Times New Roman"/>
              </a:rPr>
              <a:t>at least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do while</a:t>
            </a:r>
            <a:r>
              <a:rPr sz="1800" b="1" spc="-6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27100" marR="2676525" indent="409575">
              <a:lnSpc>
                <a:spcPct val="120000"/>
              </a:lnSpc>
              <a:spcBef>
                <a:spcPts val="10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program statement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 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</a:t>
            </a:r>
            <a:r>
              <a:rPr sz="1800" b="1" i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13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and it works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buAutoNum type="arabicParenR"/>
              <a:tabLst>
                <a:tab pos="6896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body of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loop is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executed.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6896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control expression is evaluated </a:t>
            </a:r>
            <a:r>
              <a:rPr sz="1600" b="1" dirty="0">
                <a:latin typeface="Times New Roman"/>
                <a:cs typeface="Times New Roman"/>
              </a:rPr>
              <a:t>(“exit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condition”).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84"/>
              </a:spcBef>
              <a:buAutoNum type="arabicParenR"/>
              <a:tabLst>
                <a:tab pos="689610" algn="l"/>
              </a:tabLst>
            </a:pPr>
            <a:r>
              <a:rPr sz="1600" b="1" dirty="0">
                <a:latin typeface="Times New Roman"/>
                <a:cs typeface="Times New Roman"/>
              </a:rPr>
              <a:t>If it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spc="-10" dirty="0">
                <a:latin typeface="Times New Roman"/>
                <a:cs typeface="Times New Roman"/>
              </a:rPr>
              <a:t>TRUE, </a:t>
            </a:r>
            <a:r>
              <a:rPr sz="1600" b="1" dirty="0">
                <a:latin typeface="Times New Roman"/>
                <a:cs typeface="Times New Roman"/>
              </a:rPr>
              <a:t>go </a:t>
            </a:r>
            <a:r>
              <a:rPr sz="1600" b="1" spc="-5" dirty="0">
                <a:latin typeface="Times New Roman"/>
                <a:cs typeface="Times New Roman"/>
              </a:rPr>
              <a:t>back to step </a:t>
            </a:r>
            <a:r>
              <a:rPr sz="1600" b="1" dirty="0">
                <a:latin typeface="Times New Roman"/>
                <a:cs typeface="Times New Roman"/>
              </a:rPr>
              <a:t>1. If </a:t>
            </a:r>
            <a:r>
              <a:rPr sz="1600" b="1" spc="-5" dirty="0">
                <a:latin typeface="Times New Roman"/>
                <a:cs typeface="Times New Roman"/>
              </a:rPr>
              <a:t>it is </a:t>
            </a:r>
            <a:r>
              <a:rPr sz="1600" b="1" spc="-10" dirty="0">
                <a:latin typeface="Times New Roman"/>
                <a:cs typeface="Times New Roman"/>
              </a:rPr>
              <a:t>FALSE, </a:t>
            </a:r>
            <a:r>
              <a:rPr sz="1600" b="1" dirty="0">
                <a:latin typeface="Times New Roman"/>
                <a:cs typeface="Times New Roman"/>
              </a:rPr>
              <a:t>exit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943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do while</a:t>
            </a:r>
            <a:r>
              <a:rPr spc="-700" dirty="0">
                <a:latin typeface="Courier New"/>
                <a:cs typeface="Courier New"/>
              </a:rPr>
              <a:t> </a:t>
            </a:r>
            <a:r>
              <a:rPr spc="-5" dirty="0"/>
              <a:t>Loop 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18820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sample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that reverses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Courier New"/>
                <a:cs typeface="Courier New"/>
              </a:rPr>
              <a:t>do </a:t>
            </a:r>
            <a:r>
              <a:rPr sz="1800" b="1" spc="-10" dirty="0">
                <a:latin typeface="Courier New"/>
                <a:cs typeface="Courier New"/>
              </a:rPr>
              <a:t>while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536" y="1860816"/>
            <a:ext cx="6082665" cy="237934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0"/>
              </a:lnSpc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int value,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r_digit;</a:t>
            </a:r>
            <a:endParaRPr sz="1600">
              <a:latin typeface="Courier New"/>
              <a:cs typeface="Courier New"/>
            </a:endParaRPr>
          </a:p>
          <a:p>
            <a:pPr marL="532765" marR="4191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printf("Enter the number to be reversed.\n");  scanf("%d",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&amp;value);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do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0430" marR="2486660">
              <a:lnSpc>
                <a:spcPct val="85300"/>
              </a:lnSpc>
              <a:spcBef>
                <a:spcPts val="135"/>
              </a:spcBef>
            </a:pPr>
            <a:r>
              <a:rPr sz="1600" b="1" dirty="0">
                <a:latin typeface="Courier New"/>
                <a:cs typeface="Courier New"/>
              </a:rPr>
              <a:t>r_digit = value % </a:t>
            </a:r>
            <a:r>
              <a:rPr sz="1600" b="1" spc="-5" dirty="0">
                <a:latin typeface="Courier New"/>
                <a:cs typeface="Courier New"/>
              </a:rPr>
              <a:t>10;  printf("%d", r_digit);  value </a:t>
            </a:r>
            <a:r>
              <a:rPr sz="1600" b="1" dirty="0">
                <a:latin typeface="Courier New"/>
                <a:cs typeface="Courier New"/>
              </a:rPr>
              <a:t>= value /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532765" marR="297434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} while </a:t>
            </a:r>
            <a:r>
              <a:rPr sz="1600" b="1" spc="-5" dirty="0">
                <a:latin typeface="Courier New"/>
                <a:cs typeface="Courier New"/>
              </a:rPr>
              <a:t>(value </a:t>
            </a:r>
            <a:r>
              <a:rPr sz="1600" b="1" dirty="0">
                <a:latin typeface="Courier New"/>
                <a:cs typeface="Courier New"/>
              </a:rPr>
              <a:t>!=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0);  printf("\n");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do while</a:t>
            </a:r>
            <a:r>
              <a:rPr spc="-655" dirty="0">
                <a:latin typeface="Courier New"/>
                <a:cs typeface="Courier New"/>
              </a:rPr>
              <a:t> </a:t>
            </a:r>
            <a:r>
              <a:rPr spc="-5" dirty="0"/>
              <a:t>Loop Example: Error </a:t>
            </a:r>
            <a:r>
              <a:rPr spc="-10" dirty="0"/>
              <a:t>Checking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59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68473"/>
            <a:ext cx="7493634" cy="296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" indent="-342900" algn="just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common use of the </a:t>
            </a:r>
            <a:r>
              <a:rPr sz="1800" b="1" spc="-10" dirty="0">
                <a:latin typeface="Courier New"/>
                <a:cs typeface="Courier New"/>
              </a:rPr>
              <a:t>do while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 is </a:t>
            </a:r>
            <a:r>
              <a:rPr sz="1800" spc="-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error checking. A simple  </a:t>
            </a:r>
            <a:r>
              <a:rPr sz="1800" spc="-5" dirty="0">
                <a:latin typeface="Times New Roman"/>
                <a:cs typeface="Times New Roman"/>
              </a:rPr>
              <a:t>form is shown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here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6675" marR="68770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printf("\n Input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positive integer: ");  scanf("%d",&amp;n);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(n&lt;=0);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111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user will remain </a:t>
            </a:r>
            <a:r>
              <a:rPr sz="1800" dirty="0">
                <a:latin typeface="Times New Roman"/>
                <a:cs typeface="Times New Roman"/>
              </a:rPr>
              <a:t>in this loop continually </a:t>
            </a:r>
            <a:r>
              <a:rPr sz="1800" spc="-10" dirty="0">
                <a:latin typeface="Times New Roman"/>
                <a:cs typeface="Times New Roman"/>
              </a:rPr>
              <a:t>being </a:t>
            </a:r>
            <a:r>
              <a:rPr sz="1800" spc="-5" dirty="0">
                <a:latin typeface="Times New Roman"/>
                <a:cs typeface="Times New Roman"/>
              </a:rPr>
              <a:t>prompted for and </a:t>
            </a:r>
            <a:r>
              <a:rPr sz="1800" dirty="0">
                <a:latin typeface="Times New Roman"/>
                <a:cs typeface="Times New Roman"/>
              </a:rPr>
              <a:t>entering  integers </a:t>
            </a:r>
            <a:r>
              <a:rPr sz="1800" spc="-5" dirty="0">
                <a:latin typeface="Times New Roman"/>
                <a:cs typeface="Times New Roman"/>
              </a:rPr>
              <a:t>until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positive one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entered.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sample </a:t>
            </a:r>
            <a:r>
              <a:rPr sz="1800" spc="-10" dirty="0">
                <a:latin typeface="Times New Roman"/>
                <a:cs typeface="Times New Roman"/>
              </a:rPr>
              <a:t>session </a:t>
            </a:r>
            <a:r>
              <a:rPr sz="1800" spc="-5" dirty="0">
                <a:latin typeface="Times New Roman"/>
                <a:cs typeface="Times New Roman"/>
              </a:rPr>
              <a:t>using this </a:t>
            </a:r>
            <a:r>
              <a:rPr sz="1800" dirty="0">
                <a:latin typeface="Times New Roman"/>
                <a:cs typeface="Times New Roman"/>
              </a:rPr>
              <a:t>loop looks  like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5864" y="4437900"/>
            <a:ext cx="3881754" cy="923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sz="1650">
              <a:latin typeface="Times New Roman"/>
              <a:cs typeface="Times New Roman"/>
            </a:endParaRPr>
          </a:p>
          <a:p>
            <a:pPr marL="167640" marR="164465">
              <a:lnSpc>
                <a:spcPct val="8530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Input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 positive integer: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-4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Input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 positive integer:</a:t>
            </a:r>
            <a:r>
              <a:rPr sz="1600" b="1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-34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Input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 positive integer: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295" y="-19050"/>
            <a:ext cx="8195310" cy="985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4595">
              <a:lnSpc>
                <a:spcPct val="100000"/>
              </a:lnSpc>
            </a:pPr>
            <a:r>
              <a:rPr dirty="0"/>
              <a:t>Canonical </a:t>
            </a:r>
            <a:r>
              <a:rPr spc="-10" dirty="0"/>
              <a:t>First </a:t>
            </a:r>
            <a:r>
              <a:rPr dirty="0"/>
              <a:t>Program</a:t>
            </a:r>
            <a:r>
              <a:rPr spc="-40" dirty="0"/>
              <a:t> </a:t>
            </a:r>
            <a:r>
              <a:rPr dirty="0"/>
              <a:t>Continued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455295" y="895350"/>
            <a:ext cx="8195310" cy="5634904"/>
          </a:xfrm>
          <a:prstGeom prst="rect">
            <a:avLst/>
          </a:prstGeom>
        </p:spPr>
        <p:txBody>
          <a:bodyPr vert="horz" wrap="square" lIns="0" tIns="18761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har char="•"/>
              <a:tabLst>
                <a:tab pos="381635" algn="l"/>
              </a:tabLst>
            </a:pPr>
            <a:r>
              <a:rPr b="0" dirty="0"/>
              <a:t>The C program </a:t>
            </a:r>
            <a:r>
              <a:rPr b="0" spc="-5" dirty="0"/>
              <a:t>starting point is </a:t>
            </a:r>
            <a:r>
              <a:rPr b="0" dirty="0"/>
              <a:t>identified </a:t>
            </a:r>
            <a:r>
              <a:rPr b="0" spc="-10" dirty="0"/>
              <a:t>by </a:t>
            </a:r>
            <a:r>
              <a:rPr b="0" dirty="0"/>
              <a:t>the word</a:t>
            </a:r>
            <a:r>
              <a:rPr b="0" spc="-50" dirty="0"/>
              <a:t> </a:t>
            </a:r>
            <a:r>
              <a:rPr spc="-5" dirty="0">
                <a:solidFill>
                  <a:srgbClr val="01CA99"/>
                </a:solidFill>
                <a:latin typeface="Courier New"/>
                <a:cs typeface="Courier New"/>
              </a:rPr>
              <a:t>main()</a:t>
            </a:r>
            <a:r>
              <a:rPr spc="-5" dirty="0">
                <a:latin typeface="Times New Roman"/>
                <a:cs typeface="Times New Roman"/>
              </a:rPr>
              <a:t>.</a:t>
            </a:r>
          </a:p>
          <a:p>
            <a:pPr marL="381000" marR="5080" indent="-342900">
              <a:lnSpc>
                <a:spcPct val="100299"/>
              </a:lnSpc>
              <a:spcBef>
                <a:spcPts val="555"/>
              </a:spcBef>
              <a:buChar char="•"/>
              <a:tabLst>
                <a:tab pos="381635" algn="l"/>
              </a:tabLst>
            </a:pPr>
            <a:r>
              <a:rPr b="0" dirty="0"/>
              <a:t>This </a:t>
            </a:r>
            <a:r>
              <a:rPr b="0" spc="-5" dirty="0"/>
              <a:t>informs </a:t>
            </a:r>
            <a:r>
              <a:rPr b="0" dirty="0"/>
              <a:t>the </a:t>
            </a:r>
            <a:r>
              <a:rPr b="0" spc="-5" dirty="0"/>
              <a:t>computer as </a:t>
            </a:r>
            <a:r>
              <a:rPr b="0" dirty="0"/>
              <a:t>to where </a:t>
            </a:r>
            <a:r>
              <a:rPr b="0" spc="-5" dirty="0"/>
              <a:t>the program actually starts. </a:t>
            </a:r>
            <a:r>
              <a:rPr b="0" dirty="0"/>
              <a:t>The  parentheses that follow </a:t>
            </a:r>
            <a:r>
              <a:rPr b="0" spc="-5" dirty="0"/>
              <a:t>the keyword </a:t>
            </a:r>
            <a:r>
              <a:rPr spc="-5" dirty="0">
                <a:solidFill>
                  <a:srgbClr val="01CA99"/>
                </a:solidFill>
                <a:latin typeface="Courier New"/>
                <a:cs typeface="Courier New"/>
              </a:rPr>
              <a:t>main</a:t>
            </a:r>
            <a:r>
              <a:rPr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b="0" spc="-5" dirty="0"/>
              <a:t>indicate </a:t>
            </a:r>
            <a:r>
              <a:rPr b="0" dirty="0"/>
              <a:t>that </a:t>
            </a:r>
            <a:r>
              <a:rPr b="0" spc="-5" dirty="0"/>
              <a:t>there </a:t>
            </a:r>
            <a:r>
              <a:rPr b="0" dirty="0"/>
              <a:t>are no </a:t>
            </a:r>
            <a:r>
              <a:rPr b="0" spc="-5" dirty="0"/>
              <a:t>arguments  </a:t>
            </a:r>
            <a:r>
              <a:rPr b="0" dirty="0"/>
              <a:t>supplied to </a:t>
            </a:r>
            <a:r>
              <a:rPr b="0" spc="-5" dirty="0"/>
              <a:t>this </a:t>
            </a:r>
            <a:r>
              <a:rPr b="0" dirty="0"/>
              <a:t>program (this </a:t>
            </a:r>
            <a:r>
              <a:rPr b="0" spc="-5" dirty="0"/>
              <a:t>will </a:t>
            </a:r>
            <a:r>
              <a:rPr b="0" spc="-10" dirty="0"/>
              <a:t>be </a:t>
            </a:r>
            <a:r>
              <a:rPr b="0" spc="-5" dirty="0"/>
              <a:t>examined later</a:t>
            </a:r>
            <a:r>
              <a:rPr b="0" spc="-30" dirty="0"/>
              <a:t> </a:t>
            </a:r>
            <a:r>
              <a:rPr b="0" dirty="0"/>
              <a:t>on).</a:t>
            </a:r>
          </a:p>
          <a:p>
            <a:pPr marL="380365" marR="248920" indent="-342265">
              <a:lnSpc>
                <a:spcPct val="102200"/>
              </a:lnSpc>
              <a:spcBef>
                <a:spcPts val="250"/>
              </a:spcBef>
              <a:buFont typeface="Times New Roman"/>
              <a:buChar char="•"/>
              <a:tabLst>
                <a:tab pos="381635" algn="l"/>
              </a:tabLst>
            </a:pP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dirty="0">
                <a:solidFill>
                  <a:srgbClr val="CA0066"/>
                </a:solidFill>
                <a:latin typeface="Times New Roman"/>
                <a:cs typeface="Times New Roman"/>
              </a:rPr>
              <a:t>two 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braces, </a:t>
            </a:r>
            <a:r>
              <a:rPr spc="-5" dirty="0">
                <a:solidFill>
                  <a:srgbClr val="CA0066"/>
                </a:solidFill>
                <a:latin typeface="Courier New"/>
                <a:cs typeface="Courier New"/>
              </a:rPr>
              <a:t>{ 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and </a:t>
            </a:r>
            <a:r>
              <a:rPr dirty="0">
                <a:solidFill>
                  <a:srgbClr val="CA006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rgbClr val="CA0066"/>
                </a:solidFill>
                <a:latin typeface="Times New Roman"/>
                <a:cs typeface="Times New Roman"/>
              </a:rPr>
              <a:t>, </a:t>
            </a:r>
            <a:r>
              <a:rPr spc="-10" dirty="0">
                <a:solidFill>
                  <a:srgbClr val="CA0066"/>
                </a:solidFill>
                <a:latin typeface="Times New Roman"/>
                <a:cs typeface="Times New Roman"/>
              </a:rPr>
              <a:t>signify </a:t>
            </a:r>
            <a:r>
              <a:rPr spc="-5" dirty="0">
                <a:solidFill>
                  <a:srgbClr val="CA0066"/>
                </a:solidFill>
                <a:latin typeface="Times New Roman"/>
                <a:cs typeface="Times New Roman"/>
              </a:rPr>
              <a:t>the begin and end segments of </a:t>
            </a:r>
            <a:r>
              <a:rPr spc="-10" dirty="0">
                <a:solidFill>
                  <a:srgbClr val="CA0066"/>
                </a:solidFill>
                <a:latin typeface="Times New Roman"/>
                <a:cs typeface="Times New Roman"/>
              </a:rPr>
              <a:t>the  </a:t>
            </a:r>
            <a:r>
              <a:rPr spc="-5">
                <a:solidFill>
                  <a:srgbClr val="CA0066"/>
                </a:solidFill>
                <a:latin typeface="Times New Roman"/>
                <a:cs typeface="Times New Roman"/>
              </a:rPr>
              <a:t>program</a:t>
            </a:r>
            <a:r>
              <a:rPr spc="-5" smtClean="0">
                <a:latin typeface="Times New Roman"/>
                <a:cs typeface="Times New Roman"/>
              </a:rPr>
              <a:t>.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380365" marR="248920" indent="-342265">
              <a:lnSpc>
                <a:spcPct val="102200"/>
              </a:lnSpc>
              <a:spcBef>
                <a:spcPts val="250"/>
              </a:spcBef>
              <a:buFont typeface="Times New Roman"/>
              <a:buChar char="•"/>
              <a:tabLst>
                <a:tab pos="381635" algn="l"/>
              </a:tabLst>
            </a:pPr>
            <a:r>
              <a:rPr spc="-5" smtClean="0">
                <a:latin typeface="Times New Roman"/>
                <a:cs typeface="Times New Roman"/>
              </a:rPr>
              <a:t> </a:t>
            </a:r>
            <a:r>
              <a:rPr sz="1600" i="1" spc="-5" smtClean="0">
                <a:latin typeface="Times New Roman"/>
                <a:cs typeface="Times New Roman"/>
              </a:rPr>
              <a:t>COMMON </a:t>
            </a:r>
            <a:r>
              <a:rPr sz="1600" i="1" spc="-5" dirty="0">
                <a:latin typeface="Times New Roman"/>
                <a:cs typeface="Times New Roman"/>
              </a:rPr>
              <a:t>ERROR: unbalanced </a:t>
            </a:r>
            <a:r>
              <a:rPr sz="1600" i="1" spc="-10" dirty="0">
                <a:latin typeface="Times New Roman"/>
                <a:cs typeface="Times New Roman"/>
              </a:rPr>
              <a:t>number  </a:t>
            </a:r>
            <a:r>
              <a:rPr sz="1600" i="1" dirty="0">
                <a:latin typeface="Times New Roman"/>
                <a:cs typeface="Times New Roman"/>
              </a:rPr>
              <a:t>of open and </a:t>
            </a:r>
            <a:r>
              <a:rPr sz="1600" i="1" spc="-5" dirty="0">
                <a:latin typeface="Times New Roman"/>
                <a:cs typeface="Times New Roman"/>
              </a:rPr>
              <a:t>close curly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brackets!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63380" y="1123950"/>
            <a:ext cx="4127500" cy="175577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"/>
              </a:spcBef>
            </a:pPr>
            <a:endParaRPr sz="1650">
              <a:latin typeface="Times New Roman"/>
              <a:cs typeface="Times New Roman"/>
            </a:endParaRPr>
          </a:p>
          <a:p>
            <a:pPr marL="168910" marR="1752600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#include &lt;stdio.h&gt;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485"/>
              </a:lnSpc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78510" marR="16319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/* </a:t>
            </a:r>
            <a:r>
              <a:rPr sz="1600" b="1" spc="-5" dirty="0">
                <a:latin typeface="Courier New"/>
                <a:cs typeface="Courier New"/>
              </a:rPr>
              <a:t>My first </a:t>
            </a:r>
            <a:r>
              <a:rPr sz="1600" b="1" dirty="0">
                <a:latin typeface="Courier New"/>
                <a:cs typeface="Courier New"/>
              </a:rPr>
              <a:t>program </a:t>
            </a:r>
            <a:r>
              <a:rPr sz="1600" b="1" spc="-5" dirty="0">
                <a:latin typeface="Courier New"/>
                <a:cs typeface="Courier New"/>
              </a:rPr>
              <a:t>*/  printf("Hello World!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\n");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625"/>
              </a:lnSpc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2425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Decision </a:t>
            </a:r>
            <a:r>
              <a:rPr i="1" spc="-5" dirty="0">
                <a:latin typeface="Arial"/>
                <a:cs typeface="Arial"/>
              </a:rPr>
              <a:t>Making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Statements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Introduction to Decision </a:t>
            </a:r>
            <a:r>
              <a:rPr b="0" u="sng" spc="-5" dirty="0">
                <a:solidFill>
                  <a:srgbClr val="3737CA"/>
                </a:solidFill>
              </a:rPr>
              <a:t>Making</a:t>
            </a:r>
            <a:r>
              <a:rPr b="0" u="sng" spc="-100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Statements</a:t>
            </a:r>
          </a:p>
          <a:p>
            <a:pPr marL="381000" indent="-342900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5" dirty="0">
                <a:solidFill>
                  <a:srgbClr val="3737CA"/>
                </a:solidFill>
                <a:latin typeface="Courier New"/>
                <a:cs typeface="Courier New"/>
              </a:rPr>
              <a:t>if</a:t>
            </a:r>
            <a:r>
              <a:rPr u="heavy" spc="-70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Statement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sng" spc="-5" dirty="0">
                <a:solidFill>
                  <a:srgbClr val="3737CA"/>
                </a:solidFill>
                <a:latin typeface="Courier New"/>
                <a:cs typeface="Courier New"/>
              </a:rPr>
              <a:t>if</a:t>
            </a:r>
            <a:r>
              <a:rPr u="sng" spc="-68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Statement Examples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10" dirty="0">
                <a:solidFill>
                  <a:srgbClr val="3737CA"/>
                </a:solidFill>
                <a:latin typeface="Courier New"/>
                <a:cs typeface="Courier New"/>
              </a:rPr>
              <a:t>if-else</a:t>
            </a:r>
            <a:r>
              <a:rPr u="heavy" spc="-6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Statement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10" dirty="0">
                <a:solidFill>
                  <a:srgbClr val="3737CA"/>
                </a:solidFill>
                <a:latin typeface="Courier New"/>
                <a:cs typeface="Courier New"/>
              </a:rPr>
              <a:t>if-else</a:t>
            </a:r>
            <a:r>
              <a:rPr u="heavy" spc="-70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Ladder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u="heavy" spc="-69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Statement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u="heavy" spc="-66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Statement Example</a:t>
            </a:r>
          </a:p>
          <a:p>
            <a:pPr marL="3810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u="heavy" spc="-65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Statement Operation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u="heavy" spc="-62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Statement Example: Characters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Courier New"/>
              <a:buChar char="•"/>
              <a:tabLst>
                <a:tab pos="381635" algn="l"/>
              </a:tabLst>
            </a:pPr>
            <a:r>
              <a:rPr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u="heavy" spc="-64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b="0" u="heavy" spc="-5" dirty="0">
                <a:solidFill>
                  <a:srgbClr val="3737CA"/>
                </a:solidFill>
              </a:rPr>
              <a:t>Statement Example: Menus</a:t>
            </a: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Conditional</a:t>
            </a:r>
            <a:r>
              <a:rPr b="0" u="sng" spc="-7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Operator</a:t>
            </a:r>
          </a:p>
          <a:p>
            <a:pPr marL="3810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Conditional Operator</a:t>
            </a:r>
            <a:r>
              <a:rPr b="0" u="sng" spc="-85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Examples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Logical</a:t>
            </a:r>
            <a:r>
              <a:rPr b="0" u="sng" spc="-6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Operators</a:t>
            </a:r>
          </a:p>
          <a:p>
            <a:pPr marL="3810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Logical Operators</a:t>
            </a:r>
            <a:r>
              <a:rPr b="0" u="sng" spc="-2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Precedence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515">
              <a:lnSpc>
                <a:spcPct val="100000"/>
              </a:lnSpc>
            </a:pPr>
            <a:r>
              <a:rPr spc="-5" dirty="0"/>
              <a:t>Introduction to Decision Making</a:t>
            </a:r>
            <a:r>
              <a:rPr spc="-2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15454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program execute </a:t>
            </a:r>
            <a:r>
              <a:rPr sz="1800" dirty="0">
                <a:latin typeface="Times New Roman"/>
                <a:cs typeface="Times New Roman"/>
              </a:rPr>
              <a:t>different statements </a:t>
            </a:r>
            <a:r>
              <a:rPr sz="1800" spc="-5" dirty="0">
                <a:latin typeface="Times New Roman"/>
                <a:cs typeface="Times New Roman"/>
              </a:rPr>
              <a:t>depending </a:t>
            </a:r>
            <a:r>
              <a:rPr sz="1800" spc="-1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certain  conditions.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sense, makes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program “smarter”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allowing </a:t>
            </a:r>
            <a:r>
              <a:rPr sz="1800" spc="-5" dirty="0">
                <a:latin typeface="Times New Roman"/>
                <a:cs typeface="Times New Roman"/>
              </a:rPr>
              <a:t>different  </a:t>
            </a:r>
            <a:r>
              <a:rPr sz="1800" dirty="0">
                <a:latin typeface="Times New Roman"/>
                <a:cs typeface="Times New Roman"/>
              </a:rPr>
              <a:t>choices 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made. </a:t>
            </a:r>
            <a:r>
              <a:rPr sz="1800" dirty="0">
                <a:latin typeface="Times New Roman"/>
                <a:cs typeface="Times New Roman"/>
              </a:rPr>
              <a:t>In C, </a:t>
            </a:r>
            <a:r>
              <a:rPr sz="1800" spc="-5" dirty="0">
                <a:latin typeface="Times New Roman"/>
                <a:cs typeface="Times New Roman"/>
              </a:rPr>
              <a:t>there are three decision making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56" y="2596908"/>
            <a:ext cx="982980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20600"/>
              </a:lnSpc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se 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669" y="2596908"/>
            <a:ext cx="447738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execute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Times New Roman"/>
                <a:cs typeface="Times New Roman"/>
              </a:rPr>
              <a:t>choose to execute one of two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Times New Roman"/>
                <a:cs typeface="Times New Roman"/>
              </a:rPr>
              <a:t>choose to execute one of a number 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12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</a:t>
            </a:r>
            <a:r>
              <a:rPr spc="-740" dirty="0">
                <a:latin typeface="Courier New"/>
                <a:cs typeface="Courier New"/>
              </a:rPr>
              <a:t> </a:t>
            </a:r>
            <a:r>
              <a:rPr spc="-5" dirty="0"/>
              <a:t>Statement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2" y="1368473"/>
            <a:ext cx="7324725" cy="433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14325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allows </a:t>
            </a:r>
            <a:r>
              <a:rPr sz="1800" spc="-5" dirty="0">
                <a:latin typeface="Times New Roman"/>
                <a:cs typeface="Times New Roman"/>
              </a:rPr>
              <a:t>branching (decision </a:t>
            </a:r>
            <a:r>
              <a:rPr sz="1800" dirty="0">
                <a:latin typeface="Times New Roman"/>
                <a:cs typeface="Times New Roman"/>
              </a:rPr>
              <a:t>making) </a:t>
            </a:r>
            <a:r>
              <a:rPr sz="1800" spc="-5" dirty="0">
                <a:latin typeface="Times New Roman"/>
                <a:cs typeface="Times New Roman"/>
              </a:rPr>
              <a:t>depending upon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condition.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Program code is executed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skipped</a:t>
            </a:r>
            <a:r>
              <a:rPr sz="1800" spc="-5" dirty="0">
                <a:latin typeface="Times New Roman"/>
                <a:cs typeface="Times New Roman"/>
              </a:rPr>
              <a:t>. The basic syntax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336675" marR="3249930" indent="-410209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 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 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program</a:t>
            </a:r>
            <a:r>
              <a:rPr sz="1800" b="1" i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marR="30353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control expression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TRUE,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body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if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executed. </a:t>
            </a:r>
            <a:r>
              <a:rPr sz="1800" dirty="0">
                <a:latin typeface="Times New Roman"/>
                <a:cs typeface="Times New Roman"/>
              </a:rPr>
              <a:t>If it is  FALSE, the </a:t>
            </a:r>
            <a:r>
              <a:rPr sz="1800" spc="-5" dirty="0">
                <a:latin typeface="Times New Roman"/>
                <a:cs typeface="Times New Roman"/>
              </a:rPr>
              <a:t>body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skipped.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no “then” </a:t>
            </a:r>
            <a:r>
              <a:rPr sz="1800" dirty="0">
                <a:latin typeface="Times New Roman"/>
                <a:cs typeface="Times New Roman"/>
              </a:rPr>
              <a:t>keyword 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C!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Because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way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which floating </a:t>
            </a:r>
            <a:r>
              <a:rPr sz="1800" dirty="0">
                <a:latin typeface="Times New Roman"/>
                <a:cs typeface="Times New Roman"/>
              </a:rPr>
              <a:t>point types are </a:t>
            </a:r>
            <a:r>
              <a:rPr sz="1800" spc="-5" dirty="0">
                <a:latin typeface="Times New Roman"/>
                <a:cs typeface="Times New Roman"/>
              </a:rPr>
              <a:t>stored, it makes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very  difficult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compare such </a:t>
            </a:r>
            <a:r>
              <a:rPr sz="1800" dirty="0">
                <a:latin typeface="Times New Roman"/>
                <a:cs typeface="Times New Roman"/>
              </a:rPr>
              <a:t>types </a:t>
            </a:r>
            <a:r>
              <a:rPr sz="1800" spc="-5" dirty="0">
                <a:latin typeface="Times New Roman"/>
                <a:cs typeface="Times New Roman"/>
              </a:rPr>
              <a:t>for equality.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Avoid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trying 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compare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real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variables for equality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or you </a:t>
            </a:r>
            <a:r>
              <a:rPr sz="1800" spc="-15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encounter unpredictable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325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</a:t>
            </a:r>
            <a:r>
              <a:rPr spc="-675" dirty="0">
                <a:latin typeface="Courier New"/>
                <a:cs typeface="Courier New"/>
              </a:rPr>
              <a:t> </a:t>
            </a:r>
            <a:r>
              <a:rPr spc="-5" dirty="0"/>
              <a:t>Statement Examples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52285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Theses </a:t>
            </a:r>
            <a:r>
              <a:rPr sz="1800" spc="-5" dirty="0">
                <a:latin typeface="Times New Roman"/>
                <a:cs typeface="Times New Roman"/>
              </a:rPr>
              <a:t>code fragments illustrate some </a:t>
            </a:r>
            <a:r>
              <a:rPr sz="1800" dirty="0">
                <a:latin typeface="Times New Roman"/>
                <a:cs typeface="Times New Roman"/>
              </a:rPr>
              <a:t>uses of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8527" y="1386852"/>
            <a:ext cx="9023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656" y="2023376"/>
            <a:ext cx="4879975" cy="216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Times New Roman"/>
              <a:buChar char="–"/>
              <a:tabLst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Avoid division by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zero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(x!=0)</a:t>
            </a:r>
            <a:endParaRPr sz="16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y/=x;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90"/>
              </a:spcBef>
              <a:buFont typeface="Times New Roman"/>
              <a:buChar char="–"/>
              <a:tabLst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Customize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  <a:p>
            <a:pPr marL="835025" marR="492125" indent="-365760">
              <a:lnSpc>
                <a:spcPct val="100600"/>
              </a:lnSpc>
              <a:spcBef>
                <a:spcPts val="25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 (grade&gt;=90)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pri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tf("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\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nCongr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tula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ions!"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printf("\nYour grade is</a:t>
            </a:r>
            <a:r>
              <a:rPr sz="1600" b="1" spc="-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"%d",grade);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5656" y="4504448"/>
            <a:ext cx="5003800" cy="10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Times New Roman"/>
                <a:cs typeface="Times New Roman"/>
              </a:rPr>
              <a:t>–	</a:t>
            </a:r>
            <a:r>
              <a:rPr sz="1600" b="1" spc="-10" dirty="0">
                <a:latin typeface="Times New Roman"/>
                <a:cs typeface="Times New Roman"/>
              </a:rPr>
              <a:t>Nested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7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(letter&gt;='A')</a:t>
            </a:r>
            <a:endParaRPr sz="16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(letter&gt;='Z')</a:t>
            </a:r>
            <a:endParaRPr sz="1600">
              <a:latin typeface="Courier New"/>
              <a:cs typeface="Courier New"/>
            </a:endParaRPr>
          </a:p>
          <a:p>
            <a:pPr marL="1200785">
              <a:lnSpc>
                <a:spcPct val="100000"/>
              </a:lnSpc>
              <a:spcBef>
                <a:spcPts val="35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printf("The letter is a</a:t>
            </a:r>
            <a:r>
              <a:rPr sz="16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capital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4993" y="5287797"/>
            <a:ext cx="63563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\n");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02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if-else</a:t>
            </a:r>
            <a:r>
              <a:rPr spc="-730" dirty="0">
                <a:latin typeface="Courier New"/>
                <a:cs typeface="Courier New"/>
              </a:rPr>
              <a:t> </a:t>
            </a:r>
            <a:r>
              <a:rPr spc="-5" dirty="0"/>
              <a:t>Statement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5" y="1386852"/>
            <a:ext cx="7452359" cy="327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decide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between two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courses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action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if-else</a:t>
            </a:r>
            <a:endParaRPr sz="18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841500" marR="3689985" indent="409575">
              <a:lnSpc>
                <a:spcPct val="100000"/>
              </a:lnSpc>
              <a:spcBef>
                <a:spcPts val="10"/>
              </a:spcBef>
            </a:pPr>
            <a:r>
              <a:rPr sz="1800" b="1" i="1" spc="-5" dirty="0">
                <a:solidFill>
                  <a:srgbClr val="CA0066"/>
                </a:solidFill>
                <a:latin typeface="Courier New"/>
                <a:cs typeface="Courier New"/>
              </a:rPr>
              <a:t>s</a:t>
            </a:r>
            <a:r>
              <a:rPr sz="1800" b="1" i="1" spc="-20" dirty="0">
                <a:solidFill>
                  <a:srgbClr val="CA0066"/>
                </a:solidFill>
                <a:latin typeface="Courier New"/>
                <a:cs typeface="Courier New"/>
              </a:rPr>
              <a:t>t</a:t>
            </a:r>
            <a:r>
              <a:rPr sz="1800" b="1" i="1" spc="-5" dirty="0">
                <a:solidFill>
                  <a:srgbClr val="CA0066"/>
                </a:solidFill>
                <a:latin typeface="Courier New"/>
                <a:cs typeface="Courier New"/>
              </a:rPr>
              <a:t>at</a:t>
            </a:r>
            <a:r>
              <a:rPr sz="1800" b="1" i="1" spc="-20" dirty="0">
                <a:solidFill>
                  <a:srgbClr val="CA0066"/>
                </a:solidFill>
                <a:latin typeface="Courier New"/>
                <a:cs typeface="Courier New"/>
              </a:rPr>
              <a:t>e</a:t>
            </a:r>
            <a:r>
              <a:rPr sz="1800" b="1" i="1" spc="-5" dirty="0">
                <a:solidFill>
                  <a:srgbClr val="CA0066"/>
                </a:solidFill>
                <a:latin typeface="Courier New"/>
                <a:cs typeface="Courier New"/>
              </a:rPr>
              <a:t>m</a:t>
            </a:r>
            <a:r>
              <a:rPr sz="1800" b="1" i="1" spc="-20" dirty="0">
                <a:solidFill>
                  <a:srgbClr val="CA0066"/>
                </a:solidFill>
                <a:latin typeface="Courier New"/>
                <a:cs typeface="Courier New"/>
              </a:rPr>
              <a:t>en</a:t>
            </a:r>
            <a:r>
              <a:rPr sz="1800" b="1" i="1" spc="-5" dirty="0">
                <a:solidFill>
                  <a:srgbClr val="CA0066"/>
                </a:solidFill>
                <a:latin typeface="Courier New"/>
                <a:cs typeface="Courier New"/>
              </a:rPr>
              <a:t>t1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</a:pP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statement2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5600" marR="445134" indent="-342900">
              <a:lnSpc>
                <a:spcPct val="1061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dirty="0">
                <a:latin typeface="Times New Roman"/>
                <a:cs typeface="Times New Roman"/>
              </a:rPr>
              <a:t> the expression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TRUE,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statement1</a:t>
            </a:r>
            <a:r>
              <a:rPr sz="1800" b="1" i="1" spc="-63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executed;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737CA"/>
                </a:solidFill>
                <a:latin typeface="Courier New"/>
                <a:cs typeface="Courier New"/>
              </a:rPr>
              <a:t>statement2</a:t>
            </a:r>
            <a:r>
              <a:rPr sz="1800" b="1" i="1" spc="-64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skipped.</a:t>
            </a:r>
            <a:endParaRPr sz="1800">
              <a:latin typeface="Times New Roman"/>
              <a:cs typeface="Times New Roman"/>
            </a:endParaRPr>
          </a:p>
          <a:p>
            <a:pPr marL="355600" marR="344805" indent="-342900">
              <a:lnSpc>
                <a:spcPct val="106700"/>
              </a:lnSpc>
              <a:spcBef>
                <a:spcPts val="15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FALSE, </a:t>
            </a: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statement2</a:t>
            </a:r>
            <a:r>
              <a:rPr sz="1800" b="1" i="1" spc="-64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executed;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statement1</a:t>
            </a:r>
            <a:r>
              <a:rPr sz="1800" b="1" i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skipped.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6047" y="4683252"/>
            <a:ext cx="275653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(letter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==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'e')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++e_count;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++vowel_count;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6" y="4683252"/>
            <a:ext cx="1255395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(x&lt;y)</a:t>
            </a:r>
            <a:endParaRPr sz="1800">
              <a:latin typeface="Courier New"/>
              <a:cs typeface="Courier New"/>
            </a:endParaRPr>
          </a:p>
          <a:p>
            <a:pPr marL="12700" marR="5080" indent="4095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6068" y="5507723"/>
            <a:ext cx="2346960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++other_count;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07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if-else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dirty="0"/>
              <a:t>Ladder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232319"/>
            <a:ext cx="7591425" cy="110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8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if we wanted to extend the task shown in </a:t>
            </a:r>
            <a:r>
              <a:rPr sz="1800" spc="-5" dirty="0">
                <a:latin typeface="Times New Roman"/>
                <a:cs typeface="Times New Roman"/>
              </a:rPr>
              <a:t>the previous example </a:t>
            </a:r>
            <a:r>
              <a:rPr sz="1800" dirty="0">
                <a:latin typeface="Times New Roman"/>
                <a:cs typeface="Times New Roman"/>
              </a:rPr>
              <a:t>and not  just </a:t>
            </a:r>
            <a:r>
              <a:rPr sz="1800" spc="-5" dirty="0">
                <a:latin typeface="Times New Roman"/>
                <a:cs typeface="Times New Roman"/>
              </a:rPr>
              <a:t>counts </a:t>
            </a:r>
            <a:r>
              <a:rPr sz="1800" dirty="0">
                <a:latin typeface="Times New Roman"/>
                <a:cs typeface="Times New Roman"/>
              </a:rPr>
              <a:t>how </a:t>
            </a:r>
            <a:r>
              <a:rPr sz="1800" spc="-5" dirty="0">
                <a:latin typeface="Times New Roman"/>
                <a:cs typeface="Times New Roman"/>
              </a:rPr>
              <a:t>many </a:t>
            </a:r>
            <a:r>
              <a:rPr sz="1800" dirty="0">
                <a:latin typeface="Times New Roman"/>
                <a:cs typeface="Times New Roman"/>
              </a:rPr>
              <a:t>e’s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are in a piece of text, but also make </a:t>
            </a:r>
            <a:r>
              <a:rPr sz="1800" spc="-5" dirty="0">
                <a:latin typeface="Times New Roman"/>
                <a:cs typeface="Times New Roman"/>
              </a:rPr>
              <a:t>counts </a:t>
            </a:r>
            <a:r>
              <a:rPr sz="1800" dirty="0">
                <a:latin typeface="Times New Roman"/>
                <a:cs typeface="Times New Roman"/>
              </a:rPr>
              <a:t>of  the </a:t>
            </a:r>
            <a:r>
              <a:rPr sz="1800" spc="-5" dirty="0">
                <a:latin typeface="Times New Roman"/>
                <a:cs typeface="Times New Roman"/>
              </a:rPr>
              <a:t>other </a:t>
            </a:r>
            <a:r>
              <a:rPr sz="1800" dirty="0">
                <a:latin typeface="Times New Roman"/>
                <a:cs typeface="Times New Roman"/>
              </a:rPr>
              <a:t>vowels?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is possible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nesting </a:t>
            </a:r>
            <a:r>
              <a:rPr sz="1800" b="1" spc="-10" dirty="0">
                <a:latin typeface="Courier New"/>
                <a:cs typeface="Courier New"/>
              </a:rPr>
              <a:t>if-else</a:t>
            </a:r>
            <a:r>
              <a:rPr sz="1800" b="1" spc="-5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 together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make what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10" dirty="0">
                <a:latin typeface="Courier New"/>
                <a:cs typeface="Courier New"/>
              </a:rPr>
              <a:t>if-else</a:t>
            </a:r>
            <a:r>
              <a:rPr sz="1800" b="1" spc="-5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ladder</a:t>
            </a:r>
            <a:r>
              <a:rPr sz="1800" spc="-5" dirty="0">
                <a:latin typeface="Times New Roman"/>
                <a:cs typeface="Times New Roman"/>
              </a:rPr>
              <a:t>. For example, consider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356" y="2314955"/>
            <a:ext cx="45783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7256" y="2340368"/>
            <a:ext cx="222313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 (letter 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'a')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++a_count;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031" y="2828048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'e')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1031" y="3317227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'i')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1031" y="3806444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'o')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1031" y="4295622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'u')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7256" y="2828048"/>
            <a:ext cx="1857375" cy="222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else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5080" indent="36512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++e_count;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else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5080" indent="36512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++i_count;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else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5080" indent="36512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++o_count;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else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248285" indent="365125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++u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_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coun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451" y="5028666"/>
            <a:ext cx="7505700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662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++const_count;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ct val="97200"/>
              </a:lnSpc>
              <a:spcBef>
                <a:spcPts val="18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soon as a </a:t>
            </a:r>
            <a:r>
              <a:rPr sz="1800" spc="-5" dirty="0">
                <a:latin typeface="Times New Roman"/>
                <a:cs typeface="Times New Roman"/>
              </a:rPr>
              <a:t>TRUE control expression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found, </a:t>
            </a:r>
            <a:r>
              <a:rPr sz="1800" dirty="0">
                <a:latin typeface="Times New Roman"/>
                <a:cs typeface="Times New Roman"/>
              </a:rPr>
              <a:t>the statement associated with  it is executed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 rest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ladder is bypassed. If no </a:t>
            </a:r>
            <a:r>
              <a:rPr sz="1800" spc="-5" dirty="0">
                <a:latin typeface="Times New Roman"/>
                <a:cs typeface="Times New Roman"/>
              </a:rPr>
              <a:t>control </a:t>
            </a:r>
            <a:r>
              <a:rPr sz="1800" dirty="0">
                <a:latin typeface="Times New Roman"/>
                <a:cs typeface="Times New Roman"/>
              </a:rPr>
              <a:t>expressions  are found to be TRUE, the final </a:t>
            </a:r>
            <a:r>
              <a:rPr sz="1800" b="1" spc="-10" dirty="0">
                <a:latin typeface="Courier New"/>
                <a:cs typeface="Courier New"/>
              </a:rPr>
              <a:t>else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acts as a </a:t>
            </a:r>
            <a:r>
              <a:rPr sz="1800" spc="-5" dirty="0">
                <a:latin typeface="Times New Roman"/>
                <a:cs typeface="Times New Roman"/>
              </a:rPr>
              <a:t>default.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64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35" dirty="0">
                <a:latin typeface="Courier New"/>
                <a:cs typeface="Courier New"/>
              </a:rPr>
              <a:t> </a:t>
            </a:r>
            <a:r>
              <a:rPr spc="-5" dirty="0"/>
              <a:t>Statement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4067" y="1195529"/>
            <a:ext cx="7599680" cy="494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better way </a:t>
            </a:r>
            <a:r>
              <a:rPr sz="1800" dirty="0">
                <a:latin typeface="Times New Roman"/>
                <a:cs typeface="Times New Roman"/>
              </a:rPr>
              <a:t>of writing a program which employs an  </a:t>
            </a:r>
            <a:r>
              <a:rPr sz="1800" b="1" spc="-10" dirty="0">
                <a:latin typeface="Courier New"/>
                <a:cs typeface="Courier New"/>
              </a:rPr>
              <a:t>if-else </a:t>
            </a:r>
            <a:r>
              <a:rPr sz="1800" dirty="0">
                <a:latin typeface="Times New Roman"/>
                <a:cs typeface="Times New Roman"/>
              </a:rPr>
              <a:t>ladder. </a:t>
            </a:r>
            <a:r>
              <a:rPr sz="1800" spc="-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C’s built-in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multiple branch decision statement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 syntax for 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as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1292860" marR="3122295" indent="-365760">
              <a:lnSpc>
                <a:spcPct val="103699"/>
              </a:lnSpc>
              <a:spcBef>
                <a:spcPts val="10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switch (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integer expression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600" b="1" spc="-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constant1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658620" marR="4587875">
              <a:lnSpc>
                <a:spcPct val="100000"/>
              </a:lnSpc>
              <a:spcBef>
                <a:spcPts val="10"/>
              </a:spcBef>
            </a:pPr>
            <a:r>
              <a:rPr sz="1600" b="1" i="1" spc="0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tate</a:t>
            </a:r>
            <a:r>
              <a:rPr sz="1600" b="1" i="1" spc="0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ent1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  break;</a:t>
            </a:r>
            <a:endParaRPr sz="1600">
              <a:latin typeface="Courier New"/>
              <a:cs typeface="Courier New"/>
            </a:endParaRPr>
          </a:p>
          <a:p>
            <a:pPr marL="1658620" marR="4465955" indent="-365760">
              <a:lnSpc>
                <a:spcPct val="100299"/>
              </a:lnSpc>
              <a:spcBef>
                <a:spcPts val="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case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constant2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: 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statement2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29286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9286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default:</a:t>
            </a:r>
            <a:endParaRPr sz="16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10"/>
              </a:spcBef>
            </a:pPr>
            <a:r>
              <a:rPr sz="1600" b="1" i="1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ts val="1914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54965" indent="-342265">
              <a:lnSpc>
                <a:spcPts val="2155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included at the </a:t>
            </a:r>
            <a:r>
              <a:rPr sz="1800" spc="-5" dirty="0">
                <a:latin typeface="Times New Roman"/>
                <a:cs typeface="Times New Roman"/>
              </a:rPr>
              <a:t>end </a:t>
            </a:r>
            <a:r>
              <a:rPr sz="1800" dirty="0">
                <a:latin typeface="Times New Roman"/>
                <a:cs typeface="Times New Roman"/>
              </a:rPr>
              <a:t>of each case statement. In</a:t>
            </a:r>
            <a:endParaRPr sz="1800">
              <a:latin typeface="Times New Roman"/>
              <a:cs typeface="Times New Roman"/>
            </a:endParaRPr>
          </a:p>
          <a:p>
            <a:pPr marL="355600" marR="29845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general, whenever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break </a:t>
            </a:r>
            <a:r>
              <a:rPr sz="1800" dirty="0">
                <a:latin typeface="Times New Roman"/>
                <a:cs typeface="Times New Roman"/>
              </a:rPr>
              <a:t>statement is </a:t>
            </a:r>
            <a:r>
              <a:rPr sz="1800" spc="-5" dirty="0">
                <a:latin typeface="Times New Roman"/>
                <a:cs typeface="Times New Roman"/>
              </a:rPr>
              <a:t>encountered </a:t>
            </a:r>
            <a:r>
              <a:rPr sz="1800" dirty="0">
                <a:latin typeface="Times New Roman"/>
                <a:cs typeface="Times New Roman"/>
              </a:rPr>
              <a:t>in C, it </a:t>
            </a:r>
            <a:r>
              <a:rPr sz="1800" spc="-5" dirty="0">
                <a:latin typeface="Times New Roman"/>
                <a:cs typeface="Times New Roman"/>
              </a:rPr>
              <a:t>interrupts </a:t>
            </a:r>
            <a:r>
              <a:rPr sz="1800" dirty="0">
                <a:latin typeface="Times New Roman"/>
                <a:cs typeface="Times New Roman"/>
              </a:rPr>
              <a:t>the  normal flow of control. In 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statement,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causes </a:t>
            </a:r>
            <a:r>
              <a:rPr sz="1800" dirty="0">
                <a:latin typeface="Times New Roman"/>
                <a:cs typeface="Times New Roman"/>
              </a:rPr>
              <a:t>an exit from the  switch shunt.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default </a:t>
            </a:r>
            <a:r>
              <a:rPr sz="1800" dirty="0">
                <a:latin typeface="Times New Roman"/>
                <a:cs typeface="Times New Roman"/>
              </a:rPr>
              <a:t>clause is optional. The </a:t>
            </a:r>
            <a:r>
              <a:rPr sz="1800" spc="-5" dirty="0">
                <a:latin typeface="Times New Roman"/>
                <a:cs typeface="Times New Roman"/>
              </a:rPr>
              <a:t>right brace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  </a:t>
            </a:r>
            <a:r>
              <a:rPr sz="1800" spc="-5" dirty="0">
                <a:latin typeface="Times New Roman"/>
                <a:cs typeface="Times New Roman"/>
              </a:rPr>
              <a:t>marks </a:t>
            </a:r>
            <a:r>
              <a:rPr sz="1800" dirty="0">
                <a:latin typeface="Times New Roman"/>
                <a:cs typeface="Times New Roman"/>
              </a:rPr>
              <a:t>the end of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021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30" dirty="0">
                <a:latin typeface="Courier New"/>
                <a:cs typeface="Courier New"/>
              </a:rPr>
              <a:t> </a:t>
            </a:r>
            <a:r>
              <a:rPr spc="-5" dirty="0"/>
              <a:t>Statement 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496062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simple example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2394" y="2538984"/>
            <a:ext cx="13912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12\n");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2394" y="3361918"/>
            <a:ext cx="13912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25\n");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94" y="4186389"/>
            <a:ext cx="13912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99\n");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356" y="1987174"/>
            <a:ext cx="2621280" cy="304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1097280" indent="-410209">
              <a:lnSpc>
                <a:spcPct val="10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switch(n)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12:</a:t>
            </a:r>
            <a:endParaRPr sz="1800">
              <a:latin typeface="Courier New"/>
              <a:cs typeface="Courier New"/>
            </a:endParaRPr>
          </a:p>
          <a:p>
            <a:pPr marL="832485" marR="508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f(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lue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25:</a:t>
            </a:r>
            <a:endParaRPr sz="1800">
              <a:latin typeface="Courier New"/>
              <a:cs typeface="Courier New"/>
            </a:endParaRPr>
          </a:p>
          <a:p>
            <a:pPr marL="832485" marR="5080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f(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lue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99:</a:t>
            </a:r>
            <a:endParaRPr sz="1800">
              <a:latin typeface="Courier New"/>
              <a:cs typeface="Courier New"/>
            </a:endParaRPr>
          </a:p>
          <a:p>
            <a:pPr marL="832485" marR="508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f(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lue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default: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1268" y="5010861"/>
            <a:ext cx="357505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printf("number is not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part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4830" y="5010861"/>
            <a:ext cx="28936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the Xmas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date\n");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1356" y="5343093"/>
            <a:ext cx="1631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274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spc="-5" dirty="0"/>
              <a:t>Statement Operation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555865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works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AutoNum type="arabicParenR"/>
              <a:tabLst>
                <a:tab pos="75628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Integer control expression is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evaluated.</a:t>
            </a:r>
            <a:endParaRPr sz="1600">
              <a:latin typeface="Times New Roman"/>
              <a:cs typeface="Times New Roman"/>
            </a:endParaRPr>
          </a:p>
          <a:p>
            <a:pPr marL="756285" marR="249554" lvl="1" indent="-28638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75628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 match is looked for </a:t>
            </a:r>
            <a:r>
              <a:rPr sz="1600" b="1" dirty="0">
                <a:latin typeface="Times New Roman"/>
                <a:cs typeface="Times New Roman"/>
              </a:rPr>
              <a:t>between this </a:t>
            </a:r>
            <a:r>
              <a:rPr sz="1600" b="1" spc="-5" dirty="0">
                <a:latin typeface="Times New Roman"/>
                <a:cs typeface="Times New Roman"/>
              </a:rPr>
              <a:t>expression </a:t>
            </a:r>
            <a:r>
              <a:rPr sz="1600" b="1" dirty="0">
                <a:latin typeface="Times New Roman"/>
                <a:cs typeface="Times New Roman"/>
              </a:rPr>
              <a:t>value </a:t>
            </a:r>
            <a:r>
              <a:rPr sz="1600" b="1" spc="-5" dirty="0">
                <a:latin typeface="Times New Roman"/>
                <a:cs typeface="Times New Roman"/>
              </a:rPr>
              <a:t>and the </a:t>
            </a:r>
            <a:r>
              <a:rPr sz="1600" b="1" spc="-5" dirty="0">
                <a:latin typeface="Courier New"/>
                <a:cs typeface="Courier New"/>
              </a:rPr>
              <a:t>case  </a:t>
            </a:r>
            <a:r>
              <a:rPr sz="1600" b="1" i="1" spc="-5" dirty="0">
                <a:latin typeface="Courier New"/>
                <a:cs typeface="Courier New"/>
              </a:rPr>
              <a:t>constants</a:t>
            </a:r>
            <a:r>
              <a:rPr sz="1600" b="1" spc="-5" dirty="0">
                <a:latin typeface="Times New Roman"/>
                <a:cs typeface="Times New Roman"/>
              </a:rPr>
              <a:t>. If a match is found, </a:t>
            </a:r>
            <a:r>
              <a:rPr sz="1600" b="1" dirty="0">
                <a:latin typeface="Times New Roman"/>
                <a:cs typeface="Times New Roman"/>
              </a:rPr>
              <a:t>execute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statements </a:t>
            </a:r>
            <a:r>
              <a:rPr sz="1600" b="1" spc="-5" dirty="0">
                <a:latin typeface="Times New Roman"/>
                <a:cs typeface="Times New Roman"/>
              </a:rPr>
              <a:t>for </a:t>
            </a:r>
            <a:r>
              <a:rPr sz="1600" b="1" dirty="0">
                <a:latin typeface="Times New Roman"/>
                <a:cs typeface="Times New Roman"/>
              </a:rPr>
              <a:t>that </a:t>
            </a:r>
            <a:r>
              <a:rPr sz="1600" b="1" dirty="0">
                <a:latin typeface="Courier New"/>
                <a:cs typeface="Courier New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. If </a:t>
            </a:r>
            <a:r>
              <a:rPr sz="1600" b="1" spc="-5" dirty="0">
                <a:latin typeface="Times New Roman"/>
                <a:cs typeface="Times New Roman"/>
              </a:rPr>
              <a:t>a  match is </a:t>
            </a:r>
            <a:r>
              <a:rPr sz="1600" b="1" dirty="0">
                <a:latin typeface="Times New Roman"/>
                <a:cs typeface="Times New Roman"/>
              </a:rPr>
              <a:t>not </a:t>
            </a:r>
            <a:r>
              <a:rPr sz="1600" b="1" spc="-5" dirty="0">
                <a:latin typeface="Times New Roman"/>
                <a:cs typeface="Times New Roman"/>
              </a:rPr>
              <a:t>found, execute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Courier New"/>
                <a:cs typeface="Courier New"/>
              </a:rPr>
              <a:t>default</a:t>
            </a:r>
            <a:r>
              <a:rPr sz="1600" b="1" spc="-5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statement.</a:t>
            </a:r>
            <a:endParaRPr sz="1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5600"/>
              </a:lnSpc>
              <a:spcBef>
                <a:spcPts val="285"/>
              </a:spcBef>
              <a:buAutoNum type="arabicParenR"/>
              <a:tabLst>
                <a:tab pos="75628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Terminate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switch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-5" dirty="0">
                <a:latin typeface="Times New Roman"/>
                <a:cs typeface="Times New Roman"/>
              </a:rPr>
              <a:t> a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break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statement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dirty="0">
                <a:latin typeface="Times New Roman"/>
                <a:cs typeface="Times New Roman"/>
              </a:rPr>
              <a:t>encountered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 by </a:t>
            </a:r>
            <a:r>
              <a:rPr sz="1600" b="1" dirty="0">
                <a:latin typeface="Times New Roman"/>
                <a:cs typeface="Times New Roman"/>
              </a:rPr>
              <a:t>“falling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out 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end”.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9"/>
              </a:spcBef>
              <a:buFont typeface="Times New Roman"/>
              <a:buAutoNum type="arabicParenR"/>
            </a:pPr>
            <a:endParaRPr sz="23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things 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aware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when using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switch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Courier New"/>
              <a:buChar char="–"/>
              <a:tabLst>
                <a:tab pos="756920" algn="l"/>
              </a:tabLst>
            </a:pPr>
            <a:r>
              <a:rPr sz="1600" b="1" spc="-5" dirty="0">
                <a:latin typeface="Courier New"/>
                <a:cs typeface="Courier New"/>
              </a:rPr>
              <a:t>case</a:t>
            </a:r>
            <a:r>
              <a:rPr sz="1600" b="1" spc="-4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values must be unique (How to decide otherwise?)</a:t>
            </a:r>
            <a:endParaRPr sz="16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95"/>
              </a:spcBef>
              <a:buFont typeface="Courier New"/>
              <a:buChar char="–"/>
              <a:tabLst>
                <a:tab pos="756920" algn="l"/>
              </a:tabLst>
            </a:pPr>
            <a:r>
              <a:rPr sz="1600" b="1" spc="-5" dirty="0">
                <a:latin typeface="Courier New"/>
                <a:cs typeface="Courier New"/>
              </a:rPr>
              <a:t>switch</a:t>
            </a:r>
            <a:r>
              <a:rPr sz="1600" b="1" spc="-5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statement </a:t>
            </a:r>
            <a:r>
              <a:rPr sz="1600" b="1" spc="-5" dirty="0">
                <a:latin typeface="Times New Roman"/>
                <a:cs typeface="Times New Roman"/>
              </a:rPr>
              <a:t>only tests for equality</a:t>
            </a:r>
            <a:endParaRPr sz="1600">
              <a:latin typeface="Times New Roman"/>
              <a:cs typeface="Times New Roman"/>
            </a:endParaRPr>
          </a:p>
          <a:p>
            <a:pPr marL="756285" marR="824230" indent="-287020">
              <a:lnSpc>
                <a:spcPct val="105600"/>
              </a:lnSpc>
              <a:spcBef>
                <a:spcPts val="285"/>
              </a:spcBef>
              <a:tabLst>
                <a:tab pos="756285" algn="l"/>
              </a:tabLst>
            </a:pPr>
            <a:r>
              <a:rPr sz="1600" spc="-5" dirty="0">
                <a:latin typeface="Times New Roman"/>
                <a:cs typeface="Times New Roman"/>
              </a:rPr>
              <a:t>–	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i="1" spc="-5" dirty="0">
                <a:latin typeface="Courier New"/>
                <a:cs typeface="Courier New"/>
              </a:rPr>
              <a:t>control expression</a:t>
            </a:r>
            <a:r>
              <a:rPr sz="1600" b="1" i="1" spc="-4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 be of type character </a:t>
            </a:r>
            <a:r>
              <a:rPr sz="1600" b="1" dirty="0">
                <a:latin typeface="Times New Roman"/>
                <a:cs typeface="Times New Roman"/>
              </a:rPr>
              <a:t>since they </a:t>
            </a:r>
            <a:r>
              <a:rPr sz="1600" b="1" spc="-5" dirty="0">
                <a:latin typeface="Times New Roman"/>
                <a:cs typeface="Times New Roman"/>
              </a:rPr>
              <a:t>are  internally </a:t>
            </a:r>
            <a:r>
              <a:rPr sz="1600" b="1" dirty="0">
                <a:latin typeface="Times New Roman"/>
                <a:cs typeface="Times New Roman"/>
              </a:rPr>
              <a:t>treated </a:t>
            </a:r>
            <a:r>
              <a:rPr sz="1600" b="1" spc="-5" dirty="0">
                <a:latin typeface="Times New Roman"/>
                <a:cs typeface="Times New Roman"/>
              </a:rPr>
              <a:t>as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integers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5" dirty="0"/>
              <a:t>Statement Example: </a:t>
            </a:r>
            <a:r>
              <a:rPr spc="-10" dirty="0"/>
              <a:t>Characters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69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01356" y="1382158"/>
            <a:ext cx="2345055" cy="250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685800" indent="-410209">
              <a:lnSpc>
                <a:spcPct val="10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switch(ch)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'a':</a:t>
            </a:r>
            <a:endParaRPr sz="1800">
              <a:latin typeface="Courier New"/>
              <a:cs typeface="Courier New"/>
            </a:endParaRPr>
          </a:p>
          <a:p>
            <a:pPr marL="832485" marR="13906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_c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ou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'b':</a:t>
            </a:r>
            <a:endParaRPr sz="1800">
              <a:latin typeface="Courier New"/>
              <a:cs typeface="Courier New"/>
            </a:endParaRPr>
          </a:p>
          <a:p>
            <a:pPr marL="832485" marR="139065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_c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ou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'c':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tabLst>
                <a:tab pos="206057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'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C'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:	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9594" y="3581362"/>
            <a:ext cx="48018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multiple values, same statements</a:t>
            </a:r>
            <a:r>
              <a:rPr sz="1800" b="1" spc="-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1268" y="3855669"/>
            <a:ext cx="16643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++c_count;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155">
              <a:lnSpc>
                <a:spcPct val="100000"/>
              </a:lnSpc>
            </a:pPr>
            <a:r>
              <a:rPr dirty="0"/>
              <a:t>More on the Canonical </a:t>
            </a:r>
            <a:r>
              <a:rPr spc="-10" dirty="0"/>
              <a:t>First</a:t>
            </a:r>
            <a:r>
              <a:rPr spc="-70" dirty="0"/>
              <a:t> </a:t>
            </a:r>
            <a:r>
              <a:rPr dirty="0"/>
              <a:t>Program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3367778"/>
            <a:ext cx="7566659" cy="28308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77470" indent="-342900">
              <a:lnSpc>
                <a:spcPts val="2170"/>
              </a:lnSpc>
              <a:spcBef>
                <a:spcPts val="65"/>
              </a:spcBef>
              <a:buChar char="•"/>
              <a:tabLst>
                <a:tab pos="355600" algn="l"/>
                <a:tab pos="164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purpose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#include &lt;stdio.h&gt;</a:t>
            </a:r>
            <a:r>
              <a:rPr sz="1800" b="1" spc="-5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allow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 the  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printf	</a:t>
            </a:r>
            <a:r>
              <a:rPr sz="1800" dirty="0">
                <a:latin typeface="Times New Roman"/>
                <a:cs typeface="Times New Roman"/>
              </a:rPr>
              <a:t>statement to </a:t>
            </a:r>
            <a:r>
              <a:rPr sz="1800" spc="-5" dirty="0">
                <a:latin typeface="Times New Roman"/>
                <a:cs typeface="Times New Roman"/>
              </a:rPr>
              <a:t>provide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output. </a:t>
            </a:r>
            <a:r>
              <a:rPr sz="1800" dirty="0">
                <a:latin typeface="Times New Roman"/>
                <a:cs typeface="Times New Roman"/>
              </a:rPr>
              <a:t>For each 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built</a:t>
            </a:r>
            <a:endParaRPr sz="1800">
              <a:latin typeface="Times New Roman"/>
              <a:cs typeface="Times New Roman"/>
            </a:endParaRPr>
          </a:p>
          <a:p>
            <a:pPr marL="355600" marR="387350">
              <a:lnSpc>
                <a:spcPct val="969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into the </a:t>
            </a:r>
            <a:r>
              <a:rPr sz="1800" spc="-5" dirty="0">
                <a:latin typeface="Times New Roman"/>
                <a:cs typeface="Times New Roman"/>
              </a:rPr>
              <a:t>language, </a:t>
            </a:r>
            <a:r>
              <a:rPr sz="1800" dirty="0">
                <a:latin typeface="Times New Roman"/>
                <a:cs typeface="Times New Roman"/>
              </a:rPr>
              <a:t>an associated </a:t>
            </a:r>
            <a:r>
              <a:rPr sz="1800" b="1" i="1" dirty="0">
                <a:latin typeface="Times New Roman"/>
                <a:cs typeface="Times New Roman"/>
              </a:rPr>
              <a:t>header </a:t>
            </a:r>
            <a:r>
              <a:rPr sz="1800" dirty="0">
                <a:latin typeface="Times New Roman"/>
                <a:cs typeface="Times New Roman"/>
              </a:rPr>
              <a:t>file must be </a:t>
            </a:r>
            <a:r>
              <a:rPr sz="1800" spc="-5" dirty="0">
                <a:latin typeface="Times New Roman"/>
                <a:cs typeface="Times New Roman"/>
              </a:rPr>
              <a:t>included. </a:t>
            </a:r>
            <a:r>
              <a:rPr sz="1800" dirty="0">
                <a:latin typeface="Times New Roman"/>
                <a:cs typeface="Times New Roman"/>
              </a:rPr>
              <a:t>Text to be  </a:t>
            </a:r>
            <a:r>
              <a:rPr sz="1800" spc="-5" dirty="0">
                <a:latin typeface="Times New Roman"/>
                <a:cs typeface="Times New Roman"/>
              </a:rPr>
              <a:t>displayed by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printf()</a:t>
            </a:r>
            <a:r>
              <a:rPr sz="1800" b="1" spc="-53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double quotes. </a:t>
            </a:r>
            <a:r>
              <a:rPr sz="1800" dirty="0">
                <a:latin typeface="Times New Roman"/>
                <a:cs typeface="Times New Roman"/>
              </a:rPr>
              <a:t>The program  </a:t>
            </a:r>
            <a:r>
              <a:rPr sz="1800" spc="-5" dirty="0">
                <a:latin typeface="Times New Roman"/>
                <a:cs typeface="Times New Roman"/>
              </a:rPr>
              <a:t>only has the one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printf()</a:t>
            </a:r>
            <a:r>
              <a:rPr sz="1800" b="1" spc="-67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00"/>
              </a:lnSpc>
              <a:spcBef>
                <a:spcPts val="439"/>
              </a:spcBef>
              <a:buFont typeface="Courier New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printf() </a:t>
            </a:r>
            <a:r>
              <a:rPr sz="1800" spc="-5" dirty="0">
                <a:latin typeface="Times New Roman"/>
                <a:cs typeface="Times New Roman"/>
              </a:rPr>
              <a:t>is actually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(procedure)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that 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for printing  </a:t>
            </a:r>
            <a:r>
              <a:rPr sz="1800" dirty="0">
                <a:latin typeface="Times New Roman"/>
                <a:cs typeface="Times New Roman"/>
              </a:rPr>
              <a:t>variables and </a:t>
            </a:r>
            <a:r>
              <a:rPr sz="1800" spc="-5" dirty="0">
                <a:latin typeface="Times New Roman"/>
                <a:cs typeface="Times New Roman"/>
              </a:rPr>
              <a:t>text. </a:t>
            </a:r>
            <a:r>
              <a:rPr sz="1800" dirty="0">
                <a:latin typeface="Times New Roman"/>
                <a:cs typeface="Times New Roman"/>
              </a:rPr>
              <a:t>Where text </a:t>
            </a:r>
            <a:r>
              <a:rPr sz="1800" spc="-5" dirty="0">
                <a:latin typeface="Times New Roman"/>
                <a:cs typeface="Times New Roman"/>
              </a:rPr>
              <a:t>appears </a:t>
            </a:r>
            <a:r>
              <a:rPr sz="1800" dirty="0">
                <a:latin typeface="Times New Roman"/>
                <a:cs typeface="Times New Roman"/>
              </a:rPr>
              <a:t>in double quotes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""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printed  </a:t>
            </a:r>
            <a:r>
              <a:rPr sz="1800" dirty="0">
                <a:latin typeface="Times New Roman"/>
                <a:cs typeface="Times New Roman"/>
              </a:rPr>
              <a:t>without </a:t>
            </a:r>
            <a:r>
              <a:rPr sz="1800" spc="-5" dirty="0">
                <a:latin typeface="Times New Roman"/>
                <a:cs typeface="Times New Roman"/>
              </a:rPr>
              <a:t>modification. There </a:t>
            </a:r>
            <a:r>
              <a:rPr sz="1800" dirty="0">
                <a:latin typeface="Times New Roman"/>
                <a:cs typeface="Times New Roman"/>
              </a:rPr>
              <a:t>are some exceptions however. </a:t>
            </a:r>
            <a:r>
              <a:rPr sz="1800" spc="-5" dirty="0">
                <a:latin typeface="Times New Roman"/>
                <a:cs typeface="Times New Roman"/>
              </a:rPr>
              <a:t>This has </a:t>
            </a:r>
            <a:r>
              <a:rPr sz="1800" dirty="0">
                <a:latin typeface="Times New Roman"/>
                <a:cs typeface="Times New Roman"/>
              </a:rPr>
              <a:t>to do with 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\</a:t>
            </a:r>
            <a:r>
              <a:rPr sz="1800" b="1" spc="-63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%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 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modifiers,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present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\</a:t>
            </a:r>
            <a:r>
              <a:rPr sz="1800" b="1" spc="-62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n</a:t>
            </a:r>
            <a:r>
              <a:rPr sz="1800" b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737CA"/>
                </a:solidFill>
                <a:latin typeface="Times New Roman"/>
                <a:cs typeface="Times New Roman"/>
              </a:rPr>
              <a:t>newline</a:t>
            </a:r>
            <a:r>
              <a:rPr sz="1800" b="1" i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3380" y="1441716"/>
            <a:ext cx="4127500" cy="175577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"/>
              </a:spcBef>
            </a:pPr>
            <a:endParaRPr sz="1650">
              <a:latin typeface="Times New Roman"/>
              <a:cs typeface="Times New Roman"/>
            </a:endParaRPr>
          </a:p>
          <a:p>
            <a:pPr marL="168910" marR="1752600">
              <a:lnSpc>
                <a:spcPts val="1639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#include &lt;stdio.h&gt; 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485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78510" marR="16319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/*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My first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program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printf("Hello World!</a:t>
            </a:r>
            <a:r>
              <a:rPr sz="1600" b="1" spc="1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\n")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62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spc="-5" dirty="0"/>
              <a:t>Statement Example: Menus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68473"/>
            <a:ext cx="723392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common application of 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to control </a:t>
            </a:r>
            <a:r>
              <a:rPr sz="1800" spc="-5" dirty="0">
                <a:latin typeface="Times New Roman"/>
                <a:cs typeface="Times New Roman"/>
              </a:rPr>
              <a:t>menu-driven  </a:t>
            </a:r>
            <a:r>
              <a:rPr sz="1800" dirty="0">
                <a:latin typeface="Times New Roman"/>
                <a:cs typeface="Times New Roman"/>
              </a:rPr>
              <a:t>software: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356" y="2264664"/>
            <a:ext cx="3439795" cy="3326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1233170" indent="-410209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switch(choice)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'S':</a:t>
            </a:r>
            <a:endParaRPr sz="1800">
              <a:latin typeface="Courier New"/>
              <a:cs typeface="Courier New"/>
            </a:endParaRPr>
          </a:p>
          <a:p>
            <a:pPr marL="832485" marR="27876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ck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_s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'C':</a:t>
            </a:r>
            <a:endParaRPr sz="1800">
              <a:latin typeface="Courier New"/>
              <a:cs typeface="Courier New"/>
            </a:endParaRPr>
          </a:p>
          <a:p>
            <a:pPr marL="832485" marR="2787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ct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ro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'D':</a:t>
            </a:r>
            <a:endParaRPr sz="1800">
              <a:latin typeface="Courier New"/>
              <a:cs typeface="Courier New"/>
            </a:endParaRPr>
          </a:p>
          <a:p>
            <a:pPr marL="832485" marR="27876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pl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ay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ro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default: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spcBef>
                <a:spcPts val="2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printf("Not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valid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801" y="5288229"/>
            <a:ext cx="179958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option\n");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3275">
              <a:lnSpc>
                <a:spcPct val="100000"/>
              </a:lnSpc>
            </a:pPr>
            <a:r>
              <a:rPr dirty="0"/>
              <a:t>Conditional</a:t>
            </a:r>
            <a:r>
              <a:rPr spc="-8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578"/>
            <a:ext cx="7609840" cy="354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Short-hand notation for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if-else</a:t>
            </a:r>
            <a:r>
              <a:rPr sz="1800" b="1" spc="-64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statement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that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performs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assignments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98000"/>
              </a:lnSpc>
              <a:spcBef>
                <a:spcPts val="185"/>
              </a:spcBef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conditional </a:t>
            </a:r>
            <a:r>
              <a:rPr sz="1800" dirty="0">
                <a:latin typeface="Times New Roman"/>
                <a:cs typeface="Times New Roman"/>
              </a:rPr>
              <a:t>expression </a:t>
            </a:r>
            <a:r>
              <a:rPr sz="1800" spc="-5" dirty="0">
                <a:latin typeface="Times New Roman"/>
                <a:cs typeface="Times New Roman"/>
              </a:rPr>
              <a:t>operator takes THREE operands. </a:t>
            </a:r>
            <a:r>
              <a:rPr sz="1800" dirty="0">
                <a:latin typeface="Times New Roman"/>
                <a:cs typeface="Times New Roman"/>
              </a:rPr>
              <a:t>The two </a:t>
            </a:r>
            <a:r>
              <a:rPr sz="1800" spc="-5" dirty="0">
                <a:latin typeface="Times New Roman"/>
                <a:cs typeface="Times New Roman"/>
              </a:rPr>
              <a:t>symbols 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denote this operator are 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first operand is placed  before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?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second operand between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spc="-5" dirty="0">
                <a:latin typeface="Times New Roman"/>
                <a:cs typeface="Times New Roman"/>
              </a:rPr>
              <a:t>and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third </a:t>
            </a:r>
            <a:r>
              <a:rPr sz="1800" spc="-5" dirty="0">
                <a:latin typeface="Times New Roman"/>
                <a:cs typeface="Times New Roman"/>
              </a:rPr>
              <a:t>after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general syntax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thus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condition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expression1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expression2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12700" indent="-342900">
              <a:lnSpc>
                <a:spcPct val="1022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condition</a:t>
            </a:r>
            <a:r>
              <a:rPr sz="1800" b="1" i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TRUE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(non-zero),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expression1</a:t>
            </a:r>
            <a:r>
              <a:rPr sz="1800" b="1" i="1" spc="-63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evaluated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result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evaluation becomes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operation. </a:t>
            </a:r>
            <a:r>
              <a:rPr sz="1800" dirty="0">
                <a:latin typeface="Times New Roman"/>
                <a:cs typeface="Times New Roman"/>
              </a:rPr>
              <a:t>If the  condition is </a:t>
            </a:r>
            <a:r>
              <a:rPr sz="1800" spc="-10" dirty="0">
                <a:latin typeface="Times New Roman"/>
                <a:cs typeface="Times New Roman"/>
              </a:rPr>
              <a:t>FALSE </a:t>
            </a:r>
            <a:r>
              <a:rPr sz="1800" spc="-5" dirty="0">
                <a:latin typeface="Times New Roman"/>
                <a:cs typeface="Times New Roman"/>
              </a:rPr>
              <a:t>(zero),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expression2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evaluated </a:t>
            </a:r>
            <a:r>
              <a:rPr sz="1800" dirty="0">
                <a:latin typeface="Times New Roman"/>
                <a:cs typeface="Times New Roman"/>
              </a:rPr>
              <a:t>and its </a:t>
            </a:r>
            <a:r>
              <a:rPr sz="1800" spc="-5" dirty="0">
                <a:latin typeface="Times New Roman"/>
                <a:cs typeface="Times New Roman"/>
              </a:rPr>
              <a:t>result  </a:t>
            </a:r>
            <a:r>
              <a:rPr sz="1800" dirty="0">
                <a:latin typeface="Times New Roman"/>
                <a:cs typeface="Times New Roman"/>
              </a:rPr>
              <a:t>becomes the </a:t>
            </a:r>
            <a:r>
              <a:rPr sz="1800" spc="-5" dirty="0">
                <a:latin typeface="Times New Roman"/>
                <a:cs typeface="Times New Roman"/>
              </a:rPr>
              <a:t>result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operation. </a:t>
            </a:r>
            <a:r>
              <a:rPr sz="1800" dirty="0">
                <a:latin typeface="Times New Roman"/>
                <a:cs typeface="Times New Roman"/>
              </a:rPr>
              <a:t>Consider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example on the </a:t>
            </a:r>
            <a:r>
              <a:rPr sz="1800" spc="-5" dirty="0">
                <a:latin typeface="Times New Roman"/>
                <a:cs typeface="Times New Roman"/>
              </a:rPr>
              <a:t>next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5895">
              <a:lnSpc>
                <a:spcPct val="100000"/>
              </a:lnSpc>
            </a:pPr>
            <a:r>
              <a:rPr spc="-5" dirty="0"/>
              <a:t>Conditional Operator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2" y="1383804"/>
            <a:ext cx="7147559" cy="464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s =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(x&lt;0)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-1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b="1" spc="-1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x*x;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650">
              <a:latin typeface="Times New Roman"/>
              <a:cs typeface="Times New Roman"/>
            </a:endParaRPr>
          </a:p>
          <a:p>
            <a:pPr marL="1841500" indent="-18288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less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zero,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s=-1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 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greater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dirty="0">
                <a:latin typeface="Times New Roman"/>
                <a:cs typeface="Times New Roman"/>
              </a:rPr>
              <a:t> 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s=x*x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841500" marR="1016635" indent="-1828800">
              <a:lnSpc>
                <a:spcPct val="219400"/>
              </a:lnSpc>
              <a:spcBef>
                <a:spcPts val="455"/>
              </a:spcBef>
              <a:buChar char="•"/>
              <a:tabLst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code sets the logical status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even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(number%2==0)</a:t>
            </a:r>
            <a:endParaRPr sz="1800">
              <a:latin typeface="Courier New"/>
              <a:cs typeface="Courier New"/>
            </a:endParaRPr>
          </a:p>
          <a:p>
            <a:pPr marL="1841500" marR="3930650" indent="409575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en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even=0;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har char="•"/>
              <a:tabLst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Identical, </a:t>
            </a:r>
            <a:r>
              <a:rPr sz="1800" spc="-5" dirty="0">
                <a:latin typeface="Times New Roman"/>
                <a:cs typeface="Times New Roman"/>
              </a:rPr>
              <a:t>short-hand code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perform </a:t>
            </a:r>
            <a:r>
              <a:rPr sz="1800" dirty="0">
                <a:latin typeface="Times New Roman"/>
                <a:cs typeface="Times New Roman"/>
              </a:rPr>
              <a:t>the same task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even=(number%2==0)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1 :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6155">
              <a:lnSpc>
                <a:spcPct val="100000"/>
              </a:lnSpc>
            </a:pPr>
            <a:r>
              <a:rPr dirty="0"/>
              <a:t>Logical</a:t>
            </a:r>
            <a:r>
              <a:rPr spc="-7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506334" cy="11112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operators </a:t>
            </a:r>
            <a:r>
              <a:rPr sz="1800" dirty="0">
                <a:latin typeface="Times New Roman"/>
                <a:cs typeface="Times New Roman"/>
              </a:rPr>
              <a:t>are used to create more sophisticated conditional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expressions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which can </a:t>
            </a:r>
            <a:r>
              <a:rPr sz="1800" spc="-5" dirty="0">
                <a:latin typeface="Times New Roman"/>
                <a:cs typeface="Times New Roman"/>
              </a:rPr>
              <a:t>then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used in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of the C looping or decision making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statements 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just discussed. When expressions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combined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logical  operator, either TRUE (i.e., </a:t>
            </a:r>
            <a:r>
              <a:rPr sz="1800" dirty="0">
                <a:latin typeface="Times New Roman"/>
                <a:cs typeface="Times New Roman"/>
              </a:rPr>
              <a:t>1) </a:t>
            </a:r>
            <a:r>
              <a:rPr sz="1800" spc="-1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FALSE (i.e., </a:t>
            </a:r>
            <a:r>
              <a:rPr sz="1800" dirty="0">
                <a:latin typeface="Times New Roman"/>
                <a:cs typeface="Times New Roman"/>
              </a:rPr>
              <a:t>0) 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returned.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3704" y="2686824"/>
          <a:ext cx="8037574" cy="24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1"/>
                <a:gridCol w="940478"/>
                <a:gridCol w="1821295"/>
                <a:gridCol w="4059140"/>
              </a:tblGrid>
              <a:tr h="352424">
                <a:tc>
                  <a:txBody>
                    <a:bodyPr/>
                    <a:lstStyle/>
                    <a:p>
                      <a:pPr marL="67945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Symbol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marL="67945">
                        <a:lnSpc>
                          <a:spcPts val="200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 &amp;&amp;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50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both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</a:t>
                      </a:r>
                      <a:r>
                        <a:rPr sz="1800" b="1" spc="-6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r>
                        <a:rPr sz="1800" b="1" spc="-6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271674"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 to return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TRUE. Otherwise,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21923"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 expression is</a:t>
                      </a:r>
                      <a:r>
                        <a:rPr sz="1800" spc="-10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 ||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be TRUE if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either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(or both)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</a:t>
                      </a:r>
                      <a:r>
                        <a:rPr sz="1800" b="1" spc="-69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17351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r>
                        <a:rPr sz="1800" b="1" spc="-63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TRUE. Otherwise,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it is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8840">
                <a:tc>
                  <a:txBody>
                    <a:bodyPr/>
                    <a:lstStyle/>
                    <a:p>
                      <a:pPr marL="67945">
                        <a:lnSpc>
                          <a:spcPts val="215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2005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0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!exp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5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Negates 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(changes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from TRUE to</a:t>
                      </a:r>
                      <a:r>
                        <a:rPr sz="1800" spc="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05543">
                <a:tc>
                  <a:txBody>
                    <a:bodyPr/>
                    <a:lstStyle/>
                    <a:p>
                      <a:pPr marL="67945">
                        <a:lnSpc>
                          <a:spcPts val="193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 visa versa)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expression.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8125">
              <a:lnSpc>
                <a:spcPct val="100000"/>
              </a:lnSpc>
            </a:pPr>
            <a:r>
              <a:rPr dirty="0"/>
              <a:t>Logical </a:t>
            </a:r>
            <a:r>
              <a:rPr spc="-5" dirty="0"/>
              <a:t>Operators</a:t>
            </a:r>
            <a:r>
              <a:rPr spc="-40" dirty="0"/>
              <a:t> </a:t>
            </a:r>
            <a:r>
              <a:rPr spc="-5" dirty="0"/>
              <a:t>Precedence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77800"/>
            <a:ext cx="7573645" cy="152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negation operator, </a:t>
            </a:r>
            <a:r>
              <a:rPr sz="1800" b="1" spc="-10" dirty="0">
                <a:latin typeface="Courier New"/>
                <a:cs typeface="Courier New"/>
              </a:rPr>
              <a:t>!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has the </a:t>
            </a:r>
            <a:r>
              <a:rPr sz="1800" dirty="0">
                <a:latin typeface="Times New Roman"/>
                <a:cs typeface="Times New Roman"/>
              </a:rPr>
              <a:t>highest precedence and is always performed 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in a mixed expression. </a:t>
            </a:r>
            <a:r>
              <a:rPr sz="1800" spc="-5" dirty="0">
                <a:latin typeface="Times New Roman"/>
                <a:cs typeface="Times New Roman"/>
              </a:rPr>
              <a:t>The remaining </a:t>
            </a:r>
            <a:r>
              <a:rPr sz="1800" dirty="0">
                <a:latin typeface="Times New Roman"/>
                <a:cs typeface="Times New Roman"/>
              </a:rPr>
              <a:t>logical </a:t>
            </a:r>
            <a:r>
              <a:rPr sz="1800" spc="-5" dirty="0">
                <a:latin typeface="Times New Roman"/>
                <a:cs typeface="Times New Roman"/>
              </a:rPr>
              <a:t>operators 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precedence  below relational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typical examples using logical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8949" y="3195826"/>
          <a:ext cx="7552055" cy="1454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60"/>
                <a:gridCol w="5459112"/>
                <a:gridCol w="1728442"/>
              </a:tblGrid>
              <a:tr h="7272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(year&lt;1900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1800" b="1" spc="-7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year&gt;1799)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printf("Year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question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in the</a:t>
                      </a:r>
                      <a:r>
                        <a:rPr sz="1800" b="1" spc="-6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19th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century\n");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223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(ch=='a'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ch=='e'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ch='i'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b="1" spc="-7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ch='o'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b="1" spc="-8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ch='u')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5045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++vowel_count;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8474" y="4844648"/>
            <a:ext cx="1938655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done=0;  while(!done)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173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Array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Introduction to Array</a:t>
            </a:r>
            <a:r>
              <a:rPr b="0" u="sng" spc="-7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Variables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Array </a:t>
            </a:r>
            <a:r>
              <a:rPr b="0" u="sng" spc="-5" dirty="0">
                <a:solidFill>
                  <a:srgbClr val="3737CA"/>
                </a:solidFill>
              </a:rPr>
              <a:t>Variables</a:t>
            </a:r>
            <a:r>
              <a:rPr b="0" u="sng" spc="-3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Example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Array</a:t>
            </a:r>
            <a:r>
              <a:rPr b="0" u="sng" spc="-6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Elements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Declaring</a:t>
            </a:r>
            <a:r>
              <a:rPr b="0" u="sng" spc="-9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Arrays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Initializing Arrays during</a:t>
            </a:r>
            <a:r>
              <a:rPr b="0" u="sng" spc="5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Declaration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Using</a:t>
            </a:r>
            <a:r>
              <a:rPr b="0" u="sng" spc="-90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Arrays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Multi-dimensional</a:t>
            </a:r>
            <a:r>
              <a:rPr b="0" u="sng" spc="-20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Arrays</a:t>
            </a:r>
          </a:p>
          <a:p>
            <a:pPr marL="3810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Multi-dimensional Array</a:t>
            </a:r>
            <a:r>
              <a:rPr b="0" u="sng" spc="15" dirty="0">
                <a:solidFill>
                  <a:srgbClr val="3737CA"/>
                </a:solidFill>
              </a:rPr>
              <a:t> </a:t>
            </a:r>
            <a:r>
              <a:rPr b="0" u="sng" spc="-5" dirty="0">
                <a:solidFill>
                  <a:srgbClr val="3737CA"/>
                </a:solidFill>
              </a:rPr>
              <a:t>Illustration</a:t>
            </a:r>
          </a:p>
          <a:p>
            <a:pPr marL="3810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spc="-5" dirty="0">
                <a:solidFill>
                  <a:srgbClr val="3737CA"/>
                </a:solidFill>
              </a:rPr>
              <a:t>Initializing Multi-dimensional</a:t>
            </a:r>
            <a:r>
              <a:rPr b="0" u="sng" spc="15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Arrays</a:t>
            </a:r>
          </a:p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81635" algn="l"/>
              </a:tabLst>
            </a:pPr>
            <a:r>
              <a:rPr b="0" u="sng" dirty="0">
                <a:solidFill>
                  <a:srgbClr val="3737CA"/>
                </a:solidFill>
              </a:rPr>
              <a:t>Using </a:t>
            </a:r>
            <a:r>
              <a:rPr b="0" u="sng" spc="-5" dirty="0">
                <a:solidFill>
                  <a:srgbClr val="3737CA"/>
                </a:solidFill>
              </a:rPr>
              <a:t>Multi-dimensional</a:t>
            </a:r>
            <a:r>
              <a:rPr b="0" u="sng" spc="-30" dirty="0">
                <a:solidFill>
                  <a:srgbClr val="3737CA"/>
                </a:solidFill>
              </a:rPr>
              <a:t> </a:t>
            </a:r>
            <a:r>
              <a:rPr b="0" u="sng" dirty="0">
                <a:solidFill>
                  <a:srgbClr val="3737CA"/>
                </a:solidFill>
              </a:rPr>
              <a:t>Arrays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3995">
              <a:lnSpc>
                <a:spcPct val="100000"/>
              </a:lnSpc>
            </a:pPr>
            <a:r>
              <a:rPr dirty="0"/>
              <a:t>Introduction to </a:t>
            </a:r>
            <a:r>
              <a:rPr spc="-5" dirty="0"/>
              <a:t>Array</a:t>
            </a:r>
            <a:r>
              <a:rPr spc="-10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608570" cy="23215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Arrays are a </a:t>
            </a:r>
            <a:r>
              <a:rPr sz="1800" spc="-5" dirty="0">
                <a:latin typeface="Times New Roman"/>
                <a:cs typeface="Times New Roman"/>
              </a:rPr>
              <a:t>data structure which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hold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multiple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values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same data</a:t>
            </a:r>
            <a:r>
              <a:rPr sz="1800" b="1" spc="3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type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42735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Arrays are an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structured variable </a:t>
            </a:r>
            <a:r>
              <a:rPr sz="1800" spc="-5" dirty="0">
                <a:latin typeface="Times New Roman"/>
                <a:cs typeface="Times New Roman"/>
              </a:rPr>
              <a:t>in which </a:t>
            </a:r>
            <a:r>
              <a:rPr sz="1800" dirty="0">
                <a:latin typeface="Times New Roman"/>
                <a:cs typeface="Times New Roman"/>
              </a:rPr>
              <a:t>1)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are a  number of pieces of data </a:t>
            </a:r>
            <a:r>
              <a:rPr sz="1800" spc="-5" dirty="0">
                <a:latin typeface="Times New Roman"/>
                <a:cs typeface="Times New Roman"/>
              </a:rPr>
              <a:t>contained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name, and 2) there is an  </a:t>
            </a:r>
            <a:r>
              <a:rPr sz="1800" spc="-5" dirty="0">
                <a:latin typeface="Times New Roman"/>
                <a:cs typeface="Times New Roman"/>
              </a:rPr>
              <a:t>ordered </a:t>
            </a:r>
            <a:r>
              <a:rPr sz="1800" dirty="0">
                <a:latin typeface="Times New Roman"/>
                <a:cs typeface="Times New Roman"/>
              </a:rPr>
              <a:t>method </a:t>
            </a:r>
            <a:r>
              <a:rPr sz="1800" spc="-5" dirty="0">
                <a:latin typeface="Times New Roman"/>
                <a:cs typeface="Times New Roman"/>
              </a:rPr>
              <a:t>for extracting individual data </a:t>
            </a:r>
            <a:r>
              <a:rPr sz="1800" dirty="0">
                <a:latin typeface="Times New Roman"/>
                <a:cs typeface="Times New Roman"/>
              </a:rPr>
              <a:t>items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whole.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12192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Consider the case where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programmer </a:t>
            </a:r>
            <a:r>
              <a:rPr sz="1800" dirty="0">
                <a:latin typeface="Times New Roman"/>
                <a:cs typeface="Times New Roman"/>
              </a:rPr>
              <a:t>needs to </a:t>
            </a:r>
            <a:r>
              <a:rPr sz="1800" spc="-5" dirty="0">
                <a:latin typeface="Times New Roman"/>
                <a:cs typeface="Times New Roman"/>
              </a:rPr>
              <a:t>keep </a:t>
            </a:r>
            <a:r>
              <a:rPr sz="1800" dirty="0">
                <a:latin typeface="Times New Roman"/>
                <a:cs typeface="Times New Roman"/>
              </a:rPr>
              <a:t>track of the </a:t>
            </a:r>
            <a:r>
              <a:rPr sz="1800" spc="-10" dirty="0">
                <a:latin typeface="Times New Roman"/>
                <a:cs typeface="Times New Roman"/>
              </a:rPr>
              <a:t>ID </a:t>
            </a:r>
            <a:r>
              <a:rPr sz="1800" spc="-5" dirty="0">
                <a:latin typeface="Times New Roman"/>
                <a:cs typeface="Times New Roman"/>
              </a:rPr>
              <a:t>numbers  </a:t>
            </a:r>
            <a:r>
              <a:rPr sz="1800" dirty="0">
                <a:latin typeface="Times New Roman"/>
                <a:cs typeface="Times New Roman"/>
              </a:rPr>
              <a:t>of people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organization. </a:t>
            </a:r>
            <a:r>
              <a:rPr sz="1800" dirty="0">
                <a:latin typeface="Times New Roman"/>
                <a:cs typeface="Times New Roman"/>
              </a:rPr>
              <a:t>Her first approach might be to create a  </a:t>
            </a:r>
            <a:r>
              <a:rPr sz="1800" spc="-5" dirty="0">
                <a:latin typeface="Times New Roman"/>
                <a:cs typeface="Times New Roman"/>
              </a:rPr>
              <a:t>specific variable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each user. This might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776" y="4078185"/>
            <a:ext cx="193675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 id1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101;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678" y="4078185"/>
            <a:ext cx="19386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id2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232;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4891" y="4078185"/>
            <a:ext cx="19386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id3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231;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63" y="4756243"/>
            <a:ext cx="7414259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becomes increasingly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difficult to keep track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IDs </a:t>
            </a:r>
            <a:r>
              <a:rPr sz="1800" dirty="0">
                <a:latin typeface="Times New Roman"/>
                <a:cs typeface="Times New Roman"/>
              </a:rPr>
              <a:t>as the </a:t>
            </a:r>
            <a:r>
              <a:rPr sz="1800" spc="-5" dirty="0">
                <a:latin typeface="Times New Roman"/>
                <a:cs typeface="Times New Roman"/>
              </a:rPr>
              <a:t>number 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variables increase. </a:t>
            </a:r>
            <a:r>
              <a:rPr sz="1800" dirty="0">
                <a:latin typeface="Times New Roman"/>
                <a:cs typeface="Times New Roman"/>
              </a:rPr>
              <a:t>Arrays </a:t>
            </a:r>
            <a:r>
              <a:rPr sz="1800" spc="-5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7375">
              <a:lnSpc>
                <a:spcPct val="100000"/>
              </a:lnSpc>
            </a:pPr>
            <a:r>
              <a:rPr spc="-5" dirty="0"/>
              <a:t>Array Variables</a:t>
            </a:r>
            <a:r>
              <a:rPr spc="-1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9" y="1403068"/>
            <a:ext cx="7589520" cy="20980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array is a </a:t>
            </a:r>
            <a:r>
              <a:rPr sz="1800" spc="-5" dirty="0">
                <a:latin typeface="Times New Roman"/>
                <a:cs typeface="Times New Roman"/>
              </a:rPr>
              <a:t>multi-element </a:t>
            </a:r>
            <a:r>
              <a:rPr sz="1800" dirty="0">
                <a:latin typeface="Times New Roman"/>
                <a:cs typeface="Times New Roman"/>
              </a:rPr>
              <a:t>box, a </a:t>
            </a:r>
            <a:r>
              <a:rPr sz="1800" spc="-5" dirty="0">
                <a:latin typeface="Times New Roman"/>
                <a:cs typeface="Times New Roman"/>
              </a:rPr>
              <a:t>bit like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filing cabinet, </a:t>
            </a:r>
            <a:r>
              <a:rPr sz="1800" dirty="0">
                <a:latin typeface="Times New Roman"/>
                <a:cs typeface="Times New Roman"/>
              </a:rPr>
              <a:t>and uses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indexing system to find each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stored within it.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 C, indexing starts at  zero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Arrays, </a:t>
            </a:r>
            <a:r>
              <a:rPr sz="1800" spc="-5" dirty="0">
                <a:latin typeface="Times New Roman"/>
                <a:cs typeface="Times New Roman"/>
              </a:rPr>
              <a:t>like other variables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C,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declared before </a:t>
            </a:r>
            <a:r>
              <a:rPr sz="1800" spc="-10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can be  </a:t>
            </a:r>
            <a:r>
              <a:rPr sz="1800" spc="-5" dirty="0">
                <a:latin typeface="Times New Roman"/>
                <a:cs typeface="Times New Roman"/>
              </a:rPr>
              <a:t>used.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replacement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previous </a:t>
            </a:r>
            <a:r>
              <a:rPr sz="1800" dirty="0">
                <a:latin typeface="Times New Roman"/>
                <a:cs typeface="Times New Roman"/>
              </a:rPr>
              <a:t>example using an array looks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  <a:tabLst>
                <a:tab pos="275526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10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id[3];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/*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declaration of array id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3331" y="3526534"/>
          <a:ext cx="1683385" cy="1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318"/>
                <a:gridCol w="272859"/>
                <a:gridCol w="635709"/>
              </a:tblGrid>
              <a:tr h="34247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id[0]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1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9939">
                <a:tc>
                  <a:txBody>
                    <a:bodyPr/>
                    <a:lstStyle/>
                    <a:p>
                      <a:pPr marL="22225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id[1]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3246">
                <a:tc>
                  <a:txBody>
                    <a:bodyPr/>
                    <a:lstStyle/>
                    <a:p>
                      <a:pPr marL="22225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id[2]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8449" y="4846368"/>
            <a:ext cx="7252970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22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first line, we declared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array 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which has space for three  </a:t>
            </a:r>
            <a:r>
              <a:rPr sz="1800" dirty="0">
                <a:latin typeface="Times New Roman"/>
                <a:cs typeface="Times New Roman"/>
              </a:rPr>
              <a:t>integer </a:t>
            </a:r>
            <a:r>
              <a:rPr sz="1800" spc="-5" dirty="0">
                <a:latin typeface="Times New Roman"/>
                <a:cs typeface="Times New Roman"/>
              </a:rPr>
              <a:t>variables. Each piece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array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element</a:t>
            </a:r>
            <a:r>
              <a:rPr sz="1800" spc="-5" dirty="0">
                <a:latin typeface="Times New Roman"/>
                <a:cs typeface="Times New Roman"/>
              </a:rPr>
              <a:t>. Thus,  array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id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three elements. After the first line, each element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 </a:t>
            </a:r>
            <a:r>
              <a:rPr sz="1800" spc="-5" dirty="0">
                <a:latin typeface="Times New Roman"/>
                <a:cs typeface="Times New Roman"/>
              </a:rPr>
              <a:t>is  initialized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ID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635">
              <a:lnSpc>
                <a:spcPct val="100000"/>
              </a:lnSpc>
            </a:pPr>
            <a:r>
              <a:rPr spc="-5" dirty="0"/>
              <a:t>Array</a:t>
            </a:r>
            <a:r>
              <a:rPr spc="-120" dirty="0"/>
              <a:t> </a:t>
            </a:r>
            <a:r>
              <a:rPr dirty="0"/>
              <a:t>Elements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0" y="1386852"/>
            <a:ext cx="7596505" cy="222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an element </a:t>
            </a:r>
            <a:r>
              <a:rPr sz="1800" dirty="0">
                <a:latin typeface="Times New Roman"/>
                <a:cs typeface="Times New Roman"/>
              </a:rPr>
              <a:t>of an </a:t>
            </a:r>
            <a:r>
              <a:rPr sz="1800" spc="-5" dirty="0">
                <a:latin typeface="Times New Roman"/>
                <a:cs typeface="Times New Roman"/>
              </a:rPr>
              <a:t>array called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6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4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a[i]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The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array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element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id[1]</a:t>
            </a:r>
            <a:r>
              <a:rPr sz="1800" b="1" spc="-63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is  just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like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any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normal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integer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 and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can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be treated as</a:t>
            </a:r>
            <a:r>
              <a:rPr sz="1800" b="1" spc="1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such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memory, </a:t>
            </a:r>
            <a:r>
              <a:rPr sz="1800" dirty="0">
                <a:latin typeface="Times New Roman"/>
                <a:cs typeface="Times New Roman"/>
              </a:rPr>
              <a:t>one can </a:t>
            </a:r>
            <a:r>
              <a:rPr sz="1800" spc="-5" dirty="0">
                <a:latin typeface="Times New Roman"/>
                <a:cs typeface="Times New Roman"/>
              </a:rPr>
              <a:t>picture the array </a:t>
            </a:r>
            <a:r>
              <a:rPr sz="1800" dirty="0">
                <a:latin typeface="Times New Roman"/>
                <a:cs typeface="Times New Roman"/>
              </a:rPr>
              <a:t>id as in </a:t>
            </a:r>
            <a:r>
              <a:rPr sz="1800" spc="-5" dirty="0">
                <a:latin typeface="Times New Roman"/>
                <a:cs typeface="Times New Roman"/>
              </a:rPr>
              <a:t>the following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diagram: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2080" y="4175772"/>
          <a:ext cx="1856739" cy="475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232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231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62388" y="4274324"/>
            <a:ext cx="1949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4348" y="4717808"/>
            <a:ext cx="4330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id[</a:t>
            </a:r>
            <a:r>
              <a:rPr sz="16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0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3661" y="4717808"/>
            <a:ext cx="4330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</a:t>
            </a: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d[</a:t>
            </a:r>
            <a:r>
              <a:rPr sz="16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7641" y="4717808"/>
            <a:ext cx="4330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id[</a:t>
            </a:r>
            <a:r>
              <a:rPr sz="16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2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7910">
              <a:lnSpc>
                <a:spcPct val="100000"/>
              </a:lnSpc>
            </a:pPr>
            <a:r>
              <a:rPr dirty="0"/>
              <a:t>Declaring</a:t>
            </a:r>
            <a:r>
              <a:rPr spc="-85" dirty="0"/>
              <a:t> </a:t>
            </a:r>
            <a:r>
              <a:rPr spc="-10" dirty="0"/>
              <a:t>Arrays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79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319645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Arrays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consist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any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valid data types. </a:t>
            </a:r>
            <a:r>
              <a:rPr sz="1800" dirty="0">
                <a:latin typeface="Times New Roman"/>
                <a:cs typeface="Times New Roman"/>
              </a:rPr>
              <a:t>Arrays are </a:t>
            </a:r>
            <a:r>
              <a:rPr sz="1800" spc="-5" dirty="0">
                <a:latin typeface="Times New Roman"/>
                <a:cs typeface="Times New Roman"/>
              </a:rPr>
              <a:t>declared </a:t>
            </a:r>
            <a:r>
              <a:rPr sz="1800" dirty="0">
                <a:latin typeface="Times New Roman"/>
                <a:cs typeface="Times New Roman"/>
              </a:rPr>
              <a:t>along  with </a:t>
            </a:r>
            <a:r>
              <a:rPr sz="1800" spc="-5" dirty="0">
                <a:latin typeface="Times New Roman"/>
                <a:cs typeface="Times New Roman"/>
              </a:rPr>
              <a:t>all other variables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declaration section </a:t>
            </a:r>
            <a:r>
              <a:rPr sz="1800" dirty="0">
                <a:latin typeface="Times New Roman"/>
                <a:cs typeface="Times New Roman"/>
              </a:rPr>
              <a:t>of the program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  following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840864" algn="l"/>
              </a:tabLst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type	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array_name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[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i="1" spc="-5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elements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array. </a:t>
            </a:r>
            <a:r>
              <a:rPr sz="1800" spc="-10" dirty="0">
                <a:latin typeface="Times New Roman"/>
                <a:cs typeface="Times New Roman"/>
              </a:rPr>
              <a:t>Some </a:t>
            </a:r>
            <a:r>
              <a:rPr sz="1800" spc="-5" dirty="0">
                <a:latin typeface="Times New Roman"/>
                <a:cs typeface="Times New Roman"/>
              </a:rPr>
              <a:t>examples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56" y="3858646"/>
            <a:ext cx="70993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 fl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7238" y="3858646"/>
            <a:ext cx="180149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final[160];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[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66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49" y="4925555"/>
            <a:ext cx="759777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During declaration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consecutive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memory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locations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reserved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array  and all its elements. </a:t>
            </a:r>
            <a:r>
              <a:rPr sz="1800" spc="-5" dirty="0">
                <a:latin typeface="Times New Roman"/>
                <a:cs typeface="Times New Roman"/>
              </a:rPr>
              <a:t>After the declaration, </a:t>
            </a:r>
            <a:r>
              <a:rPr sz="1800" dirty="0">
                <a:latin typeface="Times New Roman"/>
                <a:cs typeface="Times New Roman"/>
              </a:rPr>
              <a:t>you cannot assume that the elements  have </a:t>
            </a:r>
            <a:r>
              <a:rPr sz="1800" spc="-5" dirty="0">
                <a:latin typeface="Times New Roman"/>
                <a:cs typeface="Times New Roman"/>
              </a:rPr>
              <a:t>been </a:t>
            </a:r>
            <a:r>
              <a:rPr sz="1800" dirty="0">
                <a:latin typeface="Times New Roman"/>
                <a:cs typeface="Times New Roman"/>
              </a:rPr>
              <a:t>initialized to </a:t>
            </a:r>
            <a:r>
              <a:rPr sz="1800" spc="-5" dirty="0">
                <a:latin typeface="Times New Roman"/>
                <a:cs typeface="Times New Roman"/>
              </a:rPr>
              <a:t>zero. Random </a:t>
            </a:r>
            <a:r>
              <a:rPr sz="1800" dirty="0">
                <a:latin typeface="Times New Roman"/>
                <a:cs typeface="Times New Roman"/>
              </a:rPr>
              <a:t>junk is at each element’s </a:t>
            </a:r>
            <a:r>
              <a:rPr sz="1800" spc="-10" dirty="0">
                <a:latin typeface="Times New Roman"/>
                <a:cs typeface="Times New Roman"/>
              </a:rPr>
              <a:t>memory  </a:t>
            </a:r>
            <a:r>
              <a:rPr sz="1800" spc="-5" dirty="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170">
              <a:lnSpc>
                <a:spcPct val="100000"/>
              </a:lnSpc>
            </a:pPr>
            <a:r>
              <a:rPr dirty="0"/>
              <a:t>Canonical </a:t>
            </a:r>
            <a:r>
              <a:rPr spc="-10" dirty="0"/>
              <a:t>First </a:t>
            </a:r>
            <a:r>
              <a:rPr dirty="0"/>
              <a:t>Program </a:t>
            </a:r>
            <a:r>
              <a:rPr spc="-5" dirty="0"/>
              <a:t>Output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Comments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567930" cy="331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Thus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prints</a:t>
            </a:r>
            <a:endParaRPr sz="18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Courier New"/>
                <a:cs typeface="Courier New"/>
              </a:rPr>
              <a:t>Hello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World!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 cursor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set to </a:t>
            </a:r>
            <a:r>
              <a:rPr sz="1800" spc="-5" dirty="0">
                <a:latin typeface="Times New Roman"/>
                <a:cs typeface="Times New Roman"/>
              </a:rPr>
              <a:t>the beginning </a:t>
            </a:r>
            <a:r>
              <a:rPr sz="1800" dirty="0">
                <a:latin typeface="Times New Roman"/>
                <a:cs typeface="Times New Roman"/>
              </a:rPr>
              <a:t>of the next line. </a:t>
            </a:r>
            <a:r>
              <a:rPr sz="1800" spc="-5" dirty="0">
                <a:latin typeface="Times New Roman"/>
                <a:cs typeface="Times New Roman"/>
              </a:rPr>
              <a:t>As we </a:t>
            </a:r>
            <a:r>
              <a:rPr sz="1800" dirty="0">
                <a:latin typeface="Times New Roman"/>
                <a:cs typeface="Times New Roman"/>
              </a:rPr>
              <a:t>shall see later </a:t>
            </a:r>
            <a:r>
              <a:rPr sz="1800" spc="-5" dirty="0">
                <a:latin typeface="Times New Roman"/>
                <a:cs typeface="Times New Roman"/>
              </a:rPr>
              <a:t>on,  what follows the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\ </a:t>
            </a:r>
            <a:r>
              <a:rPr sz="1800" spc="-5" dirty="0">
                <a:latin typeface="Times New Roman"/>
                <a:cs typeface="Times New Roman"/>
              </a:rPr>
              <a:t>character will determine </a:t>
            </a:r>
            <a:r>
              <a:rPr sz="1800" dirty="0">
                <a:latin typeface="Times New Roman"/>
                <a:cs typeface="Times New Roman"/>
              </a:rPr>
              <a:t>what </a:t>
            </a:r>
            <a:r>
              <a:rPr sz="1800" spc="-1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(i.e.,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tab, clear  </a:t>
            </a:r>
            <a:r>
              <a:rPr sz="1800" dirty="0">
                <a:latin typeface="Times New Roman"/>
                <a:cs typeface="Times New Roman"/>
              </a:rPr>
              <a:t>screen, </a:t>
            </a:r>
            <a:r>
              <a:rPr sz="1800" spc="-5" dirty="0">
                <a:latin typeface="Times New Roman"/>
                <a:cs typeface="Times New Roman"/>
              </a:rPr>
              <a:t>clear line,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etc.)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/* My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first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program</a:t>
            </a:r>
            <a:r>
              <a:rPr sz="1800" b="1" spc="-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Comments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inserted </a:t>
            </a:r>
            <a:r>
              <a:rPr sz="1800" dirty="0">
                <a:latin typeface="Times New Roman"/>
                <a:cs typeface="Times New Roman"/>
              </a:rPr>
              <a:t>into C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bracketing text with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/*</a:t>
            </a:r>
            <a:r>
              <a:rPr sz="1800" b="1" spc="-56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r>
              <a:rPr sz="1800" b="1" spc="-53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delimiters. </a:t>
            </a:r>
            <a:r>
              <a:rPr sz="1800" spc="-1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discussed later, comments </a:t>
            </a:r>
            <a:r>
              <a:rPr sz="1800" dirty="0">
                <a:latin typeface="Times New Roman"/>
                <a:cs typeface="Times New Roman"/>
              </a:rPr>
              <a:t>are useful for a </a:t>
            </a:r>
            <a:r>
              <a:rPr sz="1800" spc="-5" dirty="0">
                <a:latin typeface="Times New Roman"/>
                <a:cs typeface="Times New Roman"/>
              </a:rPr>
              <a:t>variety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355600" marR="889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imes New Roman"/>
                <a:cs typeface="Times New Roman"/>
              </a:rPr>
              <a:t>reasons. Primarily they serve as </a:t>
            </a:r>
            <a:r>
              <a:rPr sz="1800" i="1" dirty="0">
                <a:latin typeface="Times New Roman"/>
                <a:cs typeface="Times New Roman"/>
              </a:rPr>
              <a:t>internal </a:t>
            </a:r>
            <a:r>
              <a:rPr sz="1800" i="1" spc="-5" dirty="0">
                <a:latin typeface="Times New Roman"/>
                <a:cs typeface="Times New Roman"/>
              </a:rPr>
              <a:t>documentation </a:t>
            </a:r>
            <a:r>
              <a:rPr sz="1800" dirty="0">
                <a:latin typeface="Times New Roman"/>
                <a:cs typeface="Times New Roman"/>
              </a:rPr>
              <a:t>for program structure  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functionality.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1570">
              <a:lnSpc>
                <a:spcPct val="100000"/>
              </a:lnSpc>
            </a:pPr>
            <a:r>
              <a:rPr spc="-5" dirty="0"/>
              <a:t>Initializing </a:t>
            </a:r>
            <a:r>
              <a:rPr spc="-10" dirty="0"/>
              <a:t>Arrays </a:t>
            </a:r>
            <a:r>
              <a:rPr spc="-5" dirty="0"/>
              <a:t>during</a:t>
            </a:r>
            <a:r>
              <a:rPr spc="-55" dirty="0"/>
              <a:t> </a:t>
            </a:r>
            <a:r>
              <a:rPr spc="-5" dirty="0"/>
              <a:t>Declaration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107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declaration </a:t>
            </a:r>
            <a:r>
              <a:rPr sz="1800" dirty="0">
                <a:latin typeface="Times New Roman"/>
                <a:cs typeface="Times New Roman"/>
              </a:rPr>
              <a:t>of an </a:t>
            </a:r>
            <a:r>
              <a:rPr sz="1800" spc="-5" dirty="0">
                <a:latin typeface="Times New Roman"/>
                <a:cs typeface="Times New Roman"/>
              </a:rPr>
              <a:t>array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preceded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word static, then the array can 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declaration.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initial values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braces.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e.g.,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56" y="2263018"/>
            <a:ext cx="166433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  static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665" y="2319528"/>
            <a:ext cx="453072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value[9]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{1,2,3,4,5,6,7,8,9};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height[5]={6.0,7.3,2.2,3.6,19.8};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51" y="3329927"/>
            <a:ext cx="7463790" cy="219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rules to </a:t>
            </a:r>
            <a:r>
              <a:rPr sz="1800" spc="-5" dirty="0">
                <a:latin typeface="Times New Roman"/>
                <a:cs typeface="Times New Roman"/>
              </a:rPr>
              <a:t>remember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initializing during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600"/>
              </a:lnSpc>
              <a:buFont typeface="Times New Roman"/>
              <a:buAutoNum type="arabicPlain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the </a:t>
            </a:r>
            <a:r>
              <a:rPr sz="1600" b="1" dirty="0">
                <a:latin typeface="Times New Roman"/>
                <a:cs typeface="Times New Roman"/>
              </a:rPr>
              <a:t>list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dirty="0">
                <a:latin typeface="Times New Roman"/>
                <a:cs typeface="Times New Roman"/>
              </a:rPr>
              <a:t>initial elements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shorter </a:t>
            </a:r>
            <a:r>
              <a:rPr sz="1600" b="1" spc="-5" dirty="0">
                <a:latin typeface="Times New Roman"/>
                <a:cs typeface="Times New Roman"/>
              </a:rPr>
              <a:t>than the </a:t>
            </a:r>
            <a:r>
              <a:rPr sz="1600" b="1" dirty="0">
                <a:latin typeface="Times New Roman"/>
                <a:cs typeface="Times New Roman"/>
              </a:rPr>
              <a:t>number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array </a:t>
            </a:r>
            <a:r>
              <a:rPr sz="1600" b="1" dirty="0">
                <a:latin typeface="Times New Roman"/>
                <a:cs typeface="Times New Roman"/>
              </a:rPr>
              <a:t>elements, the 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remaining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elements are initialized to</a:t>
            </a:r>
            <a:r>
              <a:rPr sz="16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zero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756285" marR="343535" lvl="1" indent="-287020">
              <a:lnSpc>
                <a:spcPct val="100000"/>
              </a:lnSpc>
              <a:spcBef>
                <a:spcPts val="395"/>
              </a:spcBef>
              <a:buFont typeface="Times New Roman"/>
              <a:buAutoNum type="arabicPlain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a </a:t>
            </a:r>
            <a:r>
              <a:rPr sz="1600" b="1" dirty="0">
                <a:latin typeface="Times New Roman"/>
                <a:cs typeface="Times New Roman"/>
              </a:rPr>
              <a:t>static </a:t>
            </a:r>
            <a:r>
              <a:rPr sz="1600" b="1" spc="-5" dirty="0">
                <a:latin typeface="Times New Roman"/>
                <a:cs typeface="Times New Roman"/>
              </a:rPr>
              <a:t>array is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not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initialized </a:t>
            </a:r>
            <a:r>
              <a:rPr sz="1600" b="1" spc="-5" dirty="0">
                <a:latin typeface="Times New Roman"/>
                <a:cs typeface="Times New Roman"/>
              </a:rPr>
              <a:t>at declaration manually,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its elements are  automatically initialized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to</a:t>
            </a:r>
            <a:r>
              <a:rPr sz="1600" b="1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zero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756285" marR="383540" lvl="1" indent="-286385">
              <a:lnSpc>
                <a:spcPts val="1810"/>
              </a:lnSpc>
              <a:spcBef>
                <a:spcPts val="545"/>
              </a:spcBef>
              <a:buFont typeface="Times New Roman"/>
              <a:buAutoNum type="arabicPlain"/>
              <a:tabLst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a </a:t>
            </a:r>
            <a:r>
              <a:rPr sz="1600" b="1" dirty="0">
                <a:latin typeface="Times New Roman"/>
                <a:cs typeface="Times New Roman"/>
              </a:rPr>
              <a:t>static </a:t>
            </a:r>
            <a:r>
              <a:rPr sz="1600" b="1" spc="-5" dirty="0">
                <a:latin typeface="Times New Roman"/>
                <a:cs typeface="Times New Roman"/>
              </a:rPr>
              <a:t>array is declared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without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size </a:t>
            </a:r>
            <a:r>
              <a:rPr sz="1600" b="1" dirty="0">
                <a:latin typeface="Times New Roman"/>
                <a:cs typeface="Times New Roman"/>
              </a:rPr>
              <a:t>specification, its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size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equals the  length of the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initialization list</a:t>
            </a:r>
            <a:r>
              <a:rPr sz="1600" b="1" dirty="0">
                <a:latin typeface="Times New Roman"/>
                <a:cs typeface="Times New Roman"/>
              </a:rPr>
              <a:t>. </a:t>
            </a:r>
            <a:r>
              <a:rPr sz="1600" b="1" spc="-5" dirty="0">
                <a:latin typeface="Times New Roman"/>
                <a:cs typeface="Times New Roman"/>
              </a:rPr>
              <a:t>In the </a:t>
            </a:r>
            <a:r>
              <a:rPr sz="1600" b="1" dirty="0">
                <a:latin typeface="Times New Roman"/>
                <a:cs typeface="Times New Roman"/>
              </a:rPr>
              <a:t>following </a:t>
            </a:r>
            <a:r>
              <a:rPr sz="1600" b="1" spc="-5" dirty="0">
                <a:latin typeface="Times New Roman"/>
                <a:cs typeface="Times New Roman"/>
              </a:rPr>
              <a:t>declaration,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600" b="1" spc="-4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has </a:t>
            </a:r>
            <a:r>
              <a:rPr sz="1600" b="1" dirty="0">
                <a:latin typeface="Times New Roman"/>
                <a:cs typeface="Times New Roman"/>
              </a:rPr>
              <a:t>size </a:t>
            </a:r>
            <a:r>
              <a:rPr sz="1600" b="1" spc="-5" dirty="0">
                <a:latin typeface="Times New Roman"/>
                <a:cs typeface="Times New Roman"/>
              </a:rPr>
              <a:t>5.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856" y="5878080"/>
            <a:ext cx="13925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1665" y="5878080"/>
            <a:ext cx="28936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a[]={-6,12,18,2,323};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5240">
              <a:lnSpc>
                <a:spcPct val="100000"/>
              </a:lnSpc>
            </a:pPr>
            <a:r>
              <a:rPr dirty="0"/>
              <a:t>Using</a:t>
            </a:r>
            <a:r>
              <a:rPr spc="-90" dirty="0"/>
              <a:t> </a:t>
            </a:r>
            <a:r>
              <a:rPr spc="-1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444740" cy="490093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63500" indent="-342900">
              <a:lnSpc>
                <a:spcPts val="2039"/>
              </a:lnSpc>
              <a:spcBef>
                <a:spcPts val="17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Recall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indexing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method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accessing individual array elements.  Thus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grade[89]</a:t>
            </a:r>
            <a:r>
              <a:rPr sz="1800" b="1" spc="-61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refers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90</a:t>
            </a:r>
            <a:r>
              <a:rPr sz="1800" spc="-5" dirty="0">
                <a:latin typeface="Times New Roman"/>
                <a:cs typeface="Times New Roman"/>
              </a:rPr>
              <a:t>th element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grade</a:t>
            </a:r>
            <a:r>
              <a:rPr sz="1800" spc="-10" dirty="0">
                <a:latin typeface="Times New Roman"/>
                <a:cs typeface="Times New Roman"/>
              </a:rPr>
              <a:t>s </a:t>
            </a:r>
            <a:r>
              <a:rPr sz="1800" spc="-5" dirty="0">
                <a:latin typeface="Times New Roman"/>
                <a:cs typeface="Times New Roman"/>
              </a:rPr>
              <a:t>array.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5600" marR="63500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Times New Roman"/>
                <a:cs typeface="Times New Roman"/>
              </a:rPr>
              <a:t>common programming error is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out-of-bounds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array indexing</a:t>
            </a:r>
            <a:r>
              <a:rPr sz="1800" spc="-5" dirty="0">
                <a:latin typeface="Times New Roman"/>
                <a:cs typeface="Times New Roman"/>
              </a:rPr>
              <a:t>. Consider the 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code:</a:t>
            </a:r>
            <a:endParaRPr sz="1800">
              <a:latin typeface="Times New Roman"/>
              <a:cs typeface="Times New Roman"/>
            </a:endParaRPr>
          </a:p>
          <a:p>
            <a:pPr marL="1841500" marR="3450590">
              <a:lnSpc>
                <a:spcPct val="100000"/>
              </a:lnSpc>
              <a:spcBef>
                <a:spcPts val="285"/>
              </a:spcBef>
              <a:tabLst>
                <a:tab pos="275526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t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gr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[3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grade[5]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78;</a:t>
            </a:r>
            <a:endParaRPr sz="1800">
              <a:latin typeface="Courier New"/>
              <a:cs typeface="Courier New"/>
            </a:endParaRPr>
          </a:p>
          <a:p>
            <a:pPr marL="355600" marR="15621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mistake is </a:t>
            </a:r>
            <a:r>
              <a:rPr sz="1800" spc="-5" dirty="0">
                <a:latin typeface="Times New Roman"/>
                <a:cs typeface="Times New Roman"/>
              </a:rPr>
              <a:t>unpredictable </a:t>
            </a:r>
            <a:r>
              <a:rPr sz="1800" dirty="0">
                <a:latin typeface="Times New Roman"/>
                <a:cs typeface="Times New Roman"/>
              </a:rPr>
              <a:t>and machine and compiler  dependent. You could write </a:t>
            </a:r>
            <a:r>
              <a:rPr sz="1800" spc="-5" dirty="0">
                <a:latin typeface="Times New Roman"/>
                <a:cs typeface="Times New Roman"/>
              </a:rPr>
              <a:t>over </a:t>
            </a:r>
            <a:r>
              <a:rPr sz="1800" dirty="0">
                <a:latin typeface="Times New Roman"/>
                <a:cs typeface="Times New Roman"/>
              </a:rPr>
              <a:t>important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locations, for example.  Often </a:t>
            </a:r>
            <a:r>
              <a:rPr sz="1800" spc="-5" dirty="0">
                <a:latin typeface="Times New Roman"/>
                <a:cs typeface="Times New Roman"/>
              </a:rPr>
              <a:t>run-time </a:t>
            </a:r>
            <a:r>
              <a:rPr sz="1800" dirty="0">
                <a:latin typeface="Times New Roman"/>
                <a:cs typeface="Times New Roman"/>
              </a:rPr>
              <a:t>errors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4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Array variables and for loops often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work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hand-in-hand </a:t>
            </a:r>
            <a:r>
              <a:rPr sz="1800" dirty="0">
                <a:latin typeface="Times New Roman"/>
                <a:cs typeface="Times New Roman"/>
              </a:rPr>
              <a:t>since the for loop  offers a </a:t>
            </a:r>
            <a:r>
              <a:rPr sz="1800" spc="-5" dirty="0">
                <a:latin typeface="Times New Roman"/>
                <a:cs typeface="Times New Roman"/>
              </a:rPr>
              <a:t>convenient way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successively access array elements </a:t>
            </a:r>
            <a:r>
              <a:rPr sz="1800" dirty="0">
                <a:latin typeface="Times New Roman"/>
                <a:cs typeface="Times New Roman"/>
              </a:rPr>
              <a:t>and perform  some operation with </a:t>
            </a:r>
            <a:r>
              <a:rPr sz="1800" spc="-5" dirty="0">
                <a:latin typeface="Times New Roman"/>
                <a:cs typeface="Times New Roman"/>
              </a:rPr>
              <a:t>them. </a:t>
            </a:r>
            <a:r>
              <a:rPr sz="1800" dirty="0">
                <a:latin typeface="Times New Roman"/>
                <a:cs typeface="Times New Roman"/>
              </a:rPr>
              <a:t>Basically,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for loop counter can do double </a:t>
            </a:r>
            <a:r>
              <a:rPr sz="1800" spc="-5" dirty="0">
                <a:latin typeface="Times New Roman"/>
                <a:cs typeface="Times New Roman"/>
              </a:rPr>
              <a:t>duty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act </a:t>
            </a:r>
            <a:r>
              <a:rPr sz="1800" dirty="0">
                <a:latin typeface="Times New Roman"/>
                <a:cs typeface="Times New Roman"/>
              </a:rPr>
              <a:t>as an </a:t>
            </a:r>
            <a:r>
              <a:rPr sz="1800" spc="-5" dirty="0">
                <a:latin typeface="Times New Roman"/>
                <a:cs typeface="Times New Roman"/>
              </a:rPr>
              <a:t>index </a:t>
            </a: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array, </a:t>
            </a:r>
            <a:r>
              <a:rPr sz="1800" dirty="0">
                <a:latin typeface="Times New Roman"/>
                <a:cs typeface="Times New Roman"/>
              </a:rPr>
              <a:t>as in the </a:t>
            </a:r>
            <a:r>
              <a:rPr sz="1800" spc="-5" dirty="0">
                <a:latin typeface="Times New Roman"/>
                <a:cs typeface="Times New Roman"/>
              </a:rPr>
              <a:t>following summation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total=0,i;</a:t>
            </a:r>
            <a:endParaRPr sz="1800">
              <a:latin typeface="Courier New"/>
              <a:cs typeface="Courier New"/>
            </a:endParaRPr>
          </a:p>
          <a:p>
            <a:pPr marL="1841500" marR="19081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grade[4]={93,94,67,78};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for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(i=0; i&lt;4;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++i)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total +=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grade[i];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-5" dirty="0"/>
              <a:t>Multi-Dimensional</a:t>
            </a:r>
            <a:r>
              <a:rPr spc="-70" dirty="0"/>
              <a:t> </a:t>
            </a:r>
            <a:r>
              <a:rPr spc="-1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7555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560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Multi-dimensional arrays have </a:t>
            </a:r>
            <a:r>
              <a:rPr sz="1800" dirty="0">
                <a:latin typeface="Times New Roman"/>
                <a:cs typeface="Times New Roman"/>
              </a:rPr>
              <a:t>two or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index values </a:t>
            </a:r>
            <a:r>
              <a:rPr sz="1800" spc="-5" dirty="0">
                <a:latin typeface="Times New Roman"/>
                <a:cs typeface="Times New Roman"/>
              </a:rPr>
              <a:t>which are </a:t>
            </a:r>
            <a:r>
              <a:rPr sz="1800" dirty="0">
                <a:latin typeface="Times New Roman"/>
                <a:cs typeface="Times New Roman"/>
              </a:rPr>
              <a:t>used to  </a:t>
            </a:r>
            <a:r>
              <a:rPr sz="1800" spc="-5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particular element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array. For </a:t>
            </a:r>
            <a:r>
              <a:rPr sz="1800" dirty="0">
                <a:latin typeface="Times New Roman"/>
                <a:cs typeface="Times New Roman"/>
              </a:rPr>
              <a:t>this 2D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image[i][j]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index,</a:t>
            </a:r>
            <a:r>
              <a:rPr sz="1800" spc="-5" dirty="0">
                <a:latin typeface="Times New Roman"/>
                <a:cs typeface="Times New Roman"/>
              </a:rPr>
              <a:t> while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j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column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index.  </a:t>
            </a:r>
            <a:r>
              <a:rPr sz="1800" dirty="0">
                <a:latin typeface="Times New Roman"/>
                <a:cs typeface="Times New Roman"/>
              </a:rPr>
              <a:t>Declaring </a:t>
            </a:r>
            <a:r>
              <a:rPr sz="1800" spc="-5" dirty="0">
                <a:latin typeface="Times New Roman"/>
                <a:cs typeface="Times New Roman"/>
              </a:rPr>
              <a:t>multi-dimensional arrays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similar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1D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3331" y="3912119"/>
          <a:ext cx="5791835" cy="1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951"/>
                <a:gridCol w="484633"/>
                <a:gridCol w="1091952"/>
                <a:gridCol w="409191"/>
                <a:gridCol w="819916"/>
                <a:gridCol w="362976"/>
              </a:tblGrid>
              <a:tr h="3432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b="1" spc="-9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a[10];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declare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9939">
                <a:tc>
                  <a:txBody>
                    <a:bodyPr/>
                    <a:lstStyle/>
                    <a:p>
                      <a:pPr marL="22225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1800" b="1" spc="-8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b[3][5];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declare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2477">
                <a:tc>
                  <a:txBody>
                    <a:bodyPr/>
                    <a:lstStyle/>
                    <a:p>
                      <a:pPr marL="22225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7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c[6][4][2];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declare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8451" y="5256263"/>
            <a:ext cx="716724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095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quite easy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allocate </a:t>
            </a:r>
            <a:r>
              <a:rPr sz="1800" dirty="0">
                <a:latin typeface="Times New Roman"/>
                <a:cs typeface="Times New Roman"/>
              </a:rPr>
              <a:t>a large chunk 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consecutive</a:t>
            </a:r>
            <a:r>
              <a:rPr sz="1800" b="1" spc="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95"/>
              </a:lnSpc>
            </a:pP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multi-dimensional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arrays.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6</a:t>
            </a:r>
            <a:r>
              <a:rPr sz="1800" b="1" spc="-10" dirty="0">
                <a:latin typeface="Courier New"/>
                <a:cs typeface="Courier New"/>
              </a:rPr>
              <a:t>x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b="1" spc="-10" dirty="0">
                <a:latin typeface="Courier New"/>
                <a:cs typeface="Courier New"/>
              </a:rPr>
              <a:t>x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</a:t>
            </a:r>
            <a:r>
              <a:rPr sz="1800" b="1" spc="-10" dirty="0">
                <a:latin typeface="Courier New"/>
                <a:cs typeface="Courier New"/>
              </a:rPr>
              <a:t>=48</a:t>
            </a:r>
            <a:r>
              <a:rPr sz="1800" b="1" spc="-6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double</a:t>
            </a:r>
            <a:r>
              <a:rPr sz="1800" spc="-10" dirty="0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3325">
              <a:lnSpc>
                <a:spcPct val="100000"/>
              </a:lnSpc>
            </a:pPr>
            <a:r>
              <a:rPr spc="-5" dirty="0"/>
              <a:t>Multi-Dimensional Array</a:t>
            </a:r>
            <a:r>
              <a:rPr spc="-80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852"/>
            <a:ext cx="721233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useful way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picture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2D array </a:t>
            </a:r>
            <a:r>
              <a:rPr sz="1800" dirty="0">
                <a:latin typeface="Times New Roman"/>
                <a:cs typeface="Times New Roman"/>
              </a:rPr>
              <a:t>is as a </a:t>
            </a:r>
            <a:r>
              <a:rPr sz="1800" spc="-5" dirty="0">
                <a:latin typeface="Times New Roman"/>
                <a:cs typeface="Times New Roman"/>
              </a:rPr>
              <a:t>grid or </a:t>
            </a:r>
            <a:r>
              <a:rPr sz="1800" dirty="0">
                <a:latin typeface="Times New Roman"/>
                <a:cs typeface="Times New Roman"/>
              </a:rPr>
              <a:t>matrix. </a:t>
            </a:r>
            <a:r>
              <a:rPr sz="1800" spc="-5" dirty="0">
                <a:latin typeface="Times New Roman"/>
                <a:cs typeface="Times New Roman"/>
              </a:rPr>
              <a:t>Picture </a:t>
            </a:r>
            <a:r>
              <a:rPr sz="1800" dirty="0">
                <a:latin typeface="Times New Roman"/>
                <a:cs typeface="Times New Roman"/>
              </a:rPr>
              <a:t>array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0348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th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4496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749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st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0836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336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nd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7176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5425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rd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1992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th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474" y="2628900"/>
            <a:ext cx="7552055" cy="324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725" spc="-7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th</a:t>
            </a:r>
            <a:r>
              <a:rPr sz="1725" spc="120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  <a:p>
            <a:pPr marL="352425" marR="6516370">
              <a:lnSpc>
                <a:spcPct val="277800"/>
              </a:lnSpc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725" spc="-7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st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row 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5" spc="-7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nd</a:t>
            </a:r>
            <a:r>
              <a:rPr sz="1725" spc="120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05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C,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2D arrays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stored by row</a:t>
            </a:r>
            <a:r>
              <a:rPr sz="1800" spc="-5" dirty="0">
                <a:latin typeface="Times New Roman"/>
                <a:cs typeface="Times New Roman"/>
              </a:rPr>
              <a:t>. Which means that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0th row  </a:t>
            </a:r>
            <a:r>
              <a:rPr sz="1800" dirty="0">
                <a:latin typeface="Times New Roman"/>
                <a:cs typeface="Times New Roman"/>
              </a:rPr>
              <a:t>is put into its </a:t>
            </a:r>
            <a:r>
              <a:rPr sz="1800" spc="-5" dirty="0">
                <a:latin typeface="Times New Roman"/>
                <a:cs typeface="Times New Roman"/>
              </a:rPr>
              <a:t>memory locations, the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1st row </a:t>
            </a:r>
            <a:r>
              <a:rPr sz="1800" spc="-5" dirty="0">
                <a:latin typeface="Times New Roman"/>
                <a:cs typeface="Times New Roman"/>
              </a:rPr>
              <a:t>then takes up the next memory  locations,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3737CA"/>
                </a:solidFill>
                <a:latin typeface="Times New Roman"/>
                <a:cs typeface="Times New Roman"/>
              </a:rPr>
              <a:t>2nd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row </a:t>
            </a:r>
            <a:r>
              <a:rPr sz="1800" spc="-5" dirty="0">
                <a:latin typeface="Times New Roman"/>
                <a:cs typeface="Times New Roman"/>
              </a:rPr>
              <a:t>takes up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next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locations, and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05012" y="2375928"/>
          <a:ext cx="5962015" cy="2348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/>
                <a:gridCol w="1193291"/>
                <a:gridCol w="1194815"/>
                <a:gridCol w="1193291"/>
                <a:gridCol w="1193292"/>
              </a:tblGrid>
              <a:tr h="774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1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254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1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826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b[0][3]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b[0][4]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</a:tr>
              <a:tr h="774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1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254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1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b[1][3]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b[1][4]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</a:tr>
              <a:tr h="782574"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1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1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b[2][3]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b[2][4]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0780">
              <a:lnSpc>
                <a:spcPct val="100000"/>
              </a:lnSpc>
            </a:pPr>
            <a:r>
              <a:rPr spc="-5" dirty="0"/>
              <a:t>Initializing Multi-Dimensional</a:t>
            </a:r>
            <a:r>
              <a:rPr spc="-80" dirty="0"/>
              <a:t> </a:t>
            </a:r>
            <a:r>
              <a:rPr spc="-10" dirty="0"/>
              <a:t>Arrays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55230" cy="149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procedure is entirely analogous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that used to initialize </a:t>
            </a:r>
            <a:r>
              <a:rPr sz="1800" dirty="0">
                <a:latin typeface="Times New Roman"/>
                <a:cs typeface="Times New Roman"/>
              </a:rPr>
              <a:t>1D </a:t>
            </a:r>
            <a:r>
              <a:rPr sz="1800" spc="-5" dirty="0">
                <a:latin typeface="Times New Roman"/>
                <a:cs typeface="Times New Roman"/>
              </a:rPr>
              <a:t>arrays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their  declaration. For example,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</a:t>
            </a:r>
            <a:r>
              <a:rPr sz="1800" b="1" spc="-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age[2][3]={4,8,12,19,6,-1};</a:t>
            </a:r>
            <a:endParaRPr sz="1800">
              <a:latin typeface="Courier New"/>
              <a:cs typeface="Courier New"/>
            </a:endParaRPr>
          </a:p>
          <a:p>
            <a:pPr marL="355600" marR="79819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will fill </a:t>
            </a:r>
            <a:r>
              <a:rPr sz="1800" dirty="0">
                <a:latin typeface="Times New Roman"/>
                <a:cs typeface="Times New Roman"/>
              </a:rPr>
              <a:t>up the </a:t>
            </a:r>
            <a:r>
              <a:rPr sz="1800" spc="-5" dirty="0">
                <a:latin typeface="Times New Roman"/>
                <a:cs typeface="Times New Roman"/>
              </a:rPr>
              <a:t>array age </a:t>
            </a:r>
            <a:r>
              <a:rPr sz="1800" dirty="0">
                <a:latin typeface="Times New Roman"/>
                <a:cs typeface="Times New Roman"/>
              </a:rPr>
              <a:t>as it is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memory. That </a:t>
            </a:r>
            <a:r>
              <a:rPr sz="1800" spc="-10" dirty="0">
                <a:latin typeface="Times New Roman"/>
                <a:cs typeface="Times New Roman"/>
              </a:rPr>
              <a:t>is, </a:t>
            </a:r>
            <a:r>
              <a:rPr sz="1800" spc="-5" dirty="0">
                <a:latin typeface="Times New Roman"/>
                <a:cs typeface="Times New Roman"/>
              </a:rPr>
              <a:t>the array </a:t>
            </a:r>
            <a:r>
              <a:rPr sz="1800" dirty="0">
                <a:latin typeface="Times New Roman"/>
                <a:cs typeface="Times New Roman"/>
              </a:rPr>
              <a:t>is  initialized row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row. Thus, the above statement is </a:t>
            </a:r>
            <a:r>
              <a:rPr sz="1800" spc="-5" dirty="0">
                <a:latin typeface="Times New Roman"/>
                <a:cs typeface="Times New Roman"/>
              </a:rPr>
              <a:t>equivalent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56" y="2924543"/>
            <a:ext cx="349313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age[0][0]=4;</a:t>
            </a:r>
            <a:r>
              <a:rPr sz="1800" b="1" spc="3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age[0][1]=8;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age[1][0]=19;</a:t>
            </a:r>
            <a:r>
              <a:rPr sz="1800" b="1" spc="-7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age[1][1]=6;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0520" y="2924543"/>
            <a:ext cx="180149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age[0][2]=12;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age[1][2]=-1;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51" y="3549383"/>
            <a:ext cx="7430134" cy="242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798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before, if </a:t>
            </a:r>
            <a:r>
              <a:rPr sz="1800" spc="-5" dirty="0">
                <a:latin typeface="Times New Roman"/>
                <a:cs typeface="Times New Roman"/>
              </a:rPr>
              <a:t>there are </a:t>
            </a:r>
            <a:r>
              <a:rPr sz="1800" dirty="0">
                <a:latin typeface="Times New Roman"/>
                <a:cs typeface="Times New Roman"/>
              </a:rPr>
              <a:t>fewer </a:t>
            </a:r>
            <a:r>
              <a:rPr sz="1800" spc="-5" dirty="0">
                <a:latin typeface="Times New Roman"/>
                <a:cs typeface="Times New Roman"/>
              </a:rPr>
              <a:t>initialization values than array elements, the  remainder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make your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readable,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can explicitly put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be  </a:t>
            </a:r>
            <a:r>
              <a:rPr sz="1800" dirty="0">
                <a:latin typeface="Times New Roman"/>
                <a:cs typeface="Times New Roman"/>
              </a:rPr>
              <a:t>assigned to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row in inner curly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brackets: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</a:t>
            </a:r>
            <a:r>
              <a:rPr sz="1800" b="1" spc="-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age[2][3]={{4,8,12},{19,6,-1}};</a:t>
            </a:r>
            <a:endParaRPr sz="1800">
              <a:latin typeface="Courier New"/>
              <a:cs typeface="Courier New"/>
            </a:endParaRPr>
          </a:p>
          <a:p>
            <a:pPr marL="355600" marR="9906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addition </a:t>
            </a: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rows is </a:t>
            </a:r>
            <a:r>
              <a:rPr sz="1800" spc="-5" dirty="0">
                <a:latin typeface="Times New Roman"/>
                <a:cs typeface="Times New Roman"/>
              </a:rPr>
              <a:t>omitted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5" dirty="0">
                <a:latin typeface="Times New Roman"/>
                <a:cs typeface="Times New Roman"/>
              </a:rPr>
              <a:t>actual declaration, it </a:t>
            </a:r>
            <a:r>
              <a:rPr sz="1800" dirty="0">
                <a:latin typeface="Times New Roman"/>
                <a:cs typeface="Times New Roman"/>
              </a:rPr>
              <a:t>is  set </a:t>
            </a:r>
            <a:r>
              <a:rPr sz="1800" spc="-5" dirty="0">
                <a:latin typeface="Times New Roman"/>
                <a:cs typeface="Times New Roman"/>
              </a:rPr>
              <a:t>equal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inner </a:t>
            </a:r>
            <a:r>
              <a:rPr sz="1800" spc="-5" dirty="0">
                <a:latin typeface="Times New Roman"/>
                <a:cs typeface="Times New Roman"/>
              </a:rPr>
              <a:t>brace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pairs: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 age[][3]=</a:t>
            </a:r>
            <a:r>
              <a:rPr sz="1800" b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]={{4,8,12},{19,6,-1}};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7480">
              <a:lnSpc>
                <a:spcPct val="100000"/>
              </a:lnSpc>
            </a:pPr>
            <a:r>
              <a:rPr spc="-5" dirty="0"/>
              <a:t>Using Multi-Dimensional</a:t>
            </a:r>
            <a:r>
              <a:rPr spc="-95" dirty="0"/>
              <a:t> </a:t>
            </a:r>
            <a:r>
              <a:rPr spc="-10" dirty="0"/>
              <a:t>Arrays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77800"/>
            <a:ext cx="7516495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Again, </a:t>
            </a:r>
            <a:r>
              <a:rPr sz="1800" dirty="0">
                <a:latin typeface="Times New Roman"/>
                <a:cs typeface="Times New Roman"/>
              </a:rPr>
              <a:t>as with </a:t>
            </a:r>
            <a:r>
              <a:rPr sz="1800" spc="-10" dirty="0">
                <a:latin typeface="Times New Roman"/>
                <a:cs typeface="Times New Roman"/>
              </a:rPr>
              <a:t>1D </a:t>
            </a:r>
            <a:r>
              <a:rPr sz="1800" spc="-5" dirty="0">
                <a:latin typeface="Times New Roman"/>
                <a:cs typeface="Times New Roman"/>
              </a:rPr>
              <a:t>arrays,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800" b="1" spc="-5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multi-dimensional arrays </a:t>
            </a:r>
            <a:r>
              <a:rPr sz="1800" dirty="0">
                <a:latin typeface="Times New Roman"/>
                <a:cs typeface="Times New Roman"/>
              </a:rPr>
              <a:t>often work  </a:t>
            </a:r>
            <a:r>
              <a:rPr sz="1800" spc="-5" dirty="0">
                <a:latin typeface="Times New Roman"/>
                <a:cs typeface="Times New Roman"/>
              </a:rPr>
              <a:t>hand-in-hand. </a:t>
            </a:r>
            <a:r>
              <a:rPr sz="1800" dirty="0">
                <a:latin typeface="Times New Roman"/>
                <a:cs typeface="Times New Roman"/>
              </a:rPr>
              <a:t>In this case, </a:t>
            </a:r>
            <a:r>
              <a:rPr sz="1800" spc="-5" dirty="0">
                <a:latin typeface="Times New Roman"/>
                <a:cs typeface="Times New Roman"/>
              </a:rPr>
              <a:t>though,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loop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nests </a:t>
            </a:r>
            <a:r>
              <a:rPr sz="1800" spc="-5" dirty="0">
                <a:latin typeface="Times New Roman"/>
                <a:cs typeface="Times New Roman"/>
              </a:rPr>
              <a:t>are what is most often used. 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Summation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array</a:t>
            </a:r>
            <a:r>
              <a:rPr sz="1800" spc="-3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69" y="3918204"/>
            <a:ext cx="14763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Trace of</a:t>
            </a:r>
            <a:r>
              <a:rPr sz="1800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Matrix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2988" y="2566428"/>
            <a:ext cx="5471160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186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"/>
              </a:spcBef>
            </a:pPr>
            <a:endParaRPr sz="1650">
              <a:latin typeface="Times New Roman"/>
              <a:cs typeface="Times New Roman"/>
            </a:endParaRPr>
          </a:p>
          <a:p>
            <a:pPr marL="167005" marR="1753870">
              <a:lnSpc>
                <a:spcPts val="1630"/>
              </a:lnSpc>
            </a:pPr>
            <a:r>
              <a:rPr sz="1600" b="1" spc="-5" dirty="0">
                <a:latin typeface="Courier New"/>
                <a:cs typeface="Courier New"/>
              </a:rPr>
              <a:t>double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temp[256][3000],sum=0;  int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for (i=0; i&lt;256;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900430" marR="2241550" indent="-367665">
              <a:lnSpc>
                <a:spcPts val="1630"/>
              </a:lnSpc>
              <a:spcBef>
                <a:spcPts val="150"/>
              </a:spcBef>
            </a:pPr>
            <a:r>
              <a:rPr sz="1600" b="1" dirty="0">
                <a:latin typeface="Courier New"/>
                <a:cs typeface="Courier New"/>
              </a:rPr>
              <a:t>for (j=0; j&lt;3000;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++j)  sum </a:t>
            </a:r>
            <a:r>
              <a:rPr sz="1600" b="1" spc="5" dirty="0">
                <a:latin typeface="Courier New"/>
                <a:cs typeface="Courier New"/>
              </a:rPr>
              <a:t>+=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temp[i][j];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2988" y="4212348"/>
            <a:ext cx="5471160" cy="196342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186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"/>
              </a:spcBef>
            </a:pPr>
            <a:endParaRPr sz="1650">
              <a:latin typeface="Times New Roman"/>
              <a:cs typeface="Times New Roman"/>
            </a:endParaRPr>
          </a:p>
          <a:p>
            <a:pPr marL="167005" marR="224155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voxel[512][512][512];  int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i,j,k,trace=0;</a:t>
            </a:r>
            <a:endParaRPr sz="1600">
              <a:latin typeface="Courier New"/>
              <a:cs typeface="Courier New"/>
            </a:endParaRPr>
          </a:p>
          <a:p>
            <a:pPr marL="532765" marR="2362835" indent="-365760">
              <a:lnSpc>
                <a:spcPts val="163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for (i=0; i&lt;512; ++i)  for (j=0; j&lt;512;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++j)</a:t>
            </a:r>
            <a:endParaRPr sz="1600">
              <a:latin typeface="Courier New"/>
              <a:cs typeface="Courier New"/>
            </a:endParaRPr>
          </a:p>
          <a:p>
            <a:pPr marL="1266190" marR="1997710" indent="-365760">
              <a:lnSpc>
                <a:spcPts val="163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for (k=0; k&lt;512;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++k)  </a:t>
            </a:r>
            <a:r>
              <a:rPr sz="1600" b="1" dirty="0"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(i==j </a:t>
            </a:r>
            <a:r>
              <a:rPr sz="1600" b="1" dirty="0">
                <a:latin typeface="Courier New"/>
                <a:cs typeface="Courier New"/>
              </a:rPr>
              <a:t>&amp;&amp;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j==k)</a:t>
            </a:r>
            <a:endParaRPr sz="1600">
              <a:latin typeface="Courier New"/>
              <a:cs typeface="Courier New"/>
            </a:endParaRPr>
          </a:p>
          <a:p>
            <a:pPr marL="1633220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trace </a:t>
            </a:r>
            <a:r>
              <a:rPr sz="1600" b="1" dirty="0">
                <a:latin typeface="Courier New"/>
                <a:cs typeface="Courier New"/>
              </a:rPr>
              <a:t>+=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voxel[i][j][k];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576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3451860" cy="325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 of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Characters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Copying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 I/O</a:t>
            </a:r>
            <a:r>
              <a:rPr sz="1800" u="sng" spc="-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More String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More String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Continued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Examples of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 I/O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More Character</a:t>
            </a:r>
            <a:r>
              <a:rPr sz="1800" u="sng" spc="-10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 Functions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8514">
              <a:lnSpc>
                <a:spcPct val="100000"/>
              </a:lnSpc>
            </a:pPr>
            <a:r>
              <a:rPr spc="-10" dirty="0"/>
              <a:t>Arrays of</a:t>
            </a:r>
            <a:r>
              <a:rPr spc="-45" dirty="0"/>
              <a:t> </a:t>
            </a:r>
            <a:r>
              <a:rPr spc="-5" dirty="0"/>
              <a:t>Characters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1" y="1403068"/>
            <a:ext cx="7605395" cy="44107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31115" indent="-342900">
              <a:lnSpc>
                <a:spcPts val="2039"/>
              </a:lnSpc>
              <a:spcBef>
                <a:spcPts val="17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Strings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1D arrays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characters</a:t>
            </a:r>
            <a:r>
              <a:rPr sz="1800" spc="-5" dirty="0">
                <a:latin typeface="Times New Roman"/>
                <a:cs typeface="Times New Roman"/>
              </a:rPr>
              <a:t>. Strings must be terminated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null  character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'\0'</a:t>
            </a:r>
            <a:r>
              <a:rPr sz="1800" b="1" spc="-5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is </a:t>
            </a:r>
            <a:r>
              <a:rPr sz="1800" spc="-5" dirty="0">
                <a:latin typeface="Times New Roman"/>
                <a:cs typeface="Times New Roman"/>
              </a:rPr>
              <a:t>(naturally) called the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end-of-string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</a:t>
            </a:r>
            <a:r>
              <a:rPr sz="1800" spc="-5" dirty="0">
                <a:latin typeface="Times New Roman"/>
                <a:cs typeface="Times New Roman"/>
              </a:rPr>
              <a:t>. Don’t</a:t>
            </a:r>
            <a:endParaRPr sz="1800">
              <a:latin typeface="Times New Roman"/>
              <a:cs typeface="Times New Roman"/>
            </a:endParaRPr>
          </a:p>
          <a:p>
            <a:pPr marL="355600" marR="31115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Times New Roman"/>
                <a:cs typeface="Times New Roman"/>
              </a:rPr>
              <a:t>forget to remember to count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end-of-string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calculate the  size of 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355600" marR="6985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variables, </a:t>
            </a:r>
            <a:r>
              <a:rPr sz="1800" dirty="0">
                <a:latin typeface="Times New Roman"/>
                <a:cs typeface="Times New Roman"/>
              </a:rPr>
              <a:t>strings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declared before they </a:t>
            </a:r>
            <a:r>
              <a:rPr sz="1800" dirty="0">
                <a:latin typeface="Times New Roman"/>
                <a:cs typeface="Times New Roman"/>
              </a:rPr>
              <a:t>are used. </a:t>
            </a:r>
            <a:r>
              <a:rPr sz="1800" spc="-5" dirty="0">
                <a:latin typeface="Times New Roman"/>
                <a:cs typeface="Times New Roman"/>
              </a:rPr>
              <a:t>Unlike  other 1D arrays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elements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for a </a:t>
            </a:r>
            <a:r>
              <a:rPr sz="1800" spc="-5" dirty="0">
                <a:latin typeface="Times New Roman"/>
                <a:cs typeface="Times New Roman"/>
              </a:rPr>
              <a:t>string set </a:t>
            </a:r>
            <a:r>
              <a:rPr sz="1800" dirty="0">
                <a:latin typeface="Times New Roman"/>
                <a:cs typeface="Times New Roman"/>
              </a:rPr>
              <a:t>during </a:t>
            </a:r>
            <a:r>
              <a:rPr sz="1800" spc="-5" dirty="0">
                <a:latin typeface="Times New Roman"/>
                <a:cs typeface="Times New Roman"/>
              </a:rPr>
              <a:t>declaration 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upper limit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actual strings used in the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can have </a:t>
            </a:r>
            <a:r>
              <a:rPr sz="1800" spc="-5" dirty="0">
                <a:latin typeface="Times New Roman"/>
                <a:cs typeface="Times New Roman"/>
              </a:rPr>
              <a:t>fewer  elements. Consider the following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char name[18]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"Ivanova";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name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actually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8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elements.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0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'I'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'v' 'a' 'n'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'o'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'v' 'a'</a:t>
            </a:r>
            <a:r>
              <a:rPr sz="1800" b="1" spc="-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'\0'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200"/>
              </a:lnSpc>
              <a:spcBef>
                <a:spcPts val="59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Notice another interesting </a:t>
            </a:r>
            <a:r>
              <a:rPr sz="1800" spc="-10" dirty="0">
                <a:latin typeface="Times New Roman"/>
                <a:cs typeface="Times New Roman"/>
              </a:rPr>
              <a:t>feature </a:t>
            </a:r>
            <a:r>
              <a:rPr sz="1800" spc="-5" dirty="0">
                <a:latin typeface="Times New Roman"/>
                <a:cs typeface="Times New Roman"/>
              </a:rPr>
              <a:t>of this code. String constants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marked with  double quotes </a:t>
            </a:r>
            <a:r>
              <a:rPr sz="1800" spc="-5" dirty="0">
                <a:latin typeface="Times New Roman"/>
                <a:cs typeface="Times New Roman"/>
              </a:rPr>
              <a:t>automatically include the end-of-string character. 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curly 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braces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are not required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string initialization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declaration, </a:t>
            </a:r>
            <a:r>
              <a:rPr sz="1800" dirty="0">
                <a:latin typeface="Times New Roman"/>
                <a:cs typeface="Times New Roman"/>
              </a:rPr>
              <a:t>but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used  if </a:t>
            </a:r>
            <a:r>
              <a:rPr sz="1800" spc="-5" dirty="0">
                <a:latin typeface="Times New Roman"/>
                <a:cs typeface="Times New Roman"/>
              </a:rPr>
              <a:t>desired (</a:t>
            </a:r>
            <a:r>
              <a:rPr sz="1800" b="1" spc="-5" dirty="0">
                <a:latin typeface="Times New Roman"/>
                <a:cs typeface="Times New Roman"/>
              </a:rPr>
              <a:t>but </a:t>
            </a:r>
            <a:r>
              <a:rPr sz="1800" b="1" spc="-10" dirty="0">
                <a:latin typeface="Times New Roman"/>
                <a:cs typeface="Times New Roman"/>
              </a:rPr>
              <a:t>don’t </a:t>
            </a:r>
            <a:r>
              <a:rPr sz="1800" b="1" spc="-5" dirty="0">
                <a:latin typeface="Times New Roman"/>
                <a:cs typeface="Times New Roman"/>
              </a:rPr>
              <a:t>forget the </a:t>
            </a:r>
            <a:r>
              <a:rPr sz="1800" b="1" dirty="0">
                <a:latin typeface="Times New Roman"/>
                <a:cs typeface="Times New Roman"/>
              </a:rPr>
              <a:t>end-of-string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spc="-5" dirty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/>
              <a:t>Initializing</a:t>
            </a:r>
            <a:r>
              <a:rPr spc="-90" dirty="0"/>
              <a:t> </a:t>
            </a:r>
            <a:r>
              <a:rPr spc="-5" dirty="0"/>
              <a:t>Strings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068"/>
            <a:ext cx="7480300" cy="46316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spcBef>
                <a:spcPts val="17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Initializing a </a:t>
            </a:r>
            <a:r>
              <a:rPr sz="1800" spc="-5" dirty="0">
                <a:latin typeface="Times New Roman"/>
                <a:cs typeface="Times New Roman"/>
              </a:rPr>
              <a:t>string </a:t>
            </a:r>
            <a:r>
              <a:rPr sz="1800" dirty="0">
                <a:latin typeface="Times New Roman"/>
                <a:cs typeface="Times New Roman"/>
              </a:rPr>
              <a:t>can be done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three ways: 1) at </a:t>
            </a:r>
            <a:r>
              <a:rPr sz="1800" spc="-5" dirty="0">
                <a:latin typeface="Times New Roman"/>
                <a:cs typeface="Times New Roman"/>
              </a:rPr>
              <a:t>declaration, </a:t>
            </a:r>
            <a:r>
              <a:rPr sz="1800" dirty="0">
                <a:latin typeface="Times New Roman"/>
                <a:cs typeface="Times New Roman"/>
              </a:rPr>
              <a:t>2)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reading  in 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for the string, and 3)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strcpy</a:t>
            </a:r>
            <a:r>
              <a:rPr sz="1800" b="1" spc="-6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Direct</a:t>
            </a:r>
            <a:endParaRPr sz="1800">
              <a:latin typeface="Times New Roman"/>
              <a:cs typeface="Times New Roman"/>
            </a:endParaRPr>
          </a:p>
          <a:p>
            <a:pPr marL="355600" marR="316865">
              <a:lnSpc>
                <a:spcPct val="100000"/>
              </a:lnSpc>
              <a:spcBef>
                <a:spcPts val="80"/>
              </a:spcBef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initialization using 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=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operator is invalid</a:t>
            </a:r>
            <a:r>
              <a:rPr sz="1800" spc="-5" dirty="0">
                <a:latin typeface="Times New Roman"/>
                <a:cs typeface="Times New Roman"/>
              </a:rPr>
              <a:t>. The following </a:t>
            </a:r>
            <a:r>
              <a:rPr sz="1800" spc="-1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would  </a:t>
            </a:r>
            <a:r>
              <a:rPr sz="1800" dirty="0">
                <a:latin typeface="Times New Roman"/>
                <a:cs typeface="Times New Roman"/>
              </a:rPr>
              <a:t>produce 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error: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name[34];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  <a:tabLst>
                <a:tab pos="3928745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name</a:t>
            </a:r>
            <a:r>
              <a:rPr sz="1800" b="1" spc="509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5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"Erickson";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/*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ILLEGAL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read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string 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%s</a:t>
            </a:r>
            <a:r>
              <a:rPr sz="1800" b="1" spc="-5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 </a:t>
            </a:r>
            <a:r>
              <a:rPr sz="1800" dirty="0">
                <a:latin typeface="Times New Roman"/>
                <a:cs typeface="Times New Roman"/>
              </a:rPr>
              <a:t>identifier: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scanf("%s",name);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70485" indent="-342900">
              <a:lnSpc>
                <a:spcPct val="1030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address </a:t>
            </a:r>
            <a:r>
              <a:rPr sz="1800" dirty="0">
                <a:latin typeface="Times New Roman"/>
                <a:cs typeface="Times New Roman"/>
              </a:rPr>
              <a:t>operator </a:t>
            </a:r>
            <a:r>
              <a:rPr sz="1800" b="1" dirty="0">
                <a:latin typeface="Courier New"/>
                <a:cs typeface="Courier New"/>
              </a:rPr>
              <a:t>&amp; </a:t>
            </a:r>
            <a:r>
              <a:rPr sz="1800" dirty="0">
                <a:latin typeface="Times New Roman"/>
                <a:cs typeface="Times New Roman"/>
              </a:rPr>
              <a:t>is not </a:t>
            </a:r>
            <a:r>
              <a:rPr sz="1800" spc="-5" dirty="0">
                <a:latin typeface="Times New Roman"/>
                <a:cs typeface="Times New Roman"/>
              </a:rPr>
              <a:t>needed </a:t>
            </a:r>
            <a:r>
              <a:rPr sz="1800" dirty="0">
                <a:latin typeface="Times New Roman"/>
                <a:cs typeface="Times New Roman"/>
              </a:rPr>
              <a:t>for inputting a </a:t>
            </a:r>
            <a:r>
              <a:rPr sz="1800" spc="-5" dirty="0">
                <a:latin typeface="Times New Roman"/>
                <a:cs typeface="Times New Roman"/>
              </a:rPr>
              <a:t>string </a:t>
            </a:r>
            <a:r>
              <a:rPr sz="1800" dirty="0">
                <a:latin typeface="Times New Roman"/>
                <a:cs typeface="Times New Roman"/>
              </a:rPr>
              <a:t>variable  </a:t>
            </a:r>
            <a:r>
              <a:rPr sz="1800" spc="-5" dirty="0">
                <a:latin typeface="Times New Roman"/>
                <a:cs typeface="Times New Roman"/>
              </a:rPr>
              <a:t>(explained later). The end-of-string character will automatically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appended  </a:t>
            </a:r>
            <a:r>
              <a:rPr sz="1800" dirty="0">
                <a:latin typeface="Times New Roman"/>
                <a:cs typeface="Times New Roman"/>
              </a:rPr>
              <a:t>during </a:t>
            </a:r>
            <a:r>
              <a:rPr sz="1800" spc="-5" dirty="0">
                <a:latin typeface="Times New Roman"/>
                <a:cs typeface="Times New Roman"/>
              </a:rPr>
              <a:t>the input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4740">
              <a:lnSpc>
                <a:spcPct val="100000"/>
              </a:lnSpc>
            </a:pPr>
            <a:r>
              <a:rPr spc="-5" dirty="0"/>
              <a:t>Copying</a:t>
            </a:r>
            <a:r>
              <a:rPr spc="-105" dirty="0"/>
              <a:t> </a:t>
            </a:r>
            <a:r>
              <a:rPr spc="-5" dirty="0"/>
              <a:t>Strings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89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86303"/>
            <a:ext cx="7442834" cy="29425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strcpy</a:t>
            </a:r>
            <a:r>
              <a:rPr sz="1800" b="1" spc="-56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one of a set of </a:t>
            </a:r>
            <a:r>
              <a:rPr sz="1800" spc="-5" dirty="0">
                <a:latin typeface="Times New Roman"/>
                <a:cs typeface="Times New Roman"/>
              </a:rPr>
              <a:t>built-in string handling functions</a:t>
            </a:r>
            <a:endParaRPr sz="1800">
              <a:latin typeface="Times New Roman"/>
              <a:cs typeface="Times New Roman"/>
            </a:endParaRPr>
          </a:p>
          <a:p>
            <a:pPr marL="354965" marR="335915">
              <a:lnSpc>
                <a:spcPct val="96900"/>
              </a:lnSpc>
              <a:spcBef>
                <a:spcPts val="210"/>
              </a:spcBef>
            </a:pPr>
            <a:r>
              <a:rPr sz="1800" spc="-5" dirty="0">
                <a:latin typeface="Times New Roman"/>
                <a:cs typeface="Times New Roman"/>
              </a:rPr>
              <a:t>available for the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programmer to use. To use </a:t>
            </a:r>
            <a:r>
              <a:rPr sz="1800" spc="-1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functions be sure to  </a:t>
            </a:r>
            <a:r>
              <a:rPr sz="1800" dirty="0">
                <a:latin typeface="Times New Roman"/>
                <a:cs typeface="Times New Roman"/>
              </a:rPr>
              <a:t>include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string.h</a:t>
            </a:r>
            <a:r>
              <a:rPr sz="1800" b="1" spc="-6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header file </a:t>
            </a:r>
            <a:r>
              <a:rPr sz="1800" dirty="0">
                <a:latin typeface="Times New Roman"/>
                <a:cs typeface="Times New Roman"/>
              </a:rPr>
              <a:t>at the </a:t>
            </a:r>
            <a:r>
              <a:rPr sz="1800" spc="-5" dirty="0">
                <a:latin typeface="Times New Roman"/>
                <a:cs typeface="Times New Roman"/>
              </a:rPr>
              <a:t>beginning of </a:t>
            </a:r>
            <a:r>
              <a:rPr sz="180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program. </a:t>
            </a:r>
            <a:r>
              <a:rPr sz="1800" dirty="0">
                <a:latin typeface="Times New Roman"/>
                <a:cs typeface="Times New Roman"/>
              </a:rPr>
              <a:t>The  syntax of </a:t>
            </a:r>
            <a:r>
              <a:rPr sz="1800" b="1" spc="-10" dirty="0">
                <a:latin typeface="Courier New"/>
                <a:cs typeface="Courier New"/>
              </a:rPr>
              <a:t>strcpy</a:t>
            </a:r>
            <a:r>
              <a:rPr sz="1800" b="1" spc="-7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2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strcpy(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this function executes,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string2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copied </a:t>
            </a:r>
            <a:r>
              <a:rPr sz="1800" dirty="0">
                <a:latin typeface="Times New Roman"/>
                <a:cs typeface="Times New Roman"/>
              </a:rPr>
              <a:t>into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 </a:t>
            </a:r>
            <a:r>
              <a:rPr sz="1800" dirty="0">
                <a:latin typeface="Times New Roman"/>
                <a:cs typeface="Times New Roman"/>
              </a:rPr>
              <a:t>at the  beginning of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The previous </a:t>
            </a:r>
            <a:r>
              <a:rPr sz="1800" dirty="0">
                <a:latin typeface="Times New Roman"/>
                <a:cs typeface="Times New Roman"/>
              </a:rPr>
              <a:t>contents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b="1" i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overwritten.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following code, </a:t>
            </a:r>
            <a:r>
              <a:rPr sz="1800" b="1" spc="-10" dirty="0">
                <a:latin typeface="Courier New"/>
                <a:cs typeface="Courier New"/>
              </a:rPr>
              <a:t>strcpy</a:t>
            </a:r>
            <a:r>
              <a:rPr sz="1800" b="1" spc="-63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for string </a:t>
            </a:r>
            <a:r>
              <a:rPr sz="1800" dirty="0">
                <a:latin typeface="Times New Roman"/>
                <a:cs typeface="Times New Roman"/>
              </a:rPr>
              <a:t>initialization: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1696" y="4343412"/>
            <a:ext cx="6570345" cy="1339850"/>
          </a:xfrm>
          <a:custGeom>
            <a:avLst/>
            <a:gdLst/>
            <a:ahLst/>
            <a:cxnLst/>
            <a:rect l="l" t="t" r="r" b="b"/>
            <a:pathLst>
              <a:path w="6570345" h="1339850">
                <a:moveTo>
                  <a:pt x="6569964" y="0"/>
                </a:moveTo>
                <a:lnTo>
                  <a:pt x="6569964" y="1339596"/>
                </a:lnTo>
                <a:lnTo>
                  <a:pt x="0" y="1339596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6636" y="4341380"/>
            <a:ext cx="234696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&lt;string.h&gt;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636" y="4548632"/>
            <a:ext cx="136906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3170" algn="l"/>
              </a:tabLst>
            </a:pPr>
            <a:r>
              <a:rPr sz="1600" b="1" spc="-5" dirty="0">
                <a:latin typeface="Courier New"/>
                <a:cs typeface="Courier New"/>
              </a:rPr>
              <a:t>mai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)	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2383" y="4793251"/>
            <a:ext cx="3691254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5300"/>
              </a:lnSpc>
            </a:pPr>
            <a:r>
              <a:rPr sz="1600" b="1" dirty="0">
                <a:latin typeface="Courier New"/>
                <a:cs typeface="Courier New"/>
              </a:rPr>
              <a:t>char </a:t>
            </a:r>
            <a:r>
              <a:rPr sz="1600" b="1" spc="-5" dirty="0">
                <a:latin typeface="Courier New"/>
                <a:cs typeface="Courier New"/>
              </a:rPr>
              <a:t>job[50]; 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strcpy(job,"Professor");  </a:t>
            </a:r>
            <a:r>
              <a:rPr sz="1600" b="1" dirty="0">
                <a:latin typeface="Courier New"/>
                <a:cs typeface="Courier New"/>
              </a:rPr>
              <a:t>printf("You are a %s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\n",job);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6636" y="5380710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1696" y="5705868"/>
            <a:ext cx="6570345" cy="300355"/>
          </a:xfrm>
          <a:custGeom>
            <a:avLst/>
            <a:gdLst/>
            <a:ahLst/>
            <a:cxnLst/>
            <a:rect l="l" t="t" r="r" b="b"/>
            <a:pathLst>
              <a:path w="6570345" h="300354">
                <a:moveTo>
                  <a:pt x="6569964" y="0"/>
                </a:moveTo>
                <a:lnTo>
                  <a:pt x="6569964" y="300227"/>
                </a:lnTo>
                <a:lnTo>
                  <a:pt x="0" y="300228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636" y="5703823"/>
            <a:ext cx="234696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You are a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Professor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8895">
              <a:lnSpc>
                <a:spcPct val="100000"/>
              </a:lnSpc>
            </a:pPr>
            <a:r>
              <a:rPr spc="-5" dirty="0"/>
              <a:t>Header</a:t>
            </a:r>
            <a:r>
              <a:rPr spc="-90" dirty="0"/>
              <a:t> </a:t>
            </a:r>
            <a:r>
              <a:rPr dirty="0"/>
              <a:t>Files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28" y="1250668"/>
            <a:ext cx="8360409" cy="31997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383540" indent="-342900">
              <a:lnSpc>
                <a:spcPts val="2039"/>
              </a:lnSpc>
              <a:spcBef>
                <a:spcPts val="17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Header files contain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definitions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of functions and variables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 </a:t>
            </a:r>
            <a:r>
              <a:rPr sz="1800" dirty="0">
                <a:latin typeface="Times New Roman"/>
                <a:cs typeface="Times New Roman"/>
              </a:rPr>
              <a:t>incorporated into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C program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using the pre-processor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#include</a:t>
            </a:r>
            <a:r>
              <a:rPr sz="1800" b="1" spc="-6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  <a:p>
            <a:pPr marL="355600" marR="253365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Times New Roman"/>
                <a:cs typeface="Times New Roman"/>
              </a:rPr>
              <a:t>Standard header </a:t>
            </a:r>
            <a:r>
              <a:rPr sz="1800" dirty="0">
                <a:latin typeface="Times New Roman"/>
                <a:cs typeface="Times New Roman"/>
              </a:rPr>
              <a:t>files are </a:t>
            </a:r>
            <a:r>
              <a:rPr sz="1800" spc="-5" dirty="0">
                <a:latin typeface="Times New Roman"/>
                <a:cs typeface="Times New Roman"/>
              </a:rPr>
              <a:t>provided </a:t>
            </a:r>
            <a:r>
              <a:rPr sz="1800" dirty="0">
                <a:latin typeface="Times New Roman"/>
                <a:cs typeface="Times New Roman"/>
              </a:rPr>
              <a:t>with each </a:t>
            </a:r>
            <a:r>
              <a:rPr sz="1800" spc="-5" dirty="0">
                <a:latin typeface="Times New Roman"/>
                <a:cs typeface="Times New Roman"/>
              </a:rPr>
              <a:t>compiler,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cover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range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areas:  </a:t>
            </a:r>
            <a:r>
              <a:rPr sz="1800" dirty="0">
                <a:latin typeface="Times New Roman"/>
                <a:cs typeface="Times New Roman"/>
              </a:rPr>
              <a:t>string </a:t>
            </a:r>
            <a:r>
              <a:rPr sz="1800" spc="-5" dirty="0">
                <a:latin typeface="Times New Roman"/>
                <a:cs typeface="Times New Roman"/>
              </a:rPr>
              <a:t>handling, </a:t>
            </a:r>
            <a:r>
              <a:rPr sz="1800" dirty="0">
                <a:latin typeface="Times New Roman"/>
                <a:cs typeface="Times New Roman"/>
              </a:rPr>
              <a:t>mathematics, data </a:t>
            </a:r>
            <a:r>
              <a:rPr sz="1800" spc="-5" dirty="0">
                <a:latin typeface="Times New Roman"/>
                <a:cs typeface="Times New Roman"/>
              </a:rPr>
              <a:t>conversion, </a:t>
            </a:r>
            <a:r>
              <a:rPr sz="1800" dirty="0">
                <a:latin typeface="Times New Roman"/>
                <a:cs typeface="Times New Roman"/>
              </a:rPr>
              <a:t>printing and </a:t>
            </a:r>
            <a:r>
              <a:rPr sz="1800" spc="-5" dirty="0">
                <a:latin typeface="Times New Roman"/>
                <a:cs typeface="Times New Roman"/>
              </a:rPr>
              <a:t>reading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variables,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55600" marR="300990" indent="-342900">
              <a:lnSpc>
                <a:spcPct val="96900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use any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standard </a:t>
            </a:r>
            <a:r>
              <a:rPr sz="1800" dirty="0">
                <a:latin typeface="Times New Roman"/>
                <a:cs typeface="Times New Roman"/>
              </a:rPr>
              <a:t>functions, the </a:t>
            </a:r>
            <a:r>
              <a:rPr sz="1800" spc="-5" dirty="0">
                <a:latin typeface="Times New Roman"/>
                <a:cs typeface="Times New Roman"/>
              </a:rPr>
              <a:t>appropriate header </a:t>
            </a:r>
            <a:r>
              <a:rPr sz="1800" dirty="0">
                <a:latin typeface="Times New Roman"/>
                <a:cs typeface="Times New Roman"/>
              </a:rPr>
              <a:t>file should be </a:t>
            </a:r>
            <a:r>
              <a:rPr sz="1800" spc="-5" dirty="0">
                <a:latin typeface="Times New Roman"/>
                <a:cs typeface="Times New Roman"/>
              </a:rPr>
              <a:t>included. 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done </a:t>
            </a:r>
            <a:r>
              <a:rPr sz="1800" dirty="0">
                <a:latin typeface="Times New Roman"/>
                <a:cs typeface="Times New Roman"/>
              </a:rPr>
              <a:t>at the </a:t>
            </a:r>
            <a:r>
              <a:rPr sz="1800" spc="-5" dirty="0">
                <a:latin typeface="Times New Roman"/>
                <a:cs typeface="Times New Roman"/>
              </a:rPr>
              <a:t>beginning </a:t>
            </a:r>
            <a:r>
              <a:rPr sz="1800" dirty="0">
                <a:latin typeface="Times New Roman"/>
                <a:cs typeface="Times New Roman"/>
              </a:rPr>
              <a:t>of the C source </a:t>
            </a:r>
            <a:r>
              <a:rPr sz="1800" spc="-5" dirty="0">
                <a:latin typeface="Times New Roman"/>
                <a:cs typeface="Times New Roman"/>
              </a:rPr>
              <a:t>file. </a:t>
            </a:r>
            <a:r>
              <a:rPr sz="1800" dirty="0">
                <a:latin typeface="Times New Roman"/>
                <a:cs typeface="Times New Roman"/>
              </a:rPr>
              <a:t>For example, to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the function  </a:t>
            </a:r>
            <a:r>
              <a:rPr sz="1800" b="1" spc="-5" dirty="0">
                <a:latin typeface="Courier New"/>
                <a:cs typeface="Courier New"/>
              </a:rPr>
              <a:t>printf()</a:t>
            </a:r>
            <a:r>
              <a:rPr sz="1800" b="1" spc="-73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line</a:t>
            </a:r>
            <a:endParaRPr sz="180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#include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at the beginning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source file, because the declaration for </a:t>
            </a:r>
            <a:r>
              <a:rPr sz="1800" b="1" spc="-10" dirty="0">
                <a:latin typeface="Courier New"/>
                <a:cs typeface="Courier New"/>
              </a:rPr>
              <a:t>printf()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found in the file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stdio.h</a:t>
            </a:r>
            <a:r>
              <a:rPr sz="1800" spc="-5" dirty="0">
                <a:latin typeface="Times New Roman"/>
                <a:cs typeface="Times New Roman"/>
              </a:rPr>
              <a:t>. All header files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the extension </a:t>
            </a:r>
            <a:r>
              <a:rPr sz="1800" b="1" spc="-5" dirty="0">
                <a:latin typeface="Courier New"/>
                <a:cs typeface="Courier New"/>
              </a:rPr>
              <a:t>.h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generally reside 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/usr/include</a:t>
            </a:r>
            <a:r>
              <a:rPr sz="1800" b="1" spc="-62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subdirectory.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4456" y="4479061"/>
            <a:ext cx="112014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ude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ude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#i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ude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4301" y="4479061"/>
            <a:ext cx="139128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&lt;string.h&gt;</a:t>
            </a:r>
            <a:endParaRPr sz="1800">
              <a:latin typeface="Courier New"/>
              <a:cs typeface="Courier New"/>
            </a:endParaRPr>
          </a:p>
          <a:p>
            <a:pPr marL="12700" marR="142240">
              <a:lnSpc>
                <a:spcPts val="2180"/>
              </a:lnSpc>
              <a:spcBef>
                <a:spcPts val="4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&lt;math.h&gt;  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"m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yl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.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h"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51" y="5349918"/>
            <a:ext cx="8205470" cy="86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0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angle </a:t>
            </a:r>
            <a:r>
              <a:rPr sz="1800" spc="-5" dirty="0">
                <a:latin typeface="Times New Roman"/>
                <a:cs typeface="Times New Roman"/>
              </a:rPr>
              <a:t>brackets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&lt;&gt; </a:t>
            </a:r>
            <a:r>
              <a:rPr sz="1800" spc="-5" dirty="0">
                <a:latin typeface="Times New Roman"/>
                <a:cs typeface="Times New Roman"/>
              </a:rPr>
              <a:t>informs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 </a:t>
            </a:r>
            <a:r>
              <a:rPr sz="1800" dirty="0">
                <a:latin typeface="Times New Roman"/>
                <a:cs typeface="Times New Roman"/>
              </a:rPr>
              <a:t>to search </a:t>
            </a:r>
            <a:r>
              <a:rPr sz="1800" spc="-5" dirty="0">
                <a:latin typeface="Times New Roman"/>
                <a:cs typeface="Times New Roman"/>
              </a:rPr>
              <a:t>the compiler’s include  directories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specified file. 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double quotes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""</a:t>
            </a:r>
            <a:r>
              <a:rPr sz="1800" b="1" spc="-6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around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filename  </a:t>
            </a:r>
            <a:r>
              <a:rPr sz="1800" spc="-5" dirty="0">
                <a:latin typeface="Times New Roman"/>
                <a:cs typeface="Times New Roman"/>
              </a:rPr>
              <a:t>informs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start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search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current directory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specified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790">
              <a:lnSpc>
                <a:spcPct val="100000"/>
              </a:lnSpc>
            </a:pPr>
            <a:r>
              <a:rPr spc="-5" dirty="0"/>
              <a:t>String </a:t>
            </a:r>
            <a:r>
              <a:rPr spc="-10" dirty="0"/>
              <a:t>I/O</a:t>
            </a:r>
            <a:r>
              <a:rPr spc="-7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90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463155" cy="270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spc="-5" dirty="0">
                <a:latin typeface="Times New Roman"/>
                <a:cs typeface="Times New Roman"/>
              </a:rPr>
              <a:t>special functions designed specifically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string I/O. </a:t>
            </a:r>
            <a:r>
              <a:rPr sz="1800" spc="-10" dirty="0">
                <a:latin typeface="Times New Roman"/>
                <a:cs typeface="Times New Roman"/>
              </a:rPr>
              <a:t>They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927100" marR="4069715">
              <a:lnSpc>
                <a:spcPts val="2600"/>
              </a:lnSpc>
              <a:spcBef>
                <a:spcPts val="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ge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ng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_n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);  pu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ng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_n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i="1" spc="-20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55600" marR="80645" indent="-342900">
              <a:lnSpc>
                <a:spcPct val="103299"/>
              </a:lnSpc>
              <a:spcBef>
                <a:spcPts val="22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gets</a:t>
            </a:r>
            <a:r>
              <a:rPr sz="1800" b="1" spc="-5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reads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string from the keyboard. When the user hits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carriage return </a:t>
            </a:r>
            <a:r>
              <a:rPr sz="1800" dirty="0">
                <a:latin typeface="Times New Roman"/>
                <a:cs typeface="Times New Roman"/>
              </a:rPr>
              <a:t>the string is inputted. The </a:t>
            </a:r>
            <a:r>
              <a:rPr sz="1800" spc="-5" dirty="0">
                <a:latin typeface="Times New Roman"/>
                <a:cs typeface="Times New Roman"/>
              </a:rPr>
              <a:t>carriage </a:t>
            </a:r>
            <a:r>
              <a:rPr sz="1800" dirty="0">
                <a:latin typeface="Times New Roman"/>
                <a:cs typeface="Times New Roman"/>
              </a:rPr>
              <a:t>return is </a:t>
            </a:r>
            <a:r>
              <a:rPr sz="1800" spc="-5" dirty="0">
                <a:latin typeface="Times New Roman"/>
                <a:cs typeface="Times New Roman"/>
              </a:rPr>
              <a:t>not part </a:t>
            </a:r>
            <a:r>
              <a:rPr sz="1800" dirty="0">
                <a:latin typeface="Times New Roman"/>
                <a:cs typeface="Times New Roman"/>
              </a:rPr>
              <a:t>of the  </a:t>
            </a:r>
            <a:r>
              <a:rPr sz="1800" spc="-5" dirty="0">
                <a:latin typeface="Times New Roman"/>
                <a:cs typeface="Times New Roman"/>
              </a:rPr>
              <a:t>string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spc="-5" dirty="0">
                <a:latin typeface="Times New Roman"/>
                <a:cs typeface="Times New Roman"/>
              </a:rPr>
              <a:t>end-of-string character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automatically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appended.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3099"/>
              </a:lnSpc>
              <a:spcBef>
                <a:spcPts val="24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function </a:t>
            </a:r>
            <a:r>
              <a:rPr sz="1800" b="1" spc="-10" dirty="0">
                <a:latin typeface="Courier New"/>
                <a:cs typeface="Courier New"/>
              </a:rPr>
              <a:t>puts</a:t>
            </a:r>
            <a:r>
              <a:rPr sz="1800" b="1" spc="-5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displays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string on </a:t>
            </a:r>
            <a:r>
              <a:rPr sz="1800" dirty="0">
                <a:latin typeface="Times New Roman"/>
                <a:cs typeface="Times New Roman"/>
              </a:rPr>
              <a:t>the monitor. </a:t>
            </a:r>
            <a:r>
              <a:rPr sz="1800" spc="-5" dirty="0">
                <a:latin typeface="Times New Roman"/>
                <a:cs typeface="Times New Roman"/>
              </a:rPr>
              <a:t>It does </a:t>
            </a:r>
            <a:r>
              <a:rPr sz="1800" spc="-1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print </a:t>
            </a:r>
            <a:r>
              <a:rPr sz="1800" dirty="0">
                <a:latin typeface="Times New Roman"/>
                <a:cs typeface="Times New Roman"/>
              </a:rPr>
              <a:t>the end-  of-string </a:t>
            </a:r>
            <a:r>
              <a:rPr sz="1800" spc="-5" dirty="0">
                <a:latin typeface="Times New Roman"/>
                <a:cs typeface="Times New Roman"/>
              </a:rPr>
              <a:t>character, but does output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carriage return </a:t>
            </a:r>
            <a:r>
              <a:rPr sz="1800" dirty="0">
                <a:latin typeface="Times New Roman"/>
                <a:cs typeface="Times New Roman"/>
              </a:rPr>
              <a:t>at the end of </a:t>
            </a:r>
            <a:r>
              <a:rPr sz="1800" spc="-5" dirty="0">
                <a:latin typeface="Times New Roman"/>
                <a:cs typeface="Times New Roman"/>
              </a:rPr>
              <a:t>the string.  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sample program demonstrating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6" y="5145011"/>
            <a:ext cx="383984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sample session would look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72" y="4171200"/>
            <a:ext cx="7792720" cy="92392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532765">
              <a:lnSpc>
                <a:spcPts val="1755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phrase[100];</a:t>
            </a:r>
            <a:endParaRPr sz="1600">
              <a:latin typeface="Courier New"/>
              <a:cs typeface="Courier New"/>
            </a:endParaRPr>
          </a:p>
          <a:p>
            <a:pPr marL="532765" marR="285242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printf("Please </a:t>
            </a:r>
            <a:r>
              <a:rPr sz="1600" b="1" spc="-5" dirty="0">
                <a:latin typeface="Courier New"/>
                <a:cs typeface="Courier New"/>
              </a:rPr>
              <a:t>enter </a:t>
            </a:r>
            <a:r>
              <a:rPr sz="1600" b="1" dirty="0">
                <a:latin typeface="Courier New"/>
                <a:cs typeface="Courier New"/>
              </a:rPr>
              <a:t>a sentence\n");  gets(phrase);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puts(phrase);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572" y="5458980"/>
            <a:ext cx="7792720" cy="716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4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Please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enter a</a:t>
            </a:r>
            <a:r>
              <a:rPr sz="1600" b="1" spc="-2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sentence</a:t>
            </a:r>
            <a:endParaRPr sz="1600">
              <a:latin typeface="Courier New"/>
              <a:cs typeface="Courier New"/>
            </a:endParaRPr>
          </a:p>
          <a:p>
            <a:pPr marL="167005" marR="16510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The best lack all conviction,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while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the worst are passionate. 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best lack all conviction,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while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worst are</a:t>
            </a:r>
            <a:r>
              <a:rPr sz="1600" b="1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passionate.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805">
              <a:lnSpc>
                <a:spcPct val="100000"/>
              </a:lnSpc>
            </a:pPr>
            <a:r>
              <a:rPr spc="-5" dirty="0"/>
              <a:t>More String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91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368473"/>
            <a:ext cx="73806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Included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b="1" spc="-10" dirty="0">
                <a:latin typeface="Courier New"/>
                <a:cs typeface="Courier New"/>
              </a:rPr>
              <a:t>string.h</a:t>
            </a:r>
            <a:r>
              <a:rPr sz="1800" b="1" spc="-6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several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string-related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that are  free for you to </a:t>
            </a:r>
            <a:r>
              <a:rPr sz="1800" spc="-5" dirty="0">
                <a:latin typeface="Times New Roman"/>
                <a:cs typeface="Times New Roman"/>
              </a:rPr>
              <a:t>use. </a:t>
            </a:r>
            <a:r>
              <a:rPr sz="1800" dirty="0">
                <a:latin typeface="Times New Roman"/>
                <a:cs typeface="Times New Roman"/>
              </a:rPr>
              <a:t>Here is a </a:t>
            </a:r>
            <a:r>
              <a:rPr sz="1800" spc="-5" dirty="0">
                <a:latin typeface="Times New Roman"/>
                <a:cs typeface="Times New Roman"/>
              </a:rPr>
              <a:t>brief table </a:t>
            </a:r>
            <a:r>
              <a:rPr sz="1800" dirty="0">
                <a:latin typeface="Times New Roman"/>
                <a:cs typeface="Times New Roman"/>
              </a:rPr>
              <a:t>of some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more popular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92720" y="2051316"/>
          <a:ext cx="7033259" cy="3784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178"/>
                <a:gridCol w="5571081"/>
              </a:tblGrid>
              <a:tr h="344424">
                <a:tc>
                  <a:txBody>
                    <a:bodyPr/>
                    <a:lstStyle/>
                    <a:p>
                      <a:pPr marL="68580">
                        <a:lnSpc>
                          <a:spcPts val="1935"/>
                        </a:lnSpc>
                      </a:pPr>
                      <a:r>
                        <a:rPr sz="175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676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935"/>
                        </a:lnSpc>
                      </a:pPr>
                      <a:r>
                        <a:rPr sz="175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676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86499">
                <a:tc>
                  <a:txBody>
                    <a:bodyPr/>
                    <a:lstStyle/>
                    <a:p>
                      <a:pPr marL="68580">
                        <a:lnSpc>
                          <a:spcPts val="183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strcat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939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Appends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spc="-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4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284226"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strchr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occurrence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750" spc="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5749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Compares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75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strcmpi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Compares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two,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strings,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non-case</a:t>
                      </a:r>
                      <a:r>
                        <a:rPr sz="1750" spc="1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sensitive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strcpy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Copies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one string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another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strlen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length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225">
                <a:tc>
                  <a:txBody>
                    <a:bodyPr/>
                    <a:lstStyle/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strncat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Appends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strncmp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2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Compares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750" spc="5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strncpy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Copies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one string to</a:t>
                      </a:r>
                      <a:r>
                        <a:rPr sz="1750" spc="114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another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strnset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string to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750" spc="19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strrchr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10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last occurrence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given character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750" spc="9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02526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strspn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substring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from given character </a:t>
                      </a:r>
                      <a:r>
                        <a:rPr sz="1750" spc="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750" spc="1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1595">
              <a:lnSpc>
                <a:spcPct val="100000"/>
              </a:lnSpc>
            </a:pPr>
            <a:r>
              <a:rPr spc="-5" dirty="0"/>
              <a:t>More String Functions</a:t>
            </a:r>
            <a:r>
              <a:rPr spc="-60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92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49" y="1411297"/>
            <a:ext cx="7475220" cy="363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72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Most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functions 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previous page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self-explanatory.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UNIX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man pages provide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full description of their operation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Take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example,  </a:t>
            </a:r>
            <a:r>
              <a:rPr sz="1800" b="1" spc="-10" dirty="0">
                <a:latin typeface="Courier New"/>
                <a:cs typeface="Courier New"/>
              </a:rPr>
              <a:t>strcmp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has this </a:t>
            </a:r>
            <a:r>
              <a:rPr sz="1800" spc="-5" dirty="0">
                <a:latin typeface="Times New Roman"/>
                <a:cs typeface="Times New Roman"/>
              </a:rPr>
              <a:t>syntax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strcmp(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marR="206375" indent="-342900">
              <a:lnSpc>
                <a:spcPct val="969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returns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that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less than zero, equal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zero,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greater </a:t>
            </a:r>
            <a:r>
              <a:rPr sz="1800" dirty="0">
                <a:latin typeface="Times New Roman"/>
                <a:cs typeface="Times New Roman"/>
              </a:rPr>
              <a:t>than zero  depending on </a:t>
            </a:r>
            <a:r>
              <a:rPr sz="1800" spc="-5" dirty="0">
                <a:latin typeface="Times New Roman"/>
                <a:cs typeface="Times New Roman"/>
              </a:rPr>
              <a:t>whether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 </a:t>
            </a:r>
            <a:r>
              <a:rPr sz="1800" dirty="0">
                <a:latin typeface="Times New Roman"/>
                <a:cs typeface="Times New Roman"/>
              </a:rPr>
              <a:t>is less </a:t>
            </a:r>
            <a:r>
              <a:rPr sz="1800" spc="-5" dirty="0">
                <a:latin typeface="Times New Roman"/>
                <a:cs typeface="Times New Roman"/>
              </a:rPr>
              <a:t>than, equal </a:t>
            </a:r>
            <a:r>
              <a:rPr sz="1800" dirty="0">
                <a:latin typeface="Times New Roman"/>
                <a:cs typeface="Times New Roman"/>
              </a:rPr>
              <a:t>to, or </a:t>
            </a:r>
            <a:r>
              <a:rPr sz="1800" spc="-5" dirty="0">
                <a:latin typeface="Times New Roman"/>
                <a:cs typeface="Times New Roman"/>
              </a:rPr>
              <a:t>greater </a:t>
            </a:r>
            <a:r>
              <a:rPr sz="1800" dirty="0">
                <a:latin typeface="Times New Roman"/>
                <a:cs typeface="Times New Roman"/>
              </a:rPr>
              <a:t>than 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string2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12255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String comparison </a:t>
            </a:r>
            <a:r>
              <a:rPr sz="1800" dirty="0">
                <a:latin typeface="Times New Roman"/>
                <a:cs typeface="Times New Roman"/>
              </a:rPr>
              <a:t>is done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ASCII numerical  code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0670">
              <a:lnSpc>
                <a:spcPct val="100000"/>
              </a:lnSpc>
            </a:pPr>
            <a:r>
              <a:rPr spc="-5" dirty="0"/>
              <a:t>Examples </a:t>
            </a:r>
            <a:r>
              <a:rPr spc="-10" dirty="0"/>
              <a:t>of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93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526351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are some examples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string functions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action: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3331" y="2042171"/>
          <a:ext cx="5095179" cy="101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776"/>
                <a:gridCol w="682005"/>
                <a:gridCol w="3502398"/>
              </a:tblGrid>
              <a:tr h="34248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s1[]="big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sky</a:t>
                      </a:r>
                      <a:r>
                        <a:rPr sz="1800" b="1" spc="-8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country";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9946">
                <a:tc>
                  <a:txBody>
                    <a:bodyPr/>
                    <a:lstStyle/>
                    <a:p>
                      <a:pPr marL="22225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s2[]="blue</a:t>
                      </a:r>
                      <a:r>
                        <a:rPr sz="1800" b="1" spc="-7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moon";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3246">
                <a:tc>
                  <a:txBody>
                    <a:bodyPr/>
                    <a:lstStyle/>
                    <a:p>
                      <a:pPr marL="22225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s3[]="then falls</a:t>
                      </a:r>
                      <a:r>
                        <a:rPr sz="1800" b="1" spc="-6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Caesar";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81112" y="3384816"/>
          <a:ext cx="6816851" cy="1772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568"/>
                <a:gridCol w="3306369"/>
                <a:gridCol w="477914"/>
              </a:tblGrid>
              <a:tr h="300989"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375">
                        <a:lnSpc>
                          <a:spcPts val="2030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1694"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strlen(s1)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15 /* e-o-s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b="1" spc="-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counted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290321"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strlen(s2)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strcmp(s1,s2)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925"/>
                        </a:lnSpc>
                      </a:pP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negative</a:t>
                      </a:r>
                      <a:r>
                        <a:rPr sz="1800" b="1" i="1" spc="-6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strcmp(s3,s2)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925"/>
                        </a:lnSpc>
                      </a:pP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positive</a:t>
                      </a:r>
                      <a:r>
                        <a:rPr sz="1800" b="1" i="1" spc="-6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06856"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strcat(s2,”</a:t>
                      </a:r>
                      <a:r>
                        <a:rPr sz="18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tonight”)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blue moon</a:t>
                      </a:r>
                      <a:r>
                        <a:rPr sz="1800" b="1" spc="-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tonight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364">
              <a:lnSpc>
                <a:spcPct val="100000"/>
              </a:lnSpc>
            </a:pPr>
            <a:r>
              <a:rPr spc="-5" dirty="0"/>
              <a:t>Character I/O</a:t>
            </a:r>
            <a:r>
              <a:rPr spc="-70" dirty="0"/>
              <a:t> </a:t>
            </a:r>
            <a:r>
              <a:rPr dirty="0"/>
              <a:t>Functions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94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13994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Analogous 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gets and puts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are the </a:t>
            </a:r>
            <a:r>
              <a:rPr sz="1800" dirty="0">
                <a:latin typeface="Times New Roman"/>
                <a:cs typeface="Times New Roman"/>
              </a:rPr>
              <a:t>getchar and </a:t>
            </a:r>
            <a:r>
              <a:rPr sz="1800" spc="-5" dirty="0">
                <a:latin typeface="Times New Roman"/>
                <a:cs typeface="Times New Roman"/>
              </a:rPr>
              <a:t>putchar  functions specially designed for </a:t>
            </a:r>
            <a:r>
              <a:rPr sz="1800" dirty="0">
                <a:latin typeface="Times New Roman"/>
                <a:cs typeface="Times New Roman"/>
              </a:rPr>
              <a:t>character </a:t>
            </a:r>
            <a:r>
              <a:rPr sz="1800" spc="-5" dirty="0">
                <a:latin typeface="Times New Roman"/>
                <a:cs typeface="Times New Roman"/>
              </a:rPr>
              <a:t>I/O.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spc="-10" dirty="0">
                <a:latin typeface="Times New Roman"/>
                <a:cs typeface="Times New Roman"/>
              </a:rPr>
              <a:t>program  </a:t>
            </a:r>
            <a:r>
              <a:rPr sz="1800" spc="-5" dirty="0">
                <a:latin typeface="Times New Roman"/>
                <a:cs typeface="Times New Roman"/>
              </a:rPr>
              <a:t>illustrates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72" y="2270772"/>
            <a:ext cx="6570345" cy="217170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3019" rIns="0" bIns="0" rtlCol="0">
            <a:spAutoFit/>
          </a:bodyPr>
          <a:lstStyle/>
          <a:p>
            <a:pPr marL="167640" marR="4196715">
              <a:lnSpc>
                <a:spcPts val="1639"/>
              </a:lnSpc>
              <a:spcBef>
                <a:spcPts val="259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int n; char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lett;</a:t>
            </a:r>
            <a:endParaRPr sz="1600">
              <a:latin typeface="Courier New"/>
              <a:cs typeface="Courier New"/>
            </a:endParaRPr>
          </a:p>
          <a:p>
            <a:pPr marL="532765" marR="4440555">
              <a:lnSpc>
                <a:spcPts val="1630"/>
              </a:lnSpc>
              <a:spcBef>
                <a:spcPts val="155"/>
              </a:spcBef>
            </a:pPr>
            <a:r>
              <a:rPr sz="1600" b="1" spc="-5" dirty="0">
                <a:latin typeface="Courier New"/>
                <a:cs typeface="Courier New"/>
              </a:rPr>
              <a:t>pu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char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'?');  </a:t>
            </a:r>
            <a:r>
              <a:rPr sz="1600" b="1" dirty="0">
                <a:latin typeface="Courier New"/>
                <a:cs typeface="Courier New"/>
              </a:rPr>
              <a:t>n=45;</a:t>
            </a:r>
            <a:endParaRPr sz="1600">
              <a:latin typeface="Courier New"/>
              <a:cs typeface="Courier New"/>
            </a:endParaRPr>
          </a:p>
          <a:p>
            <a:pPr marL="532765" marR="4196715">
              <a:lnSpc>
                <a:spcPct val="85200"/>
              </a:lnSpc>
            </a:pPr>
            <a:r>
              <a:rPr sz="1600" b="1" dirty="0">
                <a:latin typeface="Courier New"/>
                <a:cs typeface="Courier New"/>
              </a:rPr>
              <a:t>putchar(n-2);  </a:t>
            </a:r>
            <a:r>
              <a:rPr sz="1600" b="1" spc="-5" dirty="0">
                <a:latin typeface="Courier New"/>
                <a:cs typeface="Courier New"/>
              </a:rPr>
              <a:t>le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t=ge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char();  </a:t>
            </a:r>
            <a:r>
              <a:rPr sz="1600" b="1" dirty="0">
                <a:latin typeface="Courier New"/>
                <a:cs typeface="Courier New"/>
              </a:rPr>
              <a:t>putchar(lett);  putchar('\n');</a:t>
            </a:r>
            <a:endParaRPr sz="1600">
              <a:latin typeface="Courier New"/>
              <a:cs typeface="Courier New"/>
            </a:endParaRPr>
          </a:p>
          <a:p>
            <a:pPr marL="45085">
              <a:lnSpc>
                <a:spcPts val="164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72" y="4913388"/>
            <a:ext cx="6570345" cy="716280"/>
          </a:xfrm>
          <a:custGeom>
            <a:avLst/>
            <a:gdLst/>
            <a:ahLst/>
            <a:cxnLst/>
            <a:rect l="l" t="t" r="r" b="b"/>
            <a:pathLst>
              <a:path w="6570345" h="716279">
                <a:moveTo>
                  <a:pt x="6569964" y="0"/>
                </a:moveTo>
                <a:lnTo>
                  <a:pt x="6569964" y="716279"/>
                </a:lnTo>
                <a:lnTo>
                  <a:pt x="0" y="716280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451" y="4594847"/>
            <a:ext cx="4945380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sample session using </a:t>
            </a:r>
            <a:r>
              <a:rPr sz="1800" spc="-5" dirty="0">
                <a:latin typeface="Times New Roman"/>
                <a:cs typeface="Times New Roman"/>
              </a:rPr>
              <a:t>this code </a:t>
            </a:r>
            <a:r>
              <a:rPr sz="1800" dirty="0">
                <a:latin typeface="Times New Roman"/>
                <a:cs typeface="Times New Roman"/>
              </a:rPr>
              <a:t>would look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  <a:p>
            <a:pPr marL="688975" marR="3881120">
              <a:lnSpc>
                <a:spcPts val="1630"/>
              </a:lnSpc>
              <a:spcBef>
                <a:spcPts val="625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?+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f 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1316" y="493472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56" y="5049024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9905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0148" y="4995684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80" h="108585">
                <a:moveTo>
                  <a:pt x="106679" y="108203"/>
                </a:moveTo>
                <a:lnTo>
                  <a:pt x="106679" y="0"/>
                </a:lnTo>
                <a:lnTo>
                  <a:pt x="0" y="54863"/>
                </a:lnTo>
                <a:lnTo>
                  <a:pt x="10667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dirty="0"/>
              <a:t>More </a:t>
            </a:r>
            <a:r>
              <a:rPr spc="-5" dirty="0"/>
              <a:t>Character</a:t>
            </a:r>
            <a:r>
              <a:rPr spc="-7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pPr marR="17780" algn="r">
                <a:lnSpc>
                  <a:spcPts val="1510"/>
                </a:lnSpc>
              </a:pPr>
              <a:t>95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51141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with strings, </a:t>
            </a:r>
            <a:r>
              <a:rPr sz="1800" dirty="0">
                <a:latin typeface="Times New Roman"/>
                <a:cs typeface="Times New Roman"/>
              </a:rPr>
              <a:t>there is a </a:t>
            </a:r>
            <a:r>
              <a:rPr sz="1800" spc="-5" dirty="0">
                <a:latin typeface="Times New Roman"/>
                <a:cs typeface="Times New Roman"/>
              </a:rPr>
              <a:t>library of functions designed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work with character  variables. The file </a:t>
            </a:r>
            <a:r>
              <a:rPr sz="1800" b="1" spc="-10" dirty="0">
                <a:latin typeface="Courier New"/>
                <a:cs typeface="Courier New"/>
              </a:rPr>
              <a:t>ctype.h </a:t>
            </a:r>
            <a:r>
              <a:rPr sz="1800" spc="-5" dirty="0">
                <a:latin typeface="Times New Roman"/>
                <a:cs typeface="Times New Roman"/>
              </a:rPr>
              <a:t>defines additional routines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manipulating  characters. 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partial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6624" y="2356116"/>
          <a:ext cx="7033259" cy="360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696"/>
                <a:gridCol w="5564563"/>
              </a:tblGrid>
              <a:tr h="232790"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500" b="1" i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676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714"/>
                        </a:lnSpc>
                      </a:pPr>
                      <a:r>
                        <a:rPr sz="1500" b="1" i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676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41373">
                <a:tc>
                  <a:txBody>
                    <a:bodyPr/>
                    <a:lstStyle/>
                    <a:p>
                      <a:pPr marL="68580">
                        <a:lnSpc>
                          <a:spcPts val="1595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isalnum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73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alphanumeric</a:t>
                      </a:r>
                      <a:r>
                        <a:rPr sz="1500" b="1" spc="10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4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isalpha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39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alphabetic</a:t>
                      </a:r>
                      <a:r>
                        <a:rPr sz="1500" b="1" spc="9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isascii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4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ASCII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iscntrl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500" b="1" spc="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6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isdigit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b="1" spc="114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isgraph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7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printable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islower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lowercase</a:t>
                      </a:r>
                      <a:r>
                        <a:rPr sz="1500" b="1" spc="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isprint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printable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ispunct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4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punctuation</a:t>
                      </a:r>
                      <a:r>
                        <a:rPr sz="1500" b="1" spc="8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isspace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500" b="1" spc="8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isupper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uppercase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isxdigit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70"/>
                        </a:lnSpc>
                      </a:pP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hexadecimal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6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toascii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Converts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500" b="1" spc="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ASCII</a:t>
                      </a:r>
                      <a:r>
                        <a:rPr sz="1500" b="1" spc="9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tolower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Converts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lowercase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970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toupper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4"/>
                        </a:lnSpc>
                      </a:pP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Converts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b="1" spc="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upper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0670">
              <a:lnSpc>
                <a:spcPct val="100000"/>
              </a:lnSpc>
            </a:pPr>
            <a:r>
              <a:rPr spc="-5" dirty="0"/>
              <a:t>Character </a:t>
            </a:r>
            <a:r>
              <a:rPr dirty="0"/>
              <a:t>Functions</a:t>
            </a:r>
            <a:r>
              <a:rPr spc="-95" dirty="0"/>
              <a:t> </a:t>
            </a:r>
            <a:r>
              <a:rPr spc="-5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96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8380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following program,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functions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used to convert a string to all  uppercase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4651247"/>
            <a:ext cx="51339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sample session using </a:t>
            </a:r>
            <a:r>
              <a:rPr sz="1800" spc="-5" dirty="0">
                <a:latin typeface="Times New Roman"/>
                <a:cs typeface="Times New Roman"/>
              </a:rPr>
              <a:t>this program </a:t>
            </a:r>
            <a:r>
              <a:rPr sz="1800" dirty="0">
                <a:latin typeface="Times New Roman"/>
                <a:cs typeface="Times New Roman"/>
              </a:rPr>
              <a:t>looks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172" y="2171712"/>
            <a:ext cx="6570345" cy="238061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176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167640" marR="4196715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#include</a:t>
            </a:r>
            <a:r>
              <a:rPr sz="1600" b="1" spc="-6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&lt;ctype.h&gt; 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name[80];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loop;</a:t>
            </a:r>
            <a:endParaRPr sz="1600">
              <a:latin typeface="Courier New"/>
              <a:cs typeface="Courier New"/>
            </a:endParaRPr>
          </a:p>
          <a:p>
            <a:pPr marL="532765" marR="1386205">
              <a:lnSpc>
                <a:spcPts val="1639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printf ("Please </a:t>
            </a:r>
            <a:r>
              <a:rPr sz="1600" b="1" spc="-5" dirty="0">
                <a:latin typeface="Courier New"/>
                <a:cs typeface="Courier New"/>
              </a:rPr>
              <a:t>type </a:t>
            </a:r>
            <a:r>
              <a:rPr sz="1600" b="1" dirty="0">
                <a:latin typeface="Courier New"/>
                <a:cs typeface="Courier New"/>
              </a:rPr>
              <a:t>in your </a:t>
            </a:r>
            <a:r>
              <a:rPr sz="1600" b="1" spc="-5" dirty="0">
                <a:latin typeface="Courier New"/>
                <a:cs typeface="Courier New"/>
              </a:rPr>
              <a:t>name\n");  </a:t>
            </a:r>
            <a:r>
              <a:rPr sz="1600" b="1" dirty="0">
                <a:latin typeface="Courier New"/>
                <a:cs typeface="Courier New"/>
              </a:rPr>
              <a:t>gets(name);</a:t>
            </a:r>
            <a:endParaRPr sz="1600">
              <a:latin typeface="Courier New"/>
              <a:cs typeface="Courier New"/>
            </a:endParaRPr>
          </a:p>
          <a:p>
            <a:pPr marL="900430" indent="-36766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for (loop=0; name[loop] !=0;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loop++)</a:t>
            </a:r>
            <a:endParaRPr sz="1600">
              <a:latin typeface="Courier New"/>
              <a:cs typeface="Courier New"/>
            </a:endParaRPr>
          </a:p>
          <a:p>
            <a:pPr marL="532765" marR="1630045" indent="36703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name[loop] =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toupper(name[loop]);  printf ("You are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%s\n",name);</a:t>
            </a:r>
            <a:endParaRPr sz="1600">
              <a:latin typeface="Courier New"/>
              <a:cs typeface="Courier New"/>
            </a:endParaRPr>
          </a:p>
          <a:p>
            <a:pPr marL="45085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172" y="5038356"/>
            <a:ext cx="6570345" cy="92519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67640" marR="3462020">
              <a:lnSpc>
                <a:spcPts val="1639"/>
              </a:lnSpc>
              <a:spcBef>
                <a:spcPts val="270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Please type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in your name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Dexter</a:t>
            </a:r>
            <a:r>
              <a:rPr sz="16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Xavier</a:t>
            </a:r>
            <a:endParaRPr sz="1600">
              <a:latin typeface="Courier New"/>
              <a:cs typeface="Courier New"/>
            </a:endParaRPr>
          </a:p>
          <a:p>
            <a:pPr marL="167640">
              <a:lnSpc>
                <a:spcPts val="162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You are DEXTER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XAVIER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9289">
              <a:lnSpc>
                <a:spcPct val="100000"/>
              </a:lnSpc>
            </a:pPr>
            <a:r>
              <a:rPr i="1" spc="-10" dirty="0">
                <a:latin typeface="Arial"/>
                <a:cs typeface="Arial"/>
              </a:rPr>
              <a:t>Math </a:t>
            </a:r>
            <a:r>
              <a:rPr i="1" spc="-5" dirty="0">
                <a:latin typeface="Arial"/>
                <a:cs typeface="Arial"/>
              </a:rPr>
              <a:t>Library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97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315785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“Calculator-class” 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Using Math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Library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0">
              <a:lnSpc>
                <a:spcPct val="100000"/>
              </a:lnSpc>
            </a:pPr>
            <a:r>
              <a:rPr spc="-5" dirty="0"/>
              <a:t>“Calculator-class” Library</a:t>
            </a:r>
            <a:r>
              <a:rPr spc="-55" dirty="0"/>
              <a:t> </a:t>
            </a:r>
            <a:r>
              <a:rPr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98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11297"/>
            <a:ext cx="7497445" cy="413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72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started to </a:t>
            </a:r>
            <a:r>
              <a:rPr sz="1800" spc="-5" dirty="0">
                <a:latin typeface="Times New Roman"/>
                <a:cs typeface="Times New Roman"/>
              </a:rPr>
              <a:t>guess that </a:t>
            </a:r>
            <a:r>
              <a:rPr sz="1800" dirty="0">
                <a:latin typeface="Times New Roman"/>
                <a:cs typeface="Times New Roman"/>
              </a:rPr>
              <a:t>there should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header file </a:t>
            </a:r>
            <a:r>
              <a:rPr sz="1800" dirty="0">
                <a:latin typeface="Times New Roman"/>
                <a:cs typeface="Times New Roman"/>
              </a:rPr>
              <a:t>called  </a:t>
            </a:r>
            <a:r>
              <a:rPr sz="1800" b="1" spc="-10" dirty="0">
                <a:latin typeface="Courier New"/>
                <a:cs typeface="Courier New"/>
              </a:rPr>
              <a:t>math.h</a:t>
            </a:r>
            <a:r>
              <a:rPr sz="1800" b="1" spc="-65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contains </a:t>
            </a:r>
            <a:r>
              <a:rPr sz="1800" spc="-5" dirty="0">
                <a:latin typeface="Times New Roman"/>
                <a:cs typeface="Times New Roman"/>
              </a:rPr>
              <a:t>definitions </a:t>
            </a:r>
            <a:r>
              <a:rPr sz="1800" dirty="0">
                <a:latin typeface="Times New Roman"/>
                <a:cs typeface="Times New Roman"/>
              </a:rPr>
              <a:t>of useful “calculator-class” mathematical  functions. Well there is! Some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found in </a:t>
            </a:r>
            <a:r>
              <a:rPr sz="1800" b="1" spc="-10" dirty="0">
                <a:latin typeface="Courier New"/>
                <a:cs typeface="Courier New"/>
              </a:rPr>
              <a:t>math.h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5600" marR="5220970">
              <a:lnSpc>
                <a:spcPts val="259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acos asin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atan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cos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sin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tan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cosh sinh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tanh</a:t>
            </a:r>
            <a:endParaRPr sz="1800">
              <a:latin typeface="Courier New"/>
              <a:cs typeface="Courier New"/>
            </a:endParaRPr>
          </a:p>
          <a:p>
            <a:pPr marL="355600" marR="5358130">
              <a:lnSpc>
                <a:spcPct val="1204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exp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log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log10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pow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sqrt  ceil floor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erf</a:t>
            </a:r>
            <a:endParaRPr sz="1800">
              <a:latin typeface="Courier New"/>
              <a:cs typeface="Courier New"/>
            </a:endParaRPr>
          </a:p>
          <a:p>
            <a:pPr marL="355600" marR="6039485">
              <a:lnSpc>
                <a:spcPts val="26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gamma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j0 j1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jn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y0 y1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yn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3845">
              <a:lnSpc>
                <a:spcPct val="100000"/>
              </a:lnSpc>
            </a:pPr>
            <a:r>
              <a:rPr dirty="0"/>
              <a:t>Using </a:t>
            </a:r>
            <a:r>
              <a:rPr spc="-5" dirty="0"/>
              <a:t>Math Library</a:t>
            </a:r>
            <a:r>
              <a:rPr spc="-95" dirty="0"/>
              <a:t> </a:t>
            </a:r>
            <a:r>
              <a:rPr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pPr marL="556260">
                <a:lnSpc>
                  <a:spcPts val="1510"/>
                </a:lnSpc>
              </a:pPr>
              <a:t>99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8451" y="1402793"/>
            <a:ext cx="7423150" cy="3637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9554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following </a:t>
            </a:r>
            <a:r>
              <a:rPr sz="180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fragment uses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Pythagorean theorem </a:t>
            </a:r>
            <a:r>
              <a:rPr sz="1800" b="1" i="1" dirty="0">
                <a:latin typeface="Times New Roman"/>
                <a:cs typeface="Times New Roman"/>
              </a:rPr>
              <a:t>c</a:t>
            </a:r>
            <a:r>
              <a:rPr sz="1800" b="1" i="1" baseline="23148" dirty="0">
                <a:latin typeface="Times New Roman"/>
                <a:cs typeface="Times New Roman"/>
              </a:rPr>
              <a:t>2 </a:t>
            </a:r>
            <a:r>
              <a:rPr sz="1800" b="1" i="1" dirty="0">
                <a:latin typeface="Times New Roman"/>
                <a:cs typeface="Times New Roman"/>
              </a:rPr>
              <a:t>= </a:t>
            </a:r>
            <a:r>
              <a:rPr sz="1800" b="1" i="1" spc="-5" dirty="0">
                <a:latin typeface="Times New Roman"/>
                <a:cs typeface="Times New Roman"/>
              </a:rPr>
              <a:t>a</a:t>
            </a:r>
            <a:r>
              <a:rPr sz="1800" b="1" i="1" spc="-7" baseline="23148" dirty="0">
                <a:latin typeface="Times New Roman"/>
                <a:cs typeface="Times New Roman"/>
              </a:rPr>
              <a:t>2 </a:t>
            </a:r>
            <a:r>
              <a:rPr sz="1800" b="1" i="1" dirty="0">
                <a:latin typeface="Times New Roman"/>
                <a:cs typeface="Times New Roman"/>
              </a:rPr>
              <a:t>+ </a:t>
            </a:r>
            <a:r>
              <a:rPr sz="1800" b="1" i="1" spc="-5" dirty="0">
                <a:latin typeface="Times New Roman"/>
                <a:cs typeface="Times New Roman"/>
              </a:rPr>
              <a:t>b</a:t>
            </a:r>
            <a:r>
              <a:rPr sz="1800" b="1" i="1" spc="-7" baseline="23148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calculate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length </a:t>
            </a:r>
            <a:r>
              <a:rPr sz="1800" dirty="0">
                <a:latin typeface="Times New Roman"/>
                <a:cs typeface="Times New Roman"/>
              </a:rPr>
              <a:t>of the hypotenuse given the other two </a:t>
            </a:r>
            <a:r>
              <a:rPr sz="1800" spc="-5" dirty="0">
                <a:latin typeface="Times New Roman"/>
                <a:cs typeface="Times New Roman"/>
              </a:rPr>
              <a:t>sides 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right  triangle: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41500" marR="202374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 c, a,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b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c=sqrt(pow(a,2)+pow(b,2));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30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Typically, </a:t>
            </a:r>
            <a:r>
              <a:rPr sz="1800" dirty="0">
                <a:latin typeface="Times New Roman"/>
                <a:cs typeface="Times New Roman"/>
              </a:rPr>
              <a:t>to use the </a:t>
            </a:r>
            <a:r>
              <a:rPr sz="1800" spc="-5" dirty="0">
                <a:latin typeface="Times New Roman"/>
                <a:cs typeface="Times New Roman"/>
              </a:rPr>
              <a:t>math functions declared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math.h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include file, the 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must explicitly </a:t>
            </a:r>
            <a:r>
              <a:rPr sz="1800" dirty="0">
                <a:latin typeface="Times New Roman"/>
                <a:cs typeface="Times New Roman"/>
              </a:rPr>
              <a:t>load the </a:t>
            </a:r>
            <a:r>
              <a:rPr sz="1800" spc="-5" dirty="0">
                <a:latin typeface="Times New Roman"/>
                <a:cs typeface="Times New Roman"/>
              </a:rPr>
              <a:t>math library </a:t>
            </a:r>
            <a:r>
              <a:rPr sz="1800" dirty="0">
                <a:latin typeface="Times New Roman"/>
                <a:cs typeface="Times New Roman"/>
              </a:rPr>
              <a:t>during </a:t>
            </a:r>
            <a:r>
              <a:rPr sz="1800" spc="-5" dirty="0">
                <a:latin typeface="Times New Roman"/>
                <a:cs typeface="Times New Roman"/>
              </a:rPr>
              <a:t>compilation.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most  systems the compilation would look </a:t>
            </a:r>
            <a:r>
              <a:rPr sz="1800" spc="-10" dirty="0">
                <a:latin typeface="Times New Roman"/>
                <a:cs typeface="Times New Roman"/>
              </a:rPr>
              <a:t>like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this: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cc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myprog.c</a:t>
            </a:r>
            <a:r>
              <a:rPr sz="1800" b="1" spc="-9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-lm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</TotalTime>
  <Words>12450</Words>
  <Application>Microsoft Office PowerPoint</Application>
  <PresentationFormat>Custom</PresentationFormat>
  <Paragraphs>2221</Paragraphs>
  <Slides>132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3" baseType="lpstr">
      <vt:lpstr>Origin</vt:lpstr>
      <vt:lpstr>“Introduction to C” C C</vt:lpstr>
      <vt:lpstr>Table of Contents</vt:lpstr>
      <vt:lpstr>Why Learn C?</vt:lpstr>
      <vt:lpstr>C Program Structure</vt:lpstr>
      <vt:lpstr>Canonical First Program</vt:lpstr>
      <vt:lpstr>Canonical First Program Continued</vt:lpstr>
      <vt:lpstr>More on the Canonical First Program</vt:lpstr>
      <vt:lpstr>Canonical First Program Output &amp; Comments</vt:lpstr>
      <vt:lpstr>Header Files</vt:lpstr>
      <vt:lpstr>Names in C</vt:lpstr>
      <vt:lpstr>Comments</vt:lpstr>
      <vt:lpstr>Why use comments?</vt:lpstr>
      <vt:lpstr>Variables, Expressions, and Operators</vt:lpstr>
      <vt:lpstr>Declaring Variables</vt:lpstr>
      <vt:lpstr>Basic Format</vt:lpstr>
      <vt:lpstr>Basic Data Types: INTEGER</vt:lpstr>
      <vt:lpstr>Basic Data Types: FLOAT</vt:lpstr>
      <vt:lpstr>Basic Data Types: DOUBLE</vt:lpstr>
      <vt:lpstr>Basic Data Types: CHAR</vt:lpstr>
      <vt:lpstr>Expressions and Statements</vt:lpstr>
      <vt:lpstr>The Assignment Operator</vt:lpstr>
      <vt:lpstr>The Assignment Operator Evaluation</vt:lpstr>
      <vt:lpstr>Initializing Variables</vt:lpstr>
      <vt:lpstr>Initializing Variables Example</vt:lpstr>
      <vt:lpstr>Arithmetic Operators</vt:lpstr>
      <vt:lpstr>Increment/Decrement Operators</vt:lpstr>
      <vt:lpstr>Prefix versus Postfix</vt:lpstr>
      <vt:lpstr>Advanced Assignment Operators</vt:lpstr>
      <vt:lpstr>Precedence &amp; Associativity of Operators</vt:lpstr>
      <vt:lpstr>Precedence &amp; Associativity of Operators Examples</vt:lpstr>
      <vt:lpstr>The int Data Type</vt:lpstr>
      <vt:lpstr>The float and double Data Types</vt:lpstr>
      <vt:lpstr>The char Data Type</vt:lpstr>
      <vt:lpstr>ASCII Character Set</vt:lpstr>
      <vt:lpstr>Automatic Type Conversion</vt:lpstr>
      <vt:lpstr>Automatic Type Conversion with Assignment Operator</vt:lpstr>
      <vt:lpstr>Type Casting</vt:lpstr>
      <vt:lpstr>Input and Output</vt:lpstr>
      <vt:lpstr>Basic Output</vt:lpstr>
      <vt:lpstr>printf Function</vt:lpstr>
      <vt:lpstr>Format Specifiers Table</vt:lpstr>
      <vt:lpstr>Common Special Characters for Cursor Control</vt:lpstr>
      <vt:lpstr>Basic Output Examples</vt:lpstr>
      <vt:lpstr>Basic Input</vt:lpstr>
      <vt:lpstr>Basic Input Example</vt:lpstr>
      <vt:lpstr>Program Looping</vt:lpstr>
      <vt:lpstr>Introduction to Program Looping</vt:lpstr>
      <vt:lpstr>Relational Operators</vt:lpstr>
      <vt:lpstr>Relational Operators Table</vt:lpstr>
      <vt:lpstr>for Loop</vt:lpstr>
      <vt:lpstr>for Loop Example</vt:lpstr>
      <vt:lpstr>for Loop Diagram</vt:lpstr>
      <vt:lpstr>General Comments about for Loop</vt:lpstr>
      <vt:lpstr>General Comments about for Loop Continued</vt:lpstr>
      <vt:lpstr>while Loop</vt:lpstr>
      <vt:lpstr>while Loop Example</vt:lpstr>
      <vt:lpstr>do while Loop</vt:lpstr>
      <vt:lpstr>do while Loop Example</vt:lpstr>
      <vt:lpstr>do while Loop Example: Error Checking</vt:lpstr>
      <vt:lpstr>Decision Making Statements</vt:lpstr>
      <vt:lpstr>Introduction to Decision Making Statements</vt:lpstr>
      <vt:lpstr>if Statement</vt:lpstr>
      <vt:lpstr>if Statement Examples</vt:lpstr>
      <vt:lpstr>if-else Statement</vt:lpstr>
      <vt:lpstr>if-else Ladder</vt:lpstr>
      <vt:lpstr>switch Statement</vt:lpstr>
      <vt:lpstr>switch Statement Example</vt:lpstr>
      <vt:lpstr>switch Statement Operation</vt:lpstr>
      <vt:lpstr>switch Statement Example: Characters</vt:lpstr>
      <vt:lpstr>switch Statement Example: Menus</vt:lpstr>
      <vt:lpstr>Conditional Operator</vt:lpstr>
      <vt:lpstr>Conditional Operator Examples</vt:lpstr>
      <vt:lpstr>Logical Operators</vt:lpstr>
      <vt:lpstr>Logical Operators Precedence</vt:lpstr>
      <vt:lpstr>Array Variables</vt:lpstr>
      <vt:lpstr>Introduction to Array Variables</vt:lpstr>
      <vt:lpstr>Array Variables Example</vt:lpstr>
      <vt:lpstr>Array Elements</vt:lpstr>
      <vt:lpstr>Declaring Arrays</vt:lpstr>
      <vt:lpstr>Initializing Arrays during Declaration</vt:lpstr>
      <vt:lpstr>Using Arrays</vt:lpstr>
      <vt:lpstr>Multi-Dimensional Arrays</vt:lpstr>
      <vt:lpstr>Multi-Dimensional Array Illustration</vt:lpstr>
      <vt:lpstr>Initializing Multi-Dimensional Arrays</vt:lpstr>
      <vt:lpstr>Using Multi-Dimensional Arrays</vt:lpstr>
      <vt:lpstr>Strings</vt:lpstr>
      <vt:lpstr>Arrays of Characters</vt:lpstr>
      <vt:lpstr>Initializing Strings</vt:lpstr>
      <vt:lpstr>Copying Strings</vt:lpstr>
      <vt:lpstr>String I/O Functions</vt:lpstr>
      <vt:lpstr>More String Functions</vt:lpstr>
      <vt:lpstr>More String Functions Continued</vt:lpstr>
      <vt:lpstr>Examples of String Functions</vt:lpstr>
      <vt:lpstr>Character I/O Functions</vt:lpstr>
      <vt:lpstr>More Character Functions</vt:lpstr>
      <vt:lpstr>Character Functions Example</vt:lpstr>
      <vt:lpstr>Math Library Functions</vt:lpstr>
      <vt:lpstr>“Calculator-class” Library Functions</vt:lpstr>
      <vt:lpstr>Using Math Library Functions</vt:lpstr>
      <vt:lpstr>User-defined Functions</vt:lpstr>
      <vt:lpstr>Introduction to User-defined Functions</vt:lpstr>
      <vt:lpstr>Reasons for Use</vt:lpstr>
      <vt:lpstr>User-defined Function Usage</vt:lpstr>
      <vt:lpstr>Function Definition</vt:lpstr>
      <vt:lpstr>Function Definition Example 1</vt:lpstr>
      <vt:lpstr>Function Definition Example 2</vt:lpstr>
      <vt:lpstr>return Statement</vt:lpstr>
      <vt:lpstr>return Statement Examples</vt:lpstr>
      <vt:lpstr>Using Functions</vt:lpstr>
      <vt:lpstr>Considerations when using Functions</vt:lpstr>
      <vt:lpstr>Using Function Example</vt:lpstr>
      <vt:lpstr>Introduction to Function Prototypes</vt:lpstr>
      <vt:lpstr>Function Prototypes</vt:lpstr>
      <vt:lpstr>Recursion</vt:lpstr>
      <vt:lpstr>Storage Classes</vt:lpstr>
      <vt:lpstr>auto Storage Class</vt:lpstr>
      <vt:lpstr>extern Storage Class</vt:lpstr>
      <vt:lpstr>extern Storage Class Example</vt:lpstr>
      <vt:lpstr>static and register Storage Class</vt:lpstr>
      <vt:lpstr>Slide 120</vt:lpstr>
      <vt:lpstr>Output: </vt:lpstr>
      <vt:lpstr>Register Storage Class </vt:lpstr>
      <vt:lpstr>Symbolic Constants</vt:lpstr>
      <vt:lpstr>Use of Symbolic Constants</vt:lpstr>
      <vt:lpstr>Use of Symbolic Constants</vt:lpstr>
      <vt:lpstr>Formatted Output</vt:lpstr>
      <vt:lpstr>char and int Formatted Output Example</vt:lpstr>
      <vt:lpstr>f Format Identifier</vt:lpstr>
      <vt:lpstr>e Format Identifier</vt:lpstr>
      <vt:lpstr>Real Formatted Output Example</vt:lpstr>
      <vt:lpstr>s Format Identifier</vt:lpstr>
      <vt:lpstr>Strings Formatted Output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Mohaimenul Hossain</dc:creator>
  <cp:lastModifiedBy>Mohaimenul Hossain</cp:lastModifiedBy>
  <cp:revision>5</cp:revision>
  <dcterms:created xsi:type="dcterms:W3CDTF">2015-11-03T19:50:24Z</dcterms:created>
  <dcterms:modified xsi:type="dcterms:W3CDTF">2016-05-30T17:56:11Z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2001-08-29T00:00:00Z</vt:filetime>
  </property>
  <property fmtid="{D5CDD505-2E9C-101B-9397-08002B2CF9AE}" pid="3" name="LastSaved">
    <vt:filetime>2015-11-03T00:00:00Z</vt:filetime>
  </property>
</Properties>
</file>