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9" r:id="rId43"/>
    <p:sldId id="298"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BD06FD1-7165-4D39-B0C0-CB7C86EA98B1}" type="datetimeFigureOut">
              <a:rPr lang="en-US"/>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4227F7-6A48-4E41-BD10-7F4B5AFA5B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C24DBD2-3E5A-4664-909B-9EB09919EB04}" type="datetimeFigureOut">
              <a:rPr lang="en-US"/>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E38329-030C-4C34-BA64-FE1567975A3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DEB3A3-DD4B-4210-B292-9A573AC94357}" type="datetimeFigureOut">
              <a:rPr lang="en-US"/>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4D46520-4DDA-47DC-B698-29AC351802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D7B8BB0-B9CE-49A1-82DB-05A2CD90D296}" type="datetimeFigureOut">
              <a:rPr lang="en-US"/>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A59C61-840A-4AAD-82B7-10FCB278A3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B02F31A-8AD2-445C-B227-99280E3C478B}" type="datetimeFigureOut">
              <a:rPr lang="en-US"/>
              <a:pPr>
                <a:defRPr/>
              </a:pPr>
              <a:t>1/13/2016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60C737-9470-4DD1-8D92-40BD63F5AC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A05DB93-DECA-4CDE-B742-0A5C14232864}" type="datetimeFigureOut">
              <a:rPr lang="en-US"/>
              <a:pPr>
                <a:defRPr/>
              </a:pPr>
              <a:t>1/13/2016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77821C-62E1-44B1-9399-3A3405F102C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C5BDAB1-DA77-432D-9E85-B8C8AACBD807}" type="datetimeFigureOut">
              <a:rPr lang="en-US"/>
              <a:pPr>
                <a:defRPr/>
              </a:pPr>
              <a:t>1/13/2016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E2A8DDB-3653-4134-A234-A0123AC3B0B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7ACCFD5-135C-4909-A492-0AE7E9D66BDF}" type="datetimeFigureOut">
              <a:rPr lang="en-US"/>
              <a:pPr>
                <a:defRPr/>
              </a:pPr>
              <a:t>1/13/2016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24A530B-C9F8-4A3F-9245-062439A4D3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F0E425A-899A-49AC-AC19-4628285C3C37}" type="datetimeFigureOut">
              <a:rPr lang="en-US"/>
              <a:pPr>
                <a:defRPr/>
              </a:pPr>
              <a:t>1/13/2016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191FBF-66AC-4932-8A7E-4D85D2E4BF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15606C-EB16-4784-AEE9-EBBFA845DF5B}" type="datetimeFigureOut">
              <a:rPr lang="en-US"/>
              <a:pPr>
                <a:defRPr/>
              </a:pPr>
              <a:t>1/13/2016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0FC29B0-5A9E-40FF-85F1-57AC22A30C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2394209-E07D-4C33-BB22-C0B4A1665E1C}" type="datetimeFigureOut">
              <a:rPr lang="en-US"/>
              <a:pPr>
                <a:defRPr/>
              </a:pPr>
              <a:t>1/13/2016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88CCEE-A3C8-40EB-9E73-6C54B3130DF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6000" b="-6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C7D50A5-A29F-41F4-9526-612959A256D7}" type="datetimeFigureOut">
              <a:rPr lang="en-US"/>
              <a:pPr>
                <a:defRPr/>
              </a:pPr>
              <a:t>1/13/2016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F1B59A8-D80F-4880-87C2-757EDC7049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a:xfrm>
            <a:off x="304800" y="228600"/>
            <a:ext cx="8686800" cy="2895600"/>
          </a:xfrm>
        </p:spPr>
        <p:txBody>
          <a:bodyPr/>
          <a:lstStyle/>
          <a:p>
            <a:pPr eaLnBrk="1" hangingPunct="1"/>
            <a:r>
              <a:rPr lang="en-US" sz="5500" b="1" dirty="0" smtClean="0">
                <a:latin typeface="Georgia" pitchFamily="18" charset="0"/>
              </a:rPr>
              <a:t>Rules in Capitalization and </a:t>
            </a:r>
            <a:r>
              <a:rPr lang="en-US" sz="5500" b="1" dirty="0" smtClean="0">
                <a:latin typeface="Georgia" pitchFamily="18" charset="0"/>
              </a:rPr>
              <a:t>Punctuation</a:t>
            </a:r>
            <a:br>
              <a:rPr lang="en-US" sz="5500" b="1" dirty="0" smtClean="0">
                <a:latin typeface="Georgia" pitchFamily="18" charset="0"/>
              </a:rPr>
            </a:br>
            <a:r>
              <a:rPr lang="en-US" sz="3200" b="1" dirty="0" smtClean="0">
                <a:latin typeface="Georgia" pitchFamily="18" charset="0"/>
              </a:rPr>
              <a:t>Module: 12</a:t>
            </a:r>
            <a:endParaRPr lang="en-US" sz="6600" b="1" dirty="0" smtClean="0">
              <a:latin typeface="Georg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838200"/>
            <a:ext cx="8229600" cy="4525963"/>
          </a:xfrm>
        </p:spPr>
        <p:txBody>
          <a:bodyPr/>
          <a:lstStyle/>
          <a:p>
            <a:pPr eaLnBrk="1" hangingPunct="1"/>
            <a:r>
              <a:rPr lang="en-US" sz="4800" i="1" dirty="0" smtClean="0"/>
              <a:t>Sincerely,</a:t>
            </a:r>
            <a:endParaRPr lang="en-US" sz="4800" dirty="0" smtClean="0"/>
          </a:p>
          <a:p>
            <a:pPr eaLnBrk="1" hangingPunct="1">
              <a:buFont typeface="Arial" charset="0"/>
              <a:buNone/>
            </a:pPr>
            <a:r>
              <a:rPr lang="en-US" sz="4800" i="1" dirty="0" smtClean="0"/>
              <a:t>    Mr. William, Chairperson</a:t>
            </a:r>
          </a:p>
          <a:p>
            <a:pPr eaLnBrk="1" hangingPunct="1"/>
            <a:endParaRPr lang="en-US" sz="4800" i="1" dirty="0" smtClean="0"/>
          </a:p>
          <a:p>
            <a:pPr eaLnBrk="1" hangingPunct="1"/>
            <a:r>
              <a:rPr lang="en-US" sz="4800" i="1" dirty="0" smtClean="0"/>
              <a:t>Yours truly,</a:t>
            </a:r>
          </a:p>
          <a:p>
            <a:pPr eaLnBrk="1" hangingPunct="1">
              <a:buFont typeface="Arial" charset="0"/>
              <a:buNone/>
            </a:pPr>
            <a:r>
              <a:rPr lang="en-US" sz="4800" i="1" dirty="0" smtClean="0"/>
              <a:t>     Dr. Asif Mahmud, Dean</a:t>
            </a:r>
            <a:endParaRPr lang="en-US" sz="4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a:solidFill>
            <a:schemeClr val="bg2">
              <a:lumMod val="50000"/>
            </a:schemeClr>
          </a:solidFill>
        </p:spPr>
        <p:txBody>
          <a:bodyPr rtlCol="0">
            <a:normAutofit/>
          </a:bodyPr>
          <a:lstStyle/>
          <a:p>
            <a:pPr eaLnBrk="1" fontAlgn="auto" hangingPunct="1">
              <a:spcAft>
                <a:spcPts val="0"/>
              </a:spcAft>
              <a:defRPr/>
            </a:pPr>
            <a:r>
              <a:rPr lang="en-US" sz="6000" b="1" dirty="0" smtClean="0">
                <a:latin typeface="Georgia" pitchFamily="18" charset="0"/>
              </a:rPr>
              <a:t>RULE NO. 5</a:t>
            </a:r>
            <a:endParaRPr lang="en-US" sz="6000" b="1" dirty="0">
              <a:latin typeface="Georgia" pitchFamily="18" charset="0"/>
            </a:endParaRPr>
          </a:p>
        </p:txBody>
      </p:sp>
      <p:sp>
        <p:nvSpPr>
          <p:cNvPr id="12291" name="Content Placeholder 2"/>
          <p:cNvSpPr>
            <a:spLocks noGrp="1"/>
          </p:cNvSpPr>
          <p:nvPr>
            <p:ph idx="1"/>
          </p:nvPr>
        </p:nvSpPr>
        <p:spPr>
          <a:xfrm>
            <a:off x="533400" y="1981200"/>
            <a:ext cx="8229600" cy="3916363"/>
          </a:xfrm>
        </p:spPr>
        <p:txBody>
          <a:bodyPr/>
          <a:lstStyle/>
          <a:p>
            <a:pPr algn="ctr" eaLnBrk="1" hangingPunct="1">
              <a:buFont typeface="Arial" charset="0"/>
              <a:buNone/>
            </a:pPr>
            <a:r>
              <a:rPr lang="en-US" sz="4800" smtClean="0"/>
              <a:t>Capitalize the titles of high-ranking government officials when used before their names. Do not capitalize the civil title if it is used instead of the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533400"/>
            <a:ext cx="8229600" cy="5592763"/>
          </a:xfrm>
        </p:spPr>
        <p:txBody>
          <a:bodyPr/>
          <a:lstStyle/>
          <a:p>
            <a:pPr algn="ctr" eaLnBrk="1" hangingPunct="1"/>
            <a:r>
              <a:rPr lang="en-US" sz="4800" i="1" dirty="0" smtClean="0"/>
              <a:t>The president will address Congress.</a:t>
            </a:r>
          </a:p>
          <a:p>
            <a:pPr algn="ctr" eaLnBrk="1" hangingPunct="1"/>
            <a:endParaRPr lang="en-US" sz="4800" i="1" dirty="0" smtClean="0"/>
          </a:p>
          <a:p>
            <a:pPr algn="ctr" eaLnBrk="1" hangingPunct="1"/>
            <a:r>
              <a:rPr lang="en-US" sz="4800" i="1" dirty="0" smtClean="0"/>
              <a:t>President Barack Obama delivered his speech last week.</a:t>
            </a:r>
            <a:endParaRPr lang="en-US" sz="4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477962"/>
          </a:xfrm>
          <a:solidFill>
            <a:srgbClr val="92D050"/>
          </a:solidFill>
        </p:spPr>
        <p:txBody>
          <a:bodyPr/>
          <a:lstStyle/>
          <a:p>
            <a:pPr eaLnBrk="1" hangingPunct="1"/>
            <a:r>
              <a:rPr lang="en-US" sz="6000" b="1" smtClean="0">
                <a:latin typeface="Georgia" pitchFamily="18" charset="0"/>
              </a:rPr>
              <a:t>RULE NO. 6</a:t>
            </a:r>
          </a:p>
        </p:txBody>
      </p:sp>
      <p:sp>
        <p:nvSpPr>
          <p:cNvPr id="14339" name="Content Placeholder 2"/>
          <p:cNvSpPr>
            <a:spLocks noGrp="1"/>
          </p:cNvSpPr>
          <p:nvPr>
            <p:ph idx="1"/>
          </p:nvPr>
        </p:nvSpPr>
        <p:spPr>
          <a:xfrm>
            <a:off x="457200" y="2590800"/>
            <a:ext cx="8229600" cy="2667000"/>
          </a:xfrm>
        </p:spPr>
        <p:txBody>
          <a:bodyPr/>
          <a:lstStyle/>
          <a:p>
            <a:pPr algn="ctr" eaLnBrk="1" hangingPunct="1">
              <a:buFont typeface="Arial" charset="0"/>
              <a:buNone/>
            </a:pPr>
            <a:r>
              <a:rPr lang="en-US" sz="5400" smtClean="0"/>
              <a:t>Capitalize any title when used as a direct address.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1600200"/>
            <a:ext cx="8229600" cy="3505200"/>
          </a:xfrm>
        </p:spPr>
        <p:txBody>
          <a:bodyPr/>
          <a:lstStyle/>
          <a:p>
            <a:pPr algn="ctr" eaLnBrk="1" hangingPunct="1"/>
            <a:r>
              <a:rPr lang="en-US" sz="4800" i="1" smtClean="0"/>
              <a:t>Will you take my temperature, Doctor?</a:t>
            </a:r>
          </a:p>
          <a:p>
            <a:pPr algn="ctr" eaLnBrk="1" hangingPunct="1"/>
            <a:endParaRPr lang="en-US" sz="4800" i="1" smtClean="0"/>
          </a:p>
          <a:p>
            <a:pPr algn="ctr" eaLnBrk="1" hangingPunct="1"/>
            <a:r>
              <a:rPr lang="en-US" sz="4800" i="1" smtClean="0"/>
              <a:t>Do you have a court hearing, Attorney?</a:t>
            </a:r>
            <a:endParaRPr lang="en-US" sz="4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a:solidFill>
            <a:schemeClr val="accent5">
              <a:lumMod val="75000"/>
            </a:schemeClr>
          </a:solidFill>
        </p:spPr>
        <p:txBody>
          <a:bodyPr rtlCol="0">
            <a:normAutofit/>
          </a:bodyPr>
          <a:lstStyle/>
          <a:p>
            <a:pPr eaLnBrk="1" fontAlgn="auto" hangingPunct="1">
              <a:spcAft>
                <a:spcPts val="0"/>
              </a:spcAft>
              <a:defRPr/>
            </a:pPr>
            <a:r>
              <a:rPr lang="en-US" sz="6000" b="1" dirty="0" smtClean="0">
                <a:latin typeface="Georgia" pitchFamily="18" charset="0"/>
              </a:rPr>
              <a:t>RULE NO. 7</a:t>
            </a:r>
            <a:endParaRPr lang="en-US" sz="6000" b="1" dirty="0">
              <a:latin typeface="Georgia" pitchFamily="18" charset="0"/>
            </a:endParaRPr>
          </a:p>
        </p:txBody>
      </p:sp>
      <p:sp>
        <p:nvSpPr>
          <p:cNvPr id="16387" name="Content Placeholder 2"/>
          <p:cNvSpPr>
            <a:spLocks noGrp="1"/>
          </p:cNvSpPr>
          <p:nvPr>
            <p:ph idx="1"/>
          </p:nvPr>
        </p:nvSpPr>
        <p:spPr>
          <a:xfrm>
            <a:off x="457200" y="2743200"/>
            <a:ext cx="8229600" cy="3382963"/>
          </a:xfrm>
        </p:spPr>
        <p:txBody>
          <a:bodyPr/>
          <a:lstStyle/>
          <a:p>
            <a:pPr algn="ctr" eaLnBrk="1" hangingPunct="1">
              <a:buFont typeface="Arial" charset="0"/>
              <a:buNone/>
            </a:pPr>
            <a:r>
              <a:rPr lang="en-US" sz="4800" smtClean="0"/>
              <a:t>Capitalize points of the compass only when they refer to specific regions.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343400"/>
          </a:xfrm>
        </p:spPr>
        <p:txBody>
          <a:bodyPr rtlCol="0">
            <a:normAutofit lnSpcReduction="10000"/>
          </a:bodyPr>
          <a:lstStyle/>
          <a:p>
            <a:pPr algn="ctr" eaLnBrk="1" fontAlgn="auto" hangingPunct="1">
              <a:spcAft>
                <a:spcPts val="0"/>
              </a:spcAft>
              <a:buFont typeface="Arial" pitchFamily="34" charset="0"/>
              <a:buChar char="•"/>
              <a:defRPr/>
            </a:pPr>
            <a:r>
              <a:rPr lang="en-US" sz="4800" i="1" dirty="0"/>
              <a:t>Go south three blocks and then turn left</a:t>
            </a:r>
            <a:r>
              <a:rPr lang="en-US" sz="4800" i="1" dirty="0" smtClean="0"/>
              <a:t>.</a:t>
            </a:r>
          </a:p>
          <a:p>
            <a:pPr algn="ctr" eaLnBrk="1" fontAlgn="auto" hangingPunct="1">
              <a:spcAft>
                <a:spcPts val="0"/>
              </a:spcAft>
              <a:buFont typeface="Arial" pitchFamily="34" charset="0"/>
              <a:buChar char="•"/>
              <a:defRPr/>
            </a:pPr>
            <a:endParaRPr lang="en-US" sz="4800" i="1" dirty="0"/>
          </a:p>
          <a:p>
            <a:pPr algn="ctr" eaLnBrk="1" fontAlgn="auto" hangingPunct="1">
              <a:spcAft>
                <a:spcPts val="0"/>
              </a:spcAft>
              <a:buFont typeface="Arial" pitchFamily="34" charset="0"/>
              <a:buChar char="•"/>
              <a:defRPr/>
            </a:pPr>
            <a:r>
              <a:rPr lang="en-US" sz="4800" i="1" dirty="0"/>
              <a:t>We live in the </a:t>
            </a:r>
            <a:r>
              <a:rPr lang="en-US" sz="4800" i="1" dirty="0" smtClean="0"/>
              <a:t>Southeast </a:t>
            </a:r>
            <a:r>
              <a:rPr lang="en-US" sz="4800" i="1" dirty="0"/>
              <a:t>section of town.</a:t>
            </a:r>
            <a:r>
              <a:rPr lang="en-US" sz="4800" dirty="0"/>
              <a:t> </a:t>
            </a:r>
            <a:br>
              <a:rPr lang="en-US" sz="4800" dirty="0"/>
            </a:b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a:solidFill>
            <a:schemeClr val="accent2">
              <a:lumMod val="60000"/>
              <a:lumOff val="40000"/>
            </a:schemeClr>
          </a:solidFill>
        </p:spPr>
        <p:txBody>
          <a:bodyPr rtlCol="0">
            <a:normAutofit/>
          </a:bodyPr>
          <a:lstStyle/>
          <a:p>
            <a:pPr eaLnBrk="1" fontAlgn="auto" hangingPunct="1">
              <a:spcAft>
                <a:spcPts val="0"/>
              </a:spcAft>
              <a:defRPr/>
            </a:pPr>
            <a:r>
              <a:rPr lang="en-US" sz="6000" b="1" dirty="0" smtClean="0">
                <a:latin typeface="Georgia" pitchFamily="18" charset="0"/>
              </a:rPr>
              <a:t>RULE NO. 8</a:t>
            </a:r>
            <a:endParaRPr lang="en-US" sz="6000" b="1" dirty="0">
              <a:latin typeface="Georgia" pitchFamily="18" charset="0"/>
            </a:endParaRPr>
          </a:p>
        </p:txBody>
      </p:sp>
      <p:sp>
        <p:nvSpPr>
          <p:cNvPr id="18435" name="Content Placeholder 2"/>
          <p:cNvSpPr>
            <a:spLocks noGrp="1"/>
          </p:cNvSpPr>
          <p:nvPr>
            <p:ph idx="1"/>
          </p:nvPr>
        </p:nvSpPr>
        <p:spPr>
          <a:xfrm>
            <a:off x="457200" y="1981200"/>
            <a:ext cx="8229600" cy="4144963"/>
          </a:xfrm>
        </p:spPr>
        <p:txBody>
          <a:bodyPr/>
          <a:lstStyle/>
          <a:p>
            <a:pPr algn="ctr" eaLnBrk="1" hangingPunct="1">
              <a:buFont typeface="Arial" charset="0"/>
              <a:buNone/>
            </a:pPr>
            <a:r>
              <a:rPr lang="en-US" sz="3600" dirty="0" smtClean="0"/>
              <a:t>Always capitalize the first and last words of titles of publications regardless of their parts of speech. Capitalize other words within titles, including the short verb forms </a:t>
            </a:r>
            <a:r>
              <a:rPr lang="en-US" sz="3600" i="1" dirty="0" smtClean="0"/>
              <a:t>Is</a:t>
            </a:r>
            <a:r>
              <a:rPr lang="en-US" sz="3600" dirty="0" smtClean="0"/>
              <a:t>, </a:t>
            </a:r>
            <a:r>
              <a:rPr lang="en-US" sz="3600" i="1" dirty="0" smtClean="0"/>
              <a:t>Are</a:t>
            </a:r>
            <a:r>
              <a:rPr lang="en-US" sz="3600" dirty="0" smtClean="0"/>
              <a:t>, and </a:t>
            </a:r>
            <a:r>
              <a:rPr lang="en-US" sz="3600" i="1" dirty="0" smtClean="0"/>
              <a:t>Be</a:t>
            </a:r>
            <a:r>
              <a:rPr lang="en-US" sz="3600" dirty="0" smtClean="0"/>
              <a:t>.</a:t>
            </a:r>
          </a:p>
          <a:p>
            <a:pPr algn="ctr" eaLnBrk="1" hangingPunct="1">
              <a:buFont typeface="Arial" charset="0"/>
              <a:buNone/>
            </a:pPr>
            <a:r>
              <a:rPr lang="en-US" sz="2400" dirty="0" smtClean="0">
                <a:solidFill>
                  <a:srgbClr val="0070C0"/>
                </a:solidFill>
              </a:rPr>
              <a:t>Do not capitalize little words within titles such as </a:t>
            </a:r>
            <a:r>
              <a:rPr lang="en-US" sz="2400" i="1" dirty="0" smtClean="0">
                <a:solidFill>
                  <a:srgbClr val="0070C0"/>
                </a:solidFill>
              </a:rPr>
              <a:t>a, an, the, but, as, if, and, or, nor</a:t>
            </a:r>
            <a:r>
              <a:rPr lang="en-US" sz="2400" dirty="0" smtClean="0">
                <a:solidFill>
                  <a:srgbClr val="0070C0"/>
                </a:solidFill>
              </a:rPr>
              <a:t>, or prepositions, regardless of their length.</a:t>
            </a:r>
          </a:p>
          <a:p>
            <a:pPr algn="ctr" eaLnBrk="1" hangingPunct="1">
              <a:buFont typeface="Arial" charset="0"/>
              <a:buNone/>
            </a:pPr>
            <a:endParaRPr lang="en-US" sz="36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990600"/>
            <a:ext cx="8229600" cy="5135563"/>
          </a:xfrm>
        </p:spPr>
        <p:txBody>
          <a:bodyPr/>
          <a:lstStyle/>
          <a:p>
            <a:pPr algn="ctr" eaLnBrk="1" hangingPunct="1"/>
            <a:r>
              <a:rPr lang="en-US" sz="4800" i="1" dirty="0" smtClean="0"/>
              <a:t>The Catcher in the Rye</a:t>
            </a:r>
          </a:p>
          <a:p>
            <a:pPr algn="ctr" eaLnBrk="1" hangingPunct="1"/>
            <a:endParaRPr lang="en-US" sz="4800" i="1" dirty="0" smtClean="0"/>
          </a:p>
          <a:p>
            <a:pPr algn="ctr" eaLnBrk="1" hangingPunct="1"/>
            <a:r>
              <a:rPr lang="en-US" sz="4800" i="1" dirty="0" smtClean="0"/>
              <a:t>What Color Is Your Parachute?</a:t>
            </a:r>
          </a:p>
          <a:p>
            <a:pPr algn="ctr" eaLnBrk="1" hangingPunct="1"/>
            <a:endParaRPr lang="en-US" sz="4800" i="1" dirty="0" smtClean="0"/>
          </a:p>
          <a:p>
            <a:pPr algn="ctr" eaLnBrk="1" hangingPunct="1"/>
            <a:r>
              <a:rPr lang="en-US" sz="4800" i="1" dirty="0" smtClean="0"/>
              <a:t>A Tale of Two Cities</a:t>
            </a:r>
            <a:endParaRPr lang="en-US" sz="4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a:solidFill>
            <a:schemeClr val="accent3">
              <a:lumMod val="75000"/>
            </a:schemeClr>
          </a:solidFill>
        </p:spPr>
        <p:txBody>
          <a:bodyPr rtlCol="0">
            <a:normAutofit/>
          </a:bodyPr>
          <a:lstStyle/>
          <a:p>
            <a:pPr eaLnBrk="1" fontAlgn="auto" hangingPunct="1">
              <a:spcAft>
                <a:spcPts val="0"/>
              </a:spcAft>
              <a:defRPr/>
            </a:pPr>
            <a:r>
              <a:rPr lang="en-US" sz="6000" b="1" dirty="0" smtClean="0">
                <a:latin typeface="Georgia" pitchFamily="18" charset="0"/>
              </a:rPr>
              <a:t>RULE NO. 9</a:t>
            </a:r>
            <a:endParaRPr lang="en-US" sz="6000" b="1" dirty="0">
              <a:latin typeface="Georgia" pitchFamily="18" charset="0"/>
            </a:endParaRPr>
          </a:p>
        </p:txBody>
      </p:sp>
      <p:sp>
        <p:nvSpPr>
          <p:cNvPr id="20483" name="Content Placeholder 2"/>
          <p:cNvSpPr>
            <a:spLocks noGrp="1"/>
          </p:cNvSpPr>
          <p:nvPr>
            <p:ph idx="1"/>
          </p:nvPr>
        </p:nvSpPr>
        <p:spPr>
          <a:xfrm>
            <a:off x="457200" y="1828800"/>
            <a:ext cx="8229600" cy="4648200"/>
          </a:xfrm>
        </p:spPr>
        <p:txBody>
          <a:bodyPr/>
          <a:lstStyle/>
          <a:p>
            <a:pPr algn="ctr" eaLnBrk="1" hangingPunct="1">
              <a:buFont typeface="Arial" charset="0"/>
              <a:buNone/>
            </a:pPr>
            <a:r>
              <a:rPr lang="en-US" sz="3800" dirty="0" smtClean="0"/>
              <a:t>Capitalize </a:t>
            </a:r>
            <a:r>
              <a:rPr lang="en-US" sz="3800" i="1" dirty="0" smtClean="0"/>
              <a:t>federal</a:t>
            </a:r>
            <a:r>
              <a:rPr lang="en-US" sz="3800" dirty="0" smtClean="0"/>
              <a:t> or </a:t>
            </a:r>
            <a:r>
              <a:rPr lang="en-US" sz="3800" i="1" dirty="0" smtClean="0"/>
              <a:t>state</a:t>
            </a:r>
            <a:r>
              <a:rPr lang="en-US" sz="3800" dirty="0" smtClean="0"/>
              <a:t> when used as part of an official agency name or in government documents where these terms represent an official name. If they are being used as general terms, you may use lowercase letters.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a:xfrm>
            <a:off x="457200" y="1905000"/>
            <a:ext cx="8229600" cy="1905000"/>
          </a:xfrm>
        </p:spPr>
        <p:txBody>
          <a:bodyPr/>
          <a:lstStyle/>
          <a:p>
            <a:pPr eaLnBrk="1" hangingPunct="1"/>
            <a:r>
              <a:rPr lang="en-US" sz="8000" b="1" smtClean="0">
                <a:latin typeface="Georgia" pitchFamily="18" charset="0"/>
              </a:rPr>
              <a:t>Capitalization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609600"/>
            <a:ext cx="8229600" cy="5516563"/>
          </a:xfrm>
        </p:spPr>
        <p:txBody>
          <a:bodyPr/>
          <a:lstStyle/>
          <a:p>
            <a:pPr algn="ctr" eaLnBrk="1" hangingPunct="1"/>
            <a:r>
              <a:rPr lang="en-US" sz="4000" i="1" dirty="0" smtClean="0"/>
              <a:t>That is a federal offense.</a:t>
            </a:r>
          </a:p>
          <a:p>
            <a:pPr algn="ctr" eaLnBrk="1" hangingPunct="1"/>
            <a:endParaRPr lang="en-US" sz="4000" i="1" dirty="0" smtClean="0"/>
          </a:p>
          <a:p>
            <a:pPr algn="ctr" eaLnBrk="1" hangingPunct="1"/>
            <a:r>
              <a:rPr lang="en-US" sz="4000" i="1" dirty="0" smtClean="0"/>
              <a:t>The </a:t>
            </a:r>
            <a:r>
              <a:rPr lang="en-US" sz="3600" i="1" dirty="0" smtClean="0"/>
              <a:t>Federal Bureau of Investigation (FBI) </a:t>
            </a:r>
            <a:r>
              <a:rPr lang="en-US" sz="4000" i="1" dirty="0" smtClean="0"/>
              <a:t>has been subject to much scrutiny and criticism lately.</a:t>
            </a:r>
          </a:p>
          <a:p>
            <a:pPr algn="ctr" eaLnBrk="1" hangingPunct="1"/>
            <a:endParaRPr lang="en-US" sz="4000" i="1" dirty="0" smtClean="0"/>
          </a:p>
          <a:p>
            <a:pPr algn="ctr" eaLnBrk="1" hangingPunct="1"/>
            <a:r>
              <a:rPr lang="en-US" sz="4000" i="1" dirty="0" smtClean="0"/>
              <a:t>We will visit three states during our summer vacation.</a:t>
            </a:r>
            <a:endParaRPr lang="en-US" sz="4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1554162"/>
          </a:xfrm>
          <a:solidFill>
            <a:srgbClr val="FFFF00"/>
          </a:solidFill>
        </p:spPr>
        <p:txBody>
          <a:bodyPr/>
          <a:lstStyle/>
          <a:p>
            <a:pPr eaLnBrk="1" hangingPunct="1"/>
            <a:r>
              <a:rPr lang="en-US" sz="6000" b="1" smtClean="0">
                <a:latin typeface="Georgia" pitchFamily="18" charset="0"/>
              </a:rPr>
              <a:t>RULE NO. 10</a:t>
            </a:r>
          </a:p>
        </p:txBody>
      </p:sp>
      <p:sp>
        <p:nvSpPr>
          <p:cNvPr id="22531" name="Content Placeholder 2"/>
          <p:cNvSpPr>
            <a:spLocks noGrp="1"/>
          </p:cNvSpPr>
          <p:nvPr>
            <p:ph idx="1"/>
          </p:nvPr>
        </p:nvSpPr>
        <p:spPr>
          <a:xfrm>
            <a:off x="457200" y="2590800"/>
            <a:ext cx="8229600" cy="3535363"/>
          </a:xfrm>
        </p:spPr>
        <p:txBody>
          <a:bodyPr/>
          <a:lstStyle/>
          <a:p>
            <a:pPr algn="ctr" eaLnBrk="1" hangingPunct="1">
              <a:buFont typeface="Arial" charset="0"/>
              <a:buNone/>
            </a:pPr>
            <a:r>
              <a:rPr lang="en-US" sz="4800" smtClean="0"/>
              <a:t>Capitalize the first word of a salutation and the first word of a complimentary close.</a:t>
            </a:r>
          </a:p>
          <a:p>
            <a:pPr algn="ctr" eaLnBrk="1" hangingPunct="1"/>
            <a:endParaRPr lang="en-US" sz="4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57200" y="762000"/>
            <a:ext cx="8229600" cy="5364163"/>
          </a:xfrm>
        </p:spPr>
        <p:txBody>
          <a:bodyPr/>
          <a:lstStyle/>
          <a:p>
            <a:pPr algn="ctr" eaLnBrk="1" hangingPunct="1"/>
            <a:r>
              <a:rPr lang="en-US" sz="4800" i="1" dirty="0" smtClean="0"/>
              <a:t>Dear Mr. Osama</a:t>
            </a:r>
          </a:p>
          <a:p>
            <a:pPr algn="ctr" eaLnBrk="1" hangingPunct="1">
              <a:buFont typeface="Arial" charset="0"/>
              <a:buNone/>
            </a:pPr>
            <a:endParaRPr lang="en-US" sz="4800" dirty="0" smtClean="0"/>
          </a:p>
          <a:p>
            <a:pPr algn="ctr" eaLnBrk="1" hangingPunct="1"/>
            <a:r>
              <a:rPr lang="en-US" sz="4800" i="1" dirty="0" smtClean="0"/>
              <a:t>My dear Ms. </a:t>
            </a:r>
            <a:r>
              <a:rPr lang="en-US" sz="4800" i="1" dirty="0" err="1" smtClean="0"/>
              <a:t>Nila</a:t>
            </a:r>
            <a:r>
              <a:rPr lang="en-US" sz="4800" i="1" dirty="0" smtClean="0"/>
              <a:t>:</a:t>
            </a:r>
          </a:p>
          <a:p>
            <a:pPr algn="ctr" eaLnBrk="1" hangingPunct="1">
              <a:buFont typeface="Arial" charset="0"/>
              <a:buNone/>
            </a:pPr>
            <a:endParaRPr lang="en-US" sz="4800" dirty="0" smtClean="0"/>
          </a:p>
          <a:p>
            <a:pPr algn="ctr" eaLnBrk="1" hangingPunct="1"/>
            <a:r>
              <a:rPr lang="en-US" sz="4800" i="1" dirty="0" smtClean="0"/>
              <a:t>Very truly yours,</a:t>
            </a:r>
            <a:endParaRPr lang="en-US" sz="4800" dirty="0" smtClean="0"/>
          </a:p>
          <a:p>
            <a:pPr algn="ctr" eaLnBrk="1" hangingPunct="1"/>
            <a:endParaRPr lang="en-US" sz="4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a:solidFill>
            <a:schemeClr val="accent4">
              <a:lumMod val="75000"/>
            </a:schemeClr>
          </a:solidFill>
        </p:spPr>
        <p:txBody>
          <a:bodyPr rtlCol="0">
            <a:normAutofit/>
          </a:bodyPr>
          <a:lstStyle/>
          <a:p>
            <a:pPr eaLnBrk="1" fontAlgn="auto" hangingPunct="1">
              <a:spcAft>
                <a:spcPts val="0"/>
              </a:spcAft>
              <a:defRPr/>
            </a:pPr>
            <a:r>
              <a:rPr lang="en-US" sz="6000" b="1" dirty="0" smtClean="0">
                <a:latin typeface="Georgia" pitchFamily="18" charset="0"/>
              </a:rPr>
              <a:t>RULE NO. 11</a:t>
            </a:r>
            <a:endParaRPr lang="en-US" sz="6000" b="1" dirty="0">
              <a:latin typeface="Georgia" pitchFamily="18" charset="0"/>
            </a:endParaRPr>
          </a:p>
        </p:txBody>
      </p:sp>
      <p:sp>
        <p:nvSpPr>
          <p:cNvPr id="24579" name="Content Placeholder 2"/>
          <p:cNvSpPr>
            <a:spLocks noGrp="1"/>
          </p:cNvSpPr>
          <p:nvPr>
            <p:ph idx="1"/>
          </p:nvPr>
        </p:nvSpPr>
        <p:spPr>
          <a:xfrm>
            <a:off x="457200" y="2819400"/>
            <a:ext cx="8229600" cy="3306763"/>
          </a:xfrm>
        </p:spPr>
        <p:txBody>
          <a:bodyPr/>
          <a:lstStyle/>
          <a:p>
            <a:pPr algn="ctr" eaLnBrk="1" hangingPunct="1">
              <a:buFont typeface="Arial" charset="0"/>
              <a:buNone/>
            </a:pPr>
            <a:r>
              <a:rPr lang="en-US" sz="4800" smtClean="0"/>
              <a:t>After a sentence ending with a colon, do not capitalize the first word if it begins a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914400"/>
            <a:ext cx="8229600" cy="5211763"/>
          </a:xfrm>
        </p:spPr>
        <p:txBody>
          <a:bodyPr/>
          <a:lstStyle/>
          <a:p>
            <a:pPr algn="ctr" eaLnBrk="1" hangingPunct="1"/>
            <a:r>
              <a:rPr lang="en-US" sz="4400" i="1" smtClean="0"/>
              <a:t>These are my favorite foods: chocolate cake, spaghetti and adobo.</a:t>
            </a:r>
          </a:p>
          <a:p>
            <a:pPr algn="ctr" eaLnBrk="1" hangingPunct="1"/>
            <a:endParaRPr lang="en-US" sz="4400" i="1" smtClean="0"/>
          </a:p>
          <a:p>
            <a:pPr algn="ctr" eaLnBrk="1" hangingPunct="1"/>
            <a:r>
              <a:rPr lang="en-US" sz="4400" i="1" smtClean="0"/>
              <a:t>These are my skills:  programming, driving and multi-tasking. </a:t>
            </a:r>
            <a:endParaRPr lang="en-US" sz="4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1554162"/>
          </a:xfrm>
        </p:spPr>
        <p:txBody>
          <a:bodyPr/>
          <a:lstStyle/>
          <a:p>
            <a:pPr eaLnBrk="1" hangingPunct="1"/>
            <a:r>
              <a:rPr lang="en-US" sz="6000" b="1" smtClean="0">
                <a:latin typeface="Georgia" pitchFamily="18" charset="0"/>
              </a:rPr>
              <a:t>RULE NO. 12</a:t>
            </a:r>
          </a:p>
        </p:txBody>
      </p:sp>
      <p:sp>
        <p:nvSpPr>
          <p:cNvPr id="26627" name="Content Placeholder 2"/>
          <p:cNvSpPr>
            <a:spLocks noGrp="1"/>
          </p:cNvSpPr>
          <p:nvPr>
            <p:ph idx="1"/>
          </p:nvPr>
        </p:nvSpPr>
        <p:spPr>
          <a:xfrm>
            <a:off x="457200" y="2971800"/>
            <a:ext cx="8229600" cy="3154363"/>
          </a:xfrm>
        </p:spPr>
        <p:txBody>
          <a:bodyPr/>
          <a:lstStyle/>
          <a:p>
            <a:pPr algn="ctr" eaLnBrk="1" hangingPunct="1">
              <a:buFont typeface="Arial" charset="0"/>
              <a:buNone/>
            </a:pPr>
            <a:r>
              <a:rPr lang="en-US" sz="4800" smtClean="0"/>
              <a:t>Do not capitalize names of seasons.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533400" y="990600"/>
            <a:ext cx="8229600" cy="4525963"/>
          </a:xfrm>
        </p:spPr>
        <p:txBody>
          <a:bodyPr/>
          <a:lstStyle/>
          <a:p>
            <a:pPr algn="ctr" eaLnBrk="1" hangingPunct="1"/>
            <a:r>
              <a:rPr lang="en-US" sz="4800" i="1" smtClean="0"/>
              <a:t>I love autumn colors and spring flowers.</a:t>
            </a:r>
          </a:p>
          <a:p>
            <a:pPr algn="ctr" eaLnBrk="1" hangingPunct="1"/>
            <a:endParaRPr lang="en-US" sz="4800" i="1" smtClean="0"/>
          </a:p>
          <a:p>
            <a:pPr algn="ctr" eaLnBrk="1" hangingPunct="1"/>
            <a:r>
              <a:rPr lang="en-US" sz="4800" i="1" smtClean="0"/>
              <a:t>Philippines has summer and rainy seasons.</a:t>
            </a:r>
            <a:endParaRPr lang="en-US" sz="48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2514600"/>
            <a:ext cx="8229600" cy="1143000"/>
          </a:xfrm>
        </p:spPr>
        <p:txBody>
          <a:bodyPr/>
          <a:lstStyle/>
          <a:p>
            <a:pPr eaLnBrk="1" hangingPunct="1"/>
            <a:r>
              <a:rPr lang="en-US" sz="8800" b="1" smtClean="0">
                <a:latin typeface="Georgia" pitchFamily="18" charset="0"/>
              </a:rPr>
              <a:t>Top Ten Rules in Punctuation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457200" y="274638"/>
            <a:ext cx="80010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10.  COMMA (,)</a:t>
            </a:r>
          </a:p>
        </p:txBody>
      </p:sp>
      <p:sp>
        <p:nvSpPr>
          <p:cNvPr id="4" name="Content Placeholder 3"/>
          <p:cNvSpPr>
            <a:spLocks noGrp="1"/>
          </p:cNvSpPr>
          <p:nvPr>
            <p:ph idx="1"/>
          </p:nvPr>
        </p:nvSpPr>
        <p:spPr>
          <a:xfrm>
            <a:off x="457200" y="1905000"/>
            <a:ext cx="8229600" cy="4221163"/>
          </a:xfrm>
        </p:spPr>
        <p:txBody>
          <a:bodyPr rtlCol="0">
            <a:normAutofit/>
          </a:bodyPr>
          <a:lstStyle/>
          <a:p>
            <a:pPr eaLnBrk="1" fontAlgn="auto" hangingPunct="1">
              <a:spcAft>
                <a:spcPts val="0"/>
              </a:spcAft>
              <a:buFont typeface="Arial" pitchFamily="34" charset="0"/>
              <a:buChar char="•"/>
              <a:defRPr/>
            </a:pPr>
            <a:r>
              <a:rPr lang="en-US" dirty="0" smtClean="0"/>
              <a:t>Use commas to separate independent clauses in a sentence</a:t>
            </a:r>
          </a:p>
          <a:p>
            <a:pPr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dirty="0" smtClean="0"/>
              <a:t>	</a:t>
            </a:r>
            <a:r>
              <a:rPr lang="en-US" i="1" dirty="0" smtClean="0"/>
              <a:t>The game was over</a:t>
            </a:r>
            <a:r>
              <a:rPr lang="en-US" b="1" i="1" dirty="0" smtClean="0"/>
              <a:t>,</a:t>
            </a:r>
            <a:r>
              <a:rPr lang="en-US" i="1" dirty="0" smtClean="0"/>
              <a:t> but the crowd refused to leave.</a:t>
            </a:r>
            <a:endParaRPr lang="en-US" dirty="0" smtClean="0"/>
          </a:p>
          <a:p>
            <a:pPr marL="514350" indent="-514350" eaLnBrk="1" fontAlgn="auto" hangingPunct="1">
              <a:spcAft>
                <a:spcPts val="0"/>
              </a:spcAft>
              <a:buFont typeface="+mj-lt"/>
              <a:buAutoNum type="arabicPeriod"/>
              <a:defRPr/>
            </a:pPr>
            <a:r>
              <a:rPr lang="en-US" i="1" dirty="0" smtClean="0"/>
              <a:t>Yesterday was her brother’s birthday</a:t>
            </a:r>
            <a:r>
              <a:rPr lang="en-US" b="1" i="1" dirty="0" smtClean="0"/>
              <a:t>,</a:t>
            </a:r>
            <a:r>
              <a:rPr lang="en-US" i="1" dirty="0" smtClean="0"/>
              <a:t> so she took him out to dinner.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10.  COMMA</a:t>
            </a:r>
          </a:p>
        </p:txBody>
      </p:sp>
      <p:sp>
        <p:nvSpPr>
          <p:cNvPr id="4" name="Content Placeholder 3"/>
          <p:cNvSpPr>
            <a:spLocks noGrp="1"/>
          </p:cNvSpPr>
          <p:nvPr>
            <p:ph idx="1"/>
          </p:nvPr>
        </p:nvSpPr>
        <p:spPr>
          <a:xfrm>
            <a:off x="457200" y="1905000"/>
            <a:ext cx="8229600" cy="4221163"/>
          </a:xfrm>
        </p:spPr>
        <p:txBody>
          <a:bodyPr rtlCol="0">
            <a:normAutofit/>
          </a:bodyPr>
          <a:lstStyle/>
          <a:p>
            <a:pPr eaLnBrk="1" fontAlgn="auto" hangingPunct="1">
              <a:spcAft>
                <a:spcPts val="0"/>
              </a:spcAft>
              <a:buFont typeface="Arial" pitchFamily="34" charset="0"/>
              <a:buChar char="•"/>
              <a:defRPr/>
            </a:pPr>
            <a:r>
              <a:rPr lang="en-US" dirty="0" smtClean="0"/>
              <a:t>Use commas after introductory words, phrases, or clauses that come before the main clause</a:t>
            </a:r>
          </a:p>
          <a:p>
            <a:pPr eaLnBrk="1" fontAlgn="auto" hangingPunct="1">
              <a:spcAft>
                <a:spcPts val="0"/>
              </a:spcAft>
              <a:buFont typeface="Arial" pitchFamily="34" charset="0"/>
              <a:buNone/>
              <a:defRPr/>
            </a:pPr>
            <a:r>
              <a:rPr lang="en-US" dirty="0" smtClean="0"/>
              <a:t>Examples:</a:t>
            </a:r>
          </a:p>
          <a:p>
            <a:pPr marL="514350" indent="-514350" eaLnBrk="1" fontAlgn="auto" hangingPunct="1">
              <a:spcAft>
                <a:spcPts val="0"/>
              </a:spcAft>
              <a:buFont typeface="+mj-lt"/>
              <a:buAutoNum type="arabicPeriod"/>
              <a:defRPr/>
            </a:pPr>
            <a:r>
              <a:rPr lang="en-US" i="1" dirty="0" smtClean="0"/>
              <a:t>While I was eating</a:t>
            </a:r>
            <a:r>
              <a:rPr lang="en-US" b="1" i="1" dirty="0" smtClean="0"/>
              <a:t>,</a:t>
            </a:r>
            <a:r>
              <a:rPr lang="en-US" i="1" dirty="0" smtClean="0"/>
              <a:t> the cat scratched at the door.</a:t>
            </a:r>
            <a:endParaRPr lang="en-US" dirty="0" smtClean="0"/>
          </a:p>
          <a:p>
            <a:pPr marL="514350" indent="-514350" eaLnBrk="1" fontAlgn="auto" hangingPunct="1">
              <a:spcAft>
                <a:spcPts val="0"/>
              </a:spcAft>
              <a:buFont typeface="+mj-lt"/>
              <a:buAutoNum type="arabicPeriod"/>
              <a:defRPr/>
            </a:pPr>
            <a:r>
              <a:rPr lang="en-US" i="1" dirty="0" smtClean="0"/>
              <a:t>If you are ill</a:t>
            </a:r>
            <a:r>
              <a:rPr lang="en-US" b="1" i="1" dirty="0" smtClean="0"/>
              <a:t>,</a:t>
            </a:r>
            <a:r>
              <a:rPr lang="en-US" i="1" dirty="0" smtClean="0"/>
              <a:t> you ought to see a doctor.</a:t>
            </a:r>
            <a:endParaRPr lang="en-US" dirty="0" smtClean="0"/>
          </a:p>
          <a:p>
            <a:pPr marL="514350" indent="-514350" eaLnBrk="1" fontAlgn="auto" hangingPunct="1">
              <a:spcAft>
                <a:spcPts val="0"/>
              </a:spcAft>
              <a:buFont typeface="+mj-lt"/>
              <a:buAutoNum type="arabicPeriod"/>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1477962"/>
          </a:xfrm>
          <a:solidFill>
            <a:srgbClr val="00B0F0"/>
          </a:solidFill>
        </p:spPr>
        <p:txBody>
          <a:bodyPr/>
          <a:lstStyle/>
          <a:p>
            <a:pPr eaLnBrk="1" hangingPunct="1"/>
            <a:r>
              <a:rPr lang="en-US" sz="6600" b="1" smtClean="0">
                <a:latin typeface="Georgia" pitchFamily="18" charset="0"/>
              </a:rPr>
              <a:t>RULE NO. 1</a:t>
            </a:r>
          </a:p>
        </p:txBody>
      </p:sp>
      <p:sp>
        <p:nvSpPr>
          <p:cNvPr id="4099" name="Content Placeholder 2"/>
          <p:cNvSpPr>
            <a:spLocks noGrp="1"/>
          </p:cNvSpPr>
          <p:nvPr>
            <p:ph idx="1"/>
          </p:nvPr>
        </p:nvSpPr>
        <p:spPr>
          <a:xfrm>
            <a:off x="457200" y="2514600"/>
            <a:ext cx="8229600" cy="2286000"/>
          </a:xfrm>
        </p:spPr>
        <p:txBody>
          <a:bodyPr/>
          <a:lstStyle/>
          <a:p>
            <a:pPr algn="ctr" eaLnBrk="1" hangingPunct="1">
              <a:buFont typeface="Arial" charset="0"/>
              <a:buNone/>
            </a:pPr>
            <a:r>
              <a:rPr lang="en-US" sz="6600" smtClean="0"/>
              <a:t>Capitalize the first word of a quoted sentence.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10.  COMMA</a:t>
            </a:r>
          </a:p>
        </p:txBody>
      </p:sp>
      <p:sp>
        <p:nvSpPr>
          <p:cNvPr id="31747" name="Content Placeholder 3"/>
          <p:cNvSpPr>
            <a:spLocks noGrp="1"/>
          </p:cNvSpPr>
          <p:nvPr>
            <p:ph idx="1"/>
          </p:nvPr>
        </p:nvSpPr>
        <p:spPr>
          <a:xfrm>
            <a:off x="457200" y="1905000"/>
            <a:ext cx="8229600" cy="4221163"/>
          </a:xfrm>
        </p:spPr>
        <p:txBody>
          <a:bodyPr/>
          <a:lstStyle/>
          <a:p>
            <a:pPr marL="514350" indent="-514350" eaLnBrk="1" hangingPunct="1"/>
            <a:r>
              <a:rPr lang="en-US" smtClean="0"/>
              <a:t>Use a pair of commas to separate an aside from the main body of the sentence. </a:t>
            </a:r>
          </a:p>
          <a:p>
            <a:pPr marL="514350" indent="-514350" eaLnBrk="1" hangingPunct="1">
              <a:buFont typeface="Arial" charset="0"/>
              <a:buNone/>
            </a:pPr>
            <a:r>
              <a:rPr lang="en-US" smtClean="0"/>
              <a:t>Example:</a:t>
            </a:r>
          </a:p>
          <a:p>
            <a:pPr marL="514350" indent="-514350" eaLnBrk="1" hangingPunct="1">
              <a:buFont typeface="Calibri" pitchFamily="34" charset="0"/>
              <a:buAutoNum type="arabicPeriod"/>
            </a:pPr>
            <a:r>
              <a:rPr lang="en-US" i="1" smtClean="0"/>
              <a:t>John and Inga, the couple from next door, are coming for dinner tonight.</a:t>
            </a:r>
            <a:endParaRPr lang="en-US" smtClean="0"/>
          </a:p>
          <a:p>
            <a:pPr marL="514350" indent="-514350" eaLnBrk="1" hangingPunct="1">
              <a:buFont typeface="Arial" charset="0"/>
              <a:buNone/>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10.  COMMA</a:t>
            </a:r>
          </a:p>
        </p:txBody>
      </p:sp>
      <p:sp>
        <p:nvSpPr>
          <p:cNvPr id="4" name="Content Placeholder 3"/>
          <p:cNvSpPr>
            <a:spLocks noGrp="1"/>
          </p:cNvSpPr>
          <p:nvPr>
            <p:ph idx="1"/>
          </p:nvPr>
        </p:nvSpPr>
        <p:spPr>
          <a:xfrm>
            <a:off x="457200" y="1905000"/>
            <a:ext cx="8229600" cy="4495800"/>
          </a:xfrm>
        </p:spPr>
        <p:txBody>
          <a:bodyPr rtlCol="0">
            <a:normAutofit lnSpcReduction="10000"/>
          </a:bodyPr>
          <a:lstStyle/>
          <a:p>
            <a:pPr marL="514350" indent="-514350" eaLnBrk="1" fontAlgn="auto" hangingPunct="1">
              <a:spcAft>
                <a:spcPts val="0"/>
              </a:spcAft>
              <a:buFont typeface="Arial" pitchFamily="34" charset="0"/>
              <a:buChar char="•"/>
              <a:defRPr/>
            </a:pPr>
            <a:r>
              <a:rPr lang="en-US" dirty="0" smtClean="0"/>
              <a:t>Use commas to set off all geographical names, items in dates (except the month and day), addresses (except the street number and name), and titles in names.</a:t>
            </a:r>
          </a:p>
          <a:p>
            <a:pPr marL="514350" indent="-514350"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i="1" dirty="0" smtClean="0"/>
              <a:t>Birmingham, Alabama, got its name from Birmingham, England.</a:t>
            </a:r>
          </a:p>
          <a:p>
            <a:pPr marL="514350" indent="-514350" eaLnBrk="1" fontAlgn="auto" hangingPunct="1">
              <a:spcAft>
                <a:spcPts val="0"/>
              </a:spcAft>
              <a:buFont typeface="+mj-lt"/>
              <a:buAutoNum type="arabicPeriod"/>
              <a:defRPr/>
            </a:pPr>
            <a:r>
              <a:rPr lang="en-US" i="1" dirty="0" smtClean="0"/>
              <a:t>July 22, 2011, was a momentous day in his life.</a:t>
            </a: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mj-lt"/>
              <a:buAutoNum type="arabicPeriod"/>
              <a:defRPr/>
            </a:pPr>
            <a:endParaRPr lang="en-US" dirty="0" smtClean="0"/>
          </a:p>
          <a:p>
            <a:pPr marL="514350" indent="-514350" eaLnBrk="1" fontAlgn="auto" hangingPunct="1">
              <a:spcAft>
                <a:spcPts val="0"/>
              </a:spcAft>
              <a:buFont typeface="Arial" pitchFamily="34" charset="0"/>
              <a:buNone/>
              <a:defRPr/>
            </a:pP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10.  COMMA</a:t>
            </a:r>
          </a:p>
        </p:txBody>
      </p:sp>
      <p:sp>
        <p:nvSpPr>
          <p:cNvPr id="33795" name="Content Placeholder 3"/>
          <p:cNvSpPr>
            <a:spLocks noGrp="1"/>
          </p:cNvSpPr>
          <p:nvPr>
            <p:ph idx="1"/>
          </p:nvPr>
        </p:nvSpPr>
        <p:spPr>
          <a:xfrm>
            <a:off x="457200" y="1905000"/>
            <a:ext cx="8229600" cy="4495800"/>
          </a:xfrm>
        </p:spPr>
        <p:txBody>
          <a:bodyPr/>
          <a:lstStyle/>
          <a:p>
            <a:pPr marL="514350" indent="-514350" eaLnBrk="1" hangingPunct="1"/>
            <a:r>
              <a:rPr lang="en-US" smtClean="0"/>
              <a:t>Use a comma to shift between the main discourse and a quotation.</a:t>
            </a:r>
          </a:p>
          <a:p>
            <a:pPr marL="514350" indent="-514350" eaLnBrk="1" hangingPunct="1">
              <a:buFont typeface="Arial" charset="0"/>
              <a:buNone/>
            </a:pPr>
            <a:r>
              <a:rPr lang="en-US" smtClean="0"/>
              <a:t>Example:</a:t>
            </a:r>
          </a:p>
          <a:p>
            <a:pPr marL="514350" indent="-514350" eaLnBrk="1" hangingPunct="1">
              <a:buFont typeface="Calibri" pitchFamily="34" charset="0"/>
              <a:buAutoNum type="arabicPeriod"/>
            </a:pPr>
            <a:r>
              <a:rPr lang="en-US" i="1" smtClean="0"/>
              <a:t>John said without emotion, “I’ll see you tomorrow.”</a:t>
            </a:r>
            <a:endParaRPr lang="en-US" smtClean="0"/>
          </a:p>
          <a:p>
            <a:pPr marL="514350" indent="-514350" eaLnBrk="1" hangingPunct="1">
              <a:buFont typeface="Calibri" pitchFamily="34" charset="0"/>
              <a:buAutoNum type="arabicPeriod"/>
            </a:pPr>
            <a:r>
              <a:rPr lang="en-US" i="1" smtClean="0"/>
              <a:t>“I was able,” she answered, “to complete the assignment.”</a:t>
            </a:r>
            <a:endParaRPr lang="en-US" smtClean="0"/>
          </a:p>
          <a:p>
            <a:pPr marL="514350" indent="-514350" eaLnBrk="1" hangingPunct="1">
              <a:buFont typeface="Calibri" pitchFamily="34" charset="0"/>
              <a:buAutoNum type="arabicPeriod"/>
            </a:pPr>
            <a:endParaRPr lang="en-US" smtClean="0"/>
          </a:p>
          <a:p>
            <a:pPr marL="514350" indent="-514350" eaLnBrk="1" hangingPunct="1">
              <a:buFont typeface="Arial" charset="0"/>
              <a:buNone/>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457200" y="274638"/>
            <a:ext cx="8229600" cy="13255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9.  Period (.)</a:t>
            </a:r>
          </a:p>
        </p:txBody>
      </p:sp>
      <p:sp>
        <p:nvSpPr>
          <p:cNvPr id="5" name="Content Placeholder 4"/>
          <p:cNvSpPr>
            <a:spLocks noGrp="1"/>
          </p:cNvSpPr>
          <p:nvPr>
            <p:ph idx="1"/>
          </p:nvPr>
        </p:nvSpPr>
        <p:spPr>
          <a:xfrm>
            <a:off x="457200" y="1905000"/>
            <a:ext cx="8229600" cy="4221163"/>
          </a:xfrm>
        </p:spPr>
        <p:txBody>
          <a:bodyPr rtlCol="0">
            <a:normAutofit/>
          </a:bodyPr>
          <a:lstStyle/>
          <a:p>
            <a:pPr eaLnBrk="1" fontAlgn="auto" hangingPunct="1">
              <a:spcAft>
                <a:spcPts val="0"/>
              </a:spcAft>
              <a:buFont typeface="Arial" pitchFamily="34" charset="0"/>
              <a:buChar char="•"/>
              <a:defRPr/>
            </a:pPr>
            <a:r>
              <a:rPr lang="en-US" dirty="0" smtClean="0"/>
              <a:t>The primary use of a period is to end a sentence. </a:t>
            </a:r>
          </a:p>
          <a:p>
            <a:pPr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dirty="0" smtClean="0"/>
              <a:t>Business English is very important for your professional growth.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457200" y="274638"/>
            <a:ext cx="8229600" cy="13255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9.  Period (.)</a:t>
            </a:r>
          </a:p>
        </p:txBody>
      </p:sp>
      <p:sp>
        <p:nvSpPr>
          <p:cNvPr id="5" name="Content Placeholder 4"/>
          <p:cNvSpPr>
            <a:spLocks noGrp="1"/>
          </p:cNvSpPr>
          <p:nvPr>
            <p:ph idx="1"/>
          </p:nvPr>
        </p:nvSpPr>
        <p:spPr>
          <a:xfrm>
            <a:off x="457200" y="1905000"/>
            <a:ext cx="8229600" cy="4221163"/>
          </a:xfrm>
        </p:spPr>
        <p:txBody>
          <a:bodyPr rtlCol="0">
            <a:normAutofit/>
          </a:bodyPr>
          <a:lstStyle/>
          <a:p>
            <a:pPr eaLnBrk="1" fontAlgn="auto" hangingPunct="1">
              <a:spcAft>
                <a:spcPts val="0"/>
              </a:spcAft>
              <a:buFont typeface="Arial" pitchFamily="34" charset="0"/>
              <a:buChar char="•"/>
              <a:defRPr/>
            </a:pPr>
            <a:r>
              <a:rPr lang="en-US" dirty="0" smtClean="0"/>
              <a:t>Its second important use is for abbreviations.</a:t>
            </a:r>
          </a:p>
          <a:p>
            <a:pPr eaLnBrk="1" fontAlgn="auto" hangingPunct="1">
              <a:spcAft>
                <a:spcPts val="0"/>
              </a:spcAft>
              <a:buFont typeface="Arial" pitchFamily="34" charset="0"/>
              <a:buNone/>
              <a:defRPr/>
            </a:pPr>
            <a:r>
              <a:rPr lang="en-US" dirty="0" smtClean="0"/>
              <a:t>Examples:</a:t>
            </a:r>
          </a:p>
          <a:p>
            <a:pPr marL="514350" indent="-514350" eaLnBrk="1" fontAlgn="auto" hangingPunct="1">
              <a:spcAft>
                <a:spcPts val="0"/>
              </a:spcAft>
              <a:buFont typeface="+mj-lt"/>
              <a:buAutoNum type="arabicPeriod"/>
              <a:defRPr/>
            </a:pPr>
            <a:r>
              <a:rPr lang="en-US" i="1" dirty="0" smtClean="0"/>
              <a:t>Jesus Christ was born c. 4-6AD</a:t>
            </a:r>
            <a:endParaRPr lang="en-US" dirty="0" smtClean="0"/>
          </a:p>
          <a:p>
            <a:pPr marL="514350" indent="-514350" eaLnBrk="1" fontAlgn="auto" hangingPunct="1">
              <a:spcAft>
                <a:spcPts val="0"/>
              </a:spcAft>
              <a:buFont typeface="+mj-lt"/>
              <a:buAutoNum type="arabicPeriod"/>
              <a:defRPr/>
            </a:pPr>
            <a:r>
              <a:rPr lang="en-US" i="1" dirty="0" smtClean="0"/>
              <a:t>Mr. Jose was happy to see his wife.</a:t>
            </a:r>
            <a:endParaRPr lang="en-US" dirty="0" smtClean="0"/>
          </a:p>
          <a:p>
            <a:pPr marL="514350" indent="-514350" eaLnBrk="1" fontAlgn="auto" hangingPunct="1">
              <a:spcAft>
                <a:spcPts val="0"/>
              </a:spcAft>
              <a:buFont typeface="+mj-lt"/>
              <a:buAutoNum type="arabicPeriod"/>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a:blipFill>
            <a:blip r:embed="rId2" cstate="print"/>
            <a:tile tx="0" ty="0" sx="100000" sy="100000" flip="none" algn="tl"/>
          </a:blipFill>
        </p:spPr>
        <p:txBody>
          <a:bodyPr rtlCol="0">
            <a:normAutofit fontScale="90000"/>
          </a:bodyPr>
          <a:lstStyle/>
          <a:p>
            <a:pPr eaLnBrk="1" fontAlgn="auto" hangingPunct="1">
              <a:spcAft>
                <a:spcPts val="0"/>
              </a:spcAft>
              <a:defRPr/>
            </a:pPr>
            <a:r>
              <a:rPr lang="en-US" sz="6000" b="1" dirty="0" smtClean="0">
                <a:latin typeface="Georgia" pitchFamily="18" charset="0"/>
              </a:rPr>
              <a:t>8. Question Mark (?)</a:t>
            </a:r>
            <a:endParaRPr lang="en-US" sz="6000" b="1" dirty="0">
              <a:latin typeface="Georgia" pitchFamily="18" charset="0"/>
            </a:endParaRPr>
          </a:p>
        </p:txBody>
      </p:sp>
      <p:sp>
        <p:nvSpPr>
          <p:cNvPr id="5" name="Content Placeholder 4"/>
          <p:cNvSpPr>
            <a:spLocks noGrp="1"/>
          </p:cNvSpPr>
          <p:nvPr>
            <p:ph idx="1"/>
          </p:nvPr>
        </p:nvSpPr>
        <p:spPr>
          <a:xfrm>
            <a:off x="457200" y="2057400"/>
            <a:ext cx="8229600" cy="4068763"/>
          </a:xfrm>
        </p:spPr>
        <p:txBody>
          <a:bodyPr rtlCol="0">
            <a:normAutofit/>
          </a:bodyPr>
          <a:lstStyle/>
          <a:p>
            <a:pPr eaLnBrk="1" fontAlgn="auto" hangingPunct="1">
              <a:spcAft>
                <a:spcPts val="0"/>
              </a:spcAft>
              <a:buFont typeface="Arial" pitchFamily="34" charset="0"/>
              <a:buChar char="•"/>
              <a:defRPr/>
            </a:pPr>
            <a:r>
              <a:rPr lang="en-US" dirty="0" smtClean="0"/>
              <a:t>It goes at the end of a sentence which is a question.</a:t>
            </a:r>
          </a:p>
          <a:p>
            <a:pPr eaLnBrk="1" fontAlgn="auto" hangingPunct="1">
              <a:spcAft>
                <a:spcPts val="0"/>
              </a:spcAft>
              <a:buFont typeface="Arial" pitchFamily="34" charset="0"/>
              <a:buNone/>
              <a:defRPr/>
            </a:pPr>
            <a:r>
              <a:rPr lang="en-US" dirty="0" smtClean="0"/>
              <a:t>Examples:</a:t>
            </a:r>
          </a:p>
          <a:p>
            <a:pPr marL="514350" indent="-514350" eaLnBrk="1" fontAlgn="auto" hangingPunct="1">
              <a:spcAft>
                <a:spcPts val="0"/>
              </a:spcAft>
              <a:buFont typeface="+mj-lt"/>
              <a:buAutoNum type="arabicPeriod"/>
              <a:defRPr/>
            </a:pPr>
            <a:r>
              <a:rPr lang="en-US" dirty="0" smtClean="0"/>
              <a:t>What can you do for the company?</a:t>
            </a:r>
          </a:p>
          <a:p>
            <a:pPr marL="514350" indent="-514350" eaLnBrk="1" fontAlgn="auto" hangingPunct="1">
              <a:spcAft>
                <a:spcPts val="0"/>
              </a:spcAft>
              <a:buFont typeface="+mj-lt"/>
              <a:buAutoNum type="arabicPeriod"/>
              <a:defRPr/>
            </a:pPr>
            <a:r>
              <a:rPr lang="en-US" dirty="0" smtClean="0"/>
              <a:t>How can you be an asset?</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4800" b="1" smtClean="0">
                <a:latin typeface="Georgia" pitchFamily="18" charset="0"/>
              </a:rPr>
              <a:t>7. Exclamation Point (!)</a:t>
            </a:r>
          </a:p>
        </p:txBody>
      </p:sp>
      <p:sp>
        <p:nvSpPr>
          <p:cNvPr id="5" name="Content Placeholder 4"/>
          <p:cNvSpPr>
            <a:spLocks noGrp="1"/>
          </p:cNvSpPr>
          <p:nvPr>
            <p:ph idx="1"/>
          </p:nvPr>
        </p:nvSpPr>
        <p:spPr>
          <a:xfrm>
            <a:off x="457200" y="1981200"/>
            <a:ext cx="8229600" cy="4144963"/>
          </a:xfrm>
        </p:spPr>
        <p:txBody>
          <a:bodyPr rtlCol="0">
            <a:normAutofit/>
          </a:bodyPr>
          <a:lstStyle/>
          <a:p>
            <a:pPr eaLnBrk="1" fontAlgn="auto" hangingPunct="1">
              <a:spcAft>
                <a:spcPts val="0"/>
              </a:spcAft>
              <a:buFont typeface="Arial" pitchFamily="34" charset="0"/>
              <a:buChar char="•"/>
              <a:defRPr/>
            </a:pPr>
            <a:r>
              <a:rPr lang="en-US" dirty="0" smtClean="0"/>
              <a:t>This is used in ending extreme emotions expressed in a sentence.</a:t>
            </a:r>
          </a:p>
          <a:p>
            <a:pPr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dirty="0" smtClean="0"/>
              <a:t>Ouch!</a:t>
            </a:r>
          </a:p>
          <a:p>
            <a:pPr marL="514350" indent="-514350" eaLnBrk="1" fontAlgn="auto" hangingPunct="1">
              <a:spcAft>
                <a:spcPts val="0"/>
              </a:spcAft>
              <a:buFont typeface="+mj-lt"/>
              <a:buAutoNum type="arabicPeriod"/>
              <a:defRPr/>
            </a:pPr>
            <a:r>
              <a:rPr lang="en-US" dirty="0" smtClean="0"/>
              <a:t>Fire! Fire!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4800" b="1" smtClean="0">
                <a:latin typeface="Georgia" pitchFamily="18" charset="0"/>
              </a:rPr>
              <a:t>6.  Quotation marks (“”)</a:t>
            </a:r>
          </a:p>
        </p:txBody>
      </p:sp>
      <p:sp>
        <p:nvSpPr>
          <p:cNvPr id="3" name="Content Placeholder 2"/>
          <p:cNvSpPr>
            <a:spLocks noGrp="1"/>
          </p:cNvSpPr>
          <p:nvPr>
            <p:ph idx="1"/>
          </p:nvPr>
        </p:nvSpPr>
        <p:spPr>
          <a:xfrm>
            <a:off x="457200" y="2057400"/>
            <a:ext cx="8229600" cy="4068763"/>
          </a:xfrm>
        </p:spPr>
        <p:txBody>
          <a:bodyPr rtlCol="0">
            <a:normAutofit/>
          </a:bodyPr>
          <a:lstStyle/>
          <a:p>
            <a:pPr eaLnBrk="1" fontAlgn="auto" hangingPunct="1">
              <a:spcAft>
                <a:spcPts val="0"/>
              </a:spcAft>
              <a:buFont typeface="Arial" pitchFamily="34" charset="0"/>
              <a:buChar char="•"/>
              <a:defRPr/>
            </a:pPr>
            <a:r>
              <a:rPr lang="en-US" dirty="0" smtClean="0"/>
              <a:t>are used to quote another person’s words exactly, whether they be spoken, or written</a:t>
            </a:r>
          </a:p>
          <a:p>
            <a:pPr eaLnBrk="1" fontAlgn="auto" hangingPunct="1">
              <a:spcAft>
                <a:spcPts val="0"/>
              </a:spcAft>
              <a:buFont typeface="Arial" pitchFamily="34" charset="0"/>
              <a:buNone/>
              <a:defRPr/>
            </a:pPr>
            <a:r>
              <a:rPr lang="en-US" dirty="0" smtClean="0"/>
              <a:t>Examples:</a:t>
            </a:r>
          </a:p>
          <a:p>
            <a:pPr marL="514350" indent="-514350" eaLnBrk="1" fontAlgn="auto" hangingPunct="1">
              <a:spcAft>
                <a:spcPts val="0"/>
              </a:spcAft>
              <a:buFont typeface="+mj-lt"/>
              <a:buAutoNum type="arabicPeriod"/>
              <a:defRPr/>
            </a:pPr>
            <a:r>
              <a:rPr lang="en-US" i="1" dirty="0" smtClean="0"/>
              <a:t>John said, “We are going shopping.”</a:t>
            </a:r>
            <a:r>
              <a:rPr lang="en-US" dirty="0" smtClean="0"/>
              <a:t> </a:t>
            </a:r>
          </a:p>
          <a:p>
            <a:pPr marL="514350" indent="-514350" eaLnBrk="1" fontAlgn="auto" hangingPunct="1">
              <a:spcAft>
                <a:spcPts val="0"/>
              </a:spcAft>
              <a:buFont typeface="+mj-lt"/>
              <a:buAutoNum type="arabicPeriod"/>
              <a:defRPr/>
            </a:pPr>
            <a:r>
              <a:rPr lang="en-US" i="1" dirty="0" smtClean="0"/>
              <a:t>As D. H. </a:t>
            </a:r>
            <a:r>
              <a:rPr lang="en-US" i="1" dirty="0" err="1" smtClean="0"/>
              <a:t>Nachas</a:t>
            </a:r>
            <a:r>
              <a:rPr lang="en-US" i="1" dirty="0" smtClean="0"/>
              <a:t> explains, “The gestures used for greeting others differ greatly from one culture to another.”</a:t>
            </a:r>
            <a:r>
              <a:rPr lang="en-US" dirty="0" smtClean="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4800" b="1" smtClean="0">
                <a:latin typeface="Georgia" pitchFamily="18" charset="0"/>
              </a:rPr>
              <a:t>6.  Quotation marks (“”)</a:t>
            </a:r>
          </a:p>
        </p:txBody>
      </p:sp>
      <p:sp>
        <p:nvSpPr>
          <p:cNvPr id="3" name="Content Placeholder 2"/>
          <p:cNvSpPr>
            <a:spLocks noGrp="1"/>
          </p:cNvSpPr>
          <p:nvPr>
            <p:ph idx="1"/>
          </p:nvPr>
        </p:nvSpPr>
        <p:spPr>
          <a:xfrm>
            <a:off x="457200" y="2057400"/>
            <a:ext cx="8229600" cy="4068763"/>
          </a:xfrm>
        </p:spPr>
        <p:txBody>
          <a:bodyPr rtlCol="0">
            <a:normAutofit/>
          </a:bodyPr>
          <a:lstStyle/>
          <a:p>
            <a:pPr eaLnBrk="1" fontAlgn="auto" hangingPunct="1">
              <a:spcAft>
                <a:spcPts val="0"/>
              </a:spcAft>
              <a:buFont typeface="Arial" pitchFamily="34" charset="0"/>
              <a:buChar char="•"/>
              <a:defRPr/>
            </a:pPr>
            <a:r>
              <a:rPr lang="en-US" dirty="0" smtClean="0"/>
              <a:t>used to denote irony or sarcasm, or to note something unusual about it</a:t>
            </a:r>
          </a:p>
          <a:p>
            <a:pPr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i="1" dirty="0" smtClean="0"/>
              <a:t>The great march of “progress” has left millions impoverished and hungry.</a:t>
            </a: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5.  Colon (:)</a:t>
            </a:r>
          </a:p>
        </p:txBody>
      </p:sp>
      <p:sp>
        <p:nvSpPr>
          <p:cNvPr id="3" name="Content Placeholder 2"/>
          <p:cNvSpPr>
            <a:spLocks noGrp="1"/>
          </p:cNvSpPr>
          <p:nvPr>
            <p:ph idx="1"/>
          </p:nvPr>
        </p:nvSpPr>
        <p:spPr>
          <a:xfrm>
            <a:off x="457200" y="2057400"/>
            <a:ext cx="8229600" cy="4068763"/>
          </a:xfrm>
        </p:spPr>
        <p:txBody>
          <a:bodyPr rtlCol="0">
            <a:normAutofit fontScale="92500"/>
          </a:bodyPr>
          <a:lstStyle/>
          <a:p>
            <a:pPr eaLnBrk="1" fontAlgn="auto" hangingPunct="1">
              <a:spcAft>
                <a:spcPts val="0"/>
              </a:spcAft>
              <a:buFont typeface="Arial" pitchFamily="34" charset="0"/>
              <a:buChar char="•"/>
              <a:defRPr/>
            </a:pPr>
            <a:r>
              <a:rPr lang="en-US" dirty="0" smtClean="0"/>
              <a:t>used after a complete statement in order to introduce one or more directly related ideas, such as a series of directions, a list, or a quotation or other comment illustrating or explaining the statement</a:t>
            </a:r>
          </a:p>
          <a:p>
            <a:pPr eaLnBrk="1" fontAlgn="auto" hangingPunct="1">
              <a:spcAft>
                <a:spcPts val="0"/>
              </a:spcAft>
              <a:buFont typeface="Arial" pitchFamily="34" charset="0"/>
              <a:buNone/>
              <a:defRPr/>
            </a:pPr>
            <a:r>
              <a:rPr lang="en-US" dirty="0" smtClean="0"/>
              <a:t>Example:</a:t>
            </a:r>
          </a:p>
          <a:p>
            <a:pPr marL="514350" indent="-514350" eaLnBrk="1" fontAlgn="auto" hangingPunct="1">
              <a:spcAft>
                <a:spcPts val="0"/>
              </a:spcAft>
              <a:buFont typeface="+mj-lt"/>
              <a:buAutoNum type="arabicPeriod"/>
              <a:defRPr/>
            </a:pPr>
            <a:r>
              <a:rPr lang="en-US" i="1" dirty="0" smtClean="0"/>
              <a:t>The daily newspaper contains four sections: news, sports, entertainment, and classified ads.</a:t>
            </a:r>
            <a:endParaRPr lang="en-US" dirty="0" smtClean="0"/>
          </a:p>
          <a:p>
            <a:pPr marL="514350" indent="-514350" eaLnBrk="1" fontAlgn="auto" hangingPunct="1">
              <a:spcAft>
                <a:spcPts val="0"/>
              </a:spcAft>
              <a:buFont typeface="+mj-lt"/>
              <a:buAutoNum type="arabicPeriod"/>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1143000"/>
            <a:ext cx="8229600" cy="3352800"/>
          </a:xfrm>
        </p:spPr>
        <p:txBody>
          <a:bodyPr/>
          <a:lstStyle/>
          <a:p>
            <a:pPr algn="ctr" eaLnBrk="1" hangingPunct="1"/>
            <a:r>
              <a:rPr lang="en-US" sz="4800" i="1" smtClean="0"/>
              <a:t>He said, "Treat her as you would your own daughter.“</a:t>
            </a:r>
          </a:p>
          <a:p>
            <a:pPr algn="ctr" eaLnBrk="1" hangingPunct="1">
              <a:buFont typeface="Arial" charset="0"/>
              <a:buNone/>
            </a:pPr>
            <a:endParaRPr lang="en-US" sz="4800" i="1" smtClean="0"/>
          </a:p>
          <a:p>
            <a:pPr algn="ctr" eaLnBrk="1" hangingPunct="1"/>
            <a:r>
              <a:rPr lang="en-US" sz="4800" i="1" smtClean="0"/>
              <a:t>"Look out!" she screamed. "You almost ran into my child."</a:t>
            </a:r>
            <a:endParaRPr lang="en-US" sz="48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5.  Colon (:)</a:t>
            </a:r>
          </a:p>
        </p:txBody>
      </p:sp>
      <p:sp>
        <p:nvSpPr>
          <p:cNvPr id="41987" name="Content Placeholder 2"/>
          <p:cNvSpPr>
            <a:spLocks noGrp="1"/>
          </p:cNvSpPr>
          <p:nvPr>
            <p:ph idx="1"/>
          </p:nvPr>
        </p:nvSpPr>
        <p:spPr>
          <a:xfrm>
            <a:off x="457200" y="2057400"/>
            <a:ext cx="8229600" cy="4068763"/>
          </a:xfrm>
        </p:spPr>
        <p:txBody>
          <a:bodyPr/>
          <a:lstStyle/>
          <a:p>
            <a:pPr marL="514350" indent="-514350" eaLnBrk="1" hangingPunct="1"/>
            <a:r>
              <a:rPr lang="en-US" smtClean="0"/>
              <a:t>used to separate chapter and verse from the bible or to separate hours, minutes, and seconds</a:t>
            </a:r>
          </a:p>
          <a:p>
            <a:pPr marL="514350" indent="-514350" eaLnBrk="1" hangingPunct="1">
              <a:buFont typeface="Arial" charset="0"/>
              <a:buNone/>
            </a:pPr>
            <a:r>
              <a:rPr lang="en-US" smtClean="0"/>
              <a:t>Example:</a:t>
            </a:r>
          </a:p>
          <a:p>
            <a:pPr marL="514350" indent="-514350" eaLnBrk="1" hangingPunct="1">
              <a:buFont typeface="Calibri" pitchFamily="34" charset="0"/>
              <a:buAutoNum type="arabicPeriod"/>
            </a:pPr>
            <a:r>
              <a:rPr lang="en-US" smtClean="0"/>
              <a:t>John 1:21</a:t>
            </a:r>
          </a:p>
          <a:p>
            <a:pPr marL="514350" indent="-514350" eaLnBrk="1" hangingPunct="1">
              <a:buFont typeface="Calibri" pitchFamily="34" charset="0"/>
              <a:buAutoNum type="arabicPeriod"/>
            </a:pPr>
            <a:r>
              <a:rPr lang="en-US" smtClean="0"/>
              <a:t>09:25:12</a:t>
            </a:r>
          </a:p>
          <a:p>
            <a:pPr marL="514350" indent="-514350" eaLnBrk="1" hangingPunct="1">
              <a:buFont typeface="Calibri" pitchFamily="34" charset="0"/>
              <a:buAutoNum type="arabicPeriod"/>
            </a:pPr>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4.  Semicolon (;)</a:t>
            </a:r>
          </a:p>
        </p:txBody>
      </p:sp>
      <p:sp>
        <p:nvSpPr>
          <p:cNvPr id="3" name="Content Placeholder 2"/>
          <p:cNvSpPr>
            <a:spLocks noGrp="1"/>
          </p:cNvSpPr>
          <p:nvPr>
            <p:ph idx="1"/>
          </p:nvPr>
        </p:nvSpPr>
        <p:spPr>
          <a:xfrm>
            <a:off x="457200" y="1981200"/>
            <a:ext cx="8229600" cy="4144963"/>
          </a:xfrm>
        </p:spPr>
        <p:txBody>
          <a:bodyPr/>
          <a:lstStyle/>
          <a:p>
            <a:pPr eaLnBrk="1" hangingPunct="1">
              <a:defRPr/>
            </a:pPr>
            <a:r>
              <a:rPr lang="en-US" dirty="0" smtClean="0"/>
              <a:t>Use a semicolon to join related independent clauses in compound sentences</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Jim worked hard to earn his degree; consequently, he was certain to achieve a distinction.</a:t>
            </a:r>
            <a:endParaRPr lang="en-US" dirty="0" smtClean="0"/>
          </a:p>
          <a:p>
            <a:pPr marL="514350" indent="-514350" eaLnBrk="1" hangingPunct="1">
              <a:buFont typeface="+mj-lt"/>
              <a:buAutoNum type="arabicPeriod"/>
              <a:defRPr/>
            </a:pPr>
            <a:r>
              <a:rPr lang="en-US" i="1" dirty="0" smtClean="0"/>
              <a:t>Jane overslept by three hours; she was going to be late for work again.</a:t>
            </a:r>
            <a:endParaRPr lang="en-US" dirty="0" smtClean="0"/>
          </a:p>
          <a:p>
            <a:pPr marL="514350" indent="-514350" eaLnBrk="1" hangingPunct="1">
              <a:buFont typeface="+mj-lt"/>
              <a:buAutoNum type="arabicPeriod"/>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blipFill dpi="0" rotWithShape="1">
            <a:blip r:embed="rId2" cstate="print"/>
            <a:srcRect/>
            <a:tile tx="0" ty="0" sx="100000" sy="100000" flip="none" algn="tl"/>
          </a:blipFill>
        </p:spPr>
        <p:txBody>
          <a:bodyPr/>
          <a:lstStyle/>
          <a:p>
            <a:pPr eaLnBrk="1" hangingPunct="1"/>
            <a:r>
              <a:rPr lang="en-US" sz="6000" b="1" smtClean="0">
                <a:latin typeface="Georgia" pitchFamily="18" charset="0"/>
              </a:rPr>
              <a:t>4.  Semicolon (;)</a:t>
            </a:r>
          </a:p>
        </p:txBody>
      </p:sp>
      <p:sp>
        <p:nvSpPr>
          <p:cNvPr id="44035" name="Content Placeholder 2"/>
          <p:cNvSpPr>
            <a:spLocks noGrp="1"/>
          </p:cNvSpPr>
          <p:nvPr>
            <p:ph idx="1"/>
          </p:nvPr>
        </p:nvSpPr>
        <p:spPr/>
        <p:txBody>
          <a:bodyPr/>
          <a:lstStyle/>
          <a:p>
            <a:pPr marL="514350" indent="-514350" eaLnBrk="1" hangingPunct="1"/>
            <a:r>
              <a:rPr lang="en-US" smtClean="0"/>
              <a:t>used to separate items in a series if the elements of the series already include commas</a:t>
            </a:r>
          </a:p>
          <a:p>
            <a:pPr marL="514350" indent="-514350" eaLnBrk="1" hangingPunct="1">
              <a:buFont typeface="Arial" charset="0"/>
              <a:buNone/>
            </a:pPr>
            <a:r>
              <a:rPr lang="en-US" smtClean="0"/>
              <a:t>Example:</a:t>
            </a:r>
          </a:p>
          <a:p>
            <a:pPr marL="514350" indent="-514350" eaLnBrk="1" hangingPunct="1">
              <a:buFont typeface="Calibri" pitchFamily="34" charset="0"/>
              <a:buAutoNum type="arabicPeriod"/>
            </a:pPr>
            <a:r>
              <a:rPr lang="en-US" i="1" smtClean="0"/>
              <a:t>Members of the band include Harold Rostein, clarinetist; Tony Aluppo, tuba player; and Lee Jefferson, trumpeter.</a:t>
            </a:r>
            <a:endParaRPr lang="en-US" smtClean="0"/>
          </a:p>
          <a:p>
            <a:pPr marL="514350" indent="-514350" eaLnBrk="1" hangingPunct="1">
              <a:buFont typeface="Calibri" pitchFamily="34" charset="0"/>
              <a:buAutoNum type="arabicPeriod"/>
            </a:pP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3.  Apostrophe ( ’)</a:t>
            </a:r>
          </a:p>
        </p:txBody>
      </p:sp>
      <p:sp>
        <p:nvSpPr>
          <p:cNvPr id="3" name="Content Placeholder 2"/>
          <p:cNvSpPr>
            <a:spLocks noGrp="1"/>
          </p:cNvSpPr>
          <p:nvPr>
            <p:ph idx="1"/>
          </p:nvPr>
        </p:nvSpPr>
        <p:spPr>
          <a:xfrm>
            <a:off x="457200" y="1981200"/>
            <a:ext cx="8229600" cy="4144963"/>
          </a:xfrm>
        </p:spPr>
        <p:txBody>
          <a:bodyPr/>
          <a:lstStyle/>
          <a:p>
            <a:pPr eaLnBrk="1" hangingPunct="1">
              <a:defRPr/>
            </a:pPr>
            <a:r>
              <a:rPr lang="en-US" dirty="0" smtClean="0"/>
              <a:t> to form possessives of nouns</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the boy’s hat</a:t>
            </a:r>
            <a:endParaRPr lang="en-US" dirty="0" smtClean="0"/>
          </a:p>
          <a:p>
            <a:pPr marL="514350" indent="-514350" eaLnBrk="1" hangingPunct="1">
              <a:buFont typeface="+mj-lt"/>
              <a:buAutoNum type="arabicPeriod"/>
              <a:defRPr/>
            </a:pPr>
            <a:r>
              <a:rPr lang="en-US" i="1" dirty="0" smtClean="0"/>
              <a:t>three day’s journey</a:t>
            </a:r>
            <a:endParaRPr lang="en-US" dirty="0" smtClean="0"/>
          </a:p>
          <a:p>
            <a:pPr marL="514350" indent="-514350" eaLnBrk="1" hangingPunct="1">
              <a:buFont typeface="Arial" charset="0"/>
              <a:buNone/>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3.  Apostrophe ( ’)</a:t>
            </a:r>
          </a:p>
        </p:txBody>
      </p:sp>
      <p:sp>
        <p:nvSpPr>
          <p:cNvPr id="3" name="Content Placeholder 2"/>
          <p:cNvSpPr>
            <a:spLocks noGrp="1"/>
          </p:cNvSpPr>
          <p:nvPr>
            <p:ph idx="1"/>
          </p:nvPr>
        </p:nvSpPr>
        <p:spPr>
          <a:xfrm>
            <a:off x="457200" y="1981200"/>
            <a:ext cx="8229600" cy="4144963"/>
          </a:xfrm>
        </p:spPr>
        <p:txBody>
          <a:bodyPr/>
          <a:lstStyle/>
          <a:p>
            <a:pPr eaLnBrk="1" hangingPunct="1">
              <a:defRPr/>
            </a:pPr>
            <a:r>
              <a:rPr lang="en-US" dirty="0" smtClean="0"/>
              <a:t> to show the omission of letters</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He’ll go</a:t>
            </a:r>
            <a:r>
              <a:rPr lang="en-US" dirty="0" smtClean="0"/>
              <a:t> = He will go</a:t>
            </a:r>
          </a:p>
          <a:p>
            <a:pPr marL="514350" indent="-514350" eaLnBrk="1" hangingPunct="1">
              <a:buFont typeface="+mj-lt"/>
              <a:buAutoNum type="arabicPeriod"/>
              <a:defRPr/>
            </a:pPr>
            <a:r>
              <a:rPr lang="en-US" i="1" dirty="0" smtClean="0"/>
              <a:t>could’ve</a:t>
            </a:r>
            <a:r>
              <a:rPr lang="en-US" dirty="0" smtClean="0"/>
              <a:t> = could have</a:t>
            </a:r>
          </a:p>
          <a:p>
            <a:pPr marL="514350" indent="-514350" eaLnBrk="1" hangingPunct="1">
              <a:buFont typeface="Arial" charset="0"/>
              <a:buNone/>
              <a:defRPr/>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3.  Apostrophe ( ’)</a:t>
            </a:r>
          </a:p>
        </p:txBody>
      </p:sp>
      <p:sp>
        <p:nvSpPr>
          <p:cNvPr id="3" name="Content Placeholder 2"/>
          <p:cNvSpPr>
            <a:spLocks noGrp="1"/>
          </p:cNvSpPr>
          <p:nvPr>
            <p:ph idx="1"/>
          </p:nvPr>
        </p:nvSpPr>
        <p:spPr>
          <a:xfrm>
            <a:off x="457200" y="1981200"/>
            <a:ext cx="8229600" cy="4144963"/>
          </a:xfrm>
        </p:spPr>
        <p:txBody>
          <a:bodyPr/>
          <a:lstStyle/>
          <a:p>
            <a:pPr eaLnBrk="1" hangingPunct="1">
              <a:defRPr/>
            </a:pPr>
            <a:r>
              <a:rPr lang="en-US" dirty="0" smtClean="0"/>
              <a:t> to form plurals</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Mind your </a:t>
            </a:r>
            <a:r>
              <a:rPr lang="en-US" i="1" dirty="0" err="1" smtClean="0"/>
              <a:t>p’s</a:t>
            </a:r>
            <a:r>
              <a:rPr lang="en-US" i="1" dirty="0" smtClean="0"/>
              <a:t> and </a:t>
            </a:r>
            <a:r>
              <a:rPr lang="en-US" i="1" dirty="0" err="1" smtClean="0"/>
              <a:t>q’s</a:t>
            </a:r>
            <a:r>
              <a:rPr lang="en-US" i="1" dirty="0" smtClean="0"/>
              <a:t>.</a:t>
            </a:r>
            <a:endParaRPr lang="en-US" dirty="0" smtClean="0"/>
          </a:p>
          <a:p>
            <a:pPr marL="514350" indent="-514350" eaLnBrk="1" hangingPunct="1">
              <a:buFont typeface="+mj-lt"/>
              <a:buAutoNum type="arabicPeriod"/>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6000" b="1" smtClean="0">
                <a:latin typeface="Georgia" pitchFamily="18" charset="0"/>
              </a:rPr>
              <a:t>2.  Parentheses ( )</a:t>
            </a:r>
          </a:p>
        </p:txBody>
      </p:sp>
      <p:sp>
        <p:nvSpPr>
          <p:cNvPr id="3" name="Content Placeholder 2"/>
          <p:cNvSpPr>
            <a:spLocks noGrp="1"/>
          </p:cNvSpPr>
          <p:nvPr>
            <p:ph idx="1"/>
          </p:nvPr>
        </p:nvSpPr>
        <p:spPr>
          <a:xfrm>
            <a:off x="457200" y="2133600"/>
            <a:ext cx="8229600" cy="3992563"/>
          </a:xfrm>
        </p:spPr>
        <p:txBody>
          <a:bodyPr/>
          <a:lstStyle/>
          <a:p>
            <a:pPr eaLnBrk="1" hangingPunct="1">
              <a:defRPr/>
            </a:pPr>
            <a:r>
              <a:rPr lang="en-US" dirty="0" smtClean="0"/>
              <a:t>occasionally and sparingly used for extra, nonessential material included in a sentence</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Before arriving at the station, the old train (someone said it was a relic of frontier days) caught fire.</a:t>
            </a:r>
            <a:endParaRPr lang="en-US" dirty="0" smtClean="0"/>
          </a:p>
          <a:p>
            <a:pPr marL="514350" indent="-514350" eaLnBrk="1" hangingPunct="1">
              <a:buFont typeface="Arial" charset="0"/>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5400" b="1" smtClean="0">
                <a:latin typeface="Georgia" pitchFamily="18" charset="0"/>
              </a:rPr>
              <a:t>1.  Hyphen or dash (-)</a:t>
            </a:r>
          </a:p>
        </p:txBody>
      </p:sp>
      <p:sp>
        <p:nvSpPr>
          <p:cNvPr id="3" name="Content Placeholder 2"/>
          <p:cNvSpPr>
            <a:spLocks noGrp="1"/>
          </p:cNvSpPr>
          <p:nvPr>
            <p:ph idx="1"/>
          </p:nvPr>
        </p:nvSpPr>
        <p:spPr>
          <a:xfrm>
            <a:off x="457200" y="2209800"/>
            <a:ext cx="8229600" cy="3916363"/>
          </a:xfrm>
        </p:spPr>
        <p:txBody>
          <a:bodyPr/>
          <a:lstStyle/>
          <a:p>
            <a:pPr eaLnBrk="1" hangingPunct="1">
              <a:defRPr/>
            </a:pPr>
            <a:r>
              <a:rPr lang="en-US" dirty="0" smtClean="0"/>
              <a:t>Use a hyphen to join two or more words serving as a single adjective before a noun</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chocolate-covered peanuts</a:t>
            </a:r>
            <a:endParaRPr lang="en-US" dirty="0" smtClean="0"/>
          </a:p>
          <a:p>
            <a:pPr marL="514350" indent="-514350" eaLnBrk="1" hangingPunct="1">
              <a:buFont typeface="+mj-lt"/>
              <a:buAutoNum type="arabicPeriod"/>
              <a:defRPr/>
            </a:pPr>
            <a:r>
              <a:rPr lang="en-US" dirty="0" smtClean="0"/>
              <a:t>Two-storey house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5400" b="1" smtClean="0">
                <a:latin typeface="Georgia" pitchFamily="18" charset="0"/>
              </a:rPr>
              <a:t>1.  Hyphen or dash (-)</a:t>
            </a:r>
          </a:p>
        </p:txBody>
      </p:sp>
      <p:sp>
        <p:nvSpPr>
          <p:cNvPr id="3" name="Content Placeholder 2"/>
          <p:cNvSpPr>
            <a:spLocks noGrp="1"/>
          </p:cNvSpPr>
          <p:nvPr>
            <p:ph idx="1"/>
          </p:nvPr>
        </p:nvSpPr>
        <p:spPr>
          <a:xfrm>
            <a:off x="457200" y="2209800"/>
            <a:ext cx="8229600" cy="3916363"/>
          </a:xfrm>
        </p:spPr>
        <p:txBody>
          <a:bodyPr/>
          <a:lstStyle/>
          <a:p>
            <a:pPr eaLnBrk="1" hangingPunct="1">
              <a:defRPr/>
            </a:pPr>
            <a:r>
              <a:rPr lang="en-US" dirty="0" smtClean="0"/>
              <a:t>Use a hyphen with compound numbers</a:t>
            </a:r>
          </a:p>
          <a:p>
            <a:pPr eaLnBrk="1" hangingPunct="1">
              <a:buFont typeface="Arial" charset="0"/>
              <a:buNone/>
              <a:defRPr/>
            </a:pPr>
            <a:r>
              <a:rPr lang="en-US" dirty="0" smtClean="0"/>
              <a:t>Example:</a:t>
            </a:r>
          </a:p>
          <a:p>
            <a:pPr marL="514350" indent="-514350" eaLnBrk="1" hangingPunct="1">
              <a:buFont typeface="+mj-lt"/>
              <a:buAutoNum type="arabicPeriod"/>
              <a:defRPr/>
            </a:pPr>
            <a:r>
              <a:rPr lang="en-US" dirty="0" smtClean="0"/>
              <a:t>Forty-five</a:t>
            </a:r>
          </a:p>
          <a:p>
            <a:pPr marL="514350" indent="-514350" eaLnBrk="1" hangingPunct="1">
              <a:buFont typeface="+mj-lt"/>
              <a:buAutoNum type="arabicPeriod"/>
              <a:defRPr/>
            </a:pPr>
            <a:r>
              <a:rPr lang="en-US" dirty="0" smtClean="0"/>
              <a:t>Sixty-two</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5400" b="1" smtClean="0">
                <a:latin typeface="Georgia" pitchFamily="18" charset="0"/>
              </a:rPr>
              <a:t>1.  Hyphen or dash (-)</a:t>
            </a:r>
          </a:p>
        </p:txBody>
      </p:sp>
      <p:sp>
        <p:nvSpPr>
          <p:cNvPr id="3" name="Content Placeholder 2"/>
          <p:cNvSpPr>
            <a:spLocks noGrp="1"/>
          </p:cNvSpPr>
          <p:nvPr>
            <p:ph idx="1"/>
          </p:nvPr>
        </p:nvSpPr>
        <p:spPr>
          <a:xfrm>
            <a:off x="457200" y="2209800"/>
            <a:ext cx="8229600" cy="3916363"/>
          </a:xfrm>
        </p:spPr>
        <p:txBody>
          <a:bodyPr/>
          <a:lstStyle/>
          <a:p>
            <a:pPr eaLnBrk="1" hangingPunct="1">
              <a:defRPr/>
            </a:pPr>
            <a:r>
              <a:rPr lang="en-US" dirty="0" smtClean="0"/>
              <a:t>Use a hyphen with the prefixes ex- (meaning former), self-, all-; with the suffix -elect; between a prefix and a capitalized word; and with figures or letters</a:t>
            </a:r>
          </a:p>
          <a:p>
            <a:pPr eaLnBrk="1" hangingPunct="1">
              <a:buFont typeface="Arial" charset="0"/>
              <a:buNone/>
              <a:defRPr/>
            </a:pPr>
            <a:r>
              <a:rPr lang="en-US" dirty="0" smtClean="0"/>
              <a:t>Example:</a:t>
            </a:r>
          </a:p>
          <a:p>
            <a:pPr marL="514350" indent="-514350" eaLnBrk="1" hangingPunct="1">
              <a:buFont typeface="+mj-lt"/>
              <a:buAutoNum type="arabicPeriod"/>
              <a:defRPr/>
            </a:pPr>
            <a:r>
              <a:rPr lang="en-US" i="1" dirty="0" smtClean="0"/>
              <a:t>ex-husband</a:t>
            </a:r>
          </a:p>
          <a:p>
            <a:pPr marL="514350" indent="-514350" eaLnBrk="1" hangingPunct="1">
              <a:buFont typeface="+mj-lt"/>
              <a:buAutoNum type="arabicPeriod"/>
              <a:defRPr/>
            </a:pPr>
            <a:r>
              <a:rPr lang="en-US" i="1" dirty="0" smtClean="0"/>
              <a:t>T-shirt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457200"/>
            <a:ext cx="8229600" cy="1524000"/>
          </a:xfrm>
          <a:solidFill>
            <a:srgbClr val="92D050"/>
          </a:solidFill>
        </p:spPr>
        <p:txBody>
          <a:bodyPr/>
          <a:lstStyle/>
          <a:p>
            <a:pPr eaLnBrk="1" hangingPunct="1"/>
            <a:r>
              <a:rPr lang="en-US" sz="6000" b="1" smtClean="0">
                <a:latin typeface="Georgia" pitchFamily="18" charset="0"/>
              </a:rPr>
              <a:t>RULE NO. 2</a:t>
            </a:r>
          </a:p>
        </p:txBody>
      </p:sp>
      <p:sp>
        <p:nvSpPr>
          <p:cNvPr id="6147" name="Content Placeholder 2"/>
          <p:cNvSpPr>
            <a:spLocks noGrp="1"/>
          </p:cNvSpPr>
          <p:nvPr>
            <p:ph idx="1"/>
          </p:nvPr>
        </p:nvSpPr>
        <p:spPr>
          <a:xfrm>
            <a:off x="609600" y="2743200"/>
            <a:ext cx="8229600" cy="2362200"/>
          </a:xfrm>
        </p:spPr>
        <p:txBody>
          <a:bodyPr/>
          <a:lstStyle/>
          <a:p>
            <a:pPr algn="ctr" eaLnBrk="1" hangingPunct="1">
              <a:buFont typeface="Arial" charset="0"/>
              <a:buNone/>
            </a:pPr>
            <a:r>
              <a:rPr lang="en-US" sz="7200" smtClean="0"/>
              <a:t>Capitalize a proper noun.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5400" b="1" smtClean="0">
                <a:latin typeface="Georgia" pitchFamily="18" charset="0"/>
              </a:rPr>
              <a:t>1.  Hyphen or dash (-)</a:t>
            </a:r>
          </a:p>
        </p:txBody>
      </p:sp>
      <p:sp>
        <p:nvSpPr>
          <p:cNvPr id="3" name="Content Placeholder 2"/>
          <p:cNvSpPr>
            <a:spLocks noGrp="1"/>
          </p:cNvSpPr>
          <p:nvPr>
            <p:ph idx="1"/>
          </p:nvPr>
        </p:nvSpPr>
        <p:spPr>
          <a:xfrm>
            <a:off x="457200" y="1981200"/>
            <a:ext cx="8229600" cy="3916363"/>
          </a:xfrm>
        </p:spPr>
        <p:txBody>
          <a:bodyPr/>
          <a:lstStyle/>
          <a:p>
            <a:pPr eaLnBrk="1" hangingPunct="1">
              <a:defRPr/>
            </a:pPr>
            <a:r>
              <a:rPr lang="en-US" sz="2800" dirty="0" smtClean="0"/>
              <a:t>Use the dash to emphasize a point or to set off an explanatory comment; but don’t overuse dashes, or they will lose their impact; typically represented on a computer by two hyphens with no spaces before, after, or between the hyphens</a:t>
            </a:r>
          </a:p>
          <a:p>
            <a:pPr eaLnBrk="1" hangingPunct="1">
              <a:buFont typeface="Arial" charset="0"/>
              <a:buNone/>
              <a:defRPr/>
            </a:pPr>
            <a:r>
              <a:rPr lang="en-US" sz="2800" dirty="0" smtClean="0"/>
              <a:t>Example:</a:t>
            </a:r>
          </a:p>
          <a:p>
            <a:pPr marL="514350" indent="-514350" eaLnBrk="1" hangingPunct="1">
              <a:buFont typeface="+mj-lt"/>
              <a:buAutoNum type="arabicPeriod"/>
              <a:defRPr/>
            </a:pPr>
            <a:r>
              <a:rPr lang="en-US" sz="2800" i="1" dirty="0" smtClean="0"/>
              <a:t>To some of you, my proposals may seem radical -- even revolutionary.</a:t>
            </a:r>
            <a:endParaRPr lang="en-US" sz="2800" dirty="0" smtClean="0"/>
          </a:p>
          <a:p>
            <a:pPr marL="514350" indent="-514350" eaLnBrk="1" hangingPunct="1">
              <a:buFont typeface="Arial" charset="0"/>
              <a:buNone/>
              <a:defRPr/>
            </a:pPr>
            <a:endParaRPr 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274638"/>
            <a:ext cx="8229600" cy="1477962"/>
          </a:xfrm>
          <a:blipFill dpi="0" rotWithShape="1">
            <a:blip r:embed="rId2" cstate="print"/>
            <a:srcRect/>
            <a:tile tx="0" ty="0" sx="100000" sy="100000" flip="none" algn="tl"/>
          </a:blipFill>
        </p:spPr>
        <p:txBody>
          <a:bodyPr/>
          <a:lstStyle/>
          <a:p>
            <a:pPr eaLnBrk="1" hangingPunct="1"/>
            <a:r>
              <a:rPr lang="en-US" sz="5400" b="1" smtClean="0">
                <a:latin typeface="Georgia" pitchFamily="18" charset="0"/>
              </a:rPr>
              <a:t>1.  Hyphen or dash (-)</a:t>
            </a:r>
          </a:p>
        </p:txBody>
      </p:sp>
      <p:sp>
        <p:nvSpPr>
          <p:cNvPr id="53251" name="Content Placeholder 2"/>
          <p:cNvSpPr>
            <a:spLocks noGrp="1"/>
          </p:cNvSpPr>
          <p:nvPr>
            <p:ph idx="1"/>
          </p:nvPr>
        </p:nvSpPr>
        <p:spPr>
          <a:xfrm>
            <a:off x="457200" y="1981200"/>
            <a:ext cx="8229600" cy="3916363"/>
          </a:xfrm>
        </p:spPr>
        <p:txBody>
          <a:bodyPr/>
          <a:lstStyle/>
          <a:p>
            <a:pPr marL="514350" indent="-514350" eaLnBrk="1" hangingPunct="1"/>
            <a:r>
              <a:rPr lang="en-US" smtClean="0"/>
              <a:t>used for an appositive phrase that already includes commas</a:t>
            </a:r>
          </a:p>
          <a:p>
            <a:pPr marL="514350" indent="-514350" eaLnBrk="1" hangingPunct="1">
              <a:buFont typeface="Arial" charset="0"/>
              <a:buNone/>
            </a:pPr>
            <a:r>
              <a:rPr lang="en-US" smtClean="0"/>
              <a:t>Example:</a:t>
            </a:r>
          </a:p>
          <a:p>
            <a:pPr marL="514350" indent="-514350" eaLnBrk="1" hangingPunct="1">
              <a:buFont typeface="Calibri" pitchFamily="34" charset="0"/>
              <a:buAutoNum type="arabicPeriod"/>
            </a:pPr>
            <a:r>
              <a:rPr lang="en-US" i="1" smtClean="0"/>
              <a:t>The boys–Jim, John, and Jeff–left the party early.</a:t>
            </a:r>
            <a:endParaRPr lang="en-US" smtClean="0"/>
          </a:p>
          <a:p>
            <a:pPr marL="514350" indent="-514350" eaLnBrk="1" hangingPunct="1">
              <a:buFont typeface="Arial" charset="0"/>
              <a:buNone/>
            </a:pPr>
            <a:endParaRPr lang="en-US"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81000" y="1066800"/>
            <a:ext cx="8229600" cy="3733800"/>
          </a:xfrm>
        </p:spPr>
        <p:txBody>
          <a:bodyPr/>
          <a:lstStyle/>
          <a:p>
            <a:pPr eaLnBrk="1" hangingPunct="1"/>
            <a:r>
              <a:rPr lang="en-US" sz="9600" b="1" smtClean="0">
                <a:latin typeface="Lucida Handwriting" pitchFamily="66" charset="0"/>
              </a:rPr>
              <a:t>Thank </a:t>
            </a:r>
            <a:br>
              <a:rPr lang="en-US" sz="9600" b="1" smtClean="0">
                <a:latin typeface="Lucida Handwriting" pitchFamily="66" charset="0"/>
              </a:rPr>
            </a:br>
            <a:r>
              <a:rPr lang="en-US" sz="9600" b="1" smtClean="0">
                <a:latin typeface="Lucida Handwriting" pitchFamily="66" charset="0"/>
              </a:rPr>
              <a:t>you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990600"/>
            <a:ext cx="8229600" cy="5135563"/>
          </a:xfrm>
        </p:spPr>
        <p:txBody>
          <a:bodyPr/>
          <a:lstStyle/>
          <a:p>
            <a:pPr algn="ctr" eaLnBrk="1" hangingPunct="1"/>
            <a:r>
              <a:rPr lang="en-US" sz="4800" i="1" dirty="0" smtClean="0"/>
              <a:t>Golden Gate Bridge</a:t>
            </a:r>
          </a:p>
          <a:p>
            <a:pPr algn="ctr" eaLnBrk="1" hangingPunct="1"/>
            <a:r>
              <a:rPr lang="en-US" sz="4800" i="1" dirty="0" smtClean="0"/>
              <a:t>Dr. </a:t>
            </a:r>
            <a:r>
              <a:rPr lang="en-US" sz="4800" i="1" dirty="0" err="1" smtClean="0"/>
              <a:t>Sajid</a:t>
            </a:r>
            <a:endParaRPr lang="en-US" sz="4800" i="1" dirty="0" smtClean="0"/>
          </a:p>
          <a:p>
            <a:pPr algn="ctr" eaLnBrk="1" hangingPunct="1"/>
            <a:r>
              <a:rPr lang="en-US" sz="4800" i="1" dirty="0" err="1" smtClean="0"/>
              <a:t>Hatir</a:t>
            </a:r>
            <a:r>
              <a:rPr lang="en-US" sz="4800" i="1" dirty="0" smtClean="0"/>
              <a:t> </a:t>
            </a:r>
            <a:r>
              <a:rPr lang="en-US" sz="4800" i="1" dirty="0" err="1" smtClean="0"/>
              <a:t>Jheel</a:t>
            </a:r>
            <a:endParaRPr lang="en-US" sz="4800" i="1" dirty="0" smtClean="0"/>
          </a:p>
          <a:p>
            <a:pPr algn="ctr" eaLnBrk="1" hangingPunct="1"/>
            <a:r>
              <a:rPr lang="en-US" sz="4800" i="1" dirty="0" smtClean="0"/>
              <a:t>Notre Dame College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1554162"/>
          </a:xfrm>
          <a:solidFill>
            <a:srgbClr val="FFC000"/>
          </a:solidFill>
        </p:spPr>
        <p:txBody>
          <a:bodyPr/>
          <a:lstStyle/>
          <a:p>
            <a:pPr eaLnBrk="1" hangingPunct="1"/>
            <a:r>
              <a:rPr lang="en-US" sz="6000" b="1" smtClean="0">
                <a:latin typeface="Georgia" pitchFamily="18" charset="0"/>
              </a:rPr>
              <a:t>RULE NO. 3</a:t>
            </a:r>
          </a:p>
        </p:txBody>
      </p:sp>
      <p:sp>
        <p:nvSpPr>
          <p:cNvPr id="8195" name="Content Placeholder 2"/>
          <p:cNvSpPr>
            <a:spLocks noGrp="1"/>
          </p:cNvSpPr>
          <p:nvPr>
            <p:ph idx="1"/>
          </p:nvPr>
        </p:nvSpPr>
        <p:spPr>
          <a:xfrm>
            <a:off x="457200" y="2362200"/>
            <a:ext cx="8229600" cy="3535363"/>
          </a:xfrm>
        </p:spPr>
        <p:txBody>
          <a:bodyPr/>
          <a:lstStyle/>
          <a:p>
            <a:pPr algn="ctr" eaLnBrk="1" hangingPunct="1">
              <a:buFont typeface="Arial" charset="0"/>
              <a:buNone/>
            </a:pPr>
            <a:r>
              <a:rPr lang="en-US" sz="4800" smtClean="0"/>
              <a:t>Capitalize a person's title when it precedes the name. Do not capitalize when the title is acting as a description following the name.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066800"/>
            <a:ext cx="8229600" cy="4495800"/>
          </a:xfrm>
        </p:spPr>
        <p:txBody>
          <a:bodyPr/>
          <a:lstStyle/>
          <a:p>
            <a:pPr algn="ctr" eaLnBrk="1" hangingPunct="1"/>
            <a:r>
              <a:rPr lang="en-US" sz="4800" i="1" dirty="0" smtClean="0"/>
              <a:t>Chairperson </a:t>
            </a:r>
            <a:r>
              <a:rPr lang="en-US" sz="4800" i="1" dirty="0" err="1" smtClean="0"/>
              <a:t>Parvez</a:t>
            </a:r>
            <a:endParaRPr lang="en-US" sz="4800" i="1" dirty="0" smtClean="0"/>
          </a:p>
          <a:p>
            <a:pPr algn="ctr" eaLnBrk="1" hangingPunct="1"/>
            <a:endParaRPr lang="en-US" sz="4800" i="1" dirty="0" smtClean="0"/>
          </a:p>
          <a:p>
            <a:pPr algn="ctr" eaLnBrk="1" hangingPunct="1"/>
            <a:r>
              <a:rPr lang="en-US" sz="4000" i="1" dirty="0" smtClean="0"/>
              <a:t>Ms. Julia, the chairperson of the company, will address us at noon.</a:t>
            </a:r>
            <a:endParaRPr lang="en-US" sz="4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a:solidFill>
            <a:schemeClr val="accent4">
              <a:lumMod val="60000"/>
              <a:lumOff val="40000"/>
            </a:schemeClr>
          </a:solidFill>
        </p:spPr>
        <p:txBody>
          <a:bodyPr rtlCol="0">
            <a:normAutofit/>
          </a:bodyPr>
          <a:lstStyle/>
          <a:p>
            <a:pPr eaLnBrk="1" fontAlgn="auto" hangingPunct="1">
              <a:spcAft>
                <a:spcPts val="0"/>
              </a:spcAft>
              <a:defRPr/>
            </a:pPr>
            <a:r>
              <a:rPr lang="en-US" sz="6000" b="1" dirty="0" smtClean="0">
                <a:latin typeface="Georgia" pitchFamily="18" charset="0"/>
              </a:rPr>
              <a:t>RULE NO. 4</a:t>
            </a:r>
            <a:endParaRPr lang="en-US" sz="6000" b="1" dirty="0">
              <a:latin typeface="Georgia" pitchFamily="18" charset="0"/>
            </a:endParaRPr>
          </a:p>
        </p:txBody>
      </p:sp>
      <p:sp>
        <p:nvSpPr>
          <p:cNvPr id="10243" name="Content Placeholder 2"/>
          <p:cNvSpPr>
            <a:spLocks noGrp="1"/>
          </p:cNvSpPr>
          <p:nvPr>
            <p:ph idx="1"/>
          </p:nvPr>
        </p:nvSpPr>
        <p:spPr>
          <a:xfrm>
            <a:off x="457200" y="2514600"/>
            <a:ext cx="8229600" cy="2895600"/>
          </a:xfrm>
        </p:spPr>
        <p:txBody>
          <a:bodyPr/>
          <a:lstStyle/>
          <a:p>
            <a:pPr algn="ctr" eaLnBrk="1" hangingPunct="1">
              <a:buFont typeface="Arial" charset="0"/>
              <a:buNone/>
            </a:pPr>
            <a:r>
              <a:rPr lang="en-US" sz="4800" smtClean="0"/>
              <a:t>Capitalize the person's title when it follows the name on the address or signature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1300</Words>
  <Application>Microsoft Office PowerPoint</Application>
  <PresentationFormat>On-screen Show (4:3)</PresentationFormat>
  <Paragraphs>186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Rules in Capitalization and Punctuation Module: 12</vt:lpstr>
      <vt:lpstr>Capitalization</vt:lpstr>
      <vt:lpstr>RULE NO. 1</vt:lpstr>
      <vt:lpstr>PowerPoint Presentation</vt:lpstr>
      <vt:lpstr>RULE NO. 2</vt:lpstr>
      <vt:lpstr>PowerPoint Presentation</vt:lpstr>
      <vt:lpstr>RULE NO. 3</vt:lpstr>
      <vt:lpstr>PowerPoint Presentation</vt:lpstr>
      <vt:lpstr>RULE NO. 4</vt:lpstr>
      <vt:lpstr>PowerPoint Presentation</vt:lpstr>
      <vt:lpstr>RULE NO. 5</vt:lpstr>
      <vt:lpstr>PowerPoint Presentation</vt:lpstr>
      <vt:lpstr>RULE NO. 6</vt:lpstr>
      <vt:lpstr>PowerPoint Presentation</vt:lpstr>
      <vt:lpstr>RULE NO. 7</vt:lpstr>
      <vt:lpstr>PowerPoint Presentation</vt:lpstr>
      <vt:lpstr>RULE NO. 8</vt:lpstr>
      <vt:lpstr>PowerPoint Presentation</vt:lpstr>
      <vt:lpstr>RULE NO. 9</vt:lpstr>
      <vt:lpstr>PowerPoint Presentation</vt:lpstr>
      <vt:lpstr>RULE NO. 10</vt:lpstr>
      <vt:lpstr>PowerPoint Presentation</vt:lpstr>
      <vt:lpstr>RULE NO. 11</vt:lpstr>
      <vt:lpstr>PowerPoint Presentation</vt:lpstr>
      <vt:lpstr>RULE NO. 12</vt:lpstr>
      <vt:lpstr>PowerPoint Presentation</vt:lpstr>
      <vt:lpstr>Top Ten Rules in Punctuation</vt:lpstr>
      <vt:lpstr>10.  COMMA (,)</vt:lpstr>
      <vt:lpstr>10.  COMMA</vt:lpstr>
      <vt:lpstr>10.  COMMA</vt:lpstr>
      <vt:lpstr>10.  COMMA</vt:lpstr>
      <vt:lpstr>10.  COMMA</vt:lpstr>
      <vt:lpstr>9.  Period (.)</vt:lpstr>
      <vt:lpstr>9.  Period (.)</vt:lpstr>
      <vt:lpstr>8. Question Mark (?)</vt:lpstr>
      <vt:lpstr>7. Exclamation Point (!)</vt:lpstr>
      <vt:lpstr>6.  Quotation marks (“”)</vt:lpstr>
      <vt:lpstr>6.  Quotation marks (“”)</vt:lpstr>
      <vt:lpstr>5.  Colon (:)</vt:lpstr>
      <vt:lpstr>5.  Colon (:)</vt:lpstr>
      <vt:lpstr>4.  Semicolon (;)</vt:lpstr>
      <vt:lpstr>4.  Semicolon (;)</vt:lpstr>
      <vt:lpstr>3.  Apostrophe ( ’)</vt:lpstr>
      <vt:lpstr>3.  Apostrophe ( ’)</vt:lpstr>
      <vt:lpstr>3.  Apostrophe ( ’)</vt:lpstr>
      <vt:lpstr>2.  Parentheses ( )</vt:lpstr>
      <vt:lpstr>1.  Hyphen or dash (-)</vt:lpstr>
      <vt:lpstr>1.  Hyphen or dash (-)</vt:lpstr>
      <vt:lpstr>1.  Hyphen or dash (-)</vt:lpstr>
      <vt:lpstr>1.  Hyphen or dash (-)</vt:lpstr>
      <vt:lpstr>1.  Hyphen or dash (-)</vt:lpstr>
      <vt:lpstr>Thank  you !</vt:lpstr>
    </vt:vector>
  </TitlesOfParts>
  <Company>Deftones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in Capitalization and Punctuation</dc:title>
  <dc:creator>User</dc:creator>
  <cp:lastModifiedBy>Admin</cp:lastModifiedBy>
  <cp:revision>23</cp:revision>
  <dcterms:created xsi:type="dcterms:W3CDTF">2011-08-06T00:54:12Z</dcterms:created>
  <dcterms:modified xsi:type="dcterms:W3CDTF">2016-01-13T06:39:49Z</dcterms:modified>
</cp:coreProperties>
</file>