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ink/ink3.xml" ContentType="application/inkml+xml"/>
  <Override PartName="/ppt/ink/ink4.xml" ContentType="application/inkml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2" r:id="rId4"/>
    <p:sldId id="258" r:id="rId5"/>
    <p:sldId id="259" r:id="rId6"/>
    <p:sldId id="261" r:id="rId7"/>
    <p:sldId id="260" r:id="rId8"/>
    <p:sldId id="263" r:id="rId9"/>
    <p:sldId id="265" r:id="rId10"/>
    <p:sldId id="264" r:id="rId11"/>
    <p:sldId id="266" r:id="rId12"/>
  </p:sldIdLst>
  <p:sldSz cx="9144000" cy="6858000" type="screen4x3"/>
  <p:notesSz cx="6735763" cy="98663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00"/>
    <a:srgbClr val="F0FDA1"/>
    <a:srgbClr val="00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731" autoAdjust="0"/>
  </p:normalViewPr>
  <p:slideViewPr>
    <p:cSldViewPr>
      <p:cViewPr>
        <p:scale>
          <a:sx n="81" d="100"/>
          <a:sy n="81" d="100"/>
        </p:scale>
        <p:origin x="-954" y="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565" cy="493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63" tIns="45382" rIns="90763" bIns="45382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626" y="0"/>
            <a:ext cx="2919565" cy="493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63" tIns="45382" rIns="90763" bIns="45382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0868"/>
            <a:ext cx="2919565" cy="49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63" tIns="45382" rIns="90763" bIns="45382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626" y="9370868"/>
            <a:ext cx="2919565" cy="49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63" tIns="45382" rIns="90763" bIns="45382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F0A2B64-9A56-46CF-BFA6-7E0CE182C37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62770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1023" units="in"/>
        </inkml:traceFormat>
        <inkml:channelProperties>
          <inkml:channelProperty channel="X" name="resolution" value="2109.91626" units="1/in"/>
          <inkml:channelProperty channel="Y" name="resolution" value="1336.88293" units="1/in"/>
          <inkml:channelProperty channel="F" name="resolution" value="41.73806" units="1/in"/>
        </inkml:channelProperties>
      </inkml:inkSource>
      <inkml:timestamp xml:id="ts0" timeString="2013-02-07T19:06:43.31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5A1B2ED-788F-4959-804C-B4A4565F246D}" emma:medium="tactile" emma:mode="ink">
          <msink:context xmlns:msink="http://schemas.microsoft.com/ink/2010/main" type="writingRegion" rotatedBoundingBox="8499,16152 10681,16152 10681,16542 8499,16542"/>
        </emma:interpretation>
      </emma:emma>
    </inkml:annotationXML>
    <inkml:traceGroup>
      <inkml:annotationXML>
        <emma:emma xmlns:emma="http://www.w3.org/2003/04/emma" version="1.0">
          <emma:interpretation id="{E989E8FB-2EAB-45D2-AAC4-626620FC36FE}" emma:medium="tactile" emma:mode="ink">
            <msink:context xmlns:msink="http://schemas.microsoft.com/ink/2010/main" type="paragraph" rotatedBoundingBox="8499,16152 10681,16152 10681,16542 8499,165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DA11A1C-E840-45DC-8E7E-A927CC44B127}" emma:medium="tactile" emma:mode="ink">
              <msink:context xmlns:msink="http://schemas.microsoft.com/ink/2010/main" type="line" rotatedBoundingBox="8499,16152 10681,16152 10681,16542 8499,16542"/>
            </emma:interpretation>
          </emma:emma>
        </inkml:annotationXML>
        <inkml:traceGroup>
          <inkml:annotationXML>
            <emma:emma xmlns:emma="http://www.w3.org/2003/04/emma" version="1.0">
              <emma:interpretation id="{8538FFE8-AC10-48A2-9DA3-02E931B9DAE5}" emma:medium="tactile" emma:mode="ink">
                <msink:context xmlns:msink="http://schemas.microsoft.com/ink/2010/main" type="inkWord" rotatedBoundingBox="8499,16152 10681,16152 10681,16542 8499,16542"/>
              </emma:interpretation>
              <emma:one-of disjunction-type="recognition" id="oneOf0">
                <emma:interpretation id="interp0" emma:lang="en-GB" emma:confidence="0">
                  <emma:literal>in</emma:literal>
                </emma:interpretation>
                <emma:interpretation id="interp1" emma:lang="en-GB" emma:confidence="0">
                  <emma:literal>a</emma:literal>
                </emma:interpretation>
                <emma:interpretation id="interp2" emma:lang="en-GB" emma:confidence="0">
                  <emma:literal>to</emma:literal>
                </emma:interpretation>
                <emma:interpretation id="interp3" emma:lang="en-GB" emma:confidence="0">
                  <emma:literal>an</emma:literal>
                </emma:interpretation>
                <emma:interpretation id="interp4" emma:lang="en-GB" emma:confidence="0">
                  <emma:literal>h</emma:literal>
                </emma:interpretation>
              </emma:one-of>
            </emma:emma>
          </inkml:annotationXML>
          <inkml:trace contextRef="#ctx0" brushRef="#br0">0 32 512,'0'-32'0,"0"64"0,0-64 0,0 32 0,0 0 0,34 32 0,-34-32 0,0 0 0,31 33 0,-31-33 0,32 32 0,-32-32 0,33 0 0,-33 32 0,33-32 0,-1 0 0,1 0 0,0 0 0,-1 0 0,1 0 0,-1 33 0,33-33 0,-33 34 0,1-34 0,33 0 0,-34 32 0,33-32 0,-32 0 0,32 32 0,-32-32 0,32 33 0,0-33 0,0 0 0,-32 0 0,-1 0 0,33 0 0,-32 0 0,32 0 0,-31 0 0,-3 0 0,34 0 0,-32 0 0,32 32 0,-33-32 0,1 0 0,32 0 0,-31 0 0,-3 0 0,1 0 0,34 0 0,-33 33 0,-1-33 0,1 32 0,-1-32 0,33-32 0,-32 32 0,-1 0 0,-32 0 0,34 0 0,-2 0 0,-1 0 0,-31 0 0,34 0 0,-34 0 0,32 0 0,-32 0 0,0 0 0,33-33 0,-33 66 0,0-33 0,0 0 0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3-02-07T19:08:19.63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FE20408-182E-4143-970A-30B0F52128D5}" emma:medium="tactile" emma:mode="ink">
          <msink:context xmlns:msink="http://schemas.microsoft.com/ink/2010/main" type="writingRegion" rotatedBoundingBox="19147,14198 19162,14198 19162,14213 19147,14213"/>
        </emma:interpretation>
      </emma:emma>
    </inkml:annotationXML>
    <inkml:traceGroup>
      <inkml:annotationXML>
        <emma:emma xmlns:emma="http://www.w3.org/2003/04/emma" version="1.0">
          <emma:interpretation id="{9050E1E4-D4F6-4432-8FCD-21C5EBA9A1C4}" emma:medium="tactile" emma:mode="ink">
            <msink:context xmlns:msink="http://schemas.microsoft.com/ink/2010/main" type="paragraph" rotatedBoundingBox="19147,14198 19162,14198 19162,14213 19147,142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ADF2EC0-6066-4220-BFF0-208BEF62E566}" emma:medium="tactile" emma:mode="ink">
              <msink:context xmlns:msink="http://schemas.microsoft.com/ink/2010/main" type="line" rotatedBoundingBox="19147,14198 19162,14198 19162,14213 19147,14213"/>
            </emma:interpretation>
          </emma:emma>
        </inkml:annotationXML>
        <inkml:traceGroup>
          <inkml:annotationXML>
            <emma:emma xmlns:emma="http://www.w3.org/2003/04/emma" version="1.0">
              <emma:interpretation id="{CE1D904B-6439-4CD9-8494-C7B260CC46F5}" emma:medium="tactile" emma:mode="ink">
                <msink:context xmlns:msink="http://schemas.microsoft.com/ink/2010/main" type="inkWord" rotatedBoundingBox="19147,14198 19162,14198 19162,14213 19147,14213"/>
              </emma:interpretation>
              <emma:one-of disjunction-type="recognition" id="oneOf0">
                <emma:interpretation id="interp0" emma:lang="en-GB" emma:confidence="0">
                  <emma:literal>.</emma:literal>
                </emma:interpretation>
                <emma:interpretation id="interp1" emma:lang="en-GB" emma:confidence="0">
                  <emma:literal>`</emma:literal>
                </emma:interpretation>
                <emma:interpretation id="interp2" emma:lang="en-GB" emma:confidence="0">
                  <emma:literal>'</emma:literal>
                </emma:interpretation>
                <emma:interpretation id="interp3" emma:lang="en-GB" emma:confidence="0">
                  <emma:literal>l</emma:literal>
                </emma:interpretation>
                <emma:interpretation id="interp4" emma:lang="en-GB" emma:confidence="0">
                  <emma:literal>,</emma:literal>
                </emma:interpretation>
              </emma:one-of>
            </emma:emma>
          </inkml:annotationXML>
          <inkml:trace contextRef="#ctx0" brushRef="#br0">0 0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3-02-07T19:08:25.79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386A99A-7BA2-44F3-8864-B63478D17092}" emma:medium="tactile" emma:mode="ink">
          <msink:context xmlns:msink="http://schemas.microsoft.com/ink/2010/main" type="inkDrawing" rotatedBoundingBox="7359,14360 7374,14360 7374,14375 7359,14375" shapeName="Other"/>
        </emma:interpretation>
      </emma:emma>
    </inkml:annotationXML>
    <inkml:trace contextRef="#ctx0" brushRef="#br0">0 0,'0'0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3-02-07T19:08:31.09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84AC1B4-0E72-4770-AAF2-69C20C82554F}" emma:medium="tactile" emma:mode="ink">
          <msink:context xmlns:msink="http://schemas.microsoft.com/ink/2010/main" type="writingRegion" rotatedBoundingBox="2246,14393 2587,14393 2587,15711 2246,15711"/>
        </emma:interpretation>
      </emma:emma>
    </inkml:annotationXML>
    <inkml:traceGroup>
      <inkml:annotationXML>
        <emma:emma xmlns:emma="http://www.w3.org/2003/04/emma" version="1.0">
          <emma:interpretation id="{E61CBCA8-0A6A-46F6-8985-9496155B1EBF}" emma:medium="tactile" emma:mode="ink">
            <msink:context xmlns:msink="http://schemas.microsoft.com/ink/2010/main" type="paragraph" rotatedBoundingBox="2246,14393 2587,14393 2587,15711 2246,157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9AFDDEA-4847-4E1B-AB5F-7DDFAFD6A7E1}" emma:medium="tactile" emma:mode="ink">
              <msink:context xmlns:msink="http://schemas.microsoft.com/ink/2010/main" type="line" rotatedBoundingBox="2246,14393 2587,14393 2587,15711 2246,15711"/>
            </emma:interpretation>
          </emma:emma>
        </inkml:annotationXML>
        <inkml:traceGroup>
          <inkml:annotationXML>
            <emma:emma xmlns:emma="http://www.w3.org/2003/04/emma" version="1.0">
              <emma:interpretation id="{C4FA0556-6E0D-4389-BA2C-575654355257}" emma:medium="tactile" emma:mode="ink">
                <msink:context xmlns:msink="http://schemas.microsoft.com/ink/2010/main" type="inkWord" rotatedBoundingBox="2246,14393 2587,14393 2587,15711 2246,15711"/>
              </emma:interpretation>
              <emma:one-of disjunction-type="recognition" id="oneOf0">
                <emma:interpretation id="interp0" emma:lang="en-GB" emma:confidence="0">
                  <emma:literal>;</emma:literal>
                </emma:interpretation>
                <emma:interpretation id="interp1" emma:lang="en-GB" emma:confidence="0">
                  <emma:literal>i</emma:literal>
                </emma:interpretation>
                <emma:interpretation id="interp2" emma:lang="en-GB" emma:confidence="0">
                  <emma:literal>:</emma:literal>
                </emma:interpretation>
                <emma:interpretation id="interp3" emma:lang="en-GB" emma:confidence="0">
                  <emma:literal>#</emma:literal>
                </emma:interpretation>
                <emma:interpretation id="interp4" emma:lang="en-GB" emma:confidence="0">
                  <emma:literal>|</emma:literal>
                </emma:interpretation>
              </emma:one-of>
            </emma:emma>
          </inkml:annotationXML>
          <inkml:trace contextRef="#ctx0" brushRef="#br0">0 0,'33'0</inkml:trace>
          <inkml:trace contextRef="#ctx0" brushRef="#br0" timeOffset="327.6021">66 0</inkml:trace>
          <inkml:trace contextRef="#ctx0" brushRef="#br0" timeOffset="-9422.4604">326 1303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565" cy="493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63" tIns="45382" rIns="90763" bIns="45382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626" y="0"/>
            <a:ext cx="2919565" cy="493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63" tIns="45382" rIns="90763" bIns="45382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262" y="4686223"/>
            <a:ext cx="5389240" cy="4440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63" tIns="45382" rIns="90763" bIns="453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0868"/>
            <a:ext cx="2919565" cy="49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63" tIns="45382" rIns="90763" bIns="45382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626" y="9370868"/>
            <a:ext cx="2919565" cy="49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63" tIns="45382" rIns="90763" bIns="45382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4E512521-F497-4A9A-882F-A86F2CE493B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414022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1700" y="739775"/>
            <a:ext cx="4932363" cy="3700463"/>
          </a:xfrm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mtClean="0">
                <a:latin typeface="Comic Sans MS" pitchFamily="66" charset="0"/>
              </a:rPr>
              <a:t>Jan 2012. Kindly contributed to </a:t>
            </a:r>
            <a:r>
              <a:rPr lang="en-US" smtClean="0">
                <a:solidFill>
                  <a:schemeClr val="accent2"/>
                </a:solidFill>
                <a:latin typeface="Comic Sans MS" pitchFamily="66" charset="0"/>
              </a:rPr>
              <a:t>www.skillsworkshop.org </a:t>
            </a:r>
            <a:r>
              <a:rPr lang="en-US" smtClean="0"/>
              <a:t>by Helen Holt, Lincoln College.</a:t>
            </a:r>
            <a:r>
              <a:rPr lang="en-GB" smtClean="0"/>
              <a:t> </a:t>
            </a:r>
          </a:p>
          <a:p>
            <a:pPr eaLnBrk="1" hangingPunct="1"/>
            <a:endParaRPr lang="en-GB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7452" indent="-28363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4542" indent="-22690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88359" indent="-22690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42175" indent="-22690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5992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49809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03625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57442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986C53E-258C-4DD9-AA1A-4B816D59DAEF}" type="slidenum">
              <a:rPr lang="en-GB"/>
              <a:pPr eaLnBrk="1" hangingPunct="1"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1700" y="739775"/>
            <a:ext cx="4932363" cy="3700463"/>
          </a:xfrm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mtClean="0">
                <a:latin typeface="Comic Sans MS" pitchFamily="66" charset="0"/>
              </a:rPr>
              <a:t>Jan 2012. Kindly contributed to </a:t>
            </a:r>
            <a:r>
              <a:rPr lang="en-US" smtClean="0">
                <a:solidFill>
                  <a:schemeClr val="accent2"/>
                </a:solidFill>
                <a:latin typeface="Comic Sans MS" pitchFamily="66" charset="0"/>
              </a:rPr>
              <a:t>www.skillsworkshop.org </a:t>
            </a:r>
            <a:r>
              <a:rPr lang="en-US" smtClean="0"/>
              <a:t>by Helen Holt, Lincoln College.</a:t>
            </a:r>
            <a:r>
              <a:rPr lang="en-GB" smtClean="0"/>
              <a:t> </a:t>
            </a:r>
          </a:p>
          <a:p>
            <a:pPr eaLnBrk="1" hangingPunct="1"/>
            <a:endParaRPr lang="en-GB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7452" indent="-28363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4542" indent="-22690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88359" indent="-22690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42175" indent="-22690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5992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49809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03625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57442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7A720D8-F8CC-4700-BEC4-9857DEB51E32}" type="slidenum">
              <a:rPr lang="en-GB"/>
              <a:pPr eaLnBrk="1" hangingPunct="1"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1700" y="739775"/>
            <a:ext cx="4932363" cy="3700463"/>
          </a:xfrm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 smtClean="0">
                <a:latin typeface="Comic Sans MS" pitchFamily="66" charset="0"/>
              </a:rPr>
              <a:t>Jan 2012. Kindly contributed to </a:t>
            </a:r>
            <a:r>
              <a:rPr lang="en-US" dirty="0" smtClean="0">
                <a:solidFill>
                  <a:schemeClr val="accent2"/>
                </a:solidFill>
                <a:latin typeface="Comic Sans MS" pitchFamily="66" charset="0"/>
              </a:rPr>
              <a:t>www.skillsworkshop.org </a:t>
            </a:r>
            <a:r>
              <a:rPr lang="en-US" dirty="0" smtClean="0"/>
              <a:t>by Helen Holt, Lincoln College.</a:t>
            </a:r>
            <a:r>
              <a:rPr lang="en-GB" dirty="0" smtClean="0"/>
              <a:t> </a:t>
            </a:r>
          </a:p>
          <a:p>
            <a:pPr eaLnBrk="1" hangingPunct="1"/>
            <a:endParaRPr lang="en-GB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7452" indent="-28363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4542" indent="-22690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88359" indent="-22690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42175" indent="-22690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5992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49809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03625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57442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285B337-378B-4D0F-B81E-D93DD3D79D22}" type="slidenum">
              <a:rPr lang="en-GB"/>
              <a:pPr eaLnBrk="1" hangingPunct="1"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2363" cy="3700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Jan 2012. Kindly contributed to www.skillsworkshop.org by Helen Holt, Lincoln College.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512521-F497-4A9A-882F-A86F2CE493B4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395784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1700" y="739775"/>
            <a:ext cx="4932363" cy="3700463"/>
          </a:xfrm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mtClean="0">
                <a:latin typeface="Comic Sans MS" pitchFamily="66" charset="0"/>
              </a:rPr>
              <a:t>Jan 2012. Kindly contributed to </a:t>
            </a:r>
            <a:r>
              <a:rPr lang="en-US" smtClean="0">
                <a:solidFill>
                  <a:schemeClr val="accent2"/>
                </a:solidFill>
                <a:latin typeface="Comic Sans MS" pitchFamily="66" charset="0"/>
              </a:rPr>
              <a:t>www.skillsworkshop.org </a:t>
            </a:r>
            <a:r>
              <a:rPr lang="en-US" smtClean="0"/>
              <a:t>by Helen Holt, Lincoln College.</a:t>
            </a:r>
            <a:r>
              <a:rPr lang="en-GB" smtClean="0"/>
              <a:t> </a:t>
            </a:r>
          </a:p>
          <a:p>
            <a:pPr eaLnBrk="1" hangingPunct="1"/>
            <a:endParaRPr lang="en-GB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7452" indent="-28363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4542" indent="-22690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88359" indent="-22690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42175" indent="-22690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5992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49809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03625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57442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D2C9D12-FCDF-4CEA-93C4-4FB84EFACE79}" type="slidenum">
              <a:rPr lang="en-GB"/>
              <a:pPr eaLnBrk="1" hangingPunct="1"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1700" y="739775"/>
            <a:ext cx="4932363" cy="3700463"/>
          </a:xfrm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mtClean="0">
                <a:latin typeface="Comic Sans MS" pitchFamily="66" charset="0"/>
              </a:rPr>
              <a:t>Jan 2012. Kindly contributed to </a:t>
            </a:r>
            <a:r>
              <a:rPr lang="en-US" smtClean="0">
                <a:solidFill>
                  <a:schemeClr val="accent2"/>
                </a:solidFill>
                <a:latin typeface="Comic Sans MS" pitchFamily="66" charset="0"/>
              </a:rPr>
              <a:t>www.skillsworkshop.org </a:t>
            </a:r>
            <a:r>
              <a:rPr lang="en-US" smtClean="0"/>
              <a:t>by Helen Holt, Lincoln College.</a:t>
            </a:r>
            <a:r>
              <a:rPr lang="en-GB" smtClean="0"/>
              <a:t> </a:t>
            </a:r>
          </a:p>
          <a:p>
            <a:pPr eaLnBrk="1" hangingPunct="1"/>
            <a:endParaRPr lang="en-GB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7452" indent="-28363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4542" indent="-22690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88359" indent="-22690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42175" indent="-22690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5992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49809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03625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57442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A08B69A-A74B-4CE6-BE2B-58D550EDB251}" type="slidenum">
              <a:rPr lang="en-GB"/>
              <a:pPr eaLnBrk="1" hangingPunct="1"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1700" y="739775"/>
            <a:ext cx="4932363" cy="3700463"/>
          </a:xfrm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mtClean="0">
                <a:latin typeface="Comic Sans MS" pitchFamily="66" charset="0"/>
              </a:rPr>
              <a:t>Jan 2012. Kindly contributed to </a:t>
            </a:r>
            <a:r>
              <a:rPr lang="en-US" smtClean="0">
                <a:solidFill>
                  <a:schemeClr val="accent2"/>
                </a:solidFill>
                <a:latin typeface="Comic Sans MS" pitchFamily="66" charset="0"/>
              </a:rPr>
              <a:t>www.skillsworkshop.org </a:t>
            </a:r>
            <a:r>
              <a:rPr lang="en-US" smtClean="0"/>
              <a:t>by Helen Holt, Lincoln College.</a:t>
            </a:r>
            <a:r>
              <a:rPr lang="en-GB" smtClean="0"/>
              <a:t> </a:t>
            </a:r>
          </a:p>
          <a:p>
            <a:pPr eaLnBrk="1" hangingPunct="1"/>
            <a:endParaRPr lang="en-GB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7452" indent="-28363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4542" indent="-22690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88359" indent="-22690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42175" indent="-22690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5992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49809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03625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57442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99404B1-BAAB-48A4-B5A1-C3991AB37AD2}" type="slidenum">
              <a:rPr lang="en-GB"/>
              <a:pPr eaLnBrk="1" hangingPunct="1"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1700" y="739775"/>
            <a:ext cx="4932363" cy="3700463"/>
          </a:xfrm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mtClean="0">
                <a:latin typeface="Comic Sans MS" pitchFamily="66" charset="0"/>
              </a:rPr>
              <a:t>Jan 2012. Kindly contributed to </a:t>
            </a:r>
            <a:r>
              <a:rPr lang="en-US" smtClean="0">
                <a:solidFill>
                  <a:schemeClr val="accent2"/>
                </a:solidFill>
                <a:latin typeface="Comic Sans MS" pitchFamily="66" charset="0"/>
              </a:rPr>
              <a:t>www.skillsworkshop.org </a:t>
            </a:r>
            <a:r>
              <a:rPr lang="en-US" smtClean="0"/>
              <a:t>by Helen Holt, Lincoln College.</a:t>
            </a:r>
            <a:r>
              <a:rPr lang="en-GB" smtClean="0"/>
              <a:t> </a:t>
            </a:r>
          </a:p>
          <a:p>
            <a:pPr eaLnBrk="1" hangingPunct="1"/>
            <a:endParaRPr lang="en-GB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7452" indent="-28363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4542" indent="-22690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88359" indent="-22690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42175" indent="-22690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5992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49809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03625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57442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61A8279-E7D3-4C1B-9D24-F65FE811473B}" type="slidenum">
              <a:rPr lang="en-GB"/>
              <a:pPr eaLnBrk="1" hangingPunct="1"/>
              <a:t>11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Laura Spring City College Plymouth</a:t>
            </a: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BA48A-3B8A-43AC-A05A-32927A6C041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1711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Laura Spring City College Plymouth</a:t>
            </a: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0B7D6-8F24-4832-B179-4C9029EF167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34785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Laura Spring City College Plymouth</a:t>
            </a: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14201-24EC-40EE-9BE0-357836EF291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35339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Laura Spring City College Plymouth</a:t>
            </a: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12BCF-B989-4781-90E3-6D432AC3DEB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0021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Laura Spring City College Plymouth</a:t>
            </a: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1EB26D-1947-446C-ABBD-FDDF7A415C3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9342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Laura Spring City College Plymouth</a:t>
            </a: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7231CC-0149-434D-B7F9-116DA1E7868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67811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Laura Spring City College Plymouth</a:t>
            </a: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9E00FA-FA81-4FE3-94F8-20E3A945108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06139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Laura Spring City College Plymouth</a:t>
            </a: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C708B-E346-40C6-A74A-72F6F5AF05D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48205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Laura Spring City College Plymouth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6615B-414E-41AA-AB65-A69D6F10247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1055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Laura Spring City College Plymouth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009D3-3750-4A2B-A716-E82A4EDD63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5338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Laura Spring City College Plymouth</a:t>
            </a: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7EB020-528C-4115-AEDE-605C2168FCF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366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Laura Spring City College Plymouth</a:t>
            </a: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9DEFB-D4B3-4FE5-94B4-C2036542C8D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38258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GB" smtClean="0"/>
              <a:t>Laura Spring City College Plymouth</a:t>
            </a: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98C04A21-D5E4-48C7-9E37-80314D00DE4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customXml" Target="../ink/ink3.xml"/><Relationship Id="rId10" Type="http://schemas.openxmlformats.org/officeDocument/2006/relationships/image" Target="../media/image4.emf"/><Relationship Id="rId4" Type="http://schemas.openxmlformats.org/officeDocument/2006/relationships/image" Target="../media/image2.emf"/><Relationship Id="rId9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mtClean="0"/>
              <a:t>Laura Spring City College Plymouth</a:t>
            </a:r>
            <a:endParaRPr lang="en-GB"/>
          </a:p>
        </p:txBody>
      </p:sp>
      <p:sp>
        <p:nvSpPr>
          <p:cNvPr id="3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9F2A798-5898-4F22-A0D5-CC928387321B}" type="slidenum">
              <a:rPr lang="en-GB"/>
              <a:pPr eaLnBrk="1" hangingPunct="1"/>
              <a:t>1</a:t>
            </a:fld>
            <a:endParaRPr lang="en-GB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990600"/>
            <a:ext cx="6335712" cy="1381125"/>
          </a:xfrm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en-GB" sz="7000" dirty="0" smtClean="0">
                <a:latin typeface="Times New Roman" pitchFamily="18" charset="0"/>
                <a:cs typeface="Times New Roman" pitchFamily="18" charset="0"/>
              </a:rPr>
              <a:t>Prefix-Suffix</a:t>
            </a:r>
            <a:endParaRPr lang="en-GB" sz="7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288" y="3429000"/>
            <a:ext cx="8280400" cy="1368425"/>
          </a:xfrm>
        </p:spPr>
        <p:txBody>
          <a:bodyPr/>
          <a:lstStyle/>
          <a:p>
            <a:pPr eaLnBrk="1" hangingPunct="1"/>
            <a:r>
              <a:rPr lang="en-GB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4000" dirty="0" smtClean="0">
                <a:latin typeface="Times New Roman" pitchFamily="18" charset="0"/>
                <a:cs typeface="Times New Roman" pitchFamily="18" charset="0"/>
              </a:rPr>
              <a:t>Using root words, prefixes and suffixes</a:t>
            </a:r>
            <a:r>
              <a:rPr lang="en-GB" sz="40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mtClean="0"/>
              <a:t>Laura Spring City College Plymouth</a:t>
            </a:r>
            <a:endParaRPr lang="en-GB"/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10E5A4E-5739-42DC-B89D-C2ADA8E9DE94}" type="slidenum">
              <a:rPr lang="en-GB"/>
              <a:pPr eaLnBrk="1" hangingPunct="1"/>
              <a:t>10</a:t>
            </a:fld>
            <a:endParaRPr lang="en-GB"/>
          </a:p>
        </p:txBody>
      </p:sp>
      <p:sp>
        <p:nvSpPr>
          <p:cNvPr id="12292" name="Rectangle 101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eaLnBrk="1" hangingPunct="1"/>
            <a:r>
              <a:rPr lang="en-GB" sz="5500" dirty="0" smtClean="0">
                <a:latin typeface="Comic Sans MS" pitchFamily="66" charset="0"/>
              </a:rPr>
              <a:t>Here are some suffixes:</a:t>
            </a:r>
          </a:p>
        </p:txBody>
      </p:sp>
      <p:graphicFrame>
        <p:nvGraphicFramePr>
          <p:cNvPr id="12393" name="Group 105"/>
          <p:cNvGraphicFramePr>
            <a:graphicFrameLocks noGrp="1"/>
          </p:cNvGraphicFramePr>
          <p:nvPr>
            <p:ph idx="1"/>
          </p:nvPr>
        </p:nvGraphicFramePr>
        <p:xfrm>
          <a:off x="395288" y="1125538"/>
          <a:ext cx="8516937" cy="5029200"/>
        </p:xfrm>
        <a:graphic>
          <a:graphicData uri="http://schemas.openxmlformats.org/drawingml/2006/table">
            <a:tbl>
              <a:tblPr/>
              <a:tblGrid>
                <a:gridCol w="898525"/>
                <a:gridCol w="3209925"/>
                <a:gridCol w="271462"/>
                <a:gridCol w="898525"/>
                <a:gridCol w="3238500"/>
              </a:tblGrid>
              <a:tr h="558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Suffix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Example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Suffix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Example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ed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walk + ed = walk</a:t>
                      </a: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ed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ness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happy + ness = happi</a:t>
                      </a: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ness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ing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say + ing = say</a:t>
                      </a: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ing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accident + al = accident</a:t>
                      </a: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er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tall + er = tall</a:t>
                      </a: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er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ary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imagine + ary = imagin</a:t>
                      </a: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ary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tion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educate + tion = educa</a:t>
                      </a: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tion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able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accept + able = accept</a:t>
                      </a: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able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sion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divide + sion = divi</a:t>
                      </a: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sion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ly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love + ly = love</a:t>
                      </a: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ly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cian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music +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cian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= musi</a:t>
                      </a:r>
                      <a:r>
                        <a:rPr kumimoji="0" 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cian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ment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excite + ment = excite</a:t>
                      </a: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ment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fully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hope + fully = hope</a:t>
                      </a: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fully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ful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help + ful + help</a:t>
                      </a: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ful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est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large + est = larg</a:t>
                      </a: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est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ease + y = eas</a:t>
                      </a: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mtClean="0"/>
              <a:t>Laura Spring City College Plymouth</a:t>
            </a:r>
            <a:endParaRPr lang="en-GB"/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F381C8C-9173-4F60-AFFF-44E156AB7857}" type="slidenum">
              <a:rPr lang="en-GB"/>
              <a:pPr eaLnBrk="1" hangingPunct="1"/>
              <a:t>11</a:t>
            </a:fld>
            <a:endParaRPr lang="en-GB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5500" dirty="0" smtClean="0">
                <a:latin typeface="Comic Sans MS" pitchFamily="66" charset="0"/>
              </a:rPr>
              <a:t>Any Questions?</a:t>
            </a:r>
          </a:p>
        </p:txBody>
      </p:sp>
      <p:pic>
        <p:nvPicPr>
          <p:cNvPr id="13317" name="Picture 4" descr="MC900384172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628775"/>
            <a:ext cx="3519487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mtClean="0"/>
              <a:t>Laura Spring City College Plymouth</a:t>
            </a:r>
            <a:endParaRPr lang="en-GB"/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F4ED3B0-B3DF-44F4-BB4C-48BC3489628B}" type="slidenum">
              <a:rPr lang="en-GB"/>
              <a:pPr eaLnBrk="1" hangingPunct="1"/>
              <a:t>2</a:t>
            </a:fld>
            <a:endParaRPr lang="en-GB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5400" dirty="0" smtClean="0">
                <a:latin typeface="Comic Sans MS" pitchFamily="66" charset="0"/>
              </a:rPr>
              <a:t>Session outcomes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0FDA1"/>
          </a:solidFill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GB" sz="3400" dirty="0" smtClean="0">
                <a:latin typeface="Times New Roman" pitchFamily="18" charset="0"/>
                <a:cs typeface="Times New Roman" pitchFamily="18" charset="0"/>
              </a:rPr>
              <a:t>To understand the terms ‘root’, ‘prefix’ and ‘suffix’;</a:t>
            </a:r>
          </a:p>
          <a:p>
            <a:pPr eaLnBrk="1" hangingPunct="1">
              <a:lnSpc>
                <a:spcPct val="125000"/>
              </a:lnSpc>
            </a:pPr>
            <a:r>
              <a:rPr lang="en-GB" sz="3400" dirty="0" smtClean="0">
                <a:latin typeface="Times New Roman" pitchFamily="18" charset="0"/>
                <a:cs typeface="Times New Roman" pitchFamily="18" charset="0"/>
              </a:rPr>
              <a:t>To use these to help with spelling and working out the meaning of unfamiliar words.</a:t>
            </a: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mtClean="0"/>
              <a:t>Laura Spring City College Plymouth</a:t>
            </a:r>
            <a:endParaRPr lang="en-GB"/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65B5332-B67A-4040-A3A5-F0763A1EC189}" type="slidenum">
              <a:rPr lang="en-GB"/>
              <a:pPr eaLnBrk="1" hangingPunct="1"/>
              <a:t>3</a:t>
            </a:fld>
            <a:endParaRPr lang="en-GB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5500" dirty="0" smtClean="0">
                <a:latin typeface="Comic Sans MS" pitchFamily="66" charset="0"/>
              </a:rPr>
              <a:t>Root Words</a:t>
            </a:r>
            <a:r>
              <a:rPr lang="en-GB" sz="5500" b="1" dirty="0" smtClean="0"/>
              <a:t>: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 smtClean="0">
                <a:latin typeface="Comic Sans MS" pitchFamily="66" charset="0"/>
              </a:rPr>
              <a:t>A </a:t>
            </a:r>
            <a:r>
              <a:rPr lang="en-GB" sz="2800" b="1" dirty="0" smtClean="0">
                <a:solidFill>
                  <a:srgbClr val="FF0000"/>
                </a:solidFill>
                <a:latin typeface="Comic Sans MS" pitchFamily="66" charset="0"/>
              </a:rPr>
              <a:t>root word</a:t>
            </a:r>
            <a:r>
              <a:rPr lang="en-GB" sz="2800" dirty="0" smtClean="0">
                <a:latin typeface="Comic Sans MS" pitchFamily="66" charset="0"/>
              </a:rPr>
              <a:t> stands on its </a:t>
            </a:r>
            <a:r>
              <a:rPr lang="en-GB" sz="2800" b="1" dirty="0" smtClean="0">
                <a:solidFill>
                  <a:srgbClr val="FF0000"/>
                </a:solidFill>
                <a:latin typeface="Comic Sans MS" pitchFamily="66" charset="0"/>
              </a:rPr>
              <a:t>own</a:t>
            </a:r>
            <a:r>
              <a:rPr lang="en-GB" sz="2800" dirty="0" smtClean="0">
                <a:latin typeface="Comic Sans MS" pitchFamily="66" charset="0"/>
              </a:rPr>
              <a:t> as a word. </a:t>
            </a:r>
          </a:p>
          <a:p>
            <a:pPr eaLnBrk="1" hangingPunct="1">
              <a:lnSpc>
                <a:spcPct val="90000"/>
              </a:lnSpc>
            </a:pPr>
            <a:endParaRPr lang="en-GB" sz="2800" dirty="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800" dirty="0" smtClean="0">
                <a:latin typeface="Comic Sans MS" pitchFamily="66" charset="0"/>
              </a:rPr>
              <a:t> You can </a:t>
            </a:r>
            <a:r>
              <a:rPr lang="en-GB" sz="2800" b="1" dirty="0" smtClean="0">
                <a:solidFill>
                  <a:srgbClr val="FF0000"/>
                </a:solidFill>
                <a:latin typeface="Comic Sans MS" pitchFamily="66" charset="0"/>
              </a:rPr>
              <a:t>make new words</a:t>
            </a:r>
            <a:r>
              <a:rPr lang="en-GB" sz="2800" dirty="0" smtClean="0">
                <a:latin typeface="Comic Sans MS" pitchFamily="66" charset="0"/>
              </a:rPr>
              <a:t> from it by adding beginnings (</a:t>
            </a:r>
            <a:r>
              <a:rPr lang="en-GB" sz="2800" b="1" dirty="0" smtClean="0">
                <a:solidFill>
                  <a:srgbClr val="FF0000"/>
                </a:solidFill>
                <a:latin typeface="Comic Sans MS" pitchFamily="66" charset="0"/>
              </a:rPr>
              <a:t>prefixes</a:t>
            </a:r>
            <a:r>
              <a:rPr lang="en-GB" sz="2800" dirty="0" smtClean="0">
                <a:latin typeface="Comic Sans MS" pitchFamily="66" charset="0"/>
              </a:rPr>
              <a:t>) and endings (</a:t>
            </a:r>
            <a:r>
              <a:rPr lang="en-GB" sz="2800" b="1" dirty="0" smtClean="0">
                <a:solidFill>
                  <a:srgbClr val="FF0000"/>
                </a:solidFill>
                <a:latin typeface="Comic Sans MS" pitchFamily="66" charset="0"/>
              </a:rPr>
              <a:t>suffixes</a:t>
            </a:r>
            <a:r>
              <a:rPr lang="en-GB" sz="2800" dirty="0" smtClean="0">
                <a:latin typeface="Comic Sans MS" pitchFamily="66" charset="0"/>
              </a:rPr>
              <a:t>).</a:t>
            </a:r>
            <a:br>
              <a:rPr lang="en-GB" sz="2800" dirty="0" smtClean="0">
                <a:latin typeface="Comic Sans MS" pitchFamily="66" charset="0"/>
              </a:rPr>
            </a:br>
            <a:endParaRPr lang="en-GB" sz="2800" dirty="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800" dirty="0" smtClean="0">
                <a:latin typeface="Comic Sans MS" pitchFamily="66" charset="0"/>
              </a:rPr>
              <a:t>Example: </a:t>
            </a:r>
            <a:r>
              <a:rPr lang="en-GB" sz="2800" dirty="0" smtClean="0">
                <a:solidFill>
                  <a:srgbClr val="FF0000"/>
                </a:solidFill>
                <a:latin typeface="Comic Sans MS" pitchFamily="66" charset="0"/>
              </a:rPr>
              <a:t>'</a:t>
            </a:r>
            <a:r>
              <a:rPr lang="en-GB" sz="2800" b="1" dirty="0" smtClean="0">
                <a:solidFill>
                  <a:srgbClr val="FF0000"/>
                </a:solidFill>
                <a:latin typeface="Comic Sans MS" pitchFamily="66" charset="0"/>
              </a:rPr>
              <a:t>comfort</a:t>
            </a:r>
            <a:r>
              <a:rPr lang="en-GB" sz="2800" dirty="0" smtClean="0">
                <a:latin typeface="Comic Sans MS" pitchFamily="66" charset="0"/>
              </a:rPr>
              <a:t>' is a root word.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2800" dirty="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800" dirty="0" smtClean="0">
                <a:latin typeface="Comic Sans MS" pitchFamily="66" charset="0"/>
              </a:rPr>
              <a:t>By adding the prefix </a:t>
            </a:r>
            <a:r>
              <a:rPr lang="en-GB" sz="2800" b="1" dirty="0" smtClean="0">
                <a:solidFill>
                  <a:srgbClr val="FF0000"/>
                </a:solidFill>
                <a:latin typeface="Comic Sans MS" pitchFamily="66" charset="0"/>
              </a:rPr>
              <a:t>'</a:t>
            </a:r>
            <a:r>
              <a:rPr lang="en-GB" sz="2800" b="1" dirty="0" err="1" smtClean="0">
                <a:solidFill>
                  <a:srgbClr val="FF0000"/>
                </a:solidFill>
                <a:latin typeface="Comic Sans MS" pitchFamily="66" charset="0"/>
              </a:rPr>
              <a:t>dis</a:t>
            </a:r>
            <a:r>
              <a:rPr lang="en-GB" sz="2800" dirty="0" smtClean="0">
                <a:latin typeface="Comic Sans MS" pitchFamily="66" charset="0"/>
              </a:rPr>
              <a:t>' or the suffix </a:t>
            </a:r>
            <a:r>
              <a:rPr lang="en-GB" sz="2800" b="1" dirty="0" smtClean="0">
                <a:solidFill>
                  <a:srgbClr val="FF0000"/>
                </a:solidFill>
                <a:latin typeface="Comic Sans MS" pitchFamily="66" charset="0"/>
              </a:rPr>
              <a:t>'able</a:t>
            </a:r>
            <a:r>
              <a:rPr lang="en-GB" sz="2800" dirty="0" smtClean="0">
                <a:latin typeface="Comic Sans MS" pitchFamily="66" charset="0"/>
              </a:rPr>
              <a:t>' you can make new words such as </a:t>
            </a:r>
            <a:r>
              <a:rPr lang="en-GB" sz="2800" dirty="0" smtClean="0">
                <a:solidFill>
                  <a:srgbClr val="FF0000"/>
                </a:solidFill>
                <a:latin typeface="Comic Sans MS" pitchFamily="66" charset="0"/>
              </a:rPr>
              <a:t>'dis</a:t>
            </a:r>
            <a:r>
              <a:rPr lang="en-GB" sz="2800" b="1" dirty="0" smtClean="0">
                <a:solidFill>
                  <a:srgbClr val="FF0000"/>
                </a:solidFill>
                <a:latin typeface="Comic Sans MS" pitchFamily="66" charset="0"/>
              </a:rPr>
              <a:t>comfort</a:t>
            </a:r>
            <a:r>
              <a:rPr lang="en-GB" sz="2800" dirty="0" smtClean="0">
                <a:latin typeface="Comic Sans MS" pitchFamily="66" charset="0"/>
              </a:rPr>
              <a:t>' and </a:t>
            </a:r>
            <a:r>
              <a:rPr lang="en-GB" sz="2800" dirty="0" smtClean="0">
                <a:solidFill>
                  <a:srgbClr val="FF0000"/>
                </a:solidFill>
                <a:latin typeface="Comic Sans MS" pitchFamily="66" charset="0"/>
              </a:rPr>
              <a:t>'</a:t>
            </a:r>
            <a:r>
              <a:rPr lang="en-GB" sz="2800" b="1" dirty="0" smtClean="0">
                <a:solidFill>
                  <a:srgbClr val="FF0000"/>
                </a:solidFill>
                <a:latin typeface="Comic Sans MS" pitchFamily="66" charset="0"/>
              </a:rPr>
              <a:t>comfort</a:t>
            </a:r>
            <a:r>
              <a:rPr lang="en-GB" sz="2800" dirty="0" smtClean="0">
                <a:solidFill>
                  <a:srgbClr val="FF0000"/>
                </a:solidFill>
                <a:latin typeface="Comic Sans MS" pitchFamily="66" charset="0"/>
              </a:rPr>
              <a:t>able</a:t>
            </a:r>
            <a:r>
              <a:rPr lang="en-GB" sz="2800" dirty="0" smtClean="0">
                <a:latin typeface="Comic Sans MS" pitchFamily="66" charset="0"/>
              </a:rPr>
              <a:t>'.</a:t>
            </a: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600" dirty="0" smtClean="0"/>
              <a:t/>
            </a:r>
            <a:br>
              <a:rPr lang="en-GB" sz="2600" dirty="0" smtClean="0"/>
            </a:br>
            <a:endParaRPr lang="en-GB" sz="2600" dirty="0" smtClean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059825" y="5814803"/>
              <a:ext cx="785880" cy="1368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47945" y="5802923"/>
                <a:ext cx="809640" cy="1605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mtClean="0"/>
              <a:t>Laura Spring City College Plymouth</a:t>
            </a:r>
            <a:endParaRPr lang="en-GB"/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7C0543D-B7B5-4BDC-A56D-BDF90248F0D2}" type="slidenum">
              <a:rPr lang="en-GB"/>
              <a:pPr eaLnBrk="1" hangingPunct="1"/>
              <a:t>4</a:t>
            </a:fld>
            <a:endParaRPr lang="en-GB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188913"/>
            <a:ext cx="8229600" cy="1143000"/>
          </a:xfrm>
        </p:spPr>
        <p:txBody>
          <a:bodyPr/>
          <a:lstStyle/>
          <a:p>
            <a:pPr eaLnBrk="1" hangingPunct="1"/>
            <a:r>
              <a:rPr lang="en-GB" sz="5000" b="1" dirty="0" smtClean="0">
                <a:solidFill>
                  <a:schemeClr val="tx1"/>
                </a:solidFill>
                <a:latin typeface="Comic Sans MS" pitchFamily="66" charset="0"/>
              </a:rPr>
              <a:t>What Are Prefixes?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388" y="1341438"/>
            <a:ext cx="8785225" cy="3024187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GB" sz="3000" dirty="0" smtClean="0">
                <a:latin typeface="Comic Sans MS" pitchFamily="66" charset="0"/>
              </a:rPr>
              <a:t>A </a:t>
            </a:r>
            <a:r>
              <a:rPr lang="en-GB" sz="3000" u="sng" dirty="0" smtClean="0">
                <a:solidFill>
                  <a:srgbClr val="FF0000"/>
                </a:solidFill>
                <a:latin typeface="Comic Sans MS" pitchFamily="66" charset="0"/>
              </a:rPr>
              <a:t>prefix</a:t>
            </a:r>
            <a:r>
              <a:rPr lang="en-GB" sz="3000" dirty="0" smtClean="0">
                <a:latin typeface="Comic Sans MS" pitchFamily="66" charset="0"/>
              </a:rPr>
              <a:t> is a group of letters we add to the </a:t>
            </a:r>
            <a:r>
              <a:rPr lang="en-GB" sz="3000" u="sng" dirty="0" smtClean="0">
                <a:solidFill>
                  <a:srgbClr val="FF0000"/>
                </a:solidFill>
                <a:latin typeface="Comic Sans MS" pitchFamily="66" charset="0"/>
              </a:rPr>
              <a:t>front</a:t>
            </a:r>
            <a:r>
              <a:rPr lang="en-GB" sz="3000" dirty="0" smtClean="0">
                <a:latin typeface="Comic Sans MS" pitchFamily="66" charset="0"/>
              </a:rPr>
              <a:t> of a root word. </a:t>
            </a:r>
          </a:p>
          <a:p>
            <a:pPr eaLnBrk="1" hangingPunct="1">
              <a:lnSpc>
                <a:spcPct val="125000"/>
              </a:lnSpc>
            </a:pPr>
            <a:r>
              <a:rPr lang="en-GB" sz="3000" dirty="0" smtClean="0">
                <a:latin typeface="Comic Sans MS" pitchFamily="66" charset="0"/>
              </a:rPr>
              <a:t>Knowing about them may help you spell and predict meanings.</a:t>
            </a:r>
          </a:p>
          <a:p>
            <a:pPr eaLnBrk="1" hangingPunct="1">
              <a:lnSpc>
                <a:spcPct val="125000"/>
              </a:lnSpc>
            </a:pPr>
            <a:r>
              <a:rPr lang="en-GB" sz="3000" dirty="0" smtClean="0">
                <a:latin typeface="Comic Sans MS" pitchFamily="66" charset="0"/>
              </a:rPr>
              <a:t>Prefixes </a:t>
            </a:r>
            <a:r>
              <a:rPr lang="en-GB" sz="3000" u="sng" dirty="0" smtClean="0">
                <a:solidFill>
                  <a:srgbClr val="FF0000"/>
                </a:solidFill>
                <a:latin typeface="Comic Sans MS" pitchFamily="66" charset="0"/>
              </a:rPr>
              <a:t>change the meaning</a:t>
            </a:r>
            <a:r>
              <a:rPr lang="en-GB" sz="3000" dirty="0" smtClean="0">
                <a:latin typeface="Comic Sans MS" pitchFamily="66" charset="0"/>
              </a:rPr>
              <a:t>  or </a:t>
            </a:r>
            <a:r>
              <a:rPr lang="en-GB" sz="3000" u="sng" dirty="0" smtClean="0">
                <a:solidFill>
                  <a:srgbClr val="FF0000"/>
                </a:solidFill>
                <a:latin typeface="Comic Sans MS" pitchFamily="66" charset="0"/>
              </a:rPr>
              <a:t>purpose</a:t>
            </a:r>
            <a:r>
              <a:rPr lang="en-GB" sz="3000" dirty="0" smtClean="0">
                <a:latin typeface="Comic Sans MS" pitchFamily="66" charset="0"/>
              </a:rPr>
              <a:t> of the word, e.g.:</a:t>
            </a:r>
            <a:endParaRPr lang="en-GB" sz="2000" dirty="0" smtClean="0">
              <a:latin typeface="Comic Sans MS" pitchFamily="66" charset="0"/>
            </a:endParaRP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GB" sz="4000" b="1" dirty="0" smtClean="0">
                <a:solidFill>
                  <a:srgbClr val="FF0000"/>
                </a:solidFill>
                <a:latin typeface="Comic Sans MS" pitchFamily="66" charset="0"/>
              </a:rPr>
              <a:t>		un + kind = unkind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endParaRPr lang="en-GB" sz="4000" b="1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 eaLnBrk="1" hangingPunct="1">
              <a:lnSpc>
                <a:spcPct val="125000"/>
              </a:lnSpc>
              <a:buFontTx/>
              <a:buNone/>
            </a:pPr>
            <a:endParaRPr lang="en-GB" sz="2900" u="sng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 rot="10800000">
            <a:off x="611188" y="5445125"/>
            <a:ext cx="197557" cy="369332"/>
          </a:xfrm>
          <a:prstGeom prst="rect">
            <a:avLst/>
          </a:prstGeom>
          <a:solidFill>
            <a:srgbClr val="F0FDA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GB" dirty="0">
              <a:latin typeface="Comic Sans MS" pitchFamily="66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6893105" y="5111391"/>
              <a:ext cx="360" cy="3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81225" y="5099511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5">
            <p14:nvContentPartPr>
              <p14:cNvPr id="10" name="Ink 9"/>
              <p14:cNvContentPartPr/>
              <p14:nvPr/>
            </p14:nvContentPartPr>
            <p14:xfrm>
              <a:off x="2649425" y="5169711"/>
              <a:ext cx="360" cy="36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37545" y="5157831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9">
            <p14:nvContentPartPr>
              <p14:cNvPr id="13" name="Ink 12"/>
              <p14:cNvContentPartPr/>
              <p14:nvPr/>
            </p14:nvContentPartPr>
            <p14:xfrm>
              <a:off x="808745" y="5181591"/>
              <a:ext cx="117720" cy="46944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96865" y="5169711"/>
                <a:ext cx="141480" cy="4932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  <p:bldP spid="5123" grpId="0" autoUpdateAnimBg="0"/>
      <p:bldP spid="5126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mtClean="0"/>
              <a:t>Laura Spring City College Plymouth</a:t>
            </a:r>
            <a:endParaRPr lang="en-GB"/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01A8A0C-D4CB-46E7-A36B-B2A7415A9BBE}" type="slidenum">
              <a:rPr lang="en-GB"/>
              <a:pPr eaLnBrk="1" hangingPunct="1"/>
              <a:t>5</a:t>
            </a:fld>
            <a:endParaRPr lang="en-GB"/>
          </a:p>
        </p:txBody>
      </p:sp>
      <p:sp>
        <p:nvSpPr>
          <p:cNvPr id="7172" name="Rectangle 91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eaLnBrk="1" hangingPunct="1"/>
            <a:r>
              <a:rPr lang="en-GB" sz="3600" b="1" dirty="0" smtClean="0">
                <a:latin typeface="Comic Sans MS" pitchFamily="66" charset="0"/>
              </a:rPr>
              <a:t>Here are some common prefixes</a:t>
            </a:r>
            <a:r>
              <a:rPr lang="en-GB" b="1" dirty="0" smtClean="0">
                <a:latin typeface="Comic Sans MS" pitchFamily="66" charset="0"/>
              </a:rPr>
              <a:t>:</a:t>
            </a:r>
          </a:p>
        </p:txBody>
      </p:sp>
      <p:graphicFrame>
        <p:nvGraphicFramePr>
          <p:cNvPr id="5258" name="Group 138"/>
          <p:cNvGraphicFramePr>
            <a:graphicFrameLocks noGrp="1"/>
          </p:cNvGraphicFramePr>
          <p:nvPr>
            <p:ph idx="1"/>
          </p:nvPr>
        </p:nvGraphicFramePr>
        <p:xfrm>
          <a:off x="234950" y="1125538"/>
          <a:ext cx="8782050" cy="5410268"/>
        </p:xfrm>
        <a:graphic>
          <a:graphicData uri="http://schemas.openxmlformats.org/drawingml/2006/table">
            <a:tbl>
              <a:tblPr/>
              <a:tblGrid>
                <a:gridCol w="1463675"/>
                <a:gridCol w="1409700"/>
                <a:gridCol w="1550988"/>
                <a:gridCol w="1411287"/>
                <a:gridCol w="1535113"/>
                <a:gridCol w="1411287"/>
              </a:tblGrid>
              <a:tr h="6190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 </a:t>
                      </a:r>
                      <a:r>
                        <a:rPr kumimoji="0" lang="en-GB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(not)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 </a:t>
                      </a:r>
                      <a:r>
                        <a:rPr kumimoji="0" lang="en-GB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(again)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</a:tr>
              <a:tr h="6206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Unidentified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Dislike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Misbehave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Co-operate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Exclaim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Refill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</a:tr>
              <a:tr h="6190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Unwell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Disorder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Misread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Co-star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Exterior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Replay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</a:tr>
              <a:tr h="11301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Unhappy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Disrespect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Mistake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Co-ordinate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Explode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Reappear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</a:tr>
              <a:tr h="6704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Unhealthy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Disagree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Miscount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Co-writer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Ex-boyfriend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Re-examine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</a:tr>
              <a:tr h="11317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Undress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Distress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Misfortune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Rewrite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</a:tr>
              <a:tr h="6190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Untidy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Disable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Misconceive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Rearrange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A1"/>
                    </a:solidFill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mtClean="0"/>
              <a:t>Laura Spring City College Plymouth</a:t>
            </a:r>
            <a:endParaRPr lang="en-GB"/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5FE71E1-4356-49C8-A551-7077A2FC6686}" type="slidenum">
              <a:rPr lang="en-GB"/>
              <a:pPr eaLnBrk="1" hangingPunct="1"/>
              <a:t>6</a:t>
            </a:fld>
            <a:endParaRPr lang="en-GB"/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3779838" y="3834606"/>
            <a:ext cx="158432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5000" dirty="0">
                <a:solidFill>
                  <a:srgbClr val="FF0000"/>
                </a:solidFill>
                <a:latin typeface="Comic Sans MS" pitchFamily="66" charset="0"/>
                <a:cs typeface="Arial" charset="0"/>
              </a:rPr>
              <a:t>un</a:t>
            </a: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1547813" y="2565400"/>
            <a:ext cx="2376487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4500">
                <a:solidFill>
                  <a:srgbClr val="0000FF"/>
                </a:solidFill>
                <a:latin typeface="Comic Sans MS" pitchFamily="66" charset="0"/>
                <a:cs typeface="Arial" charset="0"/>
              </a:rPr>
              <a:t>do</a:t>
            </a: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7164388" y="3213100"/>
            <a:ext cx="1260475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4500">
                <a:solidFill>
                  <a:srgbClr val="0000FF"/>
                </a:solidFill>
                <a:latin typeface="Comic Sans MS" pitchFamily="66" charset="0"/>
                <a:cs typeface="Arial" charset="0"/>
              </a:rPr>
              <a:t>fit</a:t>
            </a: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3995738" y="5661025"/>
            <a:ext cx="316865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4500">
                <a:solidFill>
                  <a:srgbClr val="0000FF"/>
                </a:solidFill>
                <a:latin typeface="Comic Sans MS" pitchFamily="66" charset="0"/>
                <a:cs typeface="Arial" charset="0"/>
              </a:rPr>
              <a:t>load</a:t>
            </a:r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6877050" y="4508500"/>
            <a:ext cx="25908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4500">
                <a:solidFill>
                  <a:srgbClr val="0000FF"/>
                </a:solidFill>
                <a:latin typeface="Comic Sans MS" pitchFamily="66" charset="0"/>
                <a:cs typeface="Arial" charset="0"/>
              </a:rPr>
              <a:t>pack</a:t>
            </a:r>
          </a:p>
        </p:txBody>
      </p:sp>
      <p:sp>
        <p:nvSpPr>
          <p:cNvPr id="8201" name="Text Box 8"/>
          <p:cNvSpPr txBox="1">
            <a:spLocks noChangeArrowheads="1"/>
          </p:cNvSpPr>
          <p:nvPr/>
        </p:nvSpPr>
        <p:spPr bwMode="auto">
          <a:xfrm>
            <a:off x="3995738" y="2133600"/>
            <a:ext cx="2376487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4500">
                <a:solidFill>
                  <a:srgbClr val="0000FF"/>
                </a:solidFill>
                <a:latin typeface="Comic Sans MS" pitchFamily="66" charset="0"/>
                <a:cs typeface="Arial" charset="0"/>
              </a:rPr>
              <a:t>finished</a:t>
            </a:r>
          </a:p>
        </p:txBody>
      </p:sp>
      <p:sp>
        <p:nvSpPr>
          <p:cNvPr id="8202" name="Text Box 9"/>
          <p:cNvSpPr txBox="1">
            <a:spLocks noChangeArrowheads="1"/>
          </p:cNvSpPr>
          <p:nvPr/>
        </p:nvSpPr>
        <p:spPr bwMode="auto">
          <a:xfrm>
            <a:off x="1258888" y="4724400"/>
            <a:ext cx="2087562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4500">
                <a:solidFill>
                  <a:srgbClr val="0000FF"/>
                </a:solidFill>
                <a:latin typeface="Comic Sans MS" pitchFamily="66" charset="0"/>
                <a:cs typeface="Arial" charset="0"/>
              </a:rPr>
              <a:t>well</a:t>
            </a:r>
          </a:p>
        </p:txBody>
      </p:sp>
      <p:sp>
        <p:nvSpPr>
          <p:cNvPr id="8203" name="Line 10"/>
          <p:cNvSpPr>
            <a:spLocks noChangeShapeType="1"/>
          </p:cNvSpPr>
          <p:nvPr/>
        </p:nvSpPr>
        <p:spPr bwMode="auto">
          <a:xfrm flipV="1">
            <a:off x="4427538" y="2852738"/>
            <a:ext cx="0" cy="936625"/>
          </a:xfrm>
          <a:prstGeom prst="line">
            <a:avLst/>
          </a:prstGeom>
          <a:noFill/>
          <a:ln w="47625">
            <a:solidFill>
              <a:srgbClr val="80008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4" name="Line 11"/>
          <p:cNvSpPr>
            <a:spLocks noChangeShapeType="1"/>
          </p:cNvSpPr>
          <p:nvPr/>
        </p:nvSpPr>
        <p:spPr bwMode="auto">
          <a:xfrm flipV="1">
            <a:off x="5219700" y="3644900"/>
            <a:ext cx="1296988" cy="431800"/>
          </a:xfrm>
          <a:prstGeom prst="line">
            <a:avLst/>
          </a:prstGeom>
          <a:noFill/>
          <a:ln w="47625">
            <a:solidFill>
              <a:srgbClr val="80008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5" name="Line 12"/>
          <p:cNvSpPr>
            <a:spLocks noChangeShapeType="1"/>
          </p:cNvSpPr>
          <p:nvPr/>
        </p:nvSpPr>
        <p:spPr bwMode="auto">
          <a:xfrm flipH="1" flipV="1">
            <a:off x="2268538" y="3284538"/>
            <a:ext cx="1439862" cy="720725"/>
          </a:xfrm>
          <a:prstGeom prst="line">
            <a:avLst/>
          </a:prstGeom>
          <a:noFill/>
          <a:ln w="47625">
            <a:solidFill>
              <a:srgbClr val="80008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6" name="Line 13"/>
          <p:cNvSpPr>
            <a:spLocks noChangeShapeType="1"/>
          </p:cNvSpPr>
          <p:nvPr/>
        </p:nvSpPr>
        <p:spPr bwMode="auto">
          <a:xfrm flipH="1">
            <a:off x="4427538" y="4652963"/>
            <a:ext cx="0" cy="1081087"/>
          </a:xfrm>
          <a:prstGeom prst="line">
            <a:avLst/>
          </a:prstGeom>
          <a:noFill/>
          <a:ln w="47625">
            <a:solidFill>
              <a:srgbClr val="80008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7" name="Line 14"/>
          <p:cNvSpPr>
            <a:spLocks noChangeShapeType="1"/>
          </p:cNvSpPr>
          <p:nvPr/>
        </p:nvSpPr>
        <p:spPr bwMode="auto">
          <a:xfrm flipH="1">
            <a:off x="2411413" y="4508500"/>
            <a:ext cx="1368425" cy="433388"/>
          </a:xfrm>
          <a:prstGeom prst="line">
            <a:avLst/>
          </a:prstGeom>
          <a:noFill/>
          <a:ln w="47625">
            <a:solidFill>
              <a:srgbClr val="80008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8" name="Line 15"/>
          <p:cNvSpPr>
            <a:spLocks noChangeShapeType="1"/>
          </p:cNvSpPr>
          <p:nvPr/>
        </p:nvSpPr>
        <p:spPr bwMode="auto">
          <a:xfrm>
            <a:off x="5076825" y="4508500"/>
            <a:ext cx="1223963" cy="360363"/>
          </a:xfrm>
          <a:prstGeom prst="line">
            <a:avLst/>
          </a:prstGeom>
          <a:noFill/>
          <a:ln w="47625">
            <a:solidFill>
              <a:srgbClr val="80008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3419475" y="2133600"/>
            <a:ext cx="2592388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4500">
                <a:solidFill>
                  <a:srgbClr val="FF0000"/>
                </a:solidFill>
                <a:latin typeface="Comic Sans MS" pitchFamily="66" charset="0"/>
                <a:cs typeface="Arial" charset="0"/>
              </a:rPr>
              <a:t>un</a:t>
            </a:r>
            <a:endParaRPr lang="en-GB" sz="4500">
              <a:solidFill>
                <a:srgbClr val="0000FF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611188" y="4724400"/>
            <a:ext cx="892175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4500">
                <a:solidFill>
                  <a:srgbClr val="FF0000"/>
                </a:solidFill>
                <a:latin typeface="Comic Sans MS" pitchFamily="66" charset="0"/>
                <a:cs typeface="Arial" charset="0"/>
              </a:rPr>
              <a:t>un</a:t>
            </a: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3492500" y="5661025"/>
            <a:ext cx="2087563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4500" dirty="0" smtClean="0">
                <a:solidFill>
                  <a:srgbClr val="FF0000"/>
                </a:solidFill>
                <a:latin typeface="Comic Sans MS" pitchFamily="66" charset="0"/>
                <a:cs typeface="Arial" charset="0"/>
              </a:rPr>
              <a:t>un </a:t>
            </a:r>
            <a:endParaRPr lang="en-GB" sz="4500" dirty="0">
              <a:solidFill>
                <a:srgbClr val="FF0000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6300788" y="4508500"/>
            <a:ext cx="1557337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4500">
                <a:solidFill>
                  <a:srgbClr val="FF0000"/>
                </a:solidFill>
                <a:latin typeface="Comic Sans MS" pitchFamily="66" charset="0"/>
                <a:cs typeface="Arial" charset="0"/>
              </a:rPr>
              <a:t>un</a:t>
            </a:r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971550" y="2565400"/>
            <a:ext cx="2035175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4500">
                <a:solidFill>
                  <a:srgbClr val="FF0000"/>
                </a:solidFill>
                <a:latin typeface="Comic Sans MS" pitchFamily="66" charset="0"/>
                <a:cs typeface="Arial" charset="0"/>
              </a:rPr>
              <a:t>un</a:t>
            </a:r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6551613" y="3213100"/>
            <a:ext cx="2592387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4500" dirty="0">
                <a:solidFill>
                  <a:srgbClr val="FF0000"/>
                </a:solidFill>
                <a:latin typeface="Comic Sans MS" pitchFamily="66" charset="0"/>
                <a:cs typeface="Arial" charset="0"/>
              </a:rPr>
              <a:t>un</a:t>
            </a:r>
            <a:endParaRPr lang="en-GB" sz="4500" dirty="0">
              <a:solidFill>
                <a:srgbClr val="0000FF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8215" name="Text Box 22"/>
          <p:cNvSpPr txBox="1">
            <a:spLocks noChangeArrowheads="1"/>
          </p:cNvSpPr>
          <p:nvPr/>
        </p:nvSpPr>
        <p:spPr bwMode="auto">
          <a:xfrm>
            <a:off x="1042988" y="620713"/>
            <a:ext cx="7272337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5500" dirty="0">
                <a:latin typeface="Comic Sans MS" pitchFamily="66" charset="0"/>
              </a:rPr>
              <a:t>Prefixes using ‘Un’: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0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0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0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0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7" grpId="0"/>
      <p:bldP spid="10258" grpId="0"/>
      <p:bldP spid="10259" grpId="0"/>
      <p:bldP spid="10260" grpId="0"/>
      <p:bldP spid="10261" grpId="0"/>
      <p:bldP spid="102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mtClean="0"/>
              <a:t>Laura Spring City College Plymouth</a:t>
            </a:r>
            <a:endParaRPr lang="en-GB"/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C4A3AFD-3A09-4380-9630-6EC174AF15C0}" type="slidenum">
              <a:rPr lang="en-GB"/>
              <a:pPr eaLnBrk="1" hangingPunct="1"/>
              <a:t>7</a:t>
            </a:fld>
            <a:endParaRPr lang="en-GB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5500" dirty="0" smtClean="0">
                <a:latin typeface="Comic Sans MS" pitchFamily="66" charset="0"/>
              </a:rPr>
              <a:t>What Are Suffixes?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18488" cy="456565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700" dirty="0" smtClean="0">
                <a:latin typeface="Comic Sans MS" pitchFamily="66" charset="0"/>
              </a:rPr>
              <a:t>A suffix is a </a:t>
            </a:r>
            <a:r>
              <a:rPr lang="en-GB" sz="2700" b="1" dirty="0" smtClean="0">
                <a:solidFill>
                  <a:srgbClr val="FF0000"/>
                </a:solidFill>
                <a:latin typeface="Comic Sans MS" pitchFamily="66" charset="0"/>
              </a:rPr>
              <a:t>word ending</a:t>
            </a:r>
            <a:r>
              <a:rPr lang="en-GB" sz="2700" dirty="0" smtClean="0">
                <a:latin typeface="Comic Sans MS" pitchFamily="66" charset="0"/>
              </a:rPr>
              <a:t>. It is a group of letters you can add to the </a:t>
            </a:r>
            <a:r>
              <a:rPr lang="en-GB" sz="2700" b="1" dirty="0" smtClean="0">
                <a:solidFill>
                  <a:srgbClr val="FF0000"/>
                </a:solidFill>
                <a:latin typeface="Comic Sans MS" pitchFamily="66" charset="0"/>
              </a:rPr>
              <a:t>end</a:t>
            </a:r>
            <a:r>
              <a:rPr lang="en-GB" sz="2700" dirty="0" smtClean="0">
                <a:latin typeface="Comic Sans MS" pitchFamily="66" charset="0"/>
              </a:rPr>
              <a:t> of a root word</a:t>
            </a:r>
            <a:r>
              <a:rPr lang="en-GB" sz="2700" b="1" dirty="0" smtClean="0">
                <a:latin typeface="Comic Sans MS" pitchFamily="66" charset="0"/>
              </a:rPr>
              <a:t>.</a:t>
            </a:r>
            <a:r>
              <a:rPr lang="en-GB" sz="2700" dirty="0" smtClean="0">
                <a:latin typeface="Comic Sans MS" pitchFamily="66" charset="0"/>
              </a:rPr>
              <a:t/>
            </a:r>
            <a:br>
              <a:rPr lang="en-GB" sz="2700" dirty="0" smtClean="0">
                <a:latin typeface="Comic Sans MS" pitchFamily="66" charset="0"/>
              </a:rPr>
            </a:br>
            <a:endParaRPr lang="en-GB" sz="2700" dirty="0" smtClean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700" dirty="0" smtClean="0">
                <a:latin typeface="Comic Sans MS" pitchFamily="66" charset="0"/>
              </a:rPr>
              <a:t>			</a:t>
            </a:r>
            <a:r>
              <a:rPr lang="en-GB" sz="2700" b="1" dirty="0" smtClean="0">
                <a:solidFill>
                  <a:schemeClr val="accent2"/>
                </a:solidFill>
                <a:latin typeface="Comic Sans MS" pitchFamily="66" charset="0"/>
              </a:rPr>
              <a:t>e.g.</a:t>
            </a:r>
            <a:r>
              <a:rPr lang="en-GB" sz="2700" dirty="0" smtClean="0">
                <a:solidFill>
                  <a:schemeClr val="accent2"/>
                </a:solidFill>
                <a:latin typeface="Comic Sans MS" pitchFamily="66" charset="0"/>
              </a:rPr>
              <a:t> walk</a:t>
            </a:r>
            <a:r>
              <a:rPr lang="en-GB" sz="2700" b="1" dirty="0" smtClean="0">
                <a:solidFill>
                  <a:schemeClr val="accent2"/>
                </a:solidFill>
                <a:latin typeface="Comic Sans MS" pitchFamily="66" charset="0"/>
              </a:rPr>
              <a:t>ing</a:t>
            </a:r>
            <a:r>
              <a:rPr lang="en-GB" sz="2700" dirty="0" smtClean="0">
                <a:solidFill>
                  <a:schemeClr val="accent2"/>
                </a:solidFill>
                <a:latin typeface="Comic Sans MS" pitchFamily="66" charset="0"/>
              </a:rPr>
              <a:t>, help</a:t>
            </a:r>
            <a:r>
              <a:rPr lang="en-GB" sz="2700" b="1" dirty="0" smtClean="0">
                <a:solidFill>
                  <a:schemeClr val="accent2"/>
                </a:solidFill>
                <a:latin typeface="Comic Sans MS" pitchFamily="66" charset="0"/>
              </a:rPr>
              <a:t>ful, </a:t>
            </a:r>
            <a:r>
              <a:rPr lang="en-GB" sz="2700" dirty="0" smtClean="0">
                <a:solidFill>
                  <a:schemeClr val="accent2"/>
                </a:solidFill>
                <a:latin typeface="Comic Sans MS" pitchFamily="66" charset="0"/>
              </a:rPr>
              <a:t>happ</a:t>
            </a:r>
            <a:r>
              <a:rPr lang="en-GB" sz="2700" b="1" dirty="0" smtClean="0">
                <a:solidFill>
                  <a:schemeClr val="accent2"/>
                </a:solidFill>
                <a:latin typeface="Comic Sans MS" pitchFamily="66" charset="0"/>
              </a:rPr>
              <a:t>ily</a:t>
            </a:r>
            <a:r>
              <a:rPr lang="en-GB" sz="27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br>
              <a:rPr lang="en-GB" sz="2700" dirty="0" smtClean="0">
                <a:solidFill>
                  <a:srgbClr val="FF0000"/>
                </a:solidFill>
                <a:latin typeface="Comic Sans MS" pitchFamily="66" charset="0"/>
              </a:rPr>
            </a:br>
            <a:endParaRPr lang="en-GB" sz="27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sz="2700" dirty="0" smtClean="0">
                <a:latin typeface="Comic Sans MS" pitchFamily="66" charset="0"/>
              </a:rPr>
              <a:t>Adding suffixes to words can </a:t>
            </a:r>
            <a:r>
              <a:rPr lang="en-GB" sz="2700" b="1" dirty="0" smtClean="0">
                <a:solidFill>
                  <a:srgbClr val="FF0000"/>
                </a:solidFill>
                <a:latin typeface="Comic Sans MS" pitchFamily="66" charset="0"/>
              </a:rPr>
              <a:t>change</a:t>
            </a:r>
            <a:r>
              <a:rPr lang="en-GB" sz="2700" dirty="0" smtClean="0">
                <a:latin typeface="Comic Sans MS" pitchFamily="66" charset="0"/>
              </a:rPr>
              <a:t> or </a:t>
            </a:r>
            <a:r>
              <a:rPr lang="en-GB" sz="2700" b="1" dirty="0" smtClean="0">
                <a:solidFill>
                  <a:srgbClr val="FF0000"/>
                </a:solidFill>
                <a:latin typeface="Comic Sans MS" pitchFamily="66" charset="0"/>
              </a:rPr>
              <a:t>add</a:t>
            </a:r>
            <a:r>
              <a:rPr lang="en-GB" sz="2700" dirty="0" smtClean="0">
                <a:latin typeface="Comic Sans MS" pitchFamily="66" charset="0"/>
              </a:rPr>
              <a:t> to their meaning, but most importantly they show </a:t>
            </a:r>
            <a:r>
              <a:rPr lang="en-GB" sz="2700" b="1" dirty="0" smtClean="0">
                <a:solidFill>
                  <a:srgbClr val="FF0000"/>
                </a:solidFill>
                <a:latin typeface="Comic Sans MS" pitchFamily="66" charset="0"/>
              </a:rPr>
              <a:t>how</a:t>
            </a:r>
            <a:r>
              <a:rPr lang="en-GB" sz="2700" dirty="0" smtClean="0">
                <a:latin typeface="Comic Sans MS" pitchFamily="66" charset="0"/>
              </a:rPr>
              <a:t> a word will be used in a sentence and what part of speech (e.g. noun, verb, adjective) the word belongs to.</a:t>
            </a:r>
            <a:r>
              <a:rPr lang="en-GB" sz="2800" dirty="0" smtClean="0">
                <a:latin typeface="Comic Sans MS" pitchFamily="66" charset="0"/>
              </a:rPr>
              <a:t/>
            </a:r>
            <a:br>
              <a:rPr lang="en-GB" sz="2800" dirty="0" smtClean="0">
                <a:latin typeface="Comic Sans MS" pitchFamily="66" charset="0"/>
              </a:rPr>
            </a:br>
            <a:endParaRPr lang="en-GB" sz="2800" dirty="0" smtClean="0">
              <a:latin typeface="Comic Sans MS" pitchFamily="66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mtClean="0"/>
              <a:t>Laura Spring City College Plymouth</a:t>
            </a:r>
            <a:endParaRPr lang="en-GB"/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3A692EB-F7DC-4132-8AEC-6776DA8D49CD}" type="slidenum">
              <a:rPr lang="en-GB"/>
              <a:pPr eaLnBrk="1" hangingPunct="1"/>
              <a:t>8</a:t>
            </a:fld>
            <a:endParaRPr lang="en-GB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5500" dirty="0" smtClean="0">
                <a:latin typeface="Comic Sans MS" pitchFamily="66" charset="0"/>
              </a:rPr>
              <a:t>Example</a:t>
            </a:r>
            <a:r>
              <a:rPr lang="en-GB" dirty="0" smtClean="0">
                <a:latin typeface="Comic Sans MS" pitchFamily="66" charset="0"/>
              </a:rPr>
              <a:t>: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800" dirty="0" smtClean="0">
                <a:latin typeface="Comic Sans MS" pitchFamily="66" charset="0"/>
              </a:rPr>
              <a:t>If you want to use the root word 'talk' in the following sentence:</a:t>
            </a:r>
            <a:br>
              <a:rPr lang="en-GB" sz="2800" dirty="0" smtClean="0">
                <a:latin typeface="Comic Sans MS" pitchFamily="66" charset="0"/>
              </a:rPr>
            </a:br>
            <a:endParaRPr lang="en-GB" sz="2800" dirty="0" smtClean="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GB" sz="2800" i="1" dirty="0" smtClean="0">
                <a:latin typeface="Comic Sans MS" pitchFamily="66" charset="0"/>
              </a:rPr>
              <a:t>		</a:t>
            </a:r>
            <a:r>
              <a:rPr lang="en-GB" sz="2800" i="1" dirty="0" smtClean="0">
                <a:solidFill>
                  <a:srgbClr val="FF0000"/>
                </a:solidFill>
                <a:latin typeface="Comic Sans MS" pitchFamily="66" charset="0"/>
              </a:rPr>
              <a:t>	I was (talk) to </a:t>
            </a:r>
            <a:r>
              <a:rPr lang="en-GB" sz="2800" i="1" dirty="0" err="1" smtClean="0">
                <a:solidFill>
                  <a:srgbClr val="FF0000"/>
                </a:solidFill>
                <a:latin typeface="Comic Sans MS" pitchFamily="66" charset="0"/>
              </a:rPr>
              <a:t>Samina</a:t>
            </a:r>
            <a:r>
              <a:rPr lang="en-GB" sz="2800" i="1" dirty="0" smtClean="0">
                <a:solidFill>
                  <a:srgbClr val="FF0000"/>
                </a:solidFill>
                <a:latin typeface="Comic Sans MS" pitchFamily="66" charset="0"/>
              </a:rPr>
              <a:t>.</a:t>
            </a:r>
            <a:r>
              <a:rPr lang="en-GB" sz="28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br>
              <a:rPr lang="en-GB" sz="2800" dirty="0" smtClean="0">
                <a:solidFill>
                  <a:srgbClr val="FF0000"/>
                </a:solidFill>
                <a:latin typeface="Comic Sans MS" pitchFamily="66" charset="0"/>
              </a:rPr>
            </a:br>
            <a:endParaRPr lang="en-GB" sz="28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 eaLnBrk="1" hangingPunct="1"/>
            <a:r>
              <a:rPr lang="en-GB" sz="2800" dirty="0" smtClean="0">
                <a:latin typeface="Comic Sans MS" pitchFamily="66" charset="0"/>
              </a:rPr>
              <a:t>You need to add the suffix '</a:t>
            </a:r>
            <a:r>
              <a:rPr lang="en-GB" sz="2800" b="1" dirty="0" err="1" smtClean="0">
                <a:latin typeface="Comic Sans MS" pitchFamily="66" charset="0"/>
              </a:rPr>
              <a:t>ing</a:t>
            </a:r>
            <a:r>
              <a:rPr lang="en-GB" sz="2800" dirty="0" smtClean="0">
                <a:latin typeface="Comic Sans MS" pitchFamily="66" charset="0"/>
              </a:rPr>
              <a:t>' so that the word 'talk' makes better sense grammatically:</a:t>
            </a:r>
            <a:br>
              <a:rPr lang="en-GB" sz="2800" dirty="0" smtClean="0">
                <a:latin typeface="Comic Sans MS" pitchFamily="66" charset="0"/>
              </a:rPr>
            </a:br>
            <a:endParaRPr lang="en-GB" sz="2800" dirty="0" smtClean="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GB" sz="2800" i="1" dirty="0" smtClean="0">
                <a:latin typeface="Comic Sans MS" pitchFamily="66" charset="0"/>
              </a:rPr>
              <a:t>		</a:t>
            </a:r>
            <a:r>
              <a:rPr lang="en-GB" sz="2800" i="1" dirty="0" smtClean="0">
                <a:solidFill>
                  <a:srgbClr val="FF0000"/>
                </a:solidFill>
                <a:latin typeface="Comic Sans MS" pitchFamily="66" charset="0"/>
              </a:rPr>
              <a:t>	"I was talk</a:t>
            </a:r>
            <a:r>
              <a:rPr lang="en-GB" sz="2800" b="1" i="1" dirty="0" smtClean="0">
                <a:solidFill>
                  <a:srgbClr val="FF0000"/>
                </a:solidFill>
                <a:latin typeface="Comic Sans MS" pitchFamily="66" charset="0"/>
              </a:rPr>
              <a:t>ing</a:t>
            </a:r>
            <a:r>
              <a:rPr lang="en-GB" sz="2800" i="1" dirty="0" smtClean="0">
                <a:solidFill>
                  <a:srgbClr val="FF0000"/>
                </a:solidFill>
                <a:latin typeface="Comic Sans MS" pitchFamily="66" charset="0"/>
              </a:rPr>
              <a:t> to </a:t>
            </a:r>
            <a:r>
              <a:rPr lang="en-GB" sz="2800" i="1" dirty="0" err="1" smtClean="0">
                <a:solidFill>
                  <a:srgbClr val="FF0000"/>
                </a:solidFill>
                <a:latin typeface="Comic Sans MS" pitchFamily="66" charset="0"/>
              </a:rPr>
              <a:t>Samina</a:t>
            </a:r>
            <a:r>
              <a:rPr lang="en-GB" sz="2800" i="1" dirty="0" smtClean="0">
                <a:solidFill>
                  <a:srgbClr val="FF0000"/>
                </a:solidFill>
                <a:latin typeface="Comic Sans MS" pitchFamily="66" charset="0"/>
              </a:rPr>
              <a:t>".</a:t>
            </a:r>
            <a:r>
              <a:rPr lang="en-GB" sz="28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92275" y="6245225"/>
            <a:ext cx="6119813" cy="47625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mtClean="0"/>
              <a:t>Laura Spring City College Plymouth</a:t>
            </a:r>
            <a:endParaRPr lang="en-GB"/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3888" y="6245225"/>
            <a:ext cx="442912" cy="47625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9E13B1C-82CD-4C4C-86A5-B4903952C189}" type="slidenum">
              <a:rPr lang="en-GB"/>
              <a:pPr eaLnBrk="1" hangingPunct="1"/>
              <a:t>9</a:t>
            </a:fld>
            <a:endParaRPr lang="en-GB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741" t="21547" r="12732" b="11960"/>
          <a:stretch>
            <a:fillRect/>
          </a:stretch>
        </p:blipFill>
        <p:spPr bwMode="auto">
          <a:xfrm>
            <a:off x="827088" y="404813"/>
            <a:ext cx="7881937" cy="549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526</Words>
  <Application>Microsoft Office PowerPoint</Application>
  <PresentationFormat>On-screen Show (4:3)</PresentationFormat>
  <Paragraphs>164</Paragraphs>
  <Slides>11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 Design</vt:lpstr>
      <vt:lpstr>Prefix-Suffix</vt:lpstr>
      <vt:lpstr>Session outcomes</vt:lpstr>
      <vt:lpstr>Root Words:</vt:lpstr>
      <vt:lpstr>What Are Prefixes?</vt:lpstr>
      <vt:lpstr>Here are some common prefixes:</vt:lpstr>
      <vt:lpstr>Slide 6</vt:lpstr>
      <vt:lpstr>What Are Suffixes?</vt:lpstr>
      <vt:lpstr>Example:</vt:lpstr>
      <vt:lpstr>Slide 9</vt:lpstr>
      <vt:lpstr>Here are some suffixes:</vt:lpstr>
      <vt:lpstr>Any Questions?</vt:lpstr>
    </vt:vector>
  </TitlesOfParts>
  <Company>Lincoln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Root words, suffixes and prefixes</dc:title>
  <dc:creator>Helen Holt</dc:creator>
  <cp:lastModifiedBy>Kazi UAP</cp:lastModifiedBy>
  <cp:revision>27</cp:revision>
  <cp:lastPrinted>2013-02-21T15:53:19Z</cp:lastPrinted>
  <dcterms:created xsi:type="dcterms:W3CDTF">2011-01-25T17:12:09Z</dcterms:created>
  <dcterms:modified xsi:type="dcterms:W3CDTF">2017-12-27T05:54:12Z</dcterms:modified>
</cp:coreProperties>
</file>