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4E6A-C5F5-4D75-9491-AC3520B3E362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E69D-FEAC-4773-ADDE-7691AC480C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weducationalconsultin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weducationalconsultin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838200"/>
            <a:ext cx="6324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Script" pitchFamily="65" charset="0"/>
              </a:rPr>
              <a:t>Teaching </a:t>
            </a:r>
          </a:p>
          <a:p>
            <a:pPr algn="ctr"/>
            <a:r>
              <a:rPr lang="en-US" sz="4400" dirty="0" smtClean="0">
                <a:latin typeface="Script" pitchFamily="65" charset="0"/>
              </a:rPr>
              <a:t>Prefixes</a:t>
            </a:r>
          </a:p>
          <a:p>
            <a:pPr algn="ctr"/>
            <a:r>
              <a:rPr lang="en-US" sz="4400" dirty="0" smtClean="0">
                <a:latin typeface="Script" pitchFamily="65" charset="0"/>
              </a:rPr>
              <a:t>Suffixes</a:t>
            </a:r>
          </a:p>
          <a:p>
            <a:pPr algn="ctr"/>
            <a:r>
              <a:rPr lang="en-US" sz="4400" dirty="0" smtClean="0">
                <a:latin typeface="Script" pitchFamily="65" charset="0"/>
              </a:rPr>
              <a:t>And</a:t>
            </a:r>
          </a:p>
          <a:p>
            <a:pPr algn="ctr"/>
            <a:r>
              <a:rPr lang="en-US" sz="4400" dirty="0" smtClean="0">
                <a:latin typeface="Script" pitchFamily="65" charset="0"/>
              </a:rPr>
              <a:t>Roots</a:t>
            </a:r>
          </a:p>
          <a:p>
            <a:pPr algn="ctr"/>
            <a:endParaRPr lang="en-US" sz="4400" dirty="0">
              <a:latin typeface="Script" pitchFamily="65" charset="0"/>
            </a:endParaRPr>
          </a:p>
          <a:p>
            <a:pPr algn="ctr"/>
            <a:r>
              <a:rPr lang="en-US" sz="2400" dirty="0" smtClean="0">
                <a:latin typeface="+mj-lt"/>
              </a:rPr>
              <a:t>Keith Pruitt</a:t>
            </a:r>
          </a:p>
          <a:p>
            <a:pPr algn="ctr"/>
            <a:r>
              <a:rPr lang="en-US" sz="2400" dirty="0" smtClean="0">
                <a:latin typeface="+mj-lt"/>
              </a:rPr>
              <a:t>Words of Wisdom Educational Consulting</a:t>
            </a:r>
          </a:p>
          <a:p>
            <a:pPr algn="ctr"/>
            <a:r>
              <a:rPr lang="en-US" sz="2400" dirty="0" smtClean="0">
                <a:latin typeface="+mj-lt"/>
                <a:hlinkClick r:id="rId3"/>
              </a:rPr>
              <a:t>www.woweducationalconsulting.com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are words using </a:t>
            </a:r>
            <a:r>
              <a:rPr lang="en-US" i="1" dirty="0" smtClean="0"/>
              <a:t>less</a:t>
            </a:r>
            <a:r>
              <a:rPr lang="en-US" dirty="0" smtClean="0"/>
              <a:t> meaning </a:t>
            </a:r>
            <a:r>
              <a:rPr lang="en-US" i="1" dirty="0" smtClean="0"/>
              <a:t>without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Here are words using </a:t>
            </a:r>
            <a:r>
              <a:rPr lang="en-US" i="1" dirty="0" err="1" smtClean="0"/>
              <a:t>ful</a:t>
            </a:r>
            <a:r>
              <a:rPr lang="en-US" dirty="0" smtClean="0"/>
              <a:t> meaning </a:t>
            </a:r>
            <a:r>
              <a:rPr lang="en-US" i="1" dirty="0" smtClean="0"/>
              <a:t>full or having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334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the same exercise with -</a:t>
            </a:r>
            <a:r>
              <a:rPr lang="en-US" i="1" dirty="0" err="1" smtClean="0"/>
              <a:t>ment</a:t>
            </a:r>
            <a:r>
              <a:rPr lang="en-US" i="1" dirty="0" smtClean="0"/>
              <a:t>, -</a:t>
            </a:r>
            <a:r>
              <a:rPr lang="en-US" i="1" dirty="0" err="1" smtClean="0"/>
              <a:t>ance</a:t>
            </a:r>
            <a:r>
              <a:rPr lang="en-US" i="1" dirty="0" smtClean="0"/>
              <a:t>, -</a:t>
            </a:r>
            <a:r>
              <a:rPr lang="en-US" i="1" dirty="0" err="1" smtClean="0"/>
              <a:t>ness</a:t>
            </a:r>
            <a:r>
              <a:rPr lang="en-US" i="1" dirty="0" smtClean="0"/>
              <a:t>, -</a:t>
            </a:r>
            <a:r>
              <a:rPr lang="en-US" i="1" dirty="0" err="1" smtClean="0"/>
              <a:t>tion</a:t>
            </a:r>
            <a:r>
              <a:rPr lang="en-US" i="1" dirty="0" smtClean="0"/>
              <a:t>.  </a:t>
            </a:r>
            <a:r>
              <a:rPr lang="en-US" dirty="0" smtClean="0"/>
              <a:t>Write riddles of what word am in with several.   I end in –</a:t>
            </a:r>
            <a:r>
              <a:rPr lang="en-US" dirty="0" err="1" smtClean="0"/>
              <a:t>tion</a:t>
            </a:r>
            <a:r>
              <a:rPr lang="en-US" dirty="0" smtClean="0"/>
              <a:t>.  We need to do this in math.  What am I?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Un-, re-, in-, </a:t>
            </a:r>
            <a:r>
              <a:rPr lang="en-US" dirty="0" err="1" smtClean="0"/>
              <a:t>dis</a:t>
            </a:r>
            <a:r>
              <a:rPr lang="en-US" dirty="0" smtClean="0"/>
              <a:t>- are the most common prefixes and when students have learned their meanings, they can learn more than 1500 words easily.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Start instruction with </a:t>
            </a:r>
            <a:r>
              <a:rPr lang="en-US" i="1" dirty="0" smtClean="0"/>
              <a:t>un-</a:t>
            </a:r>
            <a:endParaRPr lang="en-US" dirty="0" smtClean="0"/>
          </a:p>
          <a:p>
            <a:r>
              <a:rPr lang="en-US" dirty="0" smtClean="0"/>
              <a:t>Read a selection… </a:t>
            </a:r>
          </a:p>
          <a:p>
            <a:r>
              <a:rPr lang="en-US" dirty="0" smtClean="0"/>
              <a:t>Explain that un carries the opposite meaning of the word to which it is added.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are some common roots and their meanings.  What words could be taught?  Give two examples of each.</a:t>
            </a:r>
          </a:p>
          <a:p>
            <a:r>
              <a:rPr lang="en-US" sz="2000" dirty="0" err="1" smtClean="0"/>
              <a:t>Dict</a:t>
            </a:r>
            <a:r>
              <a:rPr lang="en-US" sz="2000" dirty="0" smtClean="0"/>
              <a:t>= say</a:t>
            </a:r>
          </a:p>
          <a:p>
            <a:r>
              <a:rPr lang="en-US" sz="2000" dirty="0" smtClean="0"/>
              <a:t>Duct=lead</a:t>
            </a:r>
          </a:p>
          <a:p>
            <a:r>
              <a:rPr lang="en-US" sz="2000" dirty="0" err="1" smtClean="0"/>
              <a:t>Fac</a:t>
            </a:r>
            <a:r>
              <a:rPr lang="en-US" sz="2000" dirty="0" smtClean="0"/>
              <a:t>/</a:t>
            </a:r>
            <a:r>
              <a:rPr lang="en-US" sz="2000" dirty="0" err="1" smtClean="0"/>
              <a:t>fec</a:t>
            </a:r>
            <a:r>
              <a:rPr lang="en-US" sz="2000" dirty="0" smtClean="0"/>
              <a:t>=do, make</a:t>
            </a:r>
          </a:p>
          <a:p>
            <a:r>
              <a:rPr lang="en-US" sz="2000" dirty="0" err="1" smtClean="0"/>
              <a:t>Ject</a:t>
            </a:r>
            <a:r>
              <a:rPr lang="en-US" sz="2000" dirty="0" smtClean="0"/>
              <a:t>=throw</a:t>
            </a:r>
          </a:p>
          <a:p>
            <a:r>
              <a:rPr lang="en-US" sz="2000" dirty="0" smtClean="0"/>
              <a:t>Loc=place</a:t>
            </a:r>
          </a:p>
          <a:p>
            <a:r>
              <a:rPr lang="en-US" sz="2000" dirty="0" smtClean="0"/>
              <a:t>Meter=measure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Micro=small</a:t>
            </a:r>
          </a:p>
          <a:p>
            <a:r>
              <a:rPr lang="en-US" sz="2000" dirty="0" err="1" smtClean="0"/>
              <a:t>Phon</a:t>
            </a:r>
            <a:r>
              <a:rPr lang="en-US" sz="2000" dirty="0" smtClean="0"/>
              <a:t>=sound</a:t>
            </a:r>
          </a:p>
          <a:p>
            <a:r>
              <a:rPr lang="en-US" sz="2000" dirty="0" smtClean="0"/>
              <a:t>Photo=light</a:t>
            </a:r>
          </a:p>
          <a:p>
            <a:r>
              <a:rPr lang="en-US" sz="2000" dirty="0" smtClean="0"/>
              <a:t>Port=carry, take</a:t>
            </a:r>
          </a:p>
          <a:p>
            <a:r>
              <a:rPr lang="en-US" sz="2000" dirty="0" smtClean="0"/>
              <a:t>Press=press</a:t>
            </a:r>
          </a:p>
          <a:p>
            <a:r>
              <a:rPr lang="en-US" sz="2000" dirty="0" err="1" smtClean="0"/>
              <a:t>Scrib</a:t>
            </a:r>
            <a:r>
              <a:rPr lang="en-US" sz="2000" dirty="0" smtClean="0"/>
              <a:t>=write</a:t>
            </a:r>
          </a:p>
          <a:p>
            <a:r>
              <a:rPr lang="en-US" sz="2000" dirty="0" err="1" smtClean="0"/>
              <a:t>Sens</a:t>
            </a:r>
            <a:r>
              <a:rPr lang="en-US" sz="2000" dirty="0" smtClean="0"/>
              <a:t>=feel</a:t>
            </a:r>
          </a:p>
          <a:p>
            <a:r>
              <a:rPr lang="en-US" sz="2000" dirty="0" smtClean="0"/>
              <a:t>Spec=look</a:t>
            </a:r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=build</a:t>
            </a:r>
          </a:p>
          <a:p>
            <a:r>
              <a:rPr lang="en-US" sz="2000" dirty="0" smtClean="0"/>
              <a:t>Tele=far</a:t>
            </a:r>
          </a:p>
          <a:p>
            <a:r>
              <a:rPr lang="en-US" sz="2000" dirty="0" smtClean="0"/>
              <a:t>Tract=drag, pull</a:t>
            </a:r>
          </a:p>
          <a:p>
            <a:r>
              <a:rPr lang="en-US" sz="2000" dirty="0" smtClean="0"/>
              <a:t>Vis/</a:t>
            </a:r>
            <a:r>
              <a:rPr lang="en-US" sz="2000" dirty="0" err="1" smtClean="0"/>
              <a:t>vid</a:t>
            </a:r>
            <a:r>
              <a:rPr lang="en-US" sz="2000" dirty="0" smtClean="0"/>
              <a:t>=see</a:t>
            </a:r>
          </a:p>
          <a:p>
            <a:r>
              <a:rPr lang="en-US" sz="2000" dirty="0" smtClean="0"/>
              <a:t>Voc=voice, call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>
            <a:normAutofit/>
          </a:bodyPr>
          <a:lstStyle/>
          <a:p>
            <a:r>
              <a:rPr lang="en-US" dirty="0" smtClean="0"/>
              <a:t> If we will spend just a few moments a day working with these words, we can seriously impact the knowledge base of each student.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Keith Pruitt</a:t>
            </a:r>
            <a:br>
              <a:rPr lang="en-US" sz="2000" dirty="0" smtClean="0"/>
            </a:br>
            <a:r>
              <a:rPr lang="en-US" sz="2000" dirty="0" smtClean="0"/>
              <a:t>Words of Wisdom Educational Consulting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hlinkClick r:id="rId3"/>
              </a:rPr>
              <a:t>www.woweducationalconsulting.com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447800" y="12192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One way to greatly enlarge the vocabulary of students in very short order is through teaching prefixes, suffixes and root words. 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Knowledge of these areas will help to greatly expand student vocabulary.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Let’s first explore the nature of compound words.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we add two words together, we form compound words.  These may be easily taught to students.</a:t>
            </a:r>
          </a:p>
          <a:p>
            <a:r>
              <a:rPr lang="en-US" dirty="0" smtClean="0"/>
              <a:t>Patricia Cunningham suggests doing word sort activities by categorizing compounds.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Apple + sauce</a:t>
            </a:r>
          </a:p>
          <a:p>
            <a:r>
              <a:rPr lang="en-US" dirty="0" smtClean="0"/>
              <a:t>Earth + quake</a:t>
            </a:r>
          </a:p>
          <a:p>
            <a:r>
              <a:rPr lang="en-US" dirty="0" smtClean="0"/>
              <a:t>Draw + bridge</a:t>
            </a:r>
          </a:p>
          <a:p>
            <a:r>
              <a:rPr lang="en-US" dirty="0" smtClean="0"/>
              <a:t>Brain + storm</a:t>
            </a:r>
          </a:p>
          <a:p>
            <a:r>
              <a:rPr lang="en-US" dirty="0" smtClean="0"/>
              <a:t>Basket + ball</a:t>
            </a:r>
          </a:p>
          <a:p>
            <a:r>
              <a:rPr lang="en-US" dirty="0" smtClean="0"/>
              <a:t>Pan + cakes</a:t>
            </a:r>
          </a:p>
          <a:p>
            <a:r>
              <a:rPr lang="en-US" dirty="0" smtClean="0"/>
              <a:t>Ear + rings</a:t>
            </a:r>
          </a:p>
          <a:p>
            <a:r>
              <a:rPr lang="en-US" dirty="0" smtClean="0"/>
              <a:t>Finger + prints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Un-, re-, in-, </a:t>
            </a:r>
            <a:r>
              <a:rPr lang="en-US" dirty="0" err="1" smtClean="0"/>
              <a:t>dis</a:t>
            </a:r>
            <a:r>
              <a:rPr lang="en-US" dirty="0" smtClean="0"/>
              <a:t>- are the most common prefixes and when students have learned their meanings, they can learn more than 1500 words easily.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Start instruction with </a:t>
            </a:r>
            <a:r>
              <a:rPr lang="en-US" i="1" dirty="0" smtClean="0"/>
              <a:t>un-</a:t>
            </a:r>
            <a:endParaRPr lang="en-US" dirty="0" smtClean="0"/>
          </a:p>
          <a:p>
            <a:r>
              <a:rPr lang="en-US" dirty="0" smtClean="0"/>
              <a:t>Read a selection… </a:t>
            </a:r>
          </a:p>
          <a:p>
            <a:r>
              <a:rPr lang="en-US" dirty="0" smtClean="0"/>
              <a:t>Explain that un carries the opposite meaning of the word to which it is added.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8000" dirty="0" smtClean="0"/>
              <a:t>UN-</a:t>
            </a:r>
          </a:p>
          <a:p>
            <a:pPr>
              <a:buNone/>
            </a:pPr>
            <a:r>
              <a:rPr lang="en-US" sz="3200" dirty="0" smtClean="0"/>
              <a:t>Which of these are prefixes and which are not?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Unemployed</a:t>
            </a:r>
          </a:p>
          <a:p>
            <a:r>
              <a:rPr lang="en-US" dirty="0" smtClean="0"/>
              <a:t>Uncle</a:t>
            </a:r>
          </a:p>
          <a:p>
            <a:r>
              <a:rPr lang="en-US" dirty="0" smtClean="0"/>
              <a:t>Unstable</a:t>
            </a:r>
          </a:p>
          <a:p>
            <a:r>
              <a:rPr lang="en-US" dirty="0" smtClean="0"/>
              <a:t>Unbroken</a:t>
            </a:r>
          </a:p>
          <a:p>
            <a:r>
              <a:rPr lang="en-US" dirty="0" smtClean="0"/>
              <a:t>Unicorn </a:t>
            </a:r>
          </a:p>
          <a:p>
            <a:r>
              <a:rPr lang="en-US" dirty="0" smtClean="0"/>
              <a:t>Unhealthy</a:t>
            </a:r>
          </a:p>
          <a:p>
            <a:r>
              <a:rPr lang="en-US" dirty="0" smtClean="0"/>
              <a:t>Unlucky</a:t>
            </a:r>
          </a:p>
          <a:p>
            <a:r>
              <a:rPr lang="en-US" dirty="0" smtClean="0"/>
              <a:t>United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8000" dirty="0" smtClean="0"/>
              <a:t>Re-</a:t>
            </a:r>
          </a:p>
          <a:p>
            <a:r>
              <a:rPr lang="en-US" dirty="0" smtClean="0"/>
              <a:t>Can mean </a:t>
            </a:r>
            <a:r>
              <a:rPr lang="en-US" i="1" dirty="0" smtClean="0"/>
              <a:t>back</a:t>
            </a:r>
            <a:r>
              <a:rPr lang="en-US" dirty="0" smtClean="0"/>
              <a:t> or </a:t>
            </a:r>
            <a:r>
              <a:rPr lang="en-US" i="1" dirty="0" smtClean="0"/>
              <a:t>again</a:t>
            </a:r>
            <a:endParaRPr lang="en-US" dirty="0" smtClean="0"/>
          </a:p>
          <a:p>
            <a:r>
              <a:rPr lang="en-US" dirty="0" smtClean="0"/>
              <a:t>Which are these? And which are not a prefix?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Rearrange</a:t>
            </a:r>
          </a:p>
          <a:p>
            <a:r>
              <a:rPr lang="en-US" dirty="0" smtClean="0"/>
              <a:t>Refund</a:t>
            </a:r>
          </a:p>
          <a:p>
            <a:r>
              <a:rPr lang="en-US" dirty="0" smtClean="0"/>
              <a:t>Reply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Refrigerator</a:t>
            </a:r>
          </a:p>
          <a:p>
            <a:r>
              <a:rPr lang="en-US" dirty="0" smtClean="0"/>
              <a:t>Relocate</a:t>
            </a:r>
          </a:p>
          <a:p>
            <a:r>
              <a:rPr lang="en-US" dirty="0" smtClean="0"/>
              <a:t>Reporter</a:t>
            </a:r>
          </a:p>
          <a:p>
            <a:r>
              <a:rPr lang="en-US" dirty="0" smtClean="0"/>
              <a:t>Rewrite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In- </a:t>
            </a:r>
            <a:r>
              <a:rPr lang="en-US" sz="8000" dirty="0" err="1" smtClean="0"/>
              <a:t>Dis</a:t>
            </a:r>
            <a:r>
              <a:rPr lang="en-US" sz="8000" dirty="0" smtClean="0"/>
              <a:t>-</a:t>
            </a:r>
          </a:p>
          <a:p>
            <a:r>
              <a:rPr lang="en-US" dirty="0" smtClean="0"/>
              <a:t>Opposite or not, but words with in are irregular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 sorting exercises with prefixes, not prefixes including the </a:t>
            </a:r>
            <a:r>
              <a:rPr lang="en-US" i="1" dirty="0" smtClean="0"/>
              <a:t>irregular</a:t>
            </a:r>
            <a:r>
              <a:rPr lang="en-US" dirty="0" smtClean="0"/>
              <a:t>  spellings.</a:t>
            </a:r>
          </a:p>
          <a:p>
            <a:r>
              <a:rPr lang="en-US" dirty="0" smtClean="0"/>
              <a:t>Inspire</a:t>
            </a:r>
          </a:p>
          <a:p>
            <a:r>
              <a:rPr lang="en-US" dirty="0" smtClean="0"/>
              <a:t>Irrational</a:t>
            </a:r>
          </a:p>
          <a:p>
            <a:r>
              <a:rPr lang="en-US" dirty="0" smtClean="0"/>
              <a:t>Immigrant</a:t>
            </a:r>
          </a:p>
          <a:p>
            <a:r>
              <a:rPr lang="en-US" dirty="0" smtClean="0"/>
              <a:t>Improve</a:t>
            </a:r>
          </a:p>
          <a:p>
            <a:r>
              <a:rPr lang="en-US" dirty="0" smtClean="0"/>
              <a:t>Dislike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Less common prefixes include </a:t>
            </a:r>
            <a:r>
              <a:rPr lang="en-US" i="1" dirty="0" smtClean="0"/>
              <a:t>in, </a:t>
            </a:r>
            <a:r>
              <a:rPr lang="en-US" i="1" dirty="0" err="1" smtClean="0"/>
              <a:t>mis</a:t>
            </a:r>
            <a:r>
              <a:rPr lang="en-US" i="1" dirty="0" smtClean="0"/>
              <a:t>, non, pre, en, over, under.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misinform</a:t>
            </a:r>
          </a:p>
          <a:p>
            <a:r>
              <a:rPr lang="en-US" dirty="0" smtClean="0"/>
              <a:t>Inside</a:t>
            </a:r>
          </a:p>
          <a:p>
            <a:r>
              <a:rPr lang="en-US" dirty="0" smtClean="0"/>
              <a:t>Preview</a:t>
            </a:r>
          </a:p>
          <a:p>
            <a:r>
              <a:rPr lang="en-US" dirty="0" smtClean="0"/>
              <a:t>Overdone</a:t>
            </a:r>
          </a:p>
          <a:p>
            <a:r>
              <a:rPr lang="en-US" dirty="0" smtClean="0"/>
              <a:t>Preteen</a:t>
            </a:r>
          </a:p>
          <a:p>
            <a:r>
              <a:rPr lang="en-US" dirty="0" smtClean="0"/>
              <a:t>Nonliving</a:t>
            </a:r>
          </a:p>
          <a:p>
            <a:r>
              <a:rPr lang="en-US" dirty="0" smtClean="0"/>
              <a:t>Nonrenewable</a:t>
            </a:r>
          </a:p>
          <a:p>
            <a:r>
              <a:rPr lang="en-US" dirty="0" smtClean="0"/>
              <a:t>Underhand</a:t>
            </a:r>
          </a:p>
          <a:p>
            <a:r>
              <a:rPr lang="en-US" dirty="0" smtClean="0"/>
              <a:t>Understand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lipartpal.com/_thumbs/pd/education/chalkboard_background_full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17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just called endings the most common are </a:t>
            </a:r>
            <a:r>
              <a:rPr lang="en-US" i="1" dirty="0" smtClean="0"/>
              <a:t>s </a:t>
            </a:r>
            <a:r>
              <a:rPr lang="en-US" dirty="0" smtClean="0"/>
              <a:t>(plural forms), </a:t>
            </a:r>
            <a:r>
              <a:rPr lang="en-US" i="1" dirty="0" err="1" smtClean="0"/>
              <a:t>er</a:t>
            </a:r>
            <a:r>
              <a:rPr lang="en-US" dirty="0"/>
              <a:t> </a:t>
            </a:r>
            <a:r>
              <a:rPr lang="en-US" dirty="0" smtClean="0"/>
              <a:t>(relating to a person or thing that does something), </a:t>
            </a:r>
            <a:r>
              <a:rPr lang="en-US" i="1" dirty="0" err="1" smtClean="0"/>
              <a:t>ful</a:t>
            </a:r>
            <a:r>
              <a:rPr lang="en-US" i="1" dirty="0" smtClean="0"/>
              <a:t>, less, able, </a:t>
            </a:r>
            <a:r>
              <a:rPr lang="en-US" i="1" dirty="0" err="1" smtClean="0"/>
              <a:t>ible</a:t>
            </a:r>
            <a:r>
              <a:rPr lang="en-US" i="1" dirty="0" smtClean="0"/>
              <a:t>, </a:t>
            </a:r>
            <a:r>
              <a:rPr lang="en-US" i="1" dirty="0" err="1" smtClean="0"/>
              <a:t>ist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What do these words mean when the suffix is added?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Fighter</a:t>
            </a:r>
          </a:p>
          <a:p>
            <a:r>
              <a:rPr lang="en-US" dirty="0" smtClean="0"/>
              <a:t>Folder</a:t>
            </a:r>
          </a:p>
          <a:p>
            <a:r>
              <a:rPr lang="en-US" dirty="0" smtClean="0"/>
              <a:t>Helpful</a:t>
            </a:r>
          </a:p>
          <a:p>
            <a:r>
              <a:rPr lang="en-US" dirty="0" smtClean="0"/>
              <a:t>Visitor</a:t>
            </a:r>
          </a:p>
          <a:p>
            <a:r>
              <a:rPr lang="en-US" dirty="0" smtClean="0"/>
              <a:t>Doubtful</a:t>
            </a:r>
          </a:p>
          <a:p>
            <a:r>
              <a:rPr lang="en-US" dirty="0" smtClean="0"/>
              <a:t>Powerless</a:t>
            </a:r>
          </a:p>
          <a:p>
            <a:r>
              <a:rPr lang="en-US" dirty="0" smtClean="0"/>
              <a:t>Suitable</a:t>
            </a:r>
          </a:p>
          <a:p>
            <a:r>
              <a:rPr lang="en-US" dirty="0" smtClean="0"/>
              <a:t>Gullible</a:t>
            </a:r>
          </a:p>
          <a:p>
            <a:r>
              <a:rPr lang="en-US" dirty="0" smtClean="0"/>
              <a:t>Persist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526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Compound Words</vt:lpstr>
      <vt:lpstr>Prefixes</vt:lpstr>
      <vt:lpstr>Prefixes</vt:lpstr>
      <vt:lpstr>Prefixes</vt:lpstr>
      <vt:lpstr>Prefixes</vt:lpstr>
      <vt:lpstr>Prefixes</vt:lpstr>
      <vt:lpstr>Suffixes</vt:lpstr>
      <vt:lpstr>Suffixes</vt:lpstr>
      <vt:lpstr>Prefixes</vt:lpstr>
      <vt:lpstr>Roots</vt:lpstr>
      <vt:lpstr> If we will spend just a few moments a day working with these words, we can seriously impact the knowledge base of each student.  Keith Pruitt Words of Wisdom Educational Consulting www.woweducationalconsulting.com </vt:lpstr>
    </vt:vector>
  </TitlesOfParts>
  <Company>Words of Wisdom Educational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rkpruitt1</dc:creator>
  <cp:lastModifiedBy>rkpruitt1</cp:lastModifiedBy>
  <cp:revision>6</cp:revision>
  <dcterms:created xsi:type="dcterms:W3CDTF">2011-03-09T23:56:06Z</dcterms:created>
  <dcterms:modified xsi:type="dcterms:W3CDTF">2011-03-10T03:03:18Z</dcterms:modified>
</cp:coreProperties>
</file>