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816A830-A633-4AA9-B68B-7B2CB69407E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70726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70726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57883D2-18AF-4C0B-BB28-E3DE6CA73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B8576EF-57E8-4AC2-B5DC-2883F55C8287}" type="datetimeFigureOut">
              <a:rPr lang="en-GB" smtClean="0"/>
              <a:pPr>
                <a:defRPr/>
              </a:pPr>
              <a:t>13/01/2016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128C681-15D7-4F64-802C-8376B8D621A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9C7E16F-3850-4707-9C0C-CE911F610B28}" type="datetimeFigureOut">
              <a:rPr lang="en-GB" smtClean="0"/>
              <a:pPr>
                <a:defRPr/>
              </a:pPr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70C70B1-C8FF-4677-BA3B-793D8A367A7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1698A3-4BFB-4303-B0BF-9DF9FC8EF00F}" type="datetimeFigureOut">
              <a:rPr lang="en-GB" smtClean="0"/>
              <a:pPr>
                <a:defRPr/>
              </a:pPr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26EF39E-0FE5-495D-B0E7-98ABE1D82F1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4ABC38A-1BAD-4832-A79A-07916A454DA6}" type="datetimeFigureOut">
              <a:rPr lang="en-GB" smtClean="0"/>
              <a:pPr>
                <a:defRPr/>
              </a:pPr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B12D02C-AAB1-44CF-ABFD-41B11A24E15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082A53E-E206-44EF-8145-9FC0E6982F01}" type="datetimeFigureOut">
              <a:rPr lang="en-GB" smtClean="0"/>
              <a:pPr>
                <a:defRPr/>
              </a:pPr>
              <a:t>13/01/2016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AD0E67-00FA-4AD2-B958-E423AF95929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CC299A-F178-4118-BD3D-92B6A78D10B4}" type="datetimeFigureOut">
              <a:rPr lang="en-GB" smtClean="0"/>
              <a:pPr>
                <a:defRPr/>
              </a:pPr>
              <a:t>13/01/2016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86CBB9E-5E42-4389-BE7C-5B6A6A5CE54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37AAEC-3573-47A1-ABFF-6CFAE0F4C301}" type="datetimeFigureOut">
              <a:rPr lang="en-GB" smtClean="0"/>
              <a:pPr>
                <a:defRPr/>
              </a:pPr>
              <a:t>13/01/2016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D57E6B1-3CBE-4A37-BD83-4531805662B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D3AA63E-9493-4660-B850-2B485DE6E70B}" type="datetimeFigureOut">
              <a:rPr lang="en-GB" smtClean="0"/>
              <a:pPr>
                <a:defRPr/>
              </a:pPr>
              <a:t>13/01/2016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611B24-4AED-47AB-B97E-52F2B2AB728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455825B-6B1E-4049-A2EB-38E84C4F0D00}" type="datetimeFigureOut">
              <a:rPr lang="en-GB" smtClean="0"/>
              <a:pPr>
                <a:defRPr/>
              </a:pPr>
              <a:t>13/01/2016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269A85A-F745-4B7E-8E3B-621018223B7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68B52F9-C337-4A6B-B6E9-B6DC3575E9A8}" type="datetimeFigureOut">
              <a:rPr lang="en-GB" smtClean="0"/>
              <a:pPr>
                <a:defRPr/>
              </a:pPr>
              <a:t>13/01/2016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DB5C946-1519-4EE4-9A57-78CB5FBA19B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fld id="{0B57DA69-E9FD-46FC-B331-6FF637C5E953}" type="datetimeFigureOut">
              <a:rPr lang="en-GB" smtClean="0"/>
              <a:pPr>
                <a:defRPr/>
              </a:pPr>
              <a:t>13/01/2016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2F99A77E-151E-40DC-A7BA-C6DAA19634D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F142EB5D-5D61-4328-BB0B-3AA74CEF3E65}" type="datetimeFigureOut">
              <a:rPr lang="en-GB" smtClean="0"/>
              <a:pPr>
                <a:defRPr/>
              </a:pPr>
              <a:t>13/01/2016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C41E124E-66F1-4D24-9E72-73F03126E2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827584" y="836712"/>
            <a:ext cx="7772400" cy="864096"/>
          </a:xfrm>
        </p:spPr>
        <p:txBody>
          <a:bodyPr/>
          <a:lstStyle/>
          <a:p>
            <a:pPr eaLnBrk="1" hangingPunct="1"/>
            <a:r>
              <a:rPr lang="en-GB" dirty="0" smtClean="0"/>
              <a:t>English Basics	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Punctuation &amp; Capitalization</a:t>
            </a:r>
          </a:p>
          <a:p>
            <a:pPr eaLnBrk="1" hangingPunct="1"/>
            <a:r>
              <a:rPr lang="en-GB" dirty="0" smtClean="0"/>
              <a:t>Module: </a:t>
            </a:r>
            <a:r>
              <a:rPr lang="en-GB" dirty="0" smtClean="0"/>
              <a:t>12</a:t>
            </a:r>
            <a:endParaRPr lang="en-GB" dirty="0" smtClean="0"/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0" y="333375"/>
            <a:ext cx="7124700" cy="923925"/>
          </a:xfrm>
        </p:spPr>
        <p:txBody>
          <a:bodyPr/>
          <a:lstStyle/>
          <a:p>
            <a:pPr eaLnBrk="1" hangingPunct="1"/>
            <a:r>
              <a:rPr lang="en-GB" smtClean="0"/>
              <a:t>The Colon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06575"/>
            <a:ext cx="7124700" cy="4052888"/>
          </a:xfrm>
        </p:spPr>
        <p:txBody>
          <a:bodyPr>
            <a:normAutofit/>
          </a:bodyPr>
          <a:lstStyle/>
          <a:p>
            <a:pPr marL="0" indent="0" algn="just">
              <a:buFont typeface="Wingdings 2" pitchFamily="18" charset="2"/>
              <a:buNone/>
            </a:pPr>
            <a:r>
              <a:rPr lang="en-GB" sz="2000" smtClean="0"/>
              <a:t>The colon is used to provide a pause before introducing related information. </a:t>
            </a:r>
          </a:p>
          <a:p>
            <a:pPr marL="0" indent="0" algn="just">
              <a:buFont typeface="Wingdings 2" pitchFamily="18" charset="2"/>
              <a:buNone/>
            </a:pPr>
            <a:r>
              <a:rPr lang="en-GB" sz="2000" smtClean="0"/>
              <a:t>There are three cities in the West Midlands</a:t>
            </a:r>
            <a:r>
              <a:rPr lang="en-GB" sz="20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GB" sz="2000" smtClean="0"/>
              <a:t> Birmingham, Coventry and Wolverhampton.</a:t>
            </a:r>
          </a:p>
          <a:p>
            <a:pPr marL="0" indent="0">
              <a:buFont typeface="Wingdings 2" pitchFamily="18" charset="2"/>
              <a:buNone/>
            </a:pPr>
            <a:r>
              <a:rPr lang="en-GB" sz="2000" smtClean="0"/>
              <a:t>There are many things we can see in the night sky</a:t>
            </a:r>
            <a:r>
              <a:rPr lang="en-GB" sz="20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GB" sz="2000" smtClean="0"/>
              <a:t> stars, planets, the moon and even comets.</a:t>
            </a:r>
          </a:p>
          <a:p>
            <a:pPr marL="0" indent="0">
              <a:buFont typeface="Wingdings 2" pitchFamily="18" charset="2"/>
              <a:buNone/>
            </a:pPr>
            <a:r>
              <a:rPr lang="en-GB" sz="2000" smtClean="0"/>
              <a:t>We had to organise a gig</a:t>
            </a:r>
            <a:r>
              <a:rPr lang="en-GB" sz="20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GB" sz="2000" smtClean="0"/>
              <a:t> so many people wanted to see the band.</a:t>
            </a:r>
          </a:p>
          <a:p>
            <a:pPr marL="0" indent="0">
              <a:buFont typeface="Wingdings 2" pitchFamily="18" charset="2"/>
              <a:buNone/>
            </a:pPr>
            <a:r>
              <a:rPr lang="en-GB" sz="2000" smtClean="0"/>
              <a:t>After a few weeks together, Sarah came to her conclusion</a:t>
            </a:r>
            <a:r>
              <a:rPr lang="en-GB" sz="20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GB" sz="2000" smtClean="0"/>
              <a:t> Robert wasn’t exciting enough for 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Hyphen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en-GB" sz="3200" dirty="0"/>
              <a:t>The sign (</a:t>
            </a:r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3200" dirty="0"/>
              <a:t>) used to join words to indicate that they have a combined meaning or that they are linked in the grammar of a sentence </a:t>
            </a:r>
            <a:endParaRPr lang="en-GB" sz="3200" b="1" i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6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124700" cy="923925"/>
          </a:xfrm>
        </p:spPr>
        <p:txBody>
          <a:bodyPr/>
          <a:lstStyle/>
          <a:p>
            <a:pPr eaLnBrk="1" hangingPunct="1"/>
            <a:r>
              <a:rPr lang="en-GB" smtClean="0"/>
              <a:t>Capitals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772400" cy="45720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GB" sz="2000" dirty="0" smtClean="0">
                <a:solidFill>
                  <a:srgbClr val="FFFF00"/>
                </a:solidFill>
              </a:rPr>
              <a:t>A capital letter is normally used in writing: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GB" sz="2000" dirty="0" smtClean="0"/>
              <a:t>	For the first letter of the first word at the beginning 	of a sentence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GB" sz="2000" dirty="0" smtClean="0"/>
              <a:t>	For the first letter of proper nouns (</a:t>
            </a:r>
            <a:r>
              <a:rPr lang="en-GB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GB" sz="2000" dirty="0" smtClean="0"/>
              <a:t>evin), 	countries (</a:t>
            </a:r>
            <a:r>
              <a:rPr lang="en-GB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</a:t>
            </a:r>
            <a:r>
              <a:rPr lang="en-GB" sz="2000" dirty="0" smtClean="0"/>
              <a:t>ungary), cities (</a:t>
            </a:r>
            <a:r>
              <a:rPr lang="en-GB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GB" sz="2000" dirty="0" smtClean="0"/>
              <a:t>irmingham), and titles 	(the </a:t>
            </a:r>
            <a:r>
              <a:rPr lang="en-GB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GB" sz="2000" dirty="0" smtClean="0"/>
              <a:t>hampion).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GB" sz="2000" dirty="0" smtClean="0"/>
              <a:t> 	For the first letter of the names of days (</a:t>
            </a:r>
            <a:r>
              <a:rPr lang="en-GB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GB" sz="2000" dirty="0" smtClean="0"/>
              <a:t>uesday), 	months (</a:t>
            </a:r>
            <a:r>
              <a:rPr lang="en-GB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GB" sz="2000" dirty="0" smtClean="0"/>
              <a:t>ebruary), festivals (</a:t>
            </a:r>
            <a:r>
              <a:rPr lang="en-GB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GB" sz="2000" dirty="0" err="1" smtClean="0"/>
              <a:t>wali</a:t>
            </a:r>
            <a:r>
              <a:rPr lang="en-GB" sz="2000" dirty="0" smtClean="0"/>
              <a:t>).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GB" sz="2000" dirty="0" smtClean="0"/>
              <a:t>	For the first letter of houses, ships, streets, 	newspapers, books, play-titles (</a:t>
            </a:r>
            <a:r>
              <a:rPr lang="en-GB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GB" sz="2000" dirty="0" smtClean="0"/>
              <a:t>ing Street).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GB" sz="2000" dirty="0" smtClean="0"/>
              <a:t>	For a person’s initials (</a:t>
            </a:r>
            <a:r>
              <a:rPr lang="en-GB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GB" sz="2000" dirty="0" err="1" smtClean="0"/>
              <a:t>.</a:t>
            </a:r>
            <a:r>
              <a:rPr lang="en-GB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GB" sz="2000" dirty="0" err="1" smtClean="0"/>
              <a:t>.</a:t>
            </a:r>
            <a:r>
              <a:rPr lang="en-GB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GB" sz="2000" dirty="0" err="1" smtClean="0"/>
              <a:t>axter</a:t>
            </a:r>
            <a:r>
              <a:rPr lang="en-GB" sz="2000" dirty="0" smtClean="0"/>
              <a:t>).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GB" sz="2000" dirty="0" smtClean="0"/>
              <a:t>	For the word </a:t>
            </a:r>
            <a:r>
              <a:rPr lang="en-GB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GB" sz="2000" dirty="0" smtClean="0"/>
              <a:t>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GB" sz="2000" dirty="0" smtClean="0"/>
              <a:t>	For the first letter of a sentence inside </a:t>
            </a:r>
            <a:r>
              <a:rPr lang="en-GB" sz="2000" dirty="0" smtClean="0"/>
              <a:t>inverted commas</a:t>
            </a:r>
            <a:r>
              <a:rPr lang="en-GB" sz="2000" dirty="0" smtClean="0"/>
              <a:t>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GB" sz="2000" dirty="0" smtClean="0"/>
              <a:t>	</a:t>
            </a:r>
            <a:r>
              <a:rPr lang="en-GB" sz="2000" dirty="0" smtClean="0">
                <a:solidFill>
                  <a:srgbClr val="FFFF00"/>
                </a:solidFill>
              </a:rPr>
              <a:t>At the beginning of each line of a poem.</a:t>
            </a:r>
            <a:endParaRPr lang="en-GB" sz="20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GB" sz="3200" smtClean="0"/>
              <a:t>Commas are used in a sentence to mark a pause (He hit the ball</a:t>
            </a:r>
            <a:r>
              <a:rPr lang="en-GB" sz="3200" b="1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GB" sz="3200" smtClean="0"/>
              <a:t> not a run was scored). “And” may take the place of a comma (In my pocket I have a penny</a:t>
            </a:r>
            <a:r>
              <a:rPr lang="en-GB" sz="3200" b="1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GB" sz="3200" smtClean="0"/>
              <a:t> a penknife and a handkerchief).</a:t>
            </a:r>
            <a:endParaRPr lang="en-GB" sz="3200" b="1" i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Full stops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Font typeface="Wingdings 2" pitchFamily="18" charset="2"/>
              <a:buNone/>
              <a:defRPr/>
            </a:pPr>
            <a:r>
              <a:rPr lang="en-GB" sz="3200" smtClean="0"/>
              <a:t>A full stop is used at the end of a sentence, unless the sentence calls for a question mark (?) or an exclamation mark (!)</a:t>
            </a:r>
            <a:r>
              <a:rPr lang="en-GB" sz="3200" b="1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en-GB" sz="3200" smtClean="0"/>
              <a:t>  It is also used after initials (K</a:t>
            </a:r>
            <a:r>
              <a:rPr lang="en-GB" sz="3200" b="1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en-GB" sz="3200" smtClean="0"/>
              <a:t>G</a:t>
            </a:r>
            <a:r>
              <a:rPr lang="en-GB" sz="3200" b="1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en-GB" sz="3200" smtClean="0"/>
              <a:t>Baxter) and after abbreviations (Feb</a:t>
            </a:r>
            <a:r>
              <a:rPr lang="en-GB" sz="3200" b="1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en-GB" sz="3200" smtClean="0"/>
              <a:t> 2</a:t>
            </a:r>
            <a:r>
              <a:rPr lang="en-GB" sz="3200" baseline="30000" smtClean="0"/>
              <a:t>nd</a:t>
            </a:r>
            <a:r>
              <a:rPr lang="en-GB" sz="3200" smtClean="0"/>
              <a:t>)</a:t>
            </a:r>
            <a:r>
              <a:rPr lang="en-GB" sz="3200" b="1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Exclamation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3000" dirty="0" smtClean="0"/>
              <a:t>An exclamation mark is used after expressions of surprise, motion, fear and delight:</a:t>
            </a:r>
          </a:p>
          <a:p>
            <a:pPr marL="0" indent="0" algn="just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3000" dirty="0" smtClean="0"/>
              <a:t>	</a:t>
            </a:r>
            <a:r>
              <a:rPr lang="en-GB" sz="3000" dirty="0" smtClean="0">
                <a:solidFill>
                  <a:srgbClr val="FFFF00"/>
                </a:solidFill>
              </a:rPr>
              <a:t>Oh</a:t>
            </a:r>
            <a:r>
              <a:rPr lang="en-GB" sz="3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</a:t>
            </a:r>
            <a:r>
              <a:rPr lang="en-GB" sz="3000" dirty="0" smtClean="0">
                <a:solidFill>
                  <a:srgbClr val="FFFF00"/>
                </a:solidFill>
              </a:rPr>
              <a:t>	Ah</a:t>
            </a:r>
            <a:r>
              <a:rPr lang="en-GB" sz="3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</a:t>
            </a:r>
            <a:r>
              <a:rPr lang="en-GB" sz="3000" dirty="0" smtClean="0">
                <a:solidFill>
                  <a:srgbClr val="FFFF00"/>
                </a:solidFill>
              </a:rPr>
              <a:t>	Look</a:t>
            </a:r>
            <a:r>
              <a:rPr lang="en-GB" sz="3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</a:t>
            </a:r>
            <a:r>
              <a:rPr lang="en-GB" sz="3000" dirty="0" smtClean="0">
                <a:solidFill>
                  <a:srgbClr val="FFFF00"/>
                </a:solidFill>
              </a:rPr>
              <a:t>	Hurrah</a:t>
            </a:r>
            <a:r>
              <a:rPr lang="en-GB" sz="3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</a:t>
            </a:r>
          </a:p>
          <a:p>
            <a:pPr marL="0" indent="0" algn="just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3000" dirty="0" smtClean="0">
                <a:solidFill>
                  <a:srgbClr val="FFFF00"/>
                </a:solidFill>
              </a:rPr>
              <a:t>	What a superb goal </a:t>
            </a:r>
            <a:r>
              <a:rPr lang="en-GB" sz="3000" dirty="0" err="1" smtClean="0">
                <a:solidFill>
                  <a:srgbClr val="FFFF00"/>
                </a:solidFill>
              </a:rPr>
              <a:t>Roni</a:t>
            </a:r>
            <a:r>
              <a:rPr lang="en-GB" sz="3000" dirty="0" smtClean="0">
                <a:solidFill>
                  <a:srgbClr val="FFFF00"/>
                </a:solidFill>
              </a:rPr>
              <a:t> </a:t>
            </a:r>
            <a:r>
              <a:rPr lang="en-GB" sz="3000" dirty="0" smtClean="0">
                <a:solidFill>
                  <a:srgbClr val="FFFF00"/>
                </a:solidFill>
              </a:rPr>
              <a:t>scored 	at Highbury</a:t>
            </a:r>
            <a:r>
              <a:rPr lang="en-GB" sz="3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</a:t>
            </a:r>
          </a:p>
          <a:p>
            <a:pPr marL="0" indent="0" algn="just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3000" dirty="0" smtClean="0">
                <a:solidFill>
                  <a:srgbClr val="FFFF00"/>
                </a:solidFill>
              </a:rPr>
              <a:t>	I did not know you were here</a:t>
            </a:r>
            <a:r>
              <a:rPr lang="en-GB" sz="3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</a:t>
            </a:r>
          </a:p>
          <a:p>
            <a:pPr marL="0" indent="0" algn="just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3000" dirty="0" smtClean="0">
                <a:solidFill>
                  <a:srgbClr val="FFFF00"/>
                </a:solidFill>
              </a:rPr>
              <a:t>	How fierce she looks</a:t>
            </a:r>
            <a:r>
              <a:rPr lang="en-GB" sz="30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!</a:t>
            </a:r>
            <a:endParaRPr lang="en-GB" sz="28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Question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Font typeface="Wingdings 2" pitchFamily="18" charset="2"/>
              <a:buNone/>
              <a:defRPr/>
            </a:pPr>
            <a:r>
              <a:rPr lang="en-GB" sz="3200" smtClean="0"/>
              <a:t>A question mark is always placed at the end of a question.</a:t>
            </a:r>
          </a:p>
          <a:p>
            <a:pPr marL="0" indent="0" algn="just" eaLnBrk="1" hangingPunct="1">
              <a:buFont typeface="Wingdings 2" pitchFamily="18" charset="2"/>
              <a:buNone/>
              <a:defRPr/>
            </a:pPr>
            <a:r>
              <a:rPr lang="en-GB" sz="3200" smtClean="0"/>
              <a:t>		</a:t>
            </a:r>
            <a:r>
              <a:rPr lang="en-GB" sz="2500" smtClean="0"/>
              <a:t>What are you doing</a:t>
            </a:r>
            <a:r>
              <a:rPr lang="en-GB" sz="2500" b="1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  <a:p>
            <a:pPr marL="0" indent="0" algn="just" eaLnBrk="1" hangingPunct="1">
              <a:buFont typeface="Wingdings 2" pitchFamily="18" charset="2"/>
              <a:buNone/>
              <a:defRPr/>
            </a:pPr>
            <a:r>
              <a:rPr lang="en-GB" sz="3200" smtClean="0"/>
              <a:t>But a question mark is not used in:</a:t>
            </a:r>
          </a:p>
          <a:p>
            <a:pPr marL="0" indent="0" algn="just" eaLnBrk="1" hangingPunct="1">
              <a:buFont typeface="Wingdings 2" pitchFamily="18" charset="2"/>
              <a:buNone/>
              <a:defRPr/>
            </a:pPr>
            <a:r>
              <a:rPr lang="en-GB" sz="3200" smtClean="0"/>
              <a:t>		</a:t>
            </a:r>
            <a:r>
              <a:rPr lang="en-GB" sz="2500" smtClean="0"/>
              <a:t>I asked them what they were doing.</a:t>
            </a:r>
            <a:endParaRPr lang="en-GB" sz="2500" b="1" i="1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Apostrophes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2000" smtClean="0"/>
              <a:t>An apostrophe is a mark (</a:t>
            </a:r>
            <a:r>
              <a:rPr lang="en-GB" sz="2000" b="1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‘ </a:t>
            </a:r>
            <a:r>
              <a:rPr lang="en-GB" sz="2000" smtClean="0"/>
              <a:t>)</a:t>
            </a:r>
            <a:r>
              <a:rPr lang="en-GB" sz="2000" b="1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000" smtClean="0"/>
              <a:t>used to indicate.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2000" smtClean="0"/>
              <a:t>the possessive case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2000" smtClean="0"/>
              <a:t>the omission of a letter or letters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2000" smtClean="0"/>
              <a:t>	If the word does not end in s, add ‘s: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2000" smtClean="0"/>
              <a:t>	The book of the boy – the boy’s book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2000" smtClean="0"/>
              <a:t>	The book of the children – the children’s books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2000" smtClean="0"/>
              <a:t>If the word ends in s and is singular, add ‘s: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2000" smtClean="0"/>
              <a:t>	The book of Charles – Charles’s book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2000" smtClean="0"/>
              <a:t>If the word ends is s and is plural, add ‘: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2000" smtClean="0"/>
              <a:t>	The book of the girls – the girls books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2000" u="sng" smtClean="0">
                <a:solidFill>
                  <a:srgbClr val="0000FF"/>
                </a:solidFill>
              </a:rPr>
              <a:t>Link</a:t>
            </a:r>
          </a:p>
          <a:p>
            <a:pPr marL="0" indent="0"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GB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300" smtClean="0"/>
              <a:t>Quotation marks (inverted commas)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Wingdings 2" pitchFamily="18" charset="2"/>
              <a:buNone/>
            </a:pPr>
            <a:r>
              <a:rPr lang="en-GB" sz="2800" smtClean="0"/>
              <a:t>Words quoted are put into quotation marks.  The boy said, “He has the book”.  Note the comma before the quotation mark and that since the words inside the marks form a sentence, the first letter is a capital letter.</a:t>
            </a:r>
          </a:p>
          <a:p>
            <a:pPr marL="0" indent="0" algn="just" eaLnBrk="1" hangingPunct="1">
              <a:buFont typeface="Wingdings 2" pitchFamily="18" charset="2"/>
              <a:buNone/>
            </a:pPr>
            <a:r>
              <a:rPr lang="en-GB" sz="2800" smtClean="0"/>
              <a:t>	Titles are put into quotation marks:</a:t>
            </a:r>
          </a:p>
          <a:p>
            <a:pPr marL="0" indent="0" algn="just" eaLnBrk="1" hangingPunct="1">
              <a:buFont typeface="Wingdings 2" pitchFamily="18" charset="2"/>
              <a:buNone/>
            </a:pPr>
            <a:r>
              <a:rPr lang="en-GB" sz="2800" smtClean="0"/>
              <a:t>		I have read “David Copperfield”.</a:t>
            </a:r>
          </a:p>
          <a:p>
            <a:pPr marL="0" indent="0" algn="just" eaLnBrk="1" hangingPunct="1">
              <a:buFont typeface="Wingdings 2" pitchFamily="18" charset="2"/>
              <a:buNone/>
            </a:pPr>
            <a:r>
              <a:rPr lang="en-GB" sz="2000" u="sng" smtClean="0">
                <a:solidFill>
                  <a:srgbClr val="0000FF"/>
                </a:solidFill>
              </a:rPr>
              <a:t>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0" y="404813"/>
            <a:ext cx="7124700" cy="923925"/>
          </a:xfrm>
        </p:spPr>
        <p:txBody>
          <a:bodyPr/>
          <a:lstStyle/>
          <a:p>
            <a:pPr eaLnBrk="1" hangingPunct="1"/>
            <a:r>
              <a:rPr lang="en-GB" smtClean="0"/>
              <a:t>The Semicolon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06575"/>
            <a:ext cx="7124700" cy="4052888"/>
          </a:xfrm>
        </p:spPr>
        <p:txBody>
          <a:bodyPr>
            <a:normAutofit/>
          </a:bodyPr>
          <a:lstStyle/>
          <a:p>
            <a:pPr marL="0" indent="0" algn="just">
              <a:buFont typeface="Wingdings 2" pitchFamily="18" charset="2"/>
              <a:buNone/>
            </a:pPr>
            <a:r>
              <a:rPr lang="en-GB" sz="2400" smtClean="0"/>
              <a:t>(or semi-colon) is simply a break in a sentence that is stronger than a comma but not as final as a full stop.  They are especially useful for separating items in a list or linking two closely related statements. are met:</a:t>
            </a:r>
          </a:p>
          <a:p>
            <a:pPr marL="0" indent="0" algn="just">
              <a:buFont typeface="Wingdings 2" pitchFamily="18" charset="2"/>
              <a:buNone/>
            </a:pPr>
            <a:r>
              <a:rPr lang="en-GB" sz="2000" smtClean="0"/>
              <a:t>I watched that new film about Giraffes</a:t>
            </a:r>
            <a:r>
              <a:rPr lang="en-GB" sz="20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en-GB" sz="2000" smtClean="0"/>
              <a:t> I didn’t like it.</a:t>
            </a:r>
          </a:p>
          <a:p>
            <a:pPr marL="0" indent="0" algn="just">
              <a:buFont typeface="Wingdings 2" pitchFamily="18" charset="2"/>
              <a:buNone/>
            </a:pPr>
            <a:r>
              <a:rPr lang="en-GB" sz="2000" smtClean="0"/>
              <a:t>I did not catch the bus home</a:t>
            </a:r>
            <a:r>
              <a:rPr lang="en-GB" sz="2000" b="1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en-GB" sz="2000" smtClean="0"/>
              <a:t> instead, I decided to walk.</a:t>
            </a:r>
            <a:r>
              <a:rPr lang="en-GB" sz="2400" smtClean="0"/>
              <a:t> </a:t>
            </a:r>
          </a:p>
          <a:p>
            <a:pPr marL="0" indent="0" algn="just">
              <a:buFont typeface="Wingdings 2" pitchFamily="18" charset="2"/>
              <a:buNone/>
            </a:pPr>
            <a:r>
              <a:rPr lang="en-GB" sz="2000" smtClean="0"/>
              <a:t>Jonny Thunder thought his new song was the band’s best yet</a:t>
            </a:r>
            <a:r>
              <a:rPr lang="en-GB" sz="2000" b="1" i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en-GB" sz="2000" smtClean="0"/>
              <a:t> however, all the other band members disagreed.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263</TotalTime>
  <Words>364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Metro</vt:lpstr>
      <vt:lpstr>English Basics </vt:lpstr>
      <vt:lpstr>Capitals</vt:lpstr>
      <vt:lpstr>Commas</vt:lpstr>
      <vt:lpstr>Full stops</vt:lpstr>
      <vt:lpstr>Exclamation marks</vt:lpstr>
      <vt:lpstr>Question marks</vt:lpstr>
      <vt:lpstr>Apostrophes</vt:lpstr>
      <vt:lpstr>Quotation marks (inverted commas)</vt:lpstr>
      <vt:lpstr>The Semicolon</vt:lpstr>
      <vt:lpstr>The Colon</vt:lpstr>
      <vt:lpstr>Hyphen</vt:lpstr>
    </vt:vector>
  </TitlesOfParts>
  <Company>Bournville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Basics</dc:title>
  <dc:creator>Kevin Baxter</dc:creator>
  <cp:lastModifiedBy>Admin</cp:lastModifiedBy>
  <cp:revision>40</cp:revision>
  <cp:lastPrinted>2014-12-14T04:42:46Z</cp:lastPrinted>
  <dcterms:created xsi:type="dcterms:W3CDTF">2013-01-30T10:17:37Z</dcterms:created>
  <dcterms:modified xsi:type="dcterms:W3CDTF">2016-01-13T06:43:40Z</dcterms:modified>
</cp:coreProperties>
</file>