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438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8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2821840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1" y="1905003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3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3" y="1004671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10" y="99881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Guessing meaning from context/ Clues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4" name="Picture 3" descr="85531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7373" y="3534525"/>
            <a:ext cx="2644346" cy="221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70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“Guessing meaning from context”?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200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ability to infer the meaning of an expression using contextual clues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words or phrases in the sentences that help the readers to figure  out the meanings of the unknown words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making informed guesses as to the meaning of a word in the light of all available linguistic cues in combinations with the learners’ general knowledge of the world, their awareness of context and their relevant linguistic knowledge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53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Guessing meaning from context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373395"/>
            <a:ext cx="4693920" cy="2951205"/>
          </a:xfrm>
        </p:spPr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sz="1600" dirty="0" smtClean="0"/>
          </a:p>
          <a:p>
            <a:pPr>
              <a:buFont typeface="Wingdings" pitchFamily="2" charset="2"/>
              <a:buChar char="ü"/>
            </a:pPr>
            <a:endParaRPr lang="en-US" sz="1600" dirty="0" smtClean="0"/>
          </a:p>
          <a:p>
            <a:pPr>
              <a:buFont typeface="Wingdings" pitchFamily="2" charset="2"/>
              <a:buChar char="ü"/>
            </a:pPr>
            <a:endParaRPr lang="en-US" sz="1600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Determine the part of speech of the unknown word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meaning of vocabulary items that surround it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way the word is formed (structure of the word , i.e. prefix, suffix, root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sz="1600" dirty="0" smtClean="0"/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571744" y="3687636"/>
            <a:ext cx="4693920" cy="221683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Analyze the immediate context (the sentence in </a:t>
            </a:r>
            <a:r>
              <a:rPr lang="en-US" dirty="0" smtClean="0"/>
              <a:t>which the  </a:t>
            </a:r>
            <a:r>
              <a:rPr lang="en-US" dirty="0" smtClean="0"/>
              <a:t>unknown word</a:t>
            </a:r>
            <a:r>
              <a:rPr lang="en-US" dirty="0" smtClean="0"/>
              <a:t> </a:t>
            </a:r>
            <a:r>
              <a:rPr lang="en-US" dirty="0" smtClean="0"/>
              <a:t>appears, and words which come before and after)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Analyze the wider context (other sentences in the paragraph)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background knowledge of the subject and the situation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2"/>
          </p:nvPr>
        </p:nvSpPr>
        <p:spPr bwMode="auto">
          <a:xfrm>
            <a:off x="1467730" y="1894720"/>
            <a:ext cx="283698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1800" b="1" dirty="0" smtClean="0">
                <a:latin typeface="Arial" panose="020B0604020202020204" pitchFamily="34" charset="0"/>
              </a:rPr>
              <a:t>Linguistic context:</a:t>
            </a:r>
            <a:r>
              <a:rPr lang="en-US" sz="1800" dirty="0" smtClean="0">
                <a:latin typeface="Arial" panose="020B0604020202020204" pitchFamily="34" charset="0"/>
              </a:rPr>
              <a:t>  the linguistic environment in which a word is used within a text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5359792" y="1711838"/>
            <a:ext cx="391081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latin typeface="Arial" panose="020B0604020202020204" pitchFamily="34" charset="0"/>
              </a:rPr>
              <a:t> 2. Situational context: </a:t>
            </a:r>
            <a:r>
              <a:rPr lang="en-US" sz="1800" dirty="0" smtClean="0">
                <a:latin typeface="Arial" panose="020B0604020202020204" pitchFamily="34" charset="0"/>
              </a:rPr>
              <a:t>extra-linguistic elements that contribute to the construction of meaning  (</a:t>
            </a:r>
            <a:r>
              <a:rPr lang="en-US" sz="1800" dirty="0" smtClean="0"/>
              <a:t>background knowledge of the subject)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55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Guessing!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sz="1050" dirty="0" smtClean="0"/>
          </a:p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Synonyms and definitions</a:t>
            </a:r>
            <a:r>
              <a:rPr lang="en-US" sz="2000" dirty="0" smtClean="0"/>
              <a:t>: words that mean almost same as the unfamiliar word</a:t>
            </a:r>
          </a:p>
          <a:p>
            <a:pPr>
              <a:buNone/>
            </a:pPr>
            <a:r>
              <a:rPr lang="en-US" sz="2000" dirty="0" smtClean="0"/>
              <a:t>Ex: </a:t>
            </a:r>
          </a:p>
          <a:p>
            <a:pPr>
              <a:buNone/>
            </a:pPr>
            <a:endParaRPr lang="en-US" sz="2000" dirty="0" smtClean="0"/>
          </a:p>
          <a:p>
            <a:pPr marL="514350" indent="-514350">
              <a:buAutoNum type="alphaLcParenR"/>
            </a:pPr>
            <a:r>
              <a:rPr lang="en-US" sz="2000" dirty="0" smtClean="0"/>
              <a:t>John </a:t>
            </a:r>
            <a:r>
              <a:rPr lang="en-US" sz="2000" dirty="0" smtClean="0"/>
              <a:t>is very </a:t>
            </a:r>
            <a:r>
              <a:rPr lang="en-US" sz="2000" u="sng" dirty="0" smtClean="0">
                <a:solidFill>
                  <a:srgbClr val="FF0000"/>
                </a:solidFill>
              </a:rPr>
              <a:t>unapproachable</a:t>
            </a:r>
            <a:r>
              <a:rPr lang="en-US" sz="2000" dirty="0" smtClean="0"/>
              <a:t>. He always seems  uninterested, uninvolved, and </a:t>
            </a:r>
            <a:r>
              <a:rPr lang="en-US" sz="2000" dirty="0" smtClean="0"/>
              <a:t>unfriendly.</a:t>
            </a:r>
          </a:p>
          <a:p>
            <a:pPr marL="514350" indent="-514350">
              <a:buNone/>
            </a:pPr>
            <a:r>
              <a:rPr lang="en-US" sz="2000" dirty="0" err="1" smtClean="0"/>
              <a:t>Ans</a:t>
            </a:r>
            <a:r>
              <a:rPr lang="en-US" sz="2000" dirty="0" smtClean="0"/>
              <a:t> : d) unsocial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b) When he made </a:t>
            </a:r>
            <a:r>
              <a:rPr lang="en-US" sz="2000" b="1" dirty="0" smtClean="0">
                <a:solidFill>
                  <a:srgbClr val="FF0000"/>
                </a:solidFill>
              </a:rPr>
              <a:t>insolent</a:t>
            </a:r>
            <a:r>
              <a:rPr lang="en-US" sz="2000" dirty="0" smtClean="0"/>
              <a:t> remarks </a:t>
            </a:r>
            <a:r>
              <a:rPr lang="en-US" sz="2000" dirty="0" smtClean="0"/>
              <a:t>towards his professor they sent him to the principal for being im</a:t>
            </a:r>
            <a:r>
              <a:rPr lang="en-US" sz="2000" u="sng" dirty="0" smtClean="0"/>
              <a:t>polite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</a:t>
            </a:r>
            <a:r>
              <a:rPr lang="en-US" sz="2000" dirty="0" smtClean="0"/>
              <a:t>) insulting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Note: Synonyms are often hidden in surrounding sentences.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Guessing!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Antonym and contrast</a:t>
            </a:r>
            <a:r>
              <a:rPr lang="en-US" sz="2000" b="1" dirty="0" smtClean="0"/>
              <a:t>: </a:t>
            </a:r>
            <a:r>
              <a:rPr lang="en-US" sz="2000" dirty="0" smtClean="0"/>
              <a:t>words with opposite meaning to give us hints about the unknown word</a:t>
            </a:r>
          </a:p>
          <a:p>
            <a:pPr>
              <a:buNone/>
            </a:pPr>
            <a:r>
              <a:rPr lang="en-US" sz="2000" dirty="0" smtClean="0"/>
              <a:t>Ex:</a:t>
            </a:r>
          </a:p>
          <a:p>
            <a:pPr marL="514350" indent="-514350">
              <a:buAutoNum type="alphaLcParenR"/>
            </a:pPr>
            <a:r>
              <a:rPr lang="en-US" sz="2000" dirty="0" smtClean="0"/>
              <a:t>Jenny is very </a:t>
            </a:r>
            <a:r>
              <a:rPr lang="en-US" sz="2000" dirty="0" smtClean="0">
                <a:solidFill>
                  <a:srgbClr val="FF0000"/>
                </a:solidFill>
              </a:rPr>
              <a:t>gregarious</a:t>
            </a:r>
            <a:r>
              <a:rPr lang="en-US" sz="2000" dirty="0" smtClean="0"/>
              <a:t> </a:t>
            </a:r>
            <a:r>
              <a:rPr lang="en-US" sz="2000" dirty="0" smtClean="0"/>
              <a:t>but her sister is quite shy</a:t>
            </a:r>
            <a:r>
              <a:rPr lang="en-US" sz="2000" dirty="0" smtClean="0"/>
              <a:t>.</a:t>
            </a:r>
          </a:p>
          <a:p>
            <a:pPr marL="514350" indent="-514350">
              <a:buNone/>
            </a:pPr>
            <a:r>
              <a:rPr lang="en-US" sz="2000" dirty="0" smtClean="0"/>
              <a:t> iv) friendly </a:t>
            </a:r>
            <a:endParaRPr lang="en-US" sz="2000" dirty="0" smtClean="0"/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r>
              <a:rPr lang="en-US" sz="2000" dirty="0" smtClean="0"/>
              <a:t>b) John </a:t>
            </a:r>
            <a:r>
              <a:rPr lang="en-US" sz="2000" dirty="0" smtClean="0"/>
              <a:t>thought the painting was </a:t>
            </a:r>
            <a:r>
              <a:rPr lang="en-US" sz="2000" dirty="0" smtClean="0">
                <a:solidFill>
                  <a:srgbClr val="FF0000"/>
                </a:solidFill>
              </a:rPr>
              <a:t>dreadful</a:t>
            </a:r>
            <a:r>
              <a:rPr lang="en-US" sz="2000" dirty="0" smtClean="0"/>
              <a:t>. However, I considered it good</a:t>
            </a:r>
            <a:r>
              <a:rPr lang="en-US" sz="2000" dirty="0" smtClean="0"/>
              <a:t>.</a:t>
            </a:r>
          </a:p>
          <a:p>
            <a:pPr marL="514350" indent="-514350">
              <a:buNone/>
            </a:pPr>
            <a:r>
              <a:rPr lang="en-US" sz="2000" dirty="0" smtClean="0"/>
              <a:t> iv) horrible</a:t>
            </a:r>
            <a:endParaRPr lang="en-US" sz="2000" dirty="0" smtClean="0"/>
          </a:p>
          <a:p>
            <a:pPr marL="514350" indent="-514350">
              <a:buNone/>
            </a:pPr>
            <a:endParaRPr lang="en-US" sz="1100" dirty="0" smtClean="0"/>
          </a:p>
          <a:p>
            <a:pPr marL="514350" indent="-514350">
              <a:buFont typeface="Wingdings" pitchFamily="2" charset="2"/>
              <a:buChar char="ü"/>
            </a:pPr>
            <a:r>
              <a:rPr lang="en-US" sz="2000" b="1" u="sng" dirty="0" smtClean="0"/>
              <a:t>Cause and effect </a:t>
            </a:r>
            <a:r>
              <a:rPr lang="en-US" sz="2000" b="1" dirty="0" smtClean="0"/>
              <a:t>: </a:t>
            </a:r>
            <a:r>
              <a:rPr lang="en-US" sz="2000" dirty="0" smtClean="0"/>
              <a:t>noting a relationship between actions or events </a:t>
            </a:r>
            <a:endParaRPr lang="en-US" sz="2000" b="1" dirty="0" smtClean="0"/>
          </a:p>
          <a:p>
            <a:pPr marL="514350" indent="-514350">
              <a:buNone/>
            </a:pPr>
            <a:r>
              <a:rPr lang="en-US" sz="2000" dirty="0" smtClean="0"/>
              <a:t>Ex:</a:t>
            </a:r>
          </a:p>
          <a:p>
            <a:pPr marL="514350" indent="-514350">
              <a:buAutoNum type="alphaLcParenR"/>
            </a:pPr>
            <a:r>
              <a:rPr lang="en-US" sz="2000" dirty="0" smtClean="0"/>
              <a:t>He was </a:t>
            </a:r>
            <a:r>
              <a:rPr lang="en-US" sz="2000" dirty="0" smtClean="0">
                <a:solidFill>
                  <a:srgbClr val="FF0000"/>
                </a:solidFill>
              </a:rPr>
              <a:t>insolent</a:t>
            </a:r>
            <a:r>
              <a:rPr lang="en-US" sz="2000" dirty="0" smtClean="0"/>
              <a:t> towards other members. That’s why he was sent off and punished</a:t>
            </a:r>
            <a:r>
              <a:rPr lang="en-US" sz="2000" dirty="0" smtClean="0"/>
              <a:t>.</a:t>
            </a:r>
          </a:p>
          <a:p>
            <a:pPr marL="514350" indent="-514350">
              <a:buNone/>
            </a:pPr>
            <a:r>
              <a:rPr lang="en-US" sz="2000" dirty="0" smtClean="0"/>
              <a:t>iv) rude</a:t>
            </a:r>
            <a:endParaRPr lang="en-US" sz="2000" dirty="0" smtClean="0"/>
          </a:p>
          <a:p>
            <a:pPr marL="514350" indent="-514350">
              <a:buAutoNum type="alphaLcParenR"/>
            </a:pPr>
            <a:r>
              <a:rPr lang="en-US" sz="2000" dirty="0" smtClean="0"/>
              <a:t>The police arrested him because of his </a:t>
            </a:r>
            <a:r>
              <a:rPr lang="en-US" sz="2000" dirty="0" smtClean="0">
                <a:solidFill>
                  <a:srgbClr val="FF0000"/>
                </a:solidFill>
              </a:rPr>
              <a:t>misdeed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None/>
            </a:pPr>
            <a:r>
              <a:rPr lang="en-US" sz="2000" dirty="0" smtClean="0"/>
              <a:t>        iv) wrongdoing</a:t>
            </a:r>
            <a:endParaRPr lang="en-US" sz="2000" dirty="0" smtClean="0"/>
          </a:p>
          <a:p>
            <a:pPr marL="514350" indent="-514350">
              <a:buAutoNum type="alphaLcParenR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Guessing!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Parts of speech</a:t>
            </a:r>
            <a:r>
              <a:rPr lang="en-US" sz="2000" b="1" dirty="0" smtClean="0"/>
              <a:t>: </a:t>
            </a:r>
            <a:r>
              <a:rPr lang="en-US" sz="2000" dirty="0" smtClean="0"/>
              <a:t>whether the word is a noun, a verb, an adjective or an adverb, functioning as a subject, a predicate or an object</a:t>
            </a:r>
          </a:p>
          <a:p>
            <a:pPr>
              <a:buNone/>
            </a:pPr>
            <a:r>
              <a:rPr lang="en-US" sz="2000" b="1" dirty="0" smtClean="0"/>
              <a:t>Ex:</a:t>
            </a:r>
          </a:p>
          <a:p>
            <a:pPr>
              <a:buNone/>
            </a:pPr>
            <a:r>
              <a:rPr lang="en-US" sz="2000" dirty="0" smtClean="0"/>
              <a:t>John didn't have enough experience. </a:t>
            </a:r>
            <a:r>
              <a:rPr lang="en-US" sz="2000" dirty="0" smtClean="0">
                <a:solidFill>
                  <a:srgbClr val="FF0000"/>
                </a:solidFill>
              </a:rPr>
              <a:t>Consequently</a:t>
            </a:r>
            <a:r>
              <a:rPr lang="en-US" sz="2000" dirty="0" smtClean="0"/>
              <a:t>, we could not hire him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err="1" smtClean="0"/>
              <a:t>i</a:t>
            </a:r>
            <a:r>
              <a:rPr lang="en-US" sz="2000" dirty="0" smtClean="0"/>
              <a:t>) As a result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My computer is infected with </a:t>
            </a:r>
            <a:r>
              <a:rPr lang="en-US" sz="2000" dirty="0" smtClean="0">
                <a:solidFill>
                  <a:srgbClr val="FF0000"/>
                </a:solidFill>
              </a:rPr>
              <a:t>Trojan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dirty="0" smtClean="0"/>
              <a:t>old building </a:t>
            </a:r>
            <a:r>
              <a:rPr lang="en-US" sz="2000" dirty="0" smtClean="0"/>
              <a:t>needs </a:t>
            </a:r>
            <a:r>
              <a:rPr lang="en-US" sz="2000" dirty="0" smtClean="0">
                <a:solidFill>
                  <a:srgbClr val="FF0000"/>
                </a:solidFill>
              </a:rPr>
              <a:t>renovation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) Reconstruction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Word forms (the morphological properties of the word) </a:t>
            </a:r>
            <a:r>
              <a:rPr lang="en-US" sz="2000" b="1" dirty="0" smtClean="0"/>
              <a:t>: </a:t>
            </a:r>
            <a:r>
              <a:rPr lang="en-US" sz="2000" dirty="0" smtClean="0"/>
              <a:t>Getting information from affixes (prefixes and suffixes) to understand a word</a:t>
            </a:r>
            <a:endParaRPr lang="en-US" sz="2000" u="sng" dirty="0" smtClean="0"/>
          </a:p>
          <a:p>
            <a:pPr>
              <a:buNone/>
            </a:pPr>
            <a:r>
              <a:rPr lang="en-US" sz="2000" b="1" u="sng" dirty="0" smtClean="0"/>
              <a:t>Ex: </a:t>
            </a:r>
          </a:p>
          <a:p>
            <a:pPr marL="457200" indent="-457200">
              <a:buFont typeface="Wingdings 2"/>
              <a:buAutoNum type="alphaLcParenR"/>
            </a:pPr>
            <a:r>
              <a:rPr lang="en-US" sz="2000" dirty="0" smtClean="0"/>
              <a:t>Although the company's income from sales was higher than expected, its high costs put it in a </a:t>
            </a:r>
            <a:r>
              <a:rPr lang="en-US" sz="2000" b="1" u="sng" dirty="0" smtClean="0">
                <a:solidFill>
                  <a:srgbClr val="FF0000"/>
                </a:solidFill>
              </a:rPr>
              <a:t>dis</a:t>
            </a:r>
            <a:r>
              <a:rPr lang="en-US" sz="2000" b="1" dirty="0" smtClean="0">
                <a:solidFill>
                  <a:srgbClr val="FF0000"/>
                </a:solidFill>
              </a:rPr>
              <a:t>advantageous</a:t>
            </a:r>
            <a:r>
              <a:rPr lang="en-US" sz="2000" dirty="0" smtClean="0"/>
              <a:t> position. (</a:t>
            </a:r>
            <a:r>
              <a:rPr lang="en-US" sz="2000" dirty="0" err="1" smtClean="0">
                <a:solidFill>
                  <a:srgbClr val="FF0000"/>
                </a:solidFill>
              </a:rPr>
              <a:t>dis</a:t>
            </a:r>
            <a:r>
              <a:rPr lang="en-US" sz="2000" dirty="0" smtClean="0"/>
              <a:t>-prefix, </a:t>
            </a:r>
            <a:r>
              <a:rPr lang="en-US" sz="2000" dirty="0" smtClean="0">
                <a:solidFill>
                  <a:srgbClr val="FF0000"/>
                </a:solidFill>
              </a:rPr>
              <a:t>advantage</a:t>
            </a:r>
            <a:r>
              <a:rPr lang="en-US" sz="2000" dirty="0" smtClean="0"/>
              <a:t>-root, </a:t>
            </a:r>
            <a:r>
              <a:rPr lang="en-US" sz="2000" dirty="0" err="1" smtClean="0">
                <a:solidFill>
                  <a:srgbClr val="FF0000"/>
                </a:solidFill>
              </a:rPr>
              <a:t>ous</a:t>
            </a:r>
            <a:r>
              <a:rPr lang="en-US" sz="2000" dirty="0" smtClean="0">
                <a:solidFill>
                  <a:srgbClr val="FF0000"/>
                </a:solidFill>
              </a:rPr>
              <a:t>-</a:t>
            </a:r>
            <a:r>
              <a:rPr lang="en-US" sz="2000" dirty="0" smtClean="0"/>
              <a:t>suffix)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There was no person to control those </a:t>
            </a:r>
            <a:r>
              <a:rPr lang="en-US" sz="2000" b="1" dirty="0" err="1" smtClean="0">
                <a:solidFill>
                  <a:srgbClr val="FF0000"/>
                </a:solidFill>
              </a:rPr>
              <a:t>manner</a:t>
            </a:r>
            <a:r>
              <a:rPr lang="en-US" sz="2000" b="1" u="sng" dirty="0" err="1" smtClean="0">
                <a:solidFill>
                  <a:srgbClr val="FF0000"/>
                </a:solidFill>
              </a:rPr>
              <a:t>less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people.</a:t>
            </a:r>
          </a:p>
          <a:p>
            <a:pPr>
              <a:buNone/>
            </a:pPr>
            <a:endParaRPr lang="en-US" sz="20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Guessing!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 smtClean="0"/>
              <a:t>Immediate context: </a:t>
            </a:r>
            <a:r>
              <a:rPr lang="en-US" dirty="0" smtClean="0"/>
              <a:t>what it appears to mean from the words that are around it and from the topic of the paragraph (taking a guess from the rest of the sentence)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Ex: It had been raining hard and Jenny didn’t have any umbrella. So she got </a:t>
            </a:r>
            <a:r>
              <a:rPr lang="en-US" dirty="0" smtClean="0">
                <a:solidFill>
                  <a:srgbClr val="FF0000"/>
                </a:solidFill>
              </a:rPr>
              <a:t>drenched</a:t>
            </a:r>
            <a:r>
              <a:rPr lang="en-US" dirty="0" smtClean="0"/>
              <a:t> in rain.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b="1" u="sng" dirty="0" smtClean="0"/>
              <a:t>Wider context: </a:t>
            </a:r>
            <a:r>
              <a:rPr lang="en-US" dirty="0" smtClean="0"/>
              <a:t>taking a guess from other sentences that come before or after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Ex:</a:t>
            </a:r>
            <a:r>
              <a:rPr lang="en-US" b="1" u="sng" dirty="0" smtClean="0"/>
              <a:t> </a:t>
            </a:r>
            <a:r>
              <a:rPr lang="en-US" dirty="0" smtClean="0"/>
              <a:t>It had been raining hard and Jenny didn’t have any umbrella. So she got </a:t>
            </a:r>
            <a:r>
              <a:rPr lang="en-US" dirty="0" smtClean="0">
                <a:solidFill>
                  <a:srgbClr val="FF0000"/>
                </a:solidFill>
              </a:rPr>
              <a:t>drenched</a:t>
            </a:r>
            <a:r>
              <a:rPr lang="en-US" dirty="0" smtClean="0"/>
              <a:t> in rain. She could’ve waited for the rain to stop but she didn’t have </a:t>
            </a:r>
            <a:r>
              <a:rPr lang="en-US" dirty="0" smtClean="0">
                <a:solidFill>
                  <a:srgbClr val="FF0000"/>
                </a:solidFill>
              </a:rPr>
              <a:t>adequate</a:t>
            </a:r>
            <a:r>
              <a:rPr lang="en-US" dirty="0" smtClean="0"/>
              <a:t> </a:t>
            </a:r>
            <a:r>
              <a:rPr lang="en-US" smtClean="0"/>
              <a:t>time either.</a:t>
            </a:r>
            <a:endParaRPr lang="en-US" u="s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516</TotalTime>
  <Words>622</Words>
  <Application>Microsoft Office PowerPoint</Application>
  <PresentationFormat>Custom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Guessing meaning from context/ Clues</vt:lpstr>
      <vt:lpstr>What is “Guessing meaning from context”?</vt:lpstr>
      <vt:lpstr>Guessing meaning from context </vt:lpstr>
      <vt:lpstr>Techniques for Guessing!</vt:lpstr>
      <vt:lpstr>Techniques for Guessing!</vt:lpstr>
      <vt:lpstr>Techniques for Guessing!</vt:lpstr>
      <vt:lpstr>Techniques for Guessing!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Based Speaking Task</dc:title>
  <dc:creator>diu</dc:creator>
  <cp:lastModifiedBy>Windows User</cp:lastModifiedBy>
  <cp:revision>73</cp:revision>
  <dcterms:created xsi:type="dcterms:W3CDTF">2015-10-05T04:49:39Z</dcterms:created>
  <dcterms:modified xsi:type="dcterms:W3CDTF">2020-07-06T06:24:44Z</dcterms:modified>
</cp:coreProperties>
</file>