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68" r:id="rId3"/>
    <p:sldId id="384" r:id="rId4"/>
    <p:sldId id="385" r:id="rId5"/>
    <p:sldId id="387" r:id="rId6"/>
    <p:sldId id="386" r:id="rId7"/>
    <p:sldId id="388" r:id="rId8"/>
    <p:sldId id="389" r:id="rId9"/>
    <p:sldId id="390" r:id="rId10"/>
    <p:sldId id="391" r:id="rId11"/>
    <p:sldId id="393" r:id="rId12"/>
    <p:sldId id="394" r:id="rId13"/>
    <p:sldId id="395" r:id="rId14"/>
    <p:sldId id="396" r:id="rId15"/>
    <p:sldId id="398" r:id="rId16"/>
    <p:sldId id="397" r:id="rId17"/>
    <p:sldId id="399" r:id="rId18"/>
    <p:sldId id="400" r:id="rId19"/>
    <p:sldId id="401" r:id="rId20"/>
    <p:sldId id="402" r:id="rId21"/>
    <p:sldId id="403" r:id="rId22"/>
    <p:sldId id="406" r:id="rId23"/>
    <p:sldId id="404" r:id="rId24"/>
    <p:sldId id="405" r:id="rId25"/>
    <p:sldId id="407" r:id="rId26"/>
    <p:sldId id="408" r:id="rId27"/>
    <p:sldId id="415" r:id="rId28"/>
    <p:sldId id="409" r:id="rId29"/>
    <p:sldId id="410" r:id="rId30"/>
    <p:sldId id="411" r:id="rId31"/>
    <p:sldId id="412" r:id="rId32"/>
    <p:sldId id="413" r:id="rId33"/>
    <p:sldId id="414" r:id="rId34"/>
    <p:sldId id="416" r:id="rId35"/>
    <p:sldId id="417" r:id="rId36"/>
    <p:sldId id="418" r:id="rId37"/>
    <p:sldId id="419" r:id="rId38"/>
    <p:sldId id="420" r:id="rId39"/>
    <p:sldId id="421" r:id="rId40"/>
    <p:sldId id="422" r:id="rId41"/>
    <p:sldId id="423" r:id="rId42"/>
    <p:sldId id="424" r:id="rId43"/>
    <p:sldId id="33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28A010"/>
    <a:srgbClr val="339933"/>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6173" autoAdjust="0"/>
  </p:normalViewPr>
  <p:slideViewPr>
    <p:cSldViewPr>
      <p:cViewPr varScale="1">
        <p:scale>
          <a:sx n="73" d="100"/>
          <a:sy n="73" d="100"/>
        </p:scale>
        <p:origin x="141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7/11/2020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11-Jul-20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11-Jul-20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11-Jul-20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11-Jul-20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11-Jul-20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11-Jul-20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11-Jul-20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11-Jul-20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11-Jul-20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11-Jul-20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11-Jul-20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11-Jul-20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software-engineering-spiral-mode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guru99.com/what-is-rad-rapid-software-development-model-advantages-disadvantages.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software-engineering-rapid-application-development-model"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fontScale="9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Chapter </a:t>
            </a:r>
            <a:r>
              <a:rPr lang="en-US" sz="4000" dirty="0" smtClean="0">
                <a:solidFill>
                  <a:schemeClr val="tx1"/>
                </a:solidFill>
              </a:rPr>
              <a:t>: </a:t>
            </a:r>
            <a:r>
              <a:rPr lang="en-US" sz="4000" dirty="0" smtClean="0">
                <a:solidFill>
                  <a:schemeClr val="tx1"/>
                </a:solidFill>
              </a:rPr>
              <a:t>04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Processes (cont.)</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stretch>
            <a:fillRect/>
          </a:stretch>
        </p:blipFill>
        <p:spPr>
          <a:xfrm>
            <a:off x="162360" y="609314"/>
            <a:ext cx="8819281" cy="5876161"/>
          </a:xfrm>
          <a:prstGeom prst="rect">
            <a:avLst/>
          </a:prstGeom>
        </p:spPr>
      </p:pic>
    </p:spTree>
    <p:extLst>
      <p:ext uri="{BB962C8B-B14F-4D97-AF65-F5344CB8AC3E}">
        <p14:creationId xmlns:p14="http://schemas.microsoft.com/office/powerpoint/2010/main" val="1723943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 Sectors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50643" y="864799"/>
            <a:ext cx="8588829" cy="5170646"/>
          </a:xfrm>
          <a:prstGeom prst="rect">
            <a:avLst/>
          </a:prstGeom>
        </p:spPr>
        <p:txBody>
          <a:bodyPr wrap="square">
            <a:spAutoFit/>
          </a:bodyPr>
          <a:lstStyle/>
          <a:p>
            <a:pPr>
              <a:lnSpc>
                <a:spcPct val="90000"/>
              </a:lnSpc>
            </a:pPr>
            <a:r>
              <a:rPr lang="en-GB" altLang="zh-TW" sz="2000" b="1" dirty="0" smtClean="0"/>
              <a:t>Objective setting</a:t>
            </a:r>
          </a:p>
          <a:p>
            <a:pPr lvl="1">
              <a:lnSpc>
                <a:spcPct val="90000"/>
              </a:lnSpc>
            </a:pPr>
            <a:r>
              <a:rPr lang="en-GB" altLang="zh-TW" sz="2000" dirty="0" smtClean="0"/>
              <a:t>Specific </a:t>
            </a:r>
            <a:r>
              <a:rPr lang="en-GB" altLang="zh-TW" sz="2000" dirty="0"/>
              <a:t>objectives for the phase are identified</a:t>
            </a:r>
            <a:r>
              <a:rPr lang="en-GB" altLang="zh-TW" sz="2000" dirty="0" smtClean="0"/>
              <a:t>.</a:t>
            </a:r>
          </a:p>
          <a:p>
            <a:pPr lvl="1">
              <a:lnSpc>
                <a:spcPct val="90000"/>
              </a:lnSpc>
            </a:pPr>
            <a:endParaRPr lang="en-GB" altLang="zh-TW" sz="2000" dirty="0"/>
          </a:p>
          <a:p>
            <a:pPr>
              <a:lnSpc>
                <a:spcPct val="90000"/>
              </a:lnSpc>
            </a:pPr>
            <a:r>
              <a:rPr lang="en-GB" altLang="zh-TW" sz="2000" b="1" dirty="0"/>
              <a:t>Risk assessment and reduction</a:t>
            </a:r>
          </a:p>
          <a:p>
            <a:pPr lvl="1">
              <a:lnSpc>
                <a:spcPct val="90000"/>
              </a:lnSpc>
            </a:pPr>
            <a:r>
              <a:rPr lang="en-GB" altLang="zh-TW" sz="2000" dirty="0"/>
              <a:t>Risks are assessed and activities put in place to reduce the key risks</a:t>
            </a:r>
            <a:r>
              <a:rPr lang="en-GB" altLang="zh-TW" sz="2000" dirty="0" smtClean="0"/>
              <a:t>.</a:t>
            </a:r>
          </a:p>
          <a:p>
            <a:pPr lvl="1">
              <a:lnSpc>
                <a:spcPct val="90000"/>
              </a:lnSpc>
            </a:pPr>
            <a:endParaRPr lang="en-GB" altLang="zh-TW" sz="2000" dirty="0"/>
          </a:p>
          <a:p>
            <a:pPr>
              <a:lnSpc>
                <a:spcPct val="90000"/>
              </a:lnSpc>
            </a:pPr>
            <a:r>
              <a:rPr lang="en-GB" altLang="zh-TW" sz="2000" b="1" dirty="0"/>
              <a:t>Development and validation</a:t>
            </a:r>
          </a:p>
          <a:p>
            <a:pPr lvl="1">
              <a:lnSpc>
                <a:spcPct val="90000"/>
              </a:lnSpc>
            </a:pPr>
            <a:r>
              <a:rPr lang="en-GB" altLang="zh-TW" sz="2000" dirty="0"/>
              <a:t>A development model for the system is chosen  which can be any of the generic models</a:t>
            </a:r>
            <a:r>
              <a:rPr lang="en-GB" altLang="zh-TW" sz="2000" dirty="0" smtClean="0"/>
              <a:t>.</a:t>
            </a:r>
          </a:p>
          <a:p>
            <a:pPr lvl="1">
              <a:lnSpc>
                <a:spcPct val="90000"/>
              </a:lnSpc>
            </a:pPr>
            <a:endParaRPr lang="en-GB" altLang="zh-TW" sz="2000" dirty="0"/>
          </a:p>
          <a:p>
            <a:pPr>
              <a:lnSpc>
                <a:spcPct val="90000"/>
              </a:lnSpc>
            </a:pPr>
            <a:r>
              <a:rPr lang="en-GB" altLang="zh-TW" sz="2000" b="1" dirty="0"/>
              <a:t>Planning</a:t>
            </a:r>
          </a:p>
          <a:p>
            <a:pPr lvl="1">
              <a:lnSpc>
                <a:spcPct val="90000"/>
              </a:lnSpc>
            </a:pPr>
            <a:r>
              <a:rPr lang="en-GB" altLang="zh-TW" sz="2000" dirty="0"/>
              <a:t>The project is reviewed and the next phase of the spiral is planned</a:t>
            </a:r>
            <a:r>
              <a:rPr lang="en-GB" altLang="zh-TW" sz="2000" dirty="0" smtClean="0"/>
              <a:t>.</a:t>
            </a:r>
          </a:p>
          <a:p>
            <a:pPr lvl="1">
              <a:lnSpc>
                <a:spcPct val="90000"/>
              </a:lnSpc>
            </a:pPr>
            <a:endParaRPr lang="en-GB" altLang="zh-TW" sz="2000" dirty="0"/>
          </a:p>
          <a:p>
            <a:endParaRPr lang="en-US" b="1" dirty="0" smtClean="0"/>
          </a:p>
          <a:p>
            <a:pPr algn="just"/>
            <a:r>
              <a:rPr lang="en-US" sz="2000" b="1" dirty="0" smtClean="0"/>
              <a:t>Why </a:t>
            </a:r>
            <a:r>
              <a:rPr lang="en-US" sz="2000" b="1" dirty="0"/>
              <a:t>Spiral Model is called Meta Model ?</a:t>
            </a:r>
            <a:endParaRPr lang="en-US" sz="2000" dirty="0"/>
          </a:p>
          <a:p>
            <a:pPr algn="just"/>
            <a:r>
              <a:rPr lang="en-US" sz="2000" dirty="0"/>
              <a:t>The Spiral model is called as a Meta Model because it subsumes all the other SDLC models. </a:t>
            </a:r>
          </a:p>
          <a:p>
            <a:pPr lvl="1">
              <a:lnSpc>
                <a:spcPct val="90000"/>
              </a:lnSpc>
            </a:pPr>
            <a:endParaRPr lang="en-GB" altLang="zh-TW" sz="2000" dirty="0"/>
          </a:p>
        </p:txBody>
      </p:sp>
    </p:spTree>
    <p:extLst>
      <p:ext uri="{BB962C8B-B14F-4D97-AF65-F5344CB8AC3E}">
        <p14:creationId xmlns:p14="http://schemas.microsoft.com/office/powerpoint/2010/main" val="92219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50643" y="864799"/>
            <a:ext cx="8588829" cy="5386090"/>
          </a:xfrm>
          <a:prstGeom prst="rect">
            <a:avLst/>
          </a:prstGeom>
        </p:spPr>
        <p:txBody>
          <a:bodyPr wrap="square">
            <a:spAutoFit/>
          </a:bodyPr>
          <a:lstStyle/>
          <a:p>
            <a:r>
              <a:rPr lang="en-US" sz="2000" b="1" dirty="0"/>
              <a:t>When to use Spiral Model?</a:t>
            </a:r>
          </a:p>
          <a:p>
            <a:pPr marL="800100" lvl="1" indent="-342900">
              <a:buFont typeface="Wingdings" panose="05000000000000000000" pitchFamily="2" charset="2"/>
              <a:buChar char="v"/>
            </a:pPr>
            <a:r>
              <a:rPr lang="en-US" sz="2000" dirty="0" smtClean="0"/>
              <a:t>When deliverance is required to be frequent.</a:t>
            </a:r>
          </a:p>
          <a:p>
            <a:pPr marL="800100" lvl="1" indent="-342900">
              <a:buFont typeface="Wingdings" panose="05000000000000000000" pitchFamily="2" charset="2"/>
              <a:buChar char="v"/>
            </a:pPr>
            <a:r>
              <a:rPr lang="en-US" sz="2000" dirty="0" smtClean="0"/>
              <a:t>When </a:t>
            </a:r>
            <a:r>
              <a:rPr lang="en-US" sz="2000" dirty="0"/>
              <a:t>the project is large</a:t>
            </a:r>
          </a:p>
          <a:p>
            <a:pPr marL="800100" lvl="1" indent="-342900">
              <a:buFont typeface="Wingdings" panose="05000000000000000000" pitchFamily="2" charset="2"/>
              <a:buChar char="v"/>
            </a:pPr>
            <a:r>
              <a:rPr lang="en-US" sz="2000" dirty="0"/>
              <a:t>When requirements are unclear and complex</a:t>
            </a:r>
          </a:p>
          <a:p>
            <a:pPr marL="800100" lvl="1" indent="-342900">
              <a:buFont typeface="Wingdings" panose="05000000000000000000" pitchFamily="2" charset="2"/>
              <a:buChar char="v"/>
            </a:pPr>
            <a:r>
              <a:rPr lang="en-US" sz="2000" dirty="0"/>
              <a:t>When changes may require at any time</a:t>
            </a:r>
          </a:p>
          <a:p>
            <a:pPr marL="800100" lvl="1" indent="-342900">
              <a:buFont typeface="Wingdings" panose="05000000000000000000" pitchFamily="2" charset="2"/>
              <a:buChar char="v"/>
            </a:pPr>
            <a:r>
              <a:rPr lang="en-US" sz="2000" dirty="0"/>
              <a:t>Large and high budget </a:t>
            </a:r>
            <a:r>
              <a:rPr lang="en-US" sz="2000" dirty="0" smtClean="0"/>
              <a:t>projects</a:t>
            </a:r>
          </a:p>
          <a:p>
            <a:endParaRPr lang="en-US" sz="2000" dirty="0"/>
          </a:p>
          <a:p>
            <a:r>
              <a:rPr lang="en-US" sz="2000" b="1" dirty="0"/>
              <a:t>Advantages</a:t>
            </a:r>
          </a:p>
          <a:p>
            <a:pPr marL="800100" lvl="1" indent="-342900">
              <a:buFont typeface="Wingdings" panose="05000000000000000000" pitchFamily="2" charset="2"/>
              <a:buChar char="v"/>
            </a:pPr>
            <a:r>
              <a:rPr lang="en-US" dirty="0"/>
              <a:t>Risk </a:t>
            </a:r>
            <a:r>
              <a:rPr lang="en-US" dirty="0" smtClean="0"/>
              <a:t>Handling</a:t>
            </a:r>
          </a:p>
          <a:p>
            <a:pPr marL="800100" lvl="1" indent="-342900">
              <a:buFont typeface="Wingdings" panose="05000000000000000000" pitchFamily="2" charset="2"/>
              <a:buChar char="v"/>
            </a:pPr>
            <a:r>
              <a:rPr lang="en-US" dirty="0"/>
              <a:t>Good for large </a:t>
            </a:r>
            <a:r>
              <a:rPr lang="en-US" dirty="0" smtClean="0"/>
              <a:t>projects</a:t>
            </a:r>
          </a:p>
          <a:p>
            <a:pPr marL="800100" lvl="1" indent="-342900">
              <a:buFont typeface="Wingdings" panose="05000000000000000000" pitchFamily="2" charset="2"/>
              <a:buChar char="v"/>
            </a:pPr>
            <a:r>
              <a:rPr lang="en-US" dirty="0"/>
              <a:t>Flexibility in </a:t>
            </a:r>
            <a:r>
              <a:rPr lang="en-US" dirty="0" smtClean="0"/>
              <a:t>Requirements</a:t>
            </a:r>
          </a:p>
          <a:p>
            <a:pPr marL="800100" lvl="1" indent="-342900">
              <a:buFont typeface="Wingdings" panose="05000000000000000000" pitchFamily="2" charset="2"/>
              <a:buChar char="v"/>
            </a:pPr>
            <a:r>
              <a:rPr lang="en-US" dirty="0"/>
              <a:t>Customer </a:t>
            </a:r>
            <a:r>
              <a:rPr lang="en-US" dirty="0" smtClean="0"/>
              <a:t>Satisfaction</a:t>
            </a:r>
          </a:p>
          <a:p>
            <a:pPr marL="800100" lvl="1" indent="-342900">
              <a:buFont typeface="Wingdings" panose="05000000000000000000" pitchFamily="2" charset="2"/>
              <a:buChar char="v"/>
            </a:pPr>
            <a:endParaRPr lang="en-US" sz="2000" dirty="0"/>
          </a:p>
          <a:p>
            <a:r>
              <a:rPr lang="en-US" sz="2000" b="1" dirty="0"/>
              <a:t>Disadvantages</a:t>
            </a:r>
          </a:p>
          <a:p>
            <a:pPr marL="800100" lvl="1" indent="-342900">
              <a:buFont typeface="Wingdings" panose="05000000000000000000" pitchFamily="2" charset="2"/>
              <a:buChar char="v"/>
            </a:pPr>
            <a:r>
              <a:rPr lang="en-US" dirty="0" smtClean="0"/>
              <a:t>Complex</a:t>
            </a:r>
          </a:p>
          <a:p>
            <a:pPr marL="800100" lvl="1" indent="-342900">
              <a:buFont typeface="Wingdings" panose="05000000000000000000" pitchFamily="2" charset="2"/>
              <a:buChar char="v"/>
            </a:pPr>
            <a:r>
              <a:rPr lang="en-US" dirty="0" smtClean="0"/>
              <a:t>Expensive</a:t>
            </a:r>
          </a:p>
          <a:p>
            <a:pPr marL="800100" lvl="1" indent="-342900">
              <a:buFont typeface="Wingdings" panose="05000000000000000000" pitchFamily="2" charset="2"/>
              <a:buChar char="v"/>
            </a:pPr>
            <a:r>
              <a:rPr lang="en-US" dirty="0"/>
              <a:t>Too much dependable on Risk </a:t>
            </a:r>
            <a:r>
              <a:rPr lang="en-US" dirty="0" smtClean="0"/>
              <a:t>Analysis</a:t>
            </a:r>
          </a:p>
          <a:p>
            <a:pPr marL="800100" lvl="1" indent="-342900">
              <a:buFont typeface="Wingdings" panose="05000000000000000000" pitchFamily="2" charset="2"/>
              <a:buChar char="v"/>
            </a:pPr>
            <a:r>
              <a:rPr lang="en-US" dirty="0"/>
              <a:t>Difficulty in time management</a:t>
            </a:r>
            <a:endParaRPr lang="en-CA" altLang="en-US" sz="2000" dirty="0"/>
          </a:p>
        </p:txBody>
      </p:sp>
      <p:sp>
        <p:nvSpPr>
          <p:cNvPr id="5" name="TextBox 4"/>
          <p:cNvSpPr txBox="1"/>
          <p:nvPr/>
        </p:nvSpPr>
        <p:spPr>
          <a:xfrm>
            <a:off x="4991370" y="536400"/>
            <a:ext cx="4177939" cy="276999"/>
          </a:xfrm>
          <a:prstGeom prst="rect">
            <a:avLst/>
          </a:prstGeom>
          <a:noFill/>
        </p:spPr>
        <p:txBody>
          <a:bodyPr wrap="none" rtlCol="0">
            <a:spAutoFit/>
          </a:bodyPr>
          <a:lstStyle/>
          <a:p>
            <a:r>
              <a:rPr lang="en-GB" sz="1200" dirty="0">
                <a:hlinkClick r:id="rId2"/>
              </a:rPr>
              <a:t>https://www.javatpoint.com/software-engineering-spiral-model</a:t>
            </a:r>
            <a:endParaRPr lang="en-GB" sz="1200" dirty="0"/>
          </a:p>
        </p:txBody>
      </p:sp>
    </p:spTree>
    <p:extLst>
      <p:ext uri="{BB962C8B-B14F-4D97-AF65-F5344CB8AC3E}">
        <p14:creationId xmlns:p14="http://schemas.microsoft.com/office/powerpoint/2010/main" val="3631725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65957"/>
            <a:ext cx="7120518" cy="4878146"/>
          </a:xfrm>
          <a:prstGeom prst="rect">
            <a:avLst/>
          </a:prstGeom>
        </p:spPr>
      </p:pic>
      <p:sp>
        <p:nvSpPr>
          <p:cNvPr id="11" name="Rectangle 10"/>
          <p:cNvSpPr/>
          <p:nvPr/>
        </p:nvSpPr>
        <p:spPr>
          <a:xfrm>
            <a:off x="109182" y="640186"/>
            <a:ext cx="8963685" cy="1200329"/>
          </a:xfrm>
          <a:prstGeom prst="rect">
            <a:avLst/>
          </a:prstGeom>
        </p:spPr>
        <p:txBody>
          <a:bodyPr wrap="square">
            <a:spAutoFit/>
          </a:bodyPr>
          <a:lstStyle/>
          <a:p>
            <a:pPr algn="just"/>
            <a:r>
              <a:rPr lang="en-US" b="1" dirty="0"/>
              <a:t>Incremental process model </a:t>
            </a:r>
            <a:r>
              <a:rPr lang="en-US" dirty="0"/>
              <a:t>is also know as Successive version model. </a:t>
            </a:r>
          </a:p>
          <a:p>
            <a:pPr algn="just"/>
            <a:r>
              <a:rPr lang="en-US" dirty="0"/>
              <a:t>First, a simple working system implementing only a few basic features is built and then that is delivered to the customer. Then thereafter many successive iterations/ versions are implemented and delivered to the customer until the desired system is released.</a:t>
            </a:r>
          </a:p>
        </p:txBody>
      </p:sp>
    </p:spTree>
    <p:extLst>
      <p:ext uri="{BB962C8B-B14F-4D97-AF65-F5344CB8AC3E}">
        <p14:creationId xmlns:p14="http://schemas.microsoft.com/office/powerpoint/2010/main" val="1989688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4801314"/>
          </a:xfrm>
          <a:prstGeom prst="rect">
            <a:avLst/>
          </a:prstGeom>
        </p:spPr>
        <p:txBody>
          <a:bodyPr wrap="square">
            <a:spAutoFit/>
          </a:bodyPr>
          <a:lstStyle/>
          <a:p>
            <a:r>
              <a:rPr lang="en-US" b="1" dirty="0"/>
              <a:t>When we use the Incremental Model?</a:t>
            </a:r>
          </a:p>
          <a:p>
            <a:pPr marL="742950" lvl="1" indent="-285750">
              <a:buFont typeface="Wingdings" panose="05000000000000000000" pitchFamily="2" charset="2"/>
              <a:buChar char="v"/>
            </a:pPr>
            <a:r>
              <a:rPr lang="en-US" dirty="0"/>
              <a:t>Funding Schedule, Risk, Program Complexity, or need for early realization of benefits.</a:t>
            </a:r>
          </a:p>
          <a:p>
            <a:pPr marL="742950" lvl="1" indent="-285750">
              <a:buFont typeface="Wingdings" panose="05000000000000000000" pitchFamily="2" charset="2"/>
              <a:buChar char="v"/>
            </a:pPr>
            <a:r>
              <a:rPr lang="en-US" dirty="0"/>
              <a:t>When Requirements are known up-front.</a:t>
            </a:r>
          </a:p>
          <a:p>
            <a:pPr marL="742950" lvl="1" indent="-285750">
              <a:buFont typeface="Wingdings" panose="05000000000000000000" pitchFamily="2" charset="2"/>
              <a:buChar char="v"/>
            </a:pPr>
            <a:r>
              <a:rPr lang="en-US" dirty="0"/>
              <a:t>When Projects having lengthy developments schedules.</a:t>
            </a:r>
          </a:p>
          <a:p>
            <a:pPr marL="742950" lvl="1" indent="-285750">
              <a:buFont typeface="Wingdings" panose="05000000000000000000" pitchFamily="2" charset="2"/>
              <a:buChar char="v"/>
            </a:pPr>
            <a:r>
              <a:rPr lang="en-US" dirty="0"/>
              <a:t>Projects with new Technology. </a:t>
            </a:r>
            <a:endParaRPr lang="en-US" dirty="0" smtClean="0"/>
          </a:p>
          <a:p>
            <a:endParaRPr lang="en-US" b="1" dirty="0"/>
          </a:p>
          <a:p>
            <a:r>
              <a:rPr lang="en-US" b="1" dirty="0" smtClean="0"/>
              <a:t>Advantage </a:t>
            </a:r>
          </a:p>
          <a:p>
            <a:pPr marL="742950" lvl="1" indent="-285750">
              <a:buFont typeface="Wingdings" panose="05000000000000000000" pitchFamily="2" charset="2"/>
              <a:buChar char="v"/>
            </a:pPr>
            <a:r>
              <a:rPr lang="en-US" dirty="0" smtClean="0"/>
              <a:t>Errors </a:t>
            </a:r>
            <a:r>
              <a:rPr lang="en-US" dirty="0"/>
              <a:t>are easy to be recognized.</a:t>
            </a:r>
          </a:p>
          <a:p>
            <a:pPr marL="742950" lvl="1" indent="-285750">
              <a:buFont typeface="Wingdings" panose="05000000000000000000" pitchFamily="2" charset="2"/>
              <a:buChar char="v"/>
            </a:pPr>
            <a:r>
              <a:rPr lang="en-US" dirty="0"/>
              <a:t>Easier to test and debug</a:t>
            </a:r>
          </a:p>
          <a:p>
            <a:pPr marL="742950" lvl="1" indent="-285750">
              <a:buFont typeface="Wingdings" panose="05000000000000000000" pitchFamily="2" charset="2"/>
              <a:buChar char="v"/>
            </a:pPr>
            <a:r>
              <a:rPr lang="en-US" dirty="0"/>
              <a:t>More flexible.</a:t>
            </a:r>
          </a:p>
          <a:p>
            <a:pPr marL="742950" lvl="1" indent="-285750">
              <a:buFont typeface="Wingdings" panose="05000000000000000000" pitchFamily="2" charset="2"/>
              <a:buChar char="v"/>
            </a:pPr>
            <a:r>
              <a:rPr lang="en-US" dirty="0"/>
              <a:t>Simple to manage risk because it handled during its iteration.</a:t>
            </a:r>
          </a:p>
          <a:p>
            <a:pPr marL="742950" lvl="1" indent="-285750">
              <a:buFont typeface="Wingdings" panose="05000000000000000000" pitchFamily="2" charset="2"/>
              <a:buChar char="v"/>
            </a:pPr>
            <a:r>
              <a:rPr lang="en-US" dirty="0"/>
              <a:t>The Client gets important functionality early</a:t>
            </a:r>
            <a:r>
              <a:rPr lang="en-US" dirty="0" smtClean="0"/>
              <a:t>.</a:t>
            </a:r>
          </a:p>
          <a:p>
            <a:pPr marL="742950" lvl="1" indent="-285750">
              <a:buFont typeface="Wingdings" panose="05000000000000000000" pitchFamily="2" charset="2"/>
              <a:buChar char="v"/>
            </a:pPr>
            <a:endParaRPr lang="en-US" dirty="0"/>
          </a:p>
          <a:p>
            <a:r>
              <a:rPr lang="en-US" b="1" dirty="0"/>
              <a:t>Disadvantage </a:t>
            </a:r>
            <a:endParaRPr lang="en-US" b="1" dirty="0" smtClean="0"/>
          </a:p>
          <a:p>
            <a:pPr marL="742950" lvl="1" indent="-285750">
              <a:buFont typeface="Wingdings" panose="05000000000000000000" pitchFamily="2" charset="2"/>
              <a:buChar char="v"/>
            </a:pPr>
            <a:r>
              <a:rPr lang="en-US" dirty="0" smtClean="0"/>
              <a:t>Need </a:t>
            </a:r>
            <a:r>
              <a:rPr lang="en-US" dirty="0"/>
              <a:t>for good planning</a:t>
            </a:r>
          </a:p>
          <a:p>
            <a:pPr marL="742950" lvl="1" indent="-285750">
              <a:buFont typeface="Wingdings" panose="05000000000000000000" pitchFamily="2" charset="2"/>
              <a:buChar char="v"/>
            </a:pPr>
            <a:r>
              <a:rPr lang="en-US" dirty="0"/>
              <a:t>Total Cost is high.</a:t>
            </a:r>
          </a:p>
          <a:p>
            <a:pPr marL="742950" lvl="1" indent="-285750">
              <a:buFont typeface="Wingdings" panose="05000000000000000000" pitchFamily="2" charset="2"/>
              <a:buChar char="v"/>
            </a:pPr>
            <a:r>
              <a:rPr lang="en-US" dirty="0"/>
              <a:t>Well defined module interfaces are needed.</a:t>
            </a:r>
          </a:p>
        </p:txBody>
      </p:sp>
    </p:spTree>
    <p:extLst>
      <p:ext uri="{BB962C8B-B14F-4D97-AF65-F5344CB8AC3E}">
        <p14:creationId xmlns:p14="http://schemas.microsoft.com/office/powerpoint/2010/main" val="1748901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439" y="771007"/>
            <a:ext cx="6868069" cy="5464034"/>
          </a:xfrm>
          <a:prstGeom prst="rect">
            <a:avLst/>
          </a:prstGeom>
        </p:spPr>
      </p:pic>
    </p:spTree>
    <p:extLst>
      <p:ext uri="{BB962C8B-B14F-4D97-AF65-F5344CB8AC3E}">
        <p14:creationId xmlns:p14="http://schemas.microsoft.com/office/powerpoint/2010/main" val="2164171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286565" y="762000"/>
            <a:ext cx="8786301" cy="470898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000" dirty="0"/>
              <a:t>The left side of the model is Software Development Life Cycle - </a:t>
            </a:r>
            <a:r>
              <a:rPr lang="en-US" sz="2000" b="1" dirty="0"/>
              <a:t>SDLC</a:t>
            </a:r>
            <a:endParaRPr lang="en-US" sz="2000" dirty="0"/>
          </a:p>
          <a:p>
            <a:pPr marL="342900" indent="-342900">
              <a:lnSpc>
                <a:spcPct val="150000"/>
              </a:lnSpc>
              <a:buFont typeface="Wingdings" panose="05000000000000000000" pitchFamily="2" charset="2"/>
              <a:buChar char="v"/>
            </a:pPr>
            <a:r>
              <a:rPr lang="en-US" sz="2000" dirty="0"/>
              <a:t>The right side of the model is Software Test Life Cycle - </a:t>
            </a:r>
            <a:r>
              <a:rPr lang="en-US" sz="2000" b="1" dirty="0"/>
              <a:t>STLC</a:t>
            </a:r>
            <a:endParaRPr lang="en-US" sz="2000" dirty="0"/>
          </a:p>
          <a:p>
            <a:pPr marL="342900" indent="-342900">
              <a:lnSpc>
                <a:spcPct val="150000"/>
              </a:lnSpc>
              <a:buFont typeface="Wingdings" panose="05000000000000000000" pitchFamily="2" charset="2"/>
              <a:buChar char="v"/>
            </a:pPr>
            <a:r>
              <a:rPr lang="en-US" sz="2000" dirty="0"/>
              <a:t>The entire figure looks like a V, hence the name </a:t>
            </a:r>
            <a:r>
              <a:rPr lang="en-US" sz="2000" b="1" dirty="0"/>
              <a:t>V </a:t>
            </a:r>
            <a:r>
              <a:rPr lang="en-US" sz="2000" b="1" dirty="0" smtClean="0"/>
              <a:t>– model</a:t>
            </a:r>
            <a:endParaRPr lang="en-US" sz="2000" dirty="0"/>
          </a:p>
          <a:p>
            <a:pPr marL="342900" indent="-342900">
              <a:lnSpc>
                <a:spcPct val="150000"/>
              </a:lnSpc>
              <a:buFont typeface="Wingdings" panose="05000000000000000000" pitchFamily="2" charset="2"/>
              <a:buChar char="v"/>
            </a:pPr>
            <a:r>
              <a:rPr lang="en-US" sz="2000" dirty="0" smtClean="0">
                <a:solidFill>
                  <a:srgbClr val="000000"/>
                </a:solidFill>
              </a:rPr>
              <a:t>V-Model referred </a:t>
            </a:r>
            <a:r>
              <a:rPr lang="en-US" sz="2000" dirty="0">
                <a:solidFill>
                  <a:srgbClr val="000000"/>
                </a:solidFill>
              </a:rPr>
              <a:t>to as the Verification and Validation Model</a:t>
            </a:r>
            <a:r>
              <a:rPr lang="en-US" sz="2000" dirty="0" smtClean="0">
                <a:solidFill>
                  <a:srgbClr val="000000"/>
                </a:solidFill>
              </a:rPr>
              <a:t>.</a:t>
            </a:r>
          </a:p>
          <a:p>
            <a:pPr marL="342900" indent="-342900">
              <a:lnSpc>
                <a:spcPct val="150000"/>
              </a:lnSpc>
              <a:buFont typeface="Wingdings" panose="05000000000000000000" pitchFamily="2" charset="2"/>
              <a:buChar char="v"/>
            </a:pPr>
            <a:endParaRPr lang="en-US" sz="2000" dirty="0" smtClean="0">
              <a:solidFill>
                <a:srgbClr val="000000"/>
              </a:solidFill>
            </a:endParaRPr>
          </a:p>
          <a:p>
            <a:pPr marL="342900" indent="-342900">
              <a:lnSpc>
                <a:spcPct val="150000"/>
              </a:lnSpc>
              <a:buFont typeface="Wingdings" panose="05000000000000000000" pitchFamily="2" charset="2"/>
              <a:buChar char="v"/>
            </a:pPr>
            <a:r>
              <a:rPr lang="en-US" sz="2000" dirty="0"/>
              <a:t>P</a:t>
            </a:r>
            <a:r>
              <a:rPr lang="en-US" sz="2000" dirty="0" smtClean="0"/>
              <a:t>rocess </a:t>
            </a:r>
            <a:r>
              <a:rPr lang="en-US" sz="2000" dirty="0"/>
              <a:t>executes in a sequential manner in V-shape</a:t>
            </a:r>
            <a:r>
              <a:rPr lang="en-US" sz="2000" dirty="0" smtClean="0"/>
              <a:t>.</a:t>
            </a:r>
          </a:p>
          <a:p>
            <a:pPr marL="342900" indent="-342900">
              <a:lnSpc>
                <a:spcPct val="150000"/>
              </a:lnSpc>
              <a:buFont typeface="Wingdings" panose="05000000000000000000" pitchFamily="2" charset="2"/>
              <a:buChar char="v"/>
            </a:pPr>
            <a:r>
              <a:rPr lang="en-US" sz="2000" dirty="0"/>
              <a:t> It is based on the association of a testing phase for each corresponding development stage</a:t>
            </a:r>
            <a:r>
              <a:rPr lang="en-US" sz="2000" dirty="0" smtClean="0"/>
              <a:t>.</a:t>
            </a:r>
            <a:r>
              <a:rPr lang="en-US" sz="2000" dirty="0"/>
              <a:t> Development of each step directly associated with the testing phase. </a:t>
            </a:r>
            <a:endParaRPr lang="en-US" sz="2000" dirty="0" smtClean="0"/>
          </a:p>
          <a:p>
            <a:pPr marL="342900" indent="-342900">
              <a:lnSpc>
                <a:spcPct val="150000"/>
              </a:lnSpc>
              <a:buFont typeface="Wingdings" panose="05000000000000000000" pitchFamily="2" charset="2"/>
              <a:buChar char="v"/>
            </a:pPr>
            <a:r>
              <a:rPr lang="en-US" sz="2000" dirty="0" smtClean="0"/>
              <a:t>The </a:t>
            </a:r>
            <a:r>
              <a:rPr lang="en-US" sz="2000" dirty="0"/>
              <a:t>next phase starts only after completion of the previous </a:t>
            </a:r>
            <a:r>
              <a:rPr lang="en-US" sz="2000" dirty="0" smtClean="0"/>
              <a:t>phase.</a:t>
            </a:r>
            <a:endParaRPr lang="en-US" sz="2000" dirty="0"/>
          </a:p>
        </p:txBody>
      </p:sp>
    </p:spTree>
    <p:extLst>
      <p:ext uri="{BB962C8B-B14F-4D97-AF65-F5344CB8AC3E}">
        <p14:creationId xmlns:p14="http://schemas.microsoft.com/office/powerpoint/2010/main" val="907857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550088" y="800704"/>
            <a:ext cx="3186073" cy="2352952"/>
          </a:xfrm>
          <a:prstGeom prst="rect">
            <a:avLst/>
          </a:prstGeom>
        </p:spPr>
        <p:txBody>
          <a:bodyPr wrap="square">
            <a:spAutoFit/>
          </a:bodyPr>
          <a:lstStyle/>
          <a:p>
            <a:pPr fontAlgn="base">
              <a:lnSpc>
                <a:spcPct val="150000"/>
              </a:lnSpc>
            </a:pPr>
            <a:r>
              <a:rPr lang="en-US" sz="2000" b="1" dirty="0" smtClean="0"/>
              <a:t>Design Phase:</a:t>
            </a:r>
          </a:p>
          <a:p>
            <a:pPr marL="285750" indent="-285750" fontAlgn="base">
              <a:lnSpc>
                <a:spcPct val="150000"/>
              </a:lnSpc>
              <a:buFont typeface="Wingdings" panose="05000000000000000000" pitchFamily="2" charset="2"/>
              <a:buChar char="v"/>
            </a:pPr>
            <a:r>
              <a:rPr lang="en-US" sz="2000" dirty="0" smtClean="0"/>
              <a:t>Requirement Analysis</a:t>
            </a:r>
          </a:p>
          <a:p>
            <a:pPr marL="285750" indent="-285750" fontAlgn="base">
              <a:lnSpc>
                <a:spcPct val="150000"/>
              </a:lnSpc>
              <a:buFont typeface="Wingdings" panose="05000000000000000000" pitchFamily="2" charset="2"/>
              <a:buChar char="v"/>
            </a:pPr>
            <a:r>
              <a:rPr lang="en-US" sz="2000" dirty="0" smtClean="0"/>
              <a:t>System Design</a:t>
            </a:r>
          </a:p>
          <a:p>
            <a:pPr marL="285750" indent="-285750" fontAlgn="base">
              <a:lnSpc>
                <a:spcPct val="150000"/>
              </a:lnSpc>
              <a:buFont typeface="Wingdings" panose="05000000000000000000" pitchFamily="2" charset="2"/>
              <a:buChar char="v"/>
            </a:pPr>
            <a:r>
              <a:rPr lang="en-US" sz="2000" dirty="0" smtClean="0"/>
              <a:t>Architectural Design</a:t>
            </a:r>
          </a:p>
          <a:p>
            <a:pPr marL="285750" indent="-285750" fontAlgn="base">
              <a:lnSpc>
                <a:spcPct val="150000"/>
              </a:lnSpc>
              <a:buFont typeface="Wingdings" panose="05000000000000000000" pitchFamily="2" charset="2"/>
              <a:buChar char="v"/>
            </a:pPr>
            <a:r>
              <a:rPr lang="en-US" sz="2000" dirty="0" smtClean="0"/>
              <a:t>Module Design</a:t>
            </a:r>
            <a:endParaRPr lang="en-US" sz="2000" dirty="0"/>
          </a:p>
        </p:txBody>
      </p:sp>
      <p:sp>
        <p:nvSpPr>
          <p:cNvPr id="5" name="Rectangle 4"/>
          <p:cNvSpPr/>
          <p:nvPr/>
        </p:nvSpPr>
        <p:spPr>
          <a:xfrm>
            <a:off x="550088" y="3437797"/>
            <a:ext cx="3687804" cy="2400657"/>
          </a:xfrm>
          <a:prstGeom prst="rect">
            <a:avLst/>
          </a:prstGeom>
        </p:spPr>
        <p:txBody>
          <a:bodyPr wrap="none">
            <a:spAutoFit/>
          </a:bodyPr>
          <a:lstStyle/>
          <a:p>
            <a:pPr>
              <a:lnSpc>
                <a:spcPct val="150000"/>
              </a:lnSpc>
            </a:pPr>
            <a:r>
              <a:rPr lang="en-US" sz="2000" b="1" dirty="0">
                <a:ea typeface="Times New Roman" panose="02020603050405020304" pitchFamily="18" charset="0"/>
              </a:rPr>
              <a:t>Testing </a:t>
            </a:r>
            <a:r>
              <a:rPr lang="en-US" sz="2000" b="1" dirty="0" smtClean="0">
                <a:ea typeface="Times New Roman" panose="02020603050405020304" pitchFamily="18" charset="0"/>
              </a:rPr>
              <a:t>Phases</a:t>
            </a:r>
          </a:p>
          <a:p>
            <a:pPr marL="285750" indent="-285750">
              <a:lnSpc>
                <a:spcPct val="150000"/>
              </a:lnSpc>
              <a:buFont typeface="Wingdings" panose="05000000000000000000" pitchFamily="2" charset="2"/>
              <a:buChar char="v"/>
            </a:pPr>
            <a:r>
              <a:rPr lang="en-US" sz="2000" dirty="0"/>
              <a:t>Unit </a:t>
            </a:r>
            <a:r>
              <a:rPr lang="en-US" sz="2000" dirty="0" smtClean="0"/>
              <a:t>Testing</a:t>
            </a:r>
          </a:p>
          <a:p>
            <a:pPr marL="285750" indent="-285750">
              <a:lnSpc>
                <a:spcPct val="150000"/>
              </a:lnSpc>
              <a:buFont typeface="Wingdings" panose="05000000000000000000" pitchFamily="2" charset="2"/>
              <a:buChar char="v"/>
            </a:pPr>
            <a:r>
              <a:rPr lang="en-US" sz="2000" dirty="0"/>
              <a:t>Integration </a:t>
            </a:r>
            <a:r>
              <a:rPr lang="en-US" sz="2000" dirty="0" smtClean="0"/>
              <a:t>testing</a:t>
            </a:r>
          </a:p>
          <a:p>
            <a:pPr marL="285750" indent="-285750">
              <a:lnSpc>
                <a:spcPct val="150000"/>
              </a:lnSpc>
              <a:buFont typeface="Wingdings" panose="05000000000000000000" pitchFamily="2" charset="2"/>
              <a:buChar char="v"/>
            </a:pPr>
            <a:r>
              <a:rPr lang="en-US" sz="2000" dirty="0"/>
              <a:t>System </a:t>
            </a:r>
            <a:r>
              <a:rPr lang="en-US" sz="2000" dirty="0" smtClean="0"/>
              <a:t>Testing</a:t>
            </a:r>
          </a:p>
          <a:p>
            <a:pPr marL="285750" indent="-285750">
              <a:lnSpc>
                <a:spcPct val="150000"/>
              </a:lnSpc>
              <a:buFont typeface="Wingdings" panose="05000000000000000000" pitchFamily="2" charset="2"/>
              <a:buChar char="v"/>
            </a:pPr>
            <a:r>
              <a:rPr lang="en-US" sz="2000" dirty="0"/>
              <a:t>User Acceptance Testing (</a:t>
            </a:r>
            <a:r>
              <a:rPr lang="en-US" sz="2000" dirty="0" smtClean="0"/>
              <a:t>UAT)</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161" y="1413736"/>
            <a:ext cx="5155345" cy="4101441"/>
          </a:xfrm>
          <a:prstGeom prst="rect">
            <a:avLst/>
          </a:prstGeom>
        </p:spPr>
      </p:pic>
    </p:spTree>
    <p:extLst>
      <p:ext uri="{BB962C8B-B14F-4D97-AF65-F5344CB8AC3E}">
        <p14:creationId xmlns:p14="http://schemas.microsoft.com/office/powerpoint/2010/main" val="1873150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381000" y="799011"/>
            <a:ext cx="8534400" cy="4862870"/>
          </a:xfrm>
          <a:prstGeom prst="rect">
            <a:avLst/>
          </a:prstGeom>
        </p:spPr>
        <p:txBody>
          <a:bodyPr wrap="square">
            <a:spAutoFit/>
          </a:bodyPr>
          <a:lstStyle/>
          <a:p>
            <a:pPr fontAlgn="base"/>
            <a:r>
              <a:rPr lang="en-US" sz="2400" b="1" dirty="0"/>
              <a:t>Principles of V-Model</a:t>
            </a:r>
            <a:r>
              <a:rPr lang="en-US" sz="2400" b="1" dirty="0" smtClean="0"/>
              <a:t>:</a:t>
            </a:r>
          </a:p>
          <a:p>
            <a:pPr marL="800100" lvl="1" indent="-342900" fontAlgn="base">
              <a:buFont typeface="Wingdings" panose="05000000000000000000" pitchFamily="2" charset="2"/>
              <a:buChar char="v"/>
            </a:pPr>
            <a:r>
              <a:rPr lang="en-US" sz="2200" dirty="0"/>
              <a:t>Large to </a:t>
            </a:r>
            <a:r>
              <a:rPr lang="en-US" sz="2200" dirty="0" smtClean="0"/>
              <a:t>Small</a:t>
            </a:r>
          </a:p>
          <a:p>
            <a:pPr marL="800100" lvl="1" indent="-342900" fontAlgn="base">
              <a:buFont typeface="Wingdings" panose="05000000000000000000" pitchFamily="2" charset="2"/>
              <a:buChar char="v"/>
            </a:pPr>
            <a:r>
              <a:rPr lang="en-US" sz="2200" dirty="0"/>
              <a:t>Data/Process </a:t>
            </a:r>
            <a:r>
              <a:rPr lang="en-US" sz="2200" dirty="0" smtClean="0"/>
              <a:t>Integrity</a:t>
            </a:r>
          </a:p>
          <a:p>
            <a:pPr marL="800100" lvl="1" indent="-342900" fontAlgn="base">
              <a:buFont typeface="Wingdings" panose="05000000000000000000" pitchFamily="2" charset="2"/>
              <a:buChar char="v"/>
            </a:pPr>
            <a:r>
              <a:rPr lang="en-US" sz="2200" dirty="0" smtClean="0"/>
              <a:t>Scalability</a:t>
            </a:r>
          </a:p>
          <a:p>
            <a:pPr marL="800100" lvl="1" indent="-342900" fontAlgn="base">
              <a:buFont typeface="Wingdings" panose="05000000000000000000" pitchFamily="2" charset="2"/>
              <a:buChar char="v"/>
            </a:pPr>
            <a:r>
              <a:rPr lang="en-US" sz="2200" dirty="0"/>
              <a:t>Cross </a:t>
            </a:r>
            <a:r>
              <a:rPr lang="en-US" sz="2200" dirty="0" smtClean="0"/>
              <a:t>Referencing</a:t>
            </a:r>
          </a:p>
          <a:p>
            <a:pPr marL="800100" lvl="1" indent="-342900" fontAlgn="base">
              <a:buFont typeface="Wingdings" panose="05000000000000000000" pitchFamily="2" charset="2"/>
              <a:buChar char="v"/>
            </a:pPr>
            <a:r>
              <a:rPr lang="en-US" sz="2200" dirty="0"/>
              <a:t>Tangible Documentation</a:t>
            </a:r>
            <a:endParaRPr lang="en-US" sz="2200" dirty="0" smtClean="0"/>
          </a:p>
          <a:p>
            <a:pPr fontAlgn="base"/>
            <a:endParaRPr lang="en-US" sz="2400" b="1" dirty="0" smtClean="0"/>
          </a:p>
          <a:p>
            <a:pPr fontAlgn="base"/>
            <a:endParaRPr lang="en-US" sz="2400" b="1" dirty="0" smtClean="0"/>
          </a:p>
          <a:p>
            <a:pPr fontAlgn="base"/>
            <a:r>
              <a:rPr lang="en-US" sz="2400" b="1" dirty="0"/>
              <a:t>When to use?</a:t>
            </a:r>
            <a:endParaRPr lang="en-US" sz="2400" dirty="0"/>
          </a:p>
          <a:p>
            <a:pPr marL="342900" indent="-342900" fontAlgn="base">
              <a:buFont typeface="Wingdings" panose="05000000000000000000" pitchFamily="2" charset="2"/>
              <a:buChar char="§"/>
            </a:pPr>
            <a:r>
              <a:rPr lang="en-US" sz="2000" dirty="0"/>
              <a:t>Where requirements are clearly defined and fixed.</a:t>
            </a:r>
          </a:p>
          <a:p>
            <a:pPr marL="342900" indent="-342900" fontAlgn="base">
              <a:buFont typeface="Wingdings" panose="05000000000000000000" pitchFamily="2" charset="2"/>
              <a:buChar char="§"/>
            </a:pPr>
            <a:r>
              <a:rPr lang="en-US" sz="2000" dirty="0"/>
              <a:t>The V-Model is used when ample technical resources are available with technical expertise</a:t>
            </a:r>
            <a:r>
              <a:rPr lang="en-US" sz="2000" dirty="0" smtClean="0"/>
              <a:t>.</a:t>
            </a:r>
            <a:endParaRPr lang="en-US" sz="2800" b="1" dirty="0"/>
          </a:p>
          <a:p>
            <a:pPr marL="342900" indent="-342900" fontAlgn="base">
              <a:buFont typeface="Wingdings" panose="05000000000000000000" pitchFamily="2" charset="2"/>
              <a:buChar char="§"/>
            </a:pPr>
            <a:r>
              <a:rPr lang="en-US" sz="2000" dirty="0"/>
              <a:t>Proactive defect tracking – that is defects are found at early stage.</a:t>
            </a:r>
            <a:endParaRPr lang="en-US" sz="2800" b="1" dirty="0" smtClean="0"/>
          </a:p>
          <a:p>
            <a:pPr fontAlgn="base"/>
            <a:endParaRPr lang="en-US" sz="2400" dirty="0"/>
          </a:p>
        </p:txBody>
      </p:sp>
    </p:spTree>
    <p:extLst>
      <p:ext uri="{BB962C8B-B14F-4D97-AF65-F5344CB8AC3E}">
        <p14:creationId xmlns:p14="http://schemas.microsoft.com/office/powerpoint/2010/main" val="2833639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381000" y="799011"/>
            <a:ext cx="8534400" cy="5288499"/>
          </a:xfrm>
          <a:prstGeom prst="rect">
            <a:avLst/>
          </a:prstGeom>
        </p:spPr>
        <p:txBody>
          <a:bodyPr wrap="square">
            <a:spAutoFit/>
          </a:bodyPr>
          <a:lstStyle/>
          <a:p>
            <a:pPr fontAlgn="base">
              <a:lnSpc>
                <a:spcPct val="150000"/>
              </a:lnSpc>
            </a:pPr>
            <a:r>
              <a:rPr lang="en-US" sz="2000" b="1" dirty="0"/>
              <a:t>Advantages:</a:t>
            </a:r>
            <a:endParaRPr lang="en-US" sz="2000" dirty="0"/>
          </a:p>
          <a:p>
            <a:pPr marL="285750" lvl="0" indent="-285750" fontAlgn="base">
              <a:lnSpc>
                <a:spcPct val="150000"/>
              </a:lnSpc>
              <a:buFont typeface="Wingdings" panose="05000000000000000000" pitchFamily="2" charset="2"/>
              <a:buChar char="§"/>
            </a:pPr>
            <a:r>
              <a:rPr lang="en-US" sz="2000" dirty="0" smtClean="0"/>
              <a:t>V-Model </a:t>
            </a:r>
            <a:r>
              <a:rPr lang="en-US" sz="2000" dirty="0"/>
              <a:t>is used for small projects where project requirements are clear.</a:t>
            </a:r>
          </a:p>
          <a:p>
            <a:pPr marL="285750" lvl="0" indent="-285750" fontAlgn="base">
              <a:lnSpc>
                <a:spcPct val="150000"/>
              </a:lnSpc>
              <a:buFont typeface="Wingdings" panose="05000000000000000000" pitchFamily="2" charset="2"/>
              <a:buChar char="§"/>
            </a:pPr>
            <a:r>
              <a:rPr lang="en-US" sz="2000" dirty="0"/>
              <a:t>Simple and easy to understand and use.</a:t>
            </a:r>
          </a:p>
          <a:p>
            <a:pPr marL="285750" lvl="0" indent="-285750" fontAlgn="base">
              <a:lnSpc>
                <a:spcPct val="150000"/>
              </a:lnSpc>
              <a:buFont typeface="Wingdings" panose="05000000000000000000" pitchFamily="2" charset="2"/>
              <a:buChar char="§"/>
            </a:pPr>
            <a:r>
              <a:rPr lang="en-US" sz="2000" dirty="0" smtClean="0"/>
              <a:t>Probability </a:t>
            </a:r>
            <a:r>
              <a:rPr lang="en-US" sz="2000" dirty="0"/>
              <a:t>of building an error-free and good quality product.</a:t>
            </a:r>
          </a:p>
          <a:p>
            <a:pPr fontAlgn="base">
              <a:lnSpc>
                <a:spcPct val="150000"/>
              </a:lnSpc>
            </a:pPr>
            <a:endParaRPr lang="en-US" sz="2000" b="1" dirty="0" smtClean="0"/>
          </a:p>
          <a:p>
            <a:pPr fontAlgn="base">
              <a:lnSpc>
                <a:spcPct val="150000"/>
              </a:lnSpc>
            </a:pPr>
            <a:r>
              <a:rPr lang="en-US" sz="2000" b="1" dirty="0" smtClean="0"/>
              <a:t>Disadvantages</a:t>
            </a:r>
            <a:r>
              <a:rPr lang="en-US" sz="2000" b="1" dirty="0"/>
              <a:t>:</a:t>
            </a:r>
            <a:endParaRPr lang="en-US" sz="2000" dirty="0"/>
          </a:p>
          <a:p>
            <a:pPr marL="285750" lvl="0" indent="-285750" fontAlgn="base">
              <a:lnSpc>
                <a:spcPct val="150000"/>
              </a:lnSpc>
              <a:buFont typeface="Wingdings" panose="05000000000000000000" pitchFamily="2" charset="2"/>
              <a:buChar char="§"/>
            </a:pPr>
            <a:r>
              <a:rPr lang="en-US" sz="2000" dirty="0" smtClean="0"/>
              <a:t>It </a:t>
            </a:r>
            <a:r>
              <a:rPr lang="en-US" sz="2000" dirty="0"/>
              <a:t>is not a good for complex and object-oriented projects.</a:t>
            </a:r>
          </a:p>
          <a:p>
            <a:pPr marL="285750" lvl="0" indent="-285750" fontAlgn="base">
              <a:lnSpc>
                <a:spcPct val="150000"/>
              </a:lnSpc>
              <a:buFont typeface="Wingdings" panose="05000000000000000000" pitchFamily="2" charset="2"/>
              <a:buChar char="§"/>
            </a:pPr>
            <a:r>
              <a:rPr lang="en-US" sz="2000" dirty="0"/>
              <a:t>It is not suitable for projects where requirements are not clear and contains high risk of changing.</a:t>
            </a:r>
          </a:p>
          <a:p>
            <a:pPr marL="285750" lvl="0" indent="-285750" fontAlgn="base">
              <a:lnSpc>
                <a:spcPct val="150000"/>
              </a:lnSpc>
              <a:buFont typeface="Wingdings" panose="05000000000000000000" pitchFamily="2" charset="2"/>
              <a:buChar char="§"/>
            </a:pPr>
            <a:r>
              <a:rPr lang="en-US" sz="2000" dirty="0" smtClean="0"/>
              <a:t>It </a:t>
            </a:r>
            <a:r>
              <a:rPr lang="en-US" sz="2000" dirty="0"/>
              <a:t>does not easily handle concurrent events.</a:t>
            </a:r>
          </a:p>
          <a:p>
            <a:pPr fontAlgn="base">
              <a:lnSpc>
                <a:spcPct val="150000"/>
              </a:lnSpc>
            </a:pPr>
            <a:endParaRPr lang="en-US" sz="2800" dirty="0"/>
          </a:p>
        </p:txBody>
      </p:sp>
    </p:spTree>
    <p:extLst>
      <p:ext uri="{BB962C8B-B14F-4D97-AF65-F5344CB8AC3E}">
        <p14:creationId xmlns:p14="http://schemas.microsoft.com/office/powerpoint/2010/main" val="2254242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914400" y="1051955"/>
            <a:ext cx="5683287" cy="5118196"/>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sz="2200" b="1" dirty="0" smtClean="0">
                <a:cs typeface="Times New Roman" panose="02020603050405020304" pitchFamily="18" charset="0"/>
              </a:rPr>
              <a:t>Waterfall </a:t>
            </a:r>
            <a:r>
              <a:rPr lang="en-US" sz="22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Rapid application development model (RAD</a:t>
            </a:r>
            <a:r>
              <a:rPr lang="en-US" sz="2200" b="1" dirty="0" smtClean="0">
                <a:cs typeface="Times New Roman" panose="02020603050405020304" pitchFamily="18" charset="0"/>
              </a:rPr>
              <a:t>)</a:t>
            </a: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Spiral </a:t>
            </a:r>
            <a:r>
              <a:rPr lang="en-US" sz="22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Incremental </a:t>
            </a:r>
            <a:r>
              <a:rPr lang="en-US" sz="22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2200" b="1" dirty="0" smtClean="0">
                <a:cs typeface="Times New Roman" panose="02020603050405020304" pitchFamily="18" charset="0"/>
              </a:rPr>
              <a:t>V-Model</a:t>
            </a: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Agile </a:t>
            </a:r>
            <a:r>
              <a:rPr lang="en-US" sz="22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Big bang </a:t>
            </a:r>
            <a:r>
              <a:rPr lang="en-US" sz="2200" b="1" dirty="0" smtClean="0">
                <a:cs typeface="Times New Roman" panose="02020603050405020304" pitchFamily="18" charset="0"/>
              </a:rPr>
              <a:t>model</a:t>
            </a:r>
            <a:endParaRPr lang="en-US" sz="2200" b="1" dirty="0">
              <a:cs typeface="Times New Roman" panose="02020603050405020304" pitchFamily="18" charset="0"/>
            </a:endParaRP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Prototype </a:t>
            </a:r>
            <a:r>
              <a:rPr lang="en-US" sz="22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2200" b="1" dirty="0">
                <a:cs typeface="Times New Roman" panose="02020603050405020304" pitchFamily="18" charset="0"/>
              </a:rPr>
              <a:t>Comparison of Various SDLC </a:t>
            </a:r>
            <a:r>
              <a:rPr lang="en-US" sz="2200" b="1" dirty="0" smtClean="0">
                <a:cs typeface="Times New Roman" panose="02020603050405020304" pitchFamily="18" charset="0"/>
              </a:rPr>
              <a:t>Models</a:t>
            </a:r>
          </a:p>
          <a:p>
            <a:pPr marL="285750" indent="-285750">
              <a:lnSpc>
                <a:spcPct val="150000"/>
              </a:lnSpc>
              <a:buFont typeface="Wingdings" panose="05000000000000000000" pitchFamily="2" charset="2"/>
              <a:buChar char="v"/>
            </a:pPr>
            <a:endParaRPr lang="en-US" sz="2200" b="1" dirty="0" smtClean="0">
              <a:cs typeface="Times New Roman" panose="02020603050405020304" pitchFamily="18" charset="0"/>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00445"/>
            <a:ext cx="8768067" cy="923330"/>
          </a:xfrm>
          <a:prstGeom prst="rect">
            <a:avLst/>
          </a:prstGeom>
        </p:spPr>
        <p:txBody>
          <a:bodyPr wrap="square">
            <a:spAutoFit/>
          </a:bodyPr>
          <a:lstStyle/>
          <a:p>
            <a:r>
              <a:rPr lang="en-US" b="1" dirty="0">
                <a:solidFill>
                  <a:srgbClr val="000000"/>
                </a:solidFill>
              </a:rPr>
              <a:t>Agile SDLC model </a:t>
            </a:r>
            <a:r>
              <a:rPr lang="en-US" dirty="0">
                <a:solidFill>
                  <a:srgbClr val="000000"/>
                </a:solidFill>
              </a:rPr>
              <a:t>is a combination of iterative and incremental process models with focus on process adaptability and customer satisfaction by rapid delivery of working software product.</a:t>
            </a:r>
            <a:endParaRPr lang="en-US" dirty="0"/>
          </a:p>
        </p:txBody>
      </p:sp>
      <p:pic>
        <p:nvPicPr>
          <p:cNvPr id="10" name="Picture 9" descr="SDLC Agile Model"/>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56432"/>
            <a:ext cx="6934200" cy="4941742"/>
          </a:xfrm>
          <a:prstGeom prst="rect">
            <a:avLst/>
          </a:prstGeom>
          <a:noFill/>
          <a:ln>
            <a:noFill/>
          </a:ln>
        </p:spPr>
      </p:pic>
    </p:spTree>
    <p:extLst>
      <p:ext uri="{BB962C8B-B14F-4D97-AF65-F5344CB8AC3E}">
        <p14:creationId xmlns:p14="http://schemas.microsoft.com/office/powerpoint/2010/main" val="4020468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62000"/>
            <a:ext cx="8768067" cy="2862322"/>
          </a:xfrm>
          <a:prstGeom prst="rect">
            <a:avLst/>
          </a:prstGeom>
        </p:spPr>
        <p:txBody>
          <a:bodyPr wrap="square">
            <a:spAutoFit/>
          </a:bodyPr>
          <a:lstStyle/>
          <a:p>
            <a:pPr>
              <a:lnSpc>
                <a:spcPct val="150000"/>
              </a:lnSpc>
            </a:pPr>
            <a:r>
              <a:rPr lang="en-US" sz="2400" b="1" dirty="0"/>
              <a:t>The agile software development emphasizes on four core values</a:t>
            </a:r>
            <a:r>
              <a:rPr lang="en-US" sz="2000" dirty="0"/>
              <a:t>.</a:t>
            </a:r>
          </a:p>
          <a:p>
            <a:pPr marL="800100" lvl="1" indent="-342900">
              <a:lnSpc>
                <a:spcPct val="200000"/>
              </a:lnSpc>
              <a:buFont typeface="+mj-lt"/>
              <a:buAutoNum type="arabicPeriod"/>
            </a:pPr>
            <a:r>
              <a:rPr lang="en-US" b="1" dirty="0"/>
              <a:t>Individuals and interactions</a:t>
            </a:r>
            <a:r>
              <a:rPr lang="en-US" dirty="0"/>
              <a:t> over processes and tools.</a:t>
            </a:r>
          </a:p>
          <a:p>
            <a:pPr marL="800100" lvl="1" indent="-342900">
              <a:lnSpc>
                <a:spcPct val="200000"/>
              </a:lnSpc>
              <a:buFont typeface="+mj-lt"/>
              <a:buAutoNum type="arabicPeriod"/>
            </a:pPr>
            <a:r>
              <a:rPr lang="en-US" b="1" dirty="0"/>
              <a:t>Working software</a:t>
            </a:r>
            <a:r>
              <a:rPr lang="en-US" dirty="0"/>
              <a:t> over comprehensive documentation.</a:t>
            </a:r>
          </a:p>
          <a:p>
            <a:pPr marL="800100" lvl="1" indent="-342900">
              <a:lnSpc>
                <a:spcPct val="200000"/>
              </a:lnSpc>
              <a:buFont typeface="+mj-lt"/>
              <a:buAutoNum type="arabicPeriod"/>
            </a:pPr>
            <a:r>
              <a:rPr lang="en-US" b="1" dirty="0"/>
              <a:t>Customer collaboration</a:t>
            </a:r>
            <a:r>
              <a:rPr lang="en-US" dirty="0"/>
              <a:t> over contract negotiation.</a:t>
            </a:r>
          </a:p>
          <a:p>
            <a:pPr marL="800100" lvl="1" indent="-342900">
              <a:lnSpc>
                <a:spcPct val="200000"/>
              </a:lnSpc>
              <a:buFont typeface="+mj-lt"/>
              <a:buAutoNum type="arabicPeriod"/>
            </a:pPr>
            <a:r>
              <a:rPr lang="en-US" b="1" dirty="0"/>
              <a:t>Responding to change</a:t>
            </a:r>
            <a:r>
              <a:rPr lang="en-US" dirty="0"/>
              <a:t> over following a plan.</a:t>
            </a:r>
          </a:p>
        </p:txBody>
      </p:sp>
    </p:spTree>
    <p:extLst>
      <p:ext uri="{BB962C8B-B14F-4D97-AF65-F5344CB8AC3E}">
        <p14:creationId xmlns:p14="http://schemas.microsoft.com/office/powerpoint/2010/main" val="358206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5878532"/>
          </a:xfrm>
          <a:prstGeom prst="rect">
            <a:avLst/>
          </a:prstGeom>
        </p:spPr>
        <p:txBody>
          <a:bodyPr wrap="square">
            <a:spAutoFit/>
          </a:bodyPr>
          <a:lstStyle/>
          <a:p>
            <a:pPr>
              <a:lnSpc>
                <a:spcPct val="150000"/>
              </a:lnSpc>
            </a:pPr>
            <a:r>
              <a:rPr lang="en-US" sz="2400" b="1" dirty="0"/>
              <a:t>Principles of Agile </a:t>
            </a:r>
            <a:r>
              <a:rPr lang="en-US" sz="2400" b="1" dirty="0" smtClean="0"/>
              <a:t>model:</a:t>
            </a:r>
          </a:p>
          <a:p>
            <a:pPr marL="457200" indent="-457200" algn="just">
              <a:buFont typeface="+mj-lt"/>
              <a:buAutoNum type="arabicPeriod"/>
            </a:pPr>
            <a:r>
              <a:rPr lang="en-US" sz="2000" dirty="0" smtClean="0"/>
              <a:t>Our </a:t>
            </a:r>
            <a:r>
              <a:rPr lang="en-US" sz="2000" dirty="0"/>
              <a:t>highest priority is to satisfy the customer through early and continuous </a:t>
            </a:r>
            <a:r>
              <a:rPr lang="en-US" sz="2000" dirty="0" smtClean="0"/>
              <a:t>delivery </a:t>
            </a:r>
            <a:r>
              <a:rPr lang="en-US" sz="2000" dirty="0"/>
              <a:t>of </a:t>
            </a:r>
            <a:r>
              <a:rPr lang="en-US" sz="2000" dirty="0" smtClean="0"/>
              <a:t>valuable software.</a:t>
            </a:r>
          </a:p>
          <a:p>
            <a:pPr marL="457200" indent="-457200" algn="just">
              <a:buFont typeface="+mj-lt"/>
              <a:buAutoNum type="arabicPeriod"/>
            </a:pPr>
            <a:endParaRPr lang="en-US" sz="2000" dirty="0"/>
          </a:p>
          <a:p>
            <a:pPr marL="457200" indent="-457200" algn="just">
              <a:buFont typeface="+mj-lt"/>
              <a:buAutoNum type="arabicPeriod"/>
            </a:pPr>
            <a:r>
              <a:rPr lang="en-US" sz="2000" dirty="0" smtClean="0"/>
              <a:t>Welcome </a:t>
            </a:r>
            <a:r>
              <a:rPr lang="en-US" sz="2000" dirty="0"/>
              <a:t>changing requirements, even late in development. Agile processes harness change for </a:t>
            </a:r>
            <a:r>
              <a:rPr lang="en-US" sz="2000" dirty="0" smtClean="0"/>
              <a:t>the customer's </a:t>
            </a:r>
            <a:r>
              <a:rPr lang="en-US" sz="2000" dirty="0"/>
              <a:t>competitive advantage.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Deliver </a:t>
            </a:r>
            <a:r>
              <a:rPr lang="en-US" sz="2000" dirty="0"/>
              <a:t>working software frequently, from a couple of weeks to a couple of months, with </a:t>
            </a:r>
            <a:r>
              <a:rPr lang="en-US" sz="2000" dirty="0" smtClean="0"/>
              <a:t>a preference </a:t>
            </a:r>
            <a:r>
              <a:rPr lang="en-US" sz="2000" dirty="0"/>
              <a:t>to the shorter timescale.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Business </a:t>
            </a:r>
            <a:r>
              <a:rPr lang="en-US" sz="2000" dirty="0"/>
              <a:t>people and developers must work together daily throughout the project.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Build </a:t>
            </a:r>
            <a:r>
              <a:rPr lang="en-US" sz="2000" dirty="0"/>
              <a:t>projects around motivated individuals. Give them the environment and support they </a:t>
            </a:r>
            <a:r>
              <a:rPr lang="en-US" sz="2000" dirty="0" smtClean="0"/>
              <a:t>need, and </a:t>
            </a:r>
            <a:r>
              <a:rPr lang="en-US" sz="2000" dirty="0"/>
              <a:t>trust them to get the job done</a:t>
            </a:r>
            <a:r>
              <a:rPr lang="en-US" sz="2000" dirty="0" smtClean="0"/>
              <a:t>.</a:t>
            </a:r>
          </a:p>
          <a:p>
            <a:pPr marL="457200" indent="-457200" algn="just">
              <a:buFont typeface="+mj-lt"/>
              <a:buAutoNum type="arabicPeriod"/>
            </a:pPr>
            <a:endParaRPr lang="en-US" sz="2000" dirty="0"/>
          </a:p>
          <a:p>
            <a:pPr marL="457200" indent="-457200" algn="just">
              <a:buFont typeface="+mj-lt"/>
              <a:buAutoNum type="arabicPeriod"/>
            </a:pPr>
            <a:r>
              <a:rPr lang="en-US" sz="2000" dirty="0" smtClean="0"/>
              <a:t>The </a:t>
            </a:r>
            <a:r>
              <a:rPr lang="en-US" sz="2000" dirty="0"/>
              <a:t>most efficient and effective method of conveying information to and within a </a:t>
            </a:r>
            <a:r>
              <a:rPr lang="en-US" sz="2000" dirty="0" smtClean="0"/>
              <a:t>development team </a:t>
            </a:r>
            <a:r>
              <a:rPr lang="en-US" sz="2000" dirty="0"/>
              <a:t>is face–to–face conversation.</a:t>
            </a:r>
          </a:p>
        </p:txBody>
      </p:sp>
    </p:spTree>
    <p:extLst>
      <p:ext uri="{BB962C8B-B14F-4D97-AF65-F5344CB8AC3E}">
        <p14:creationId xmlns:p14="http://schemas.microsoft.com/office/powerpoint/2010/main" val="3801422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26" y="1304347"/>
            <a:ext cx="6983174" cy="5188547"/>
          </a:xfrm>
          <a:prstGeom prst="rect">
            <a:avLst/>
          </a:prstGeom>
        </p:spPr>
      </p:pic>
      <p:sp>
        <p:nvSpPr>
          <p:cNvPr id="10" name="Rectangle 9"/>
          <p:cNvSpPr/>
          <p:nvPr/>
        </p:nvSpPr>
        <p:spPr>
          <a:xfrm>
            <a:off x="206990" y="762000"/>
            <a:ext cx="8768067" cy="3785652"/>
          </a:xfrm>
          <a:prstGeom prst="rect">
            <a:avLst/>
          </a:prstGeom>
        </p:spPr>
        <p:txBody>
          <a:bodyPr wrap="square">
            <a:spAutoFit/>
          </a:bodyPr>
          <a:lstStyle/>
          <a:p>
            <a:r>
              <a:rPr lang="en-US" sz="2000" b="1" dirty="0"/>
              <a:t>Phases of Agile Model:</a:t>
            </a:r>
          </a:p>
          <a:p>
            <a:r>
              <a:rPr lang="en-US" sz="2000" dirty="0"/>
              <a:t>Following are the phases in the Agile model are as follows</a:t>
            </a:r>
            <a:r>
              <a:rPr lang="en-US" sz="2000" dirty="0" smtClean="0"/>
              <a:t>:</a:t>
            </a:r>
          </a:p>
          <a:p>
            <a:endParaRPr lang="en-US" sz="2000" dirty="0"/>
          </a:p>
          <a:p>
            <a:pPr marL="742950" lvl="1" indent="-285750">
              <a:lnSpc>
                <a:spcPct val="150000"/>
              </a:lnSpc>
              <a:buFont typeface="Wingdings" panose="05000000000000000000" pitchFamily="2" charset="2"/>
              <a:buChar char="§"/>
            </a:pPr>
            <a:r>
              <a:rPr lang="en-US" sz="2000" dirty="0"/>
              <a:t>Requirements gathering</a:t>
            </a:r>
          </a:p>
          <a:p>
            <a:pPr marL="742950" lvl="1" indent="-285750">
              <a:lnSpc>
                <a:spcPct val="150000"/>
              </a:lnSpc>
              <a:buFont typeface="Wingdings" panose="05000000000000000000" pitchFamily="2" charset="2"/>
              <a:buChar char="§"/>
            </a:pPr>
            <a:r>
              <a:rPr lang="en-US" sz="2000" dirty="0"/>
              <a:t>Design the requirements</a:t>
            </a:r>
          </a:p>
          <a:p>
            <a:pPr marL="742950" lvl="1" indent="-285750">
              <a:lnSpc>
                <a:spcPct val="150000"/>
              </a:lnSpc>
              <a:buFont typeface="Wingdings" panose="05000000000000000000" pitchFamily="2" charset="2"/>
              <a:buChar char="§"/>
            </a:pPr>
            <a:r>
              <a:rPr lang="en-US" sz="2000" dirty="0"/>
              <a:t>Construction/ iteration</a:t>
            </a:r>
          </a:p>
          <a:p>
            <a:pPr marL="742950" lvl="1" indent="-285750">
              <a:lnSpc>
                <a:spcPct val="150000"/>
              </a:lnSpc>
              <a:buFont typeface="Wingdings" panose="05000000000000000000" pitchFamily="2" charset="2"/>
              <a:buChar char="§"/>
            </a:pPr>
            <a:r>
              <a:rPr lang="en-US" sz="2000" dirty="0"/>
              <a:t>Testing/ Quality assurance</a:t>
            </a:r>
          </a:p>
          <a:p>
            <a:pPr marL="742950" lvl="1" indent="-285750">
              <a:lnSpc>
                <a:spcPct val="150000"/>
              </a:lnSpc>
              <a:buFont typeface="Wingdings" panose="05000000000000000000" pitchFamily="2" charset="2"/>
              <a:buChar char="§"/>
            </a:pPr>
            <a:r>
              <a:rPr lang="en-US" sz="2000" dirty="0"/>
              <a:t>Deployment</a:t>
            </a:r>
          </a:p>
          <a:p>
            <a:pPr marL="742950" lvl="1" indent="-285750">
              <a:lnSpc>
                <a:spcPct val="150000"/>
              </a:lnSpc>
              <a:buFont typeface="Wingdings" panose="05000000000000000000" pitchFamily="2" charset="2"/>
              <a:buChar char="§"/>
            </a:pPr>
            <a:r>
              <a:rPr lang="en-US" sz="2000" dirty="0"/>
              <a:t>Feedback</a:t>
            </a:r>
          </a:p>
        </p:txBody>
      </p:sp>
    </p:spTree>
    <p:extLst>
      <p:ext uri="{BB962C8B-B14F-4D97-AF65-F5344CB8AC3E}">
        <p14:creationId xmlns:p14="http://schemas.microsoft.com/office/powerpoint/2010/main" val="3850459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3508653"/>
          </a:xfrm>
          <a:prstGeom prst="rect">
            <a:avLst/>
          </a:prstGeom>
        </p:spPr>
        <p:txBody>
          <a:bodyPr wrap="square">
            <a:spAutoFit/>
          </a:bodyPr>
          <a:lstStyle/>
          <a:p>
            <a:r>
              <a:rPr lang="en-US" sz="2400" b="1" dirty="0"/>
              <a:t>Agile Testing Methods:</a:t>
            </a:r>
          </a:p>
          <a:p>
            <a:pPr marL="800100" lvl="1" indent="-342900">
              <a:lnSpc>
                <a:spcPct val="150000"/>
              </a:lnSpc>
              <a:buFont typeface="Wingdings" panose="05000000000000000000" pitchFamily="2" charset="2"/>
              <a:buChar char="v"/>
            </a:pPr>
            <a:r>
              <a:rPr lang="en-US" sz="2200" dirty="0"/>
              <a:t>Scrum</a:t>
            </a:r>
          </a:p>
          <a:p>
            <a:pPr marL="800100" lvl="1" indent="-342900">
              <a:lnSpc>
                <a:spcPct val="150000"/>
              </a:lnSpc>
              <a:buFont typeface="Wingdings" panose="05000000000000000000" pitchFamily="2" charset="2"/>
              <a:buChar char="v"/>
            </a:pPr>
            <a:r>
              <a:rPr lang="en-US" sz="2200" dirty="0"/>
              <a:t>Crystal</a:t>
            </a:r>
          </a:p>
          <a:p>
            <a:pPr marL="800100" lvl="1" indent="-342900">
              <a:lnSpc>
                <a:spcPct val="150000"/>
              </a:lnSpc>
              <a:buFont typeface="Wingdings" panose="05000000000000000000" pitchFamily="2" charset="2"/>
              <a:buChar char="v"/>
            </a:pPr>
            <a:r>
              <a:rPr lang="en-US" sz="2200" dirty="0"/>
              <a:t>Dynamic Software Development Method(DSDM)</a:t>
            </a:r>
          </a:p>
          <a:p>
            <a:pPr marL="800100" lvl="1" indent="-342900">
              <a:lnSpc>
                <a:spcPct val="150000"/>
              </a:lnSpc>
              <a:buFont typeface="Wingdings" panose="05000000000000000000" pitchFamily="2" charset="2"/>
              <a:buChar char="v"/>
            </a:pPr>
            <a:r>
              <a:rPr lang="en-US" sz="2200" dirty="0"/>
              <a:t>Feature Driven Development(FDD)</a:t>
            </a:r>
          </a:p>
          <a:p>
            <a:pPr marL="800100" lvl="1" indent="-342900">
              <a:lnSpc>
                <a:spcPct val="150000"/>
              </a:lnSpc>
              <a:buFont typeface="Wingdings" panose="05000000000000000000" pitchFamily="2" charset="2"/>
              <a:buChar char="v"/>
            </a:pPr>
            <a:r>
              <a:rPr lang="en-US" sz="2200" dirty="0"/>
              <a:t>Lean Software Development</a:t>
            </a:r>
          </a:p>
          <a:p>
            <a:pPr marL="800100" lvl="1" indent="-342900">
              <a:lnSpc>
                <a:spcPct val="150000"/>
              </a:lnSpc>
              <a:buFont typeface="Wingdings" panose="05000000000000000000" pitchFamily="2" charset="2"/>
              <a:buChar char="v"/>
            </a:pPr>
            <a:r>
              <a:rPr lang="en-US" sz="2200" dirty="0" err="1"/>
              <a:t>eXtreme</a:t>
            </a:r>
            <a:r>
              <a:rPr lang="en-US" sz="2200" dirty="0"/>
              <a:t> Programming(XP)</a:t>
            </a:r>
          </a:p>
        </p:txBody>
      </p:sp>
      <p:sp>
        <p:nvSpPr>
          <p:cNvPr id="4" name="Rectangle 3"/>
          <p:cNvSpPr/>
          <p:nvPr/>
        </p:nvSpPr>
        <p:spPr>
          <a:xfrm>
            <a:off x="2438400" y="6382311"/>
            <a:ext cx="5029200" cy="276999"/>
          </a:xfrm>
          <a:prstGeom prst="rect">
            <a:avLst/>
          </a:prstGeom>
        </p:spPr>
        <p:txBody>
          <a:bodyPr wrap="square">
            <a:spAutoFit/>
          </a:bodyPr>
          <a:lstStyle/>
          <a:p>
            <a:r>
              <a:rPr lang="en-US" sz="1200" dirty="0" smtClean="0">
                <a:solidFill>
                  <a:srgbClr val="002B82"/>
                </a:solidFill>
              </a:rPr>
              <a:t>For details:   https</a:t>
            </a:r>
            <a:r>
              <a:rPr lang="en-US" sz="1200" dirty="0">
                <a:solidFill>
                  <a:srgbClr val="002B82"/>
                </a:solidFill>
              </a:rPr>
              <a:t>://www.guru99.com/agile-scrum-extreme-testing.html</a:t>
            </a:r>
          </a:p>
        </p:txBody>
      </p:sp>
    </p:spTree>
    <p:extLst>
      <p:ext uri="{BB962C8B-B14F-4D97-AF65-F5344CB8AC3E}">
        <p14:creationId xmlns:p14="http://schemas.microsoft.com/office/powerpoint/2010/main" val="2642631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2308324"/>
          </a:xfrm>
          <a:prstGeom prst="rect">
            <a:avLst/>
          </a:prstGeom>
        </p:spPr>
        <p:txBody>
          <a:bodyPr wrap="square">
            <a:spAutoFit/>
          </a:bodyPr>
          <a:lstStyle/>
          <a:p>
            <a:r>
              <a:rPr lang="en-US" b="1" dirty="0" err="1"/>
              <a:t>eXtreme</a:t>
            </a:r>
            <a:r>
              <a:rPr lang="en-US" b="1" dirty="0"/>
              <a:t> Programming (XP</a:t>
            </a:r>
            <a:r>
              <a:rPr lang="en-US" b="1" dirty="0" smtClean="0"/>
              <a:t>):</a:t>
            </a:r>
          </a:p>
          <a:p>
            <a:pPr algn="just"/>
            <a:r>
              <a:rPr lang="en-US" dirty="0"/>
              <a:t>Extreme Programming technique is very helpful when there is constantly changing demands or requirements from the customers or when they are not sure about the functionality of the system. 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r>
              <a:rPr lang="en-US" dirty="0" smtClean="0"/>
              <a:t>.</a:t>
            </a:r>
          </a:p>
          <a:p>
            <a:endParaRPr lang="en-US" b="1" dirty="0"/>
          </a:p>
        </p:txBody>
      </p:sp>
      <p:pic>
        <p:nvPicPr>
          <p:cNvPr id="2050" name="Picture 2" descr="https://www.guru99.com/images/11-2014/agile_Processesv1_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60" y="2712793"/>
            <a:ext cx="6851526" cy="380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146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6217087"/>
          </a:xfrm>
          <a:prstGeom prst="rect">
            <a:avLst/>
          </a:prstGeom>
        </p:spPr>
        <p:txBody>
          <a:bodyPr wrap="square">
            <a:spAutoFit/>
          </a:bodyPr>
          <a:lstStyle/>
          <a:p>
            <a:r>
              <a:rPr lang="en-US" sz="2000" b="1" dirty="0"/>
              <a:t>When to use the Agile Model?</a:t>
            </a:r>
          </a:p>
          <a:p>
            <a:pPr marL="285750" indent="-285750">
              <a:buFont typeface="Wingdings" panose="05000000000000000000" pitchFamily="2" charset="2"/>
              <a:buChar char="§"/>
            </a:pPr>
            <a:r>
              <a:rPr lang="en-US" dirty="0"/>
              <a:t>When frequent changes are required.</a:t>
            </a:r>
          </a:p>
          <a:p>
            <a:pPr marL="285750" indent="-285750">
              <a:buFont typeface="Wingdings" panose="05000000000000000000" pitchFamily="2" charset="2"/>
              <a:buChar char="§"/>
            </a:pPr>
            <a:r>
              <a:rPr lang="en-US" dirty="0"/>
              <a:t>When a highly qualified and experienced team is available.</a:t>
            </a:r>
          </a:p>
          <a:p>
            <a:pPr marL="285750" indent="-285750">
              <a:buFont typeface="Wingdings" panose="05000000000000000000" pitchFamily="2" charset="2"/>
              <a:buChar char="§"/>
            </a:pPr>
            <a:r>
              <a:rPr lang="en-US" dirty="0"/>
              <a:t>When a customer is ready to have a meeting with a software team all the time.</a:t>
            </a:r>
          </a:p>
          <a:p>
            <a:pPr marL="285750" indent="-285750">
              <a:buFont typeface="Wingdings" panose="05000000000000000000" pitchFamily="2" charset="2"/>
              <a:buChar char="§"/>
            </a:pPr>
            <a:r>
              <a:rPr lang="en-US" dirty="0"/>
              <a:t>When project size is small</a:t>
            </a:r>
            <a:r>
              <a:rPr lang="en-US" dirty="0" smtClean="0"/>
              <a:t>.</a:t>
            </a:r>
          </a:p>
          <a:p>
            <a:pPr marL="285750" indent="-285750">
              <a:buFont typeface="Wingdings" panose="05000000000000000000" pitchFamily="2" charset="2"/>
              <a:buChar char="§"/>
            </a:pPr>
            <a:endParaRPr lang="en-US" dirty="0"/>
          </a:p>
          <a:p>
            <a:r>
              <a:rPr lang="en-US" b="1" dirty="0" smtClean="0"/>
              <a:t>Advantage :</a:t>
            </a:r>
            <a:endParaRPr lang="en-US" b="1" dirty="0"/>
          </a:p>
          <a:p>
            <a:pPr marL="285750" indent="-285750">
              <a:buFont typeface="Wingdings" panose="05000000000000000000" pitchFamily="2" charset="2"/>
              <a:buChar char="§"/>
            </a:pPr>
            <a:r>
              <a:rPr lang="en-US" dirty="0" smtClean="0"/>
              <a:t>Frequent Delivery</a:t>
            </a:r>
          </a:p>
          <a:p>
            <a:pPr marL="285750" indent="-285750">
              <a:buFont typeface="Wingdings" panose="05000000000000000000" pitchFamily="2" charset="2"/>
              <a:buChar char="§"/>
            </a:pPr>
            <a:r>
              <a:rPr lang="en-US" dirty="0" smtClean="0"/>
              <a:t>Face-to-Face Communication with clients.</a:t>
            </a:r>
          </a:p>
          <a:p>
            <a:pPr marL="285750" indent="-285750">
              <a:buFont typeface="Wingdings" panose="05000000000000000000" pitchFamily="2" charset="2"/>
              <a:buChar char="§"/>
            </a:pPr>
            <a:r>
              <a:rPr lang="en-US" dirty="0" smtClean="0"/>
              <a:t>Efficient design and fulfils the business requirement.</a:t>
            </a:r>
          </a:p>
          <a:p>
            <a:pPr marL="285750" indent="-285750">
              <a:buFont typeface="Wingdings" panose="05000000000000000000" pitchFamily="2" charset="2"/>
              <a:buChar char="§"/>
            </a:pPr>
            <a:r>
              <a:rPr lang="en-US" dirty="0" smtClean="0"/>
              <a:t>Anytime changes are acceptable.</a:t>
            </a:r>
          </a:p>
          <a:p>
            <a:pPr marL="285750" indent="-285750">
              <a:buFont typeface="Wingdings" panose="05000000000000000000" pitchFamily="2" charset="2"/>
              <a:buChar char="§"/>
            </a:pPr>
            <a:r>
              <a:rPr lang="en-US" dirty="0" smtClean="0"/>
              <a:t>It reduces total development time.</a:t>
            </a:r>
          </a:p>
          <a:p>
            <a:pPr marL="285750" indent="-285750">
              <a:buFont typeface="Wingdings" panose="05000000000000000000" pitchFamily="2" charset="2"/>
              <a:buChar char="§"/>
            </a:pPr>
            <a:endParaRPr lang="en-US" dirty="0" smtClean="0"/>
          </a:p>
          <a:p>
            <a:r>
              <a:rPr lang="en-US" b="1" dirty="0" smtClean="0"/>
              <a:t>Disadvantages :</a:t>
            </a:r>
          </a:p>
          <a:p>
            <a:pPr marL="285750" indent="-285750">
              <a:buFont typeface="Wingdings" panose="05000000000000000000" pitchFamily="2" charset="2"/>
              <a:buChar char="§"/>
            </a:pPr>
            <a:r>
              <a:rPr lang="en-US" dirty="0"/>
              <a:t>Depends heavily on customer interaction, so if customer is not clear, team can be driven in the wrong direction.</a:t>
            </a:r>
          </a:p>
          <a:p>
            <a:pPr marL="285750" indent="-285750">
              <a:buFont typeface="Wingdings" panose="05000000000000000000" pitchFamily="2" charset="2"/>
              <a:buChar char="§"/>
            </a:pPr>
            <a:r>
              <a:rPr lang="en-US" dirty="0"/>
              <a:t>There is a very high individual dependency, since there is minimum documentation generated.</a:t>
            </a:r>
          </a:p>
          <a:p>
            <a:pPr marL="285750" indent="-285750">
              <a:buFont typeface="Wingdings" panose="05000000000000000000" pitchFamily="2" charset="2"/>
              <a:buChar char="§"/>
            </a:pPr>
            <a:r>
              <a:rPr lang="en-US" dirty="0"/>
              <a:t>Transfer of technology to new team members may be quite challenging due to lack of documentation.</a:t>
            </a:r>
          </a:p>
          <a:p>
            <a:endParaRPr lang="en-US" b="1"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074882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Difference between Agile and 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109437" y="735954"/>
            <a:ext cx="8772573" cy="5570756"/>
          </a:xfrm>
          <a:prstGeom prst="rect">
            <a:avLst/>
          </a:prstGeom>
        </p:spPr>
        <p:txBody>
          <a:bodyPr wrap="square">
            <a:spAutoFit/>
          </a:bodyPr>
          <a:lstStyle/>
          <a:p>
            <a:r>
              <a:rPr lang="en-US" sz="2000" b="1" dirty="0" smtClean="0"/>
              <a:t>Key Difference</a:t>
            </a:r>
          </a:p>
          <a:p>
            <a:pPr marL="342900" indent="-342900">
              <a:buFont typeface="+mj-lt"/>
              <a:buAutoNum type="arabicPeriod"/>
            </a:pPr>
            <a:endParaRPr lang="en-US" sz="2000" dirty="0"/>
          </a:p>
          <a:p>
            <a:pPr marL="342900" indent="-342900">
              <a:buFont typeface="+mj-lt"/>
              <a:buAutoNum type="arabicPeriod"/>
            </a:pPr>
            <a:r>
              <a:rPr lang="en-US" sz="2000" dirty="0" smtClean="0"/>
              <a:t>Waterfall </a:t>
            </a:r>
            <a:r>
              <a:rPr lang="en-US" sz="2000" dirty="0"/>
              <a:t>is a Liner Sequential Life Cycle Model whereas Agile is a continuous iteration of development and testing in the software development process</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methodology is known for its flexibility whereas Waterfall is a structured software development methodology</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follows an incremental approach whereas the Waterfall methodology is a sequential design process</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performs testing concurrently with software development whereas in Waterfall methodology testing comes after the “Build” phase</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allows changes in project development requirement whereas Waterfall has no scope of changing the requirements once the project development starts.</a:t>
            </a:r>
          </a:p>
          <a:p>
            <a:pPr algn="just"/>
            <a:endParaRPr lang="en-US" i="0" dirty="0">
              <a:effectLst/>
            </a:endParaRPr>
          </a:p>
        </p:txBody>
      </p:sp>
    </p:spTree>
    <p:extLst>
      <p:ext uri="{BB962C8B-B14F-4D97-AF65-F5344CB8AC3E}">
        <p14:creationId xmlns:p14="http://schemas.microsoft.com/office/powerpoint/2010/main" val="1391714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Big Bang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4" name="Rectangle 3"/>
          <p:cNvSpPr/>
          <p:nvPr/>
        </p:nvSpPr>
        <p:spPr>
          <a:xfrm>
            <a:off x="109437" y="735954"/>
            <a:ext cx="8772573" cy="1477328"/>
          </a:xfrm>
          <a:prstGeom prst="rect">
            <a:avLst/>
          </a:prstGeom>
        </p:spPr>
        <p:txBody>
          <a:bodyPr wrap="square">
            <a:spAutoFit/>
          </a:bodyPr>
          <a:lstStyle/>
          <a:p>
            <a:pPr algn="just"/>
            <a:r>
              <a:rPr lang="en-US" b="1" dirty="0"/>
              <a:t>When to use Big Bang Model</a:t>
            </a:r>
            <a:r>
              <a:rPr lang="en-US" b="1" dirty="0" smtClean="0"/>
              <a:t>?</a:t>
            </a:r>
          </a:p>
          <a:p>
            <a:pPr algn="just"/>
            <a:r>
              <a:rPr lang="en-US" dirty="0"/>
              <a:t>this model is required when this project is small like an academic project or a practical project. This method is also used when the size of the developer team is small and when requirements are not defined, and the release date is not confirmed or given by the customer.</a:t>
            </a:r>
            <a:endParaRPr lang="en-US" b="0" i="0" dirty="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208" y="2213282"/>
            <a:ext cx="6204217" cy="4087769"/>
          </a:xfrm>
          <a:prstGeom prst="rect">
            <a:avLst/>
          </a:prstGeom>
        </p:spPr>
      </p:pic>
      <p:sp>
        <p:nvSpPr>
          <p:cNvPr id="9" name="Rectangle 8"/>
          <p:cNvSpPr/>
          <p:nvPr/>
        </p:nvSpPr>
        <p:spPr>
          <a:xfrm>
            <a:off x="119087" y="2624058"/>
            <a:ext cx="4572000" cy="2403863"/>
          </a:xfrm>
          <a:prstGeom prst="rect">
            <a:avLst/>
          </a:prstGeom>
        </p:spPr>
        <p:txBody>
          <a:bodyPr>
            <a:spAutoFit/>
          </a:bodyPr>
          <a:lstStyle/>
          <a:p>
            <a:r>
              <a:rPr lang="en-US" b="1" dirty="0" smtClean="0"/>
              <a:t>Advantages:</a:t>
            </a:r>
            <a:endParaRPr lang="en-US" b="1" dirty="0"/>
          </a:p>
          <a:p>
            <a:pPr>
              <a:lnSpc>
                <a:spcPct val="150000"/>
              </a:lnSpc>
              <a:buFont typeface="+mj-lt"/>
              <a:buAutoNum type="arabicPeriod"/>
            </a:pPr>
            <a:r>
              <a:rPr lang="en-US" dirty="0"/>
              <a:t>There is no planning required.</a:t>
            </a:r>
          </a:p>
          <a:p>
            <a:pPr>
              <a:lnSpc>
                <a:spcPct val="150000"/>
              </a:lnSpc>
              <a:buFont typeface="+mj-lt"/>
              <a:buAutoNum type="arabicPeriod"/>
            </a:pPr>
            <a:r>
              <a:rPr lang="en-US" dirty="0"/>
              <a:t>Simple Model.</a:t>
            </a:r>
          </a:p>
          <a:p>
            <a:pPr>
              <a:lnSpc>
                <a:spcPct val="150000"/>
              </a:lnSpc>
              <a:buFont typeface="+mj-lt"/>
              <a:buAutoNum type="arabicPeriod"/>
            </a:pPr>
            <a:r>
              <a:rPr lang="en-US" dirty="0"/>
              <a:t>Few resources required.</a:t>
            </a:r>
          </a:p>
          <a:p>
            <a:pPr>
              <a:lnSpc>
                <a:spcPct val="150000"/>
              </a:lnSpc>
              <a:buFont typeface="+mj-lt"/>
              <a:buAutoNum type="arabicPeriod"/>
            </a:pPr>
            <a:r>
              <a:rPr lang="en-US" dirty="0"/>
              <a:t>Easy to manage.</a:t>
            </a:r>
          </a:p>
          <a:p>
            <a:pPr>
              <a:lnSpc>
                <a:spcPct val="150000"/>
              </a:lnSpc>
              <a:buFont typeface="+mj-lt"/>
              <a:buAutoNum type="arabicPeriod"/>
            </a:pPr>
            <a:r>
              <a:rPr lang="en-US" dirty="0"/>
              <a:t>Flexible for developers.</a:t>
            </a:r>
            <a:endParaRPr lang="en-US" b="0" i="0" dirty="0">
              <a:effectLst/>
            </a:endParaRPr>
          </a:p>
        </p:txBody>
      </p:sp>
    </p:spTree>
    <p:extLst>
      <p:ext uri="{BB962C8B-B14F-4D97-AF65-F5344CB8AC3E}">
        <p14:creationId xmlns:p14="http://schemas.microsoft.com/office/powerpoint/2010/main" val="59460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4" name="Rectangle 3"/>
          <p:cNvSpPr/>
          <p:nvPr/>
        </p:nvSpPr>
        <p:spPr>
          <a:xfrm>
            <a:off x="109437" y="735954"/>
            <a:ext cx="8772573" cy="2308324"/>
          </a:xfrm>
          <a:prstGeom prst="rect">
            <a:avLst/>
          </a:prstGeom>
        </p:spPr>
        <p:txBody>
          <a:bodyPr wrap="square">
            <a:spAutoFit/>
          </a:bodyPr>
          <a:lstStyle/>
          <a:p>
            <a:pPr marL="285750" indent="-285750" algn="just">
              <a:buFont typeface="Arial" panose="020B0604020202020204" pitchFamily="34" charset="0"/>
              <a:buChar char="•"/>
            </a:pPr>
            <a:r>
              <a:rPr lang="en-US" dirty="0"/>
              <a:t>In Software Engineering, Prototype methodology is a software development model in which a prototype is built, test and then reworked when needed until an acceptable prototype is achieved</a:t>
            </a:r>
            <a:r>
              <a:rPr lang="en-US" dirty="0" smtClean="0"/>
              <a:t>.</a:t>
            </a:r>
          </a:p>
          <a:p>
            <a:pPr marL="285750" indent="-285750">
              <a:buFont typeface="Arial" panose="020B0604020202020204" pitchFamily="34" charset="0"/>
              <a:buChar char="•"/>
            </a:pPr>
            <a:r>
              <a:rPr lang="en-US" dirty="0"/>
              <a:t>Regular meetings are essential to keep the project on time and avoid costly delays in prototyping approach.</a:t>
            </a:r>
          </a:p>
          <a:p>
            <a:pPr marL="285750" indent="-285750">
              <a:buFont typeface="Arial" panose="020B0604020202020204" pitchFamily="34" charset="0"/>
              <a:buChar char="•"/>
            </a:pPr>
            <a:r>
              <a:rPr lang="en-US" dirty="0"/>
              <a:t>Missing functionality can be </a:t>
            </a:r>
            <a:r>
              <a:rPr lang="en-US" dirty="0" smtClean="0"/>
              <a:t>identified</a:t>
            </a:r>
          </a:p>
          <a:p>
            <a:pPr marL="285750" indent="-285750">
              <a:buFont typeface="Arial" panose="020B0604020202020204" pitchFamily="34" charset="0"/>
              <a:buChar char="•"/>
            </a:pPr>
            <a:r>
              <a:rPr lang="en-US" dirty="0" smtClean="0"/>
              <a:t>Prototyping </a:t>
            </a:r>
            <a:r>
              <a:rPr lang="en-US" dirty="0"/>
              <a:t>may encourage excessive change requests.</a:t>
            </a:r>
          </a:p>
          <a:p>
            <a:pPr algn="just"/>
            <a:endParaRPr lang="en-US" b="0" i="0" dirty="0">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67" y="3270563"/>
            <a:ext cx="6407911" cy="2996045"/>
          </a:xfrm>
          <a:prstGeom prst="rect">
            <a:avLst/>
          </a:prstGeom>
        </p:spPr>
      </p:pic>
    </p:spTree>
    <p:extLst>
      <p:ext uri="{BB962C8B-B14F-4D97-AF65-F5344CB8AC3E}">
        <p14:creationId xmlns:p14="http://schemas.microsoft.com/office/powerpoint/2010/main" val="2049760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Popular SDLC models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43227"/>
            <a:ext cx="7086600" cy="5515988"/>
          </a:xfrm>
          <a:prstGeom prst="rect">
            <a:avLst/>
          </a:prstGeom>
        </p:spPr>
      </p:pic>
    </p:spTree>
    <p:extLst>
      <p:ext uri="{BB962C8B-B14F-4D97-AF65-F5344CB8AC3E}">
        <p14:creationId xmlns:p14="http://schemas.microsoft.com/office/powerpoint/2010/main" val="3541647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582864"/>
            <a:ext cx="5543634" cy="6275136"/>
          </a:xfrm>
          <a:prstGeom prst="rect">
            <a:avLst/>
          </a:prstGeom>
        </p:spPr>
      </p:pic>
      <p:sp>
        <p:nvSpPr>
          <p:cNvPr id="9" name="Rectangle 8"/>
          <p:cNvSpPr/>
          <p:nvPr/>
        </p:nvSpPr>
        <p:spPr>
          <a:xfrm>
            <a:off x="109437" y="735954"/>
            <a:ext cx="8772573" cy="1200329"/>
          </a:xfrm>
          <a:prstGeom prst="rect">
            <a:avLst/>
          </a:prstGeom>
        </p:spPr>
        <p:txBody>
          <a:bodyPr wrap="square">
            <a:spAutoFit/>
          </a:bodyPr>
          <a:lstStyle/>
          <a:p>
            <a:pPr algn="just"/>
            <a:r>
              <a:rPr lang="en-US" b="1" dirty="0"/>
              <a:t>There are 2 approaches for this model:</a:t>
            </a:r>
          </a:p>
          <a:p>
            <a:pPr marL="342900" indent="-342900" algn="just">
              <a:buFont typeface="+mj-lt"/>
              <a:buAutoNum type="arabicPeriod"/>
            </a:pPr>
            <a:r>
              <a:rPr lang="en-US" dirty="0"/>
              <a:t>Rapid Throwaway Prototyping </a:t>
            </a:r>
          </a:p>
          <a:p>
            <a:pPr marL="342900" indent="-342900" algn="just">
              <a:buFont typeface="+mj-lt"/>
              <a:buAutoNum type="arabicPeriod"/>
            </a:pPr>
            <a:r>
              <a:rPr lang="en-US" dirty="0"/>
              <a:t>Evolutionary Prototyping</a:t>
            </a:r>
          </a:p>
          <a:p>
            <a:pPr algn="just"/>
            <a:endParaRPr lang="en-US" i="0" dirty="0">
              <a:effectLst/>
            </a:endParaRPr>
          </a:p>
        </p:txBody>
      </p:sp>
    </p:spTree>
    <p:extLst>
      <p:ext uri="{BB962C8B-B14F-4D97-AF65-F5344CB8AC3E}">
        <p14:creationId xmlns:p14="http://schemas.microsoft.com/office/powerpoint/2010/main" val="1597696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599275" y="893376"/>
            <a:ext cx="7891563" cy="3511859"/>
          </a:xfrm>
          <a:prstGeom prst="rect">
            <a:avLst/>
          </a:prstGeom>
        </p:spPr>
        <p:txBody>
          <a:bodyPr wrap="square">
            <a:spAutoFit/>
          </a:bodyPr>
          <a:lstStyle/>
          <a:p>
            <a:pPr>
              <a:lnSpc>
                <a:spcPct val="150000"/>
              </a:lnSpc>
            </a:pPr>
            <a:r>
              <a:rPr lang="en-US" sz="2400" b="1" dirty="0"/>
              <a:t>When to use</a:t>
            </a:r>
            <a:r>
              <a:rPr lang="en-US" dirty="0" smtClean="0"/>
              <a:t/>
            </a:r>
            <a:br>
              <a:rPr lang="en-US" dirty="0" smtClean="0"/>
            </a:br>
            <a:endParaRPr lang="en-US" dirty="0" smtClean="0"/>
          </a:p>
          <a:p>
            <a:pPr algn="just">
              <a:lnSpc>
                <a:spcPct val="150000"/>
              </a:lnSpc>
            </a:pPr>
            <a:r>
              <a:rPr lang="en-US" dirty="0" smtClean="0"/>
              <a:t>The Prototyping Model should be used when the requirements of the product are not clearly understood or are unstable. It can also be used if requirements are changing quickly. This model can be successfully used for developing user interfaces, high technology software-intensive systems, and systems with complex algorithms and interfaces. It is also a very good choice to demonstrate the technical feasibility of the product.</a:t>
            </a:r>
            <a:endParaRPr lang="en-US" i="0" dirty="0">
              <a:effectLst/>
            </a:endParaRPr>
          </a:p>
        </p:txBody>
      </p:sp>
    </p:spTree>
    <p:extLst>
      <p:ext uri="{BB962C8B-B14F-4D97-AF65-F5344CB8AC3E}">
        <p14:creationId xmlns:p14="http://schemas.microsoft.com/office/powerpoint/2010/main" val="2581892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109437" y="735954"/>
            <a:ext cx="8772573" cy="5078313"/>
          </a:xfrm>
          <a:prstGeom prst="rect">
            <a:avLst/>
          </a:prstGeom>
        </p:spPr>
        <p:txBody>
          <a:bodyPr wrap="square">
            <a:spAutoFit/>
          </a:bodyPr>
          <a:lstStyle/>
          <a:p>
            <a:r>
              <a:rPr lang="en-US" b="1" dirty="0"/>
              <a:t>Advantage of Prototype Model</a:t>
            </a:r>
          </a:p>
          <a:p>
            <a:pPr marL="285750" indent="-285750">
              <a:buFont typeface="Wingdings" panose="05000000000000000000" pitchFamily="2" charset="2"/>
              <a:buChar char="v"/>
            </a:pPr>
            <a:r>
              <a:rPr lang="en-US" dirty="0"/>
              <a:t>Reduce the risk of incorrect user requirement</a:t>
            </a:r>
          </a:p>
          <a:p>
            <a:pPr marL="285750" indent="-285750">
              <a:buFont typeface="Wingdings" panose="05000000000000000000" pitchFamily="2" charset="2"/>
              <a:buChar char="v"/>
            </a:pPr>
            <a:r>
              <a:rPr lang="en-US" dirty="0"/>
              <a:t>Good where requirement are changing/uncommitted</a:t>
            </a:r>
          </a:p>
          <a:p>
            <a:pPr marL="285750" indent="-285750">
              <a:buFont typeface="Wingdings" panose="05000000000000000000" pitchFamily="2" charset="2"/>
              <a:buChar char="v"/>
            </a:pPr>
            <a:r>
              <a:rPr lang="en-US" dirty="0"/>
              <a:t>Regular visible process aids management</a:t>
            </a:r>
          </a:p>
          <a:p>
            <a:pPr marL="285750" indent="-285750">
              <a:buFont typeface="Wingdings" panose="05000000000000000000" pitchFamily="2" charset="2"/>
              <a:buChar char="v"/>
            </a:pPr>
            <a:r>
              <a:rPr lang="en-US" dirty="0"/>
              <a:t>Support early product marketing</a:t>
            </a:r>
          </a:p>
          <a:p>
            <a:pPr marL="285750" indent="-285750">
              <a:buFont typeface="Wingdings" panose="05000000000000000000" pitchFamily="2" charset="2"/>
              <a:buChar char="v"/>
            </a:pPr>
            <a:r>
              <a:rPr lang="en-US" dirty="0"/>
              <a:t>Reduce Maintenance cost.</a:t>
            </a:r>
          </a:p>
          <a:p>
            <a:pPr marL="285750" indent="-285750">
              <a:buFont typeface="Wingdings" panose="05000000000000000000" pitchFamily="2" charset="2"/>
              <a:buChar char="v"/>
            </a:pPr>
            <a:r>
              <a:rPr lang="en-US" dirty="0"/>
              <a:t>Errors can be detected much earlier as the system is made side by side</a:t>
            </a:r>
            <a:r>
              <a:rPr lang="en-US" dirty="0" smtClean="0"/>
              <a:t>.</a:t>
            </a:r>
          </a:p>
          <a:p>
            <a:endParaRPr lang="en-US" dirty="0"/>
          </a:p>
          <a:p>
            <a:r>
              <a:rPr lang="en-US" b="1" dirty="0"/>
              <a:t>Disadvantage of Prototype Model</a:t>
            </a:r>
          </a:p>
          <a:p>
            <a:pPr marL="285750" indent="-285750">
              <a:buFont typeface="Wingdings" panose="05000000000000000000" pitchFamily="2" charset="2"/>
              <a:buChar char="v"/>
            </a:pPr>
            <a:r>
              <a:rPr lang="en-US" dirty="0"/>
              <a:t>An unstable/badly implemented prototype often becomes the final product.</a:t>
            </a:r>
          </a:p>
          <a:p>
            <a:pPr marL="285750" indent="-285750">
              <a:buFont typeface="Wingdings" panose="05000000000000000000" pitchFamily="2" charset="2"/>
              <a:buChar char="v"/>
            </a:pPr>
            <a:r>
              <a:rPr lang="en-US" dirty="0"/>
              <a:t>Require extensive customer collaboration</a:t>
            </a:r>
          </a:p>
          <a:p>
            <a:pPr marL="285750" indent="-285750">
              <a:buFont typeface="Wingdings" panose="05000000000000000000" pitchFamily="2" charset="2"/>
              <a:buChar char="v"/>
            </a:pPr>
            <a:r>
              <a:rPr lang="en-US" dirty="0" smtClean="0"/>
              <a:t>Difficult </a:t>
            </a:r>
            <a:r>
              <a:rPr lang="en-US" dirty="0"/>
              <a:t>to know how long the project will last.</a:t>
            </a:r>
          </a:p>
          <a:p>
            <a:pPr marL="285750" indent="-285750">
              <a:buFont typeface="Wingdings" panose="05000000000000000000" pitchFamily="2" charset="2"/>
              <a:buChar char="v"/>
            </a:pPr>
            <a:r>
              <a:rPr lang="en-US" dirty="0"/>
              <a:t>Easy to fall back into the code and fix without proper requirement analysis, design, customer evaluation, and feedback.</a:t>
            </a:r>
          </a:p>
          <a:p>
            <a:pPr marL="285750" indent="-285750">
              <a:buFont typeface="Wingdings" panose="05000000000000000000" pitchFamily="2" charset="2"/>
              <a:buChar char="v"/>
            </a:pPr>
            <a:r>
              <a:rPr lang="en-US" dirty="0"/>
              <a:t>Prototyping tools are expensive.</a:t>
            </a:r>
          </a:p>
          <a:p>
            <a:pPr marL="285750" indent="-285750">
              <a:buFont typeface="Wingdings" panose="05000000000000000000" pitchFamily="2" charset="2"/>
              <a:buChar char="v"/>
            </a:pPr>
            <a:r>
              <a:rPr lang="en-US" dirty="0"/>
              <a:t>Special tools &amp; techniques are required to build a prototype.</a:t>
            </a:r>
          </a:p>
          <a:p>
            <a:pPr marL="285750" indent="-285750">
              <a:buFont typeface="Wingdings" panose="05000000000000000000" pitchFamily="2" charset="2"/>
              <a:buChar char="v"/>
            </a:pPr>
            <a:r>
              <a:rPr lang="en-US" dirty="0"/>
              <a:t>It is a time-consuming process.</a:t>
            </a:r>
          </a:p>
          <a:p>
            <a:pPr algn="just"/>
            <a:endParaRPr lang="en-US" i="0" dirty="0">
              <a:effectLst/>
            </a:endParaRPr>
          </a:p>
        </p:txBody>
      </p:sp>
    </p:spTree>
    <p:extLst>
      <p:ext uri="{BB962C8B-B14F-4D97-AF65-F5344CB8AC3E}">
        <p14:creationId xmlns:p14="http://schemas.microsoft.com/office/powerpoint/2010/main" val="3569376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Comparison of Various SDLC Models</a:t>
            </a: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6514159"/>
              </p:ext>
            </p:extLst>
          </p:nvPr>
        </p:nvGraphicFramePr>
        <p:xfrm>
          <a:off x="17095" y="567060"/>
          <a:ext cx="9134475" cy="6138539"/>
        </p:xfrm>
        <a:graphic>
          <a:graphicData uri="http://schemas.openxmlformats.org/drawingml/2006/table">
            <a:tbl>
              <a:tblPr firstRow="1" firstCol="1" bandRow="1">
                <a:tableStyleId>{5C22544A-7EE6-4342-B048-85BDC9FD1C3A}</a:tableStyleId>
              </a:tblPr>
              <a:tblGrid>
                <a:gridCol w="1826895">
                  <a:extLst>
                    <a:ext uri="{9D8B030D-6E8A-4147-A177-3AD203B41FA5}">
                      <a16:colId xmlns:a16="http://schemas.microsoft.com/office/drawing/2014/main" val="3045313420"/>
                    </a:ext>
                  </a:extLst>
                </a:gridCol>
                <a:gridCol w="1826895">
                  <a:extLst>
                    <a:ext uri="{9D8B030D-6E8A-4147-A177-3AD203B41FA5}">
                      <a16:colId xmlns:a16="http://schemas.microsoft.com/office/drawing/2014/main" val="3251282373"/>
                    </a:ext>
                  </a:extLst>
                </a:gridCol>
                <a:gridCol w="1826895">
                  <a:extLst>
                    <a:ext uri="{9D8B030D-6E8A-4147-A177-3AD203B41FA5}">
                      <a16:colId xmlns:a16="http://schemas.microsoft.com/office/drawing/2014/main" val="2428517615"/>
                    </a:ext>
                  </a:extLst>
                </a:gridCol>
                <a:gridCol w="1826895">
                  <a:extLst>
                    <a:ext uri="{9D8B030D-6E8A-4147-A177-3AD203B41FA5}">
                      <a16:colId xmlns:a16="http://schemas.microsoft.com/office/drawing/2014/main" val="2462062543"/>
                    </a:ext>
                  </a:extLst>
                </a:gridCol>
                <a:gridCol w="1826895">
                  <a:extLst>
                    <a:ext uri="{9D8B030D-6E8A-4147-A177-3AD203B41FA5}">
                      <a16:colId xmlns:a16="http://schemas.microsoft.com/office/drawing/2014/main" val="682858697"/>
                    </a:ext>
                  </a:extLst>
                </a:gridCol>
              </a:tblGrid>
              <a:tr h="299961">
                <a:tc>
                  <a:txBody>
                    <a:bodyPr/>
                    <a:lstStyle/>
                    <a:p>
                      <a:pPr marL="0" marR="0" algn="l">
                        <a:lnSpc>
                          <a:spcPct val="107000"/>
                        </a:lnSpc>
                        <a:spcBef>
                          <a:spcPts val="0"/>
                        </a:spcBef>
                        <a:spcAft>
                          <a:spcPts val="0"/>
                        </a:spcAft>
                      </a:pPr>
                      <a:r>
                        <a:rPr lang="en-US" sz="1400" dirty="0">
                          <a:effectLst/>
                        </a:rPr>
                        <a:t>Properties of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Water-Fall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Incremental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Spiral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Rad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83286694"/>
                  </a:ext>
                </a:extLst>
              </a:tr>
              <a:tr h="299961">
                <a:tc>
                  <a:txBody>
                    <a:bodyPr/>
                    <a:lstStyle/>
                    <a:p>
                      <a:pPr marL="0" marR="0" algn="l">
                        <a:lnSpc>
                          <a:spcPct val="107000"/>
                        </a:lnSpc>
                        <a:spcBef>
                          <a:spcPts val="0"/>
                        </a:spcBef>
                        <a:spcAft>
                          <a:spcPts val="0"/>
                        </a:spcAft>
                      </a:pPr>
                      <a:r>
                        <a:rPr lang="en-US" sz="1400">
                          <a:effectLst/>
                        </a:rPr>
                        <a:t>Planning in early stage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295472184"/>
                  </a:ext>
                </a:extLst>
              </a:tr>
              <a:tr h="458778">
                <a:tc>
                  <a:txBody>
                    <a:bodyPr/>
                    <a:lstStyle/>
                    <a:p>
                      <a:pPr marL="0" marR="0" algn="l">
                        <a:lnSpc>
                          <a:spcPct val="107000"/>
                        </a:lnSpc>
                        <a:spcBef>
                          <a:spcPts val="0"/>
                        </a:spcBef>
                        <a:spcAft>
                          <a:spcPts val="0"/>
                        </a:spcAft>
                      </a:pPr>
                      <a:r>
                        <a:rPr lang="en-US" sz="1400">
                          <a:effectLst/>
                        </a:rPr>
                        <a:t>Returning to an earlier phase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48397609"/>
                  </a:ext>
                </a:extLst>
              </a:tr>
              <a:tr h="299961">
                <a:tc>
                  <a:txBody>
                    <a:bodyPr/>
                    <a:lstStyle/>
                    <a:p>
                      <a:pPr marL="0" marR="0" algn="l">
                        <a:lnSpc>
                          <a:spcPct val="107000"/>
                        </a:lnSpc>
                        <a:spcBef>
                          <a:spcPts val="0"/>
                        </a:spcBef>
                        <a:spcAft>
                          <a:spcPts val="0"/>
                        </a:spcAft>
                      </a:pPr>
                      <a:r>
                        <a:rPr lang="en-US" sz="1400">
                          <a:effectLst/>
                        </a:rPr>
                        <a:t>Handle Large-Project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Not Appropriate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144083339"/>
                  </a:ext>
                </a:extLst>
              </a:tr>
              <a:tr h="450235">
                <a:tc>
                  <a:txBody>
                    <a:bodyPr/>
                    <a:lstStyle/>
                    <a:p>
                      <a:pPr marL="0" marR="0" algn="l">
                        <a:lnSpc>
                          <a:spcPct val="107000"/>
                        </a:lnSpc>
                        <a:spcBef>
                          <a:spcPts val="0"/>
                        </a:spcBef>
                        <a:spcAft>
                          <a:spcPts val="0"/>
                        </a:spcAft>
                      </a:pPr>
                      <a:r>
                        <a:rPr lang="en-US" sz="1400">
                          <a:effectLst/>
                        </a:rPr>
                        <a:t>Detailed Documentation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Necessary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 but not much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Limited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680452060"/>
                  </a:ext>
                </a:extLst>
              </a:tr>
              <a:tr h="237314">
                <a:tc>
                  <a:txBody>
                    <a:bodyPr/>
                    <a:lstStyle/>
                    <a:p>
                      <a:pPr marL="0" marR="0" algn="l">
                        <a:lnSpc>
                          <a:spcPct val="107000"/>
                        </a:lnSpc>
                        <a:spcBef>
                          <a:spcPts val="0"/>
                        </a:spcBef>
                        <a:spcAft>
                          <a:spcPts val="0"/>
                        </a:spcAft>
                      </a:pPr>
                      <a:r>
                        <a:rPr lang="en-US" sz="1400">
                          <a:effectLst/>
                        </a:rPr>
                        <a:t>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Expensive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299602674"/>
                  </a:ext>
                </a:extLst>
              </a:tr>
              <a:tr h="458778">
                <a:tc>
                  <a:txBody>
                    <a:bodyPr/>
                    <a:lstStyle/>
                    <a:p>
                      <a:pPr marL="0" marR="0" algn="l">
                        <a:lnSpc>
                          <a:spcPct val="107000"/>
                        </a:lnSpc>
                        <a:spcBef>
                          <a:spcPts val="0"/>
                        </a:spcBef>
                        <a:spcAft>
                          <a:spcPts val="0"/>
                        </a:spcAft>
                      </a:pPr>
                      <a:r>
                        <a:rPr lang="en-US" sz="1400">
                          <a:effectLst/>
                        </a:rPr>
                        <a:t>Requirement Specifications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Time boxed release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279313729"/>
                  </a:ext>
                </a:extLst>
              </a:tr>
              <a:tr h="299961">
                <a:tc>
                  <a:txBody>
                    <a:bodyPr/>
                    <a:lstStyle/>
                    <a:p>
                      <a:pPr marL="0" marR="0" algn="l">
                        <a:lnSpc>
                          <a:spcPct val="107000"/>
                        </a:lnSpc>
                        <a:spcBef>
                          <a:spcPts val="0"/>
                        </a:spcBef>
                        <a:spcAft>
                          <a:spcPts val="0"/>
                        </a:spcAft>
                      </a:pPr>
                      <a:r>
                        <a:rPr lang="en-US" sz="1400">
                          <a:effectLst/>
                        </a:rPr>
                        <a:t>Flexibility to change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Difficult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Easy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644731"/>
                  </a:ext>
                </a:extLst>
              </a:tr>
              <a:tr h="387560">
                <a:tc>
                  <a:txBody>
                    <a:bodyPr/>
                    <a:lstStyle/>
                    <a:p>
                      <a:pPr marL="0" marR="0" algn="l">
                        <a:lnSpc>
                          <a:spcPct val="107000"/>
                        </a:lnSpc>
                        <a:spcBef>
                          <a:spcPts val="0"/>
                        </a:spcBef>
                        <a:spcAft>
                          <a:spcPts val="0"/>
                        </a:spcAft>
                      </a:pPr>
                      <a:r>
                        <a:rPr lang="en-US" sz="1400" dirty="0">
                          <a:effectLst/>
                        </a:rPr>
                        <a:t>User Involvement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Only at 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Intermediate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Only at the 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111706806"/>
                  </a:ext>
                </a:extLst>
              </a:tr>
              <a:tr h="450235">
                <a:tc>
                  <a:txBody>
                    <a:bodyPr/>
                    <a:lstStyle/>
                    <a:p>
                      <a:pPr marL="0" marR="0" algn="l">
                        <a:lnSpc>
                          <a:spcPct val="107000"/>
                        </a:lnSpc>
                        <a:spcBef>
                          <a:spcPts val="0"/>
                        </a:spcBef>
                        <a:spcAft>
                          <a:spcPts val="0"/>
                        </a:spcAft>
                      </a:pPr>
                      <a:r>
                        <a:rPr lang="en-US" sz="1400">
                          <a:effectLst/>
                        </a:rPr>
                        <a:t>Maintenance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Least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Promotes Maintainability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Typical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Easily Maintained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630490018"/>
                  </a:ext>
                </a:extLst>
              </a:tr>
              <a:tr h="458778">
                <a:tc>
                  <a:txBody>
                    <a:bodyPr/>
                    <a:lstStyle/>
                    <a:p>
                      <a:pPr marL="0" marR="0" algn="l">
                        <a:lnSpc>
                          <a:spcPct val="107000"/>
                        </a:lnSpc>
                        <a:spcBef>
                          <a:spcPts val="0"/>
                        </a:spcBef>
                        <a:spcAft>
                          <a:spcPts val="0"/>
                        </a:spcAft>
                      </a:pPr>
                      <a:r>
                        <a:rPr lang="en-US" sz="1400" dirty="0">
                          <a:effectLst/>
                        </a:rPr>
                        <a:t>Testing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completion of coding phase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At the end of the engineering phase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completion of coding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158084467"/>
                  </a:ext>
                </a:extLst>
              </a:tr>
              <a:tr h="344872">
                <a:tc>
                  <a:txBody>
                    <a:bodyPr/>
                    <a:lstStyle/>
                    <a:p>
                      <a:pPr marL="0" marR="0" algn="l">
                        <a:lnSpc>
                          <a:spcPct val="107000"/>
                        </a:lnSpc>
                        <a:spcBef>
                          <a:spcPts val="0"/>
                        </a:spcBef>
                        <a:spcAft>
                          <a:spcPts val="0"/>
                        </a:spcAft>
                      </a:pPr>
                      <a:r>
                        <a:rPr lang="en-US" sz="1400">
                          <a:effectLst/>
                        </a:rPr>
                        <a:t>Overlapping Phases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smtClean="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609914"/>
                  </a:ext>
                </a:extLst>
              </a:tr>
              <a:tr h="237314">
                <a:tc>
                  <a:txBody>
                    <a:bodyPr/>
                    <a:lstStyle/>
                    <a:p>
                      <a:pPr marL="0" marR="0" algn="l">
                        <a:lnSpc>
                          <a:spcPct val="107000"/>
                        </a:lnSpc>
                        <a:spcBef>
                          <a:spcPts val="0"/>
                        </a:spcBef>
                        <a:spcAft>
                          <a:spcPts val="0"/>
                        </a:spcAft>
                      </a:pPr>
                      <a:r>
                        <a:rPr lang="en-US" sz="1400" dirty="0">
                          <a:effectLst/>
                        </a:rPr>
                        <a:t>Re-usability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Least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To some extent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To some extent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071780917"/>
                  </a:ext>
                </a:extLst>
              </a:tr>
              <a:tr h="458778">
                <a:tc>
                  <a:txBody>
                    <a:bodyPr/>
                    <a:lstStyle/>
                    <a:p>
                      <a:pPr marL="0" marR="0" algn="l">
                        <a:lnSpc>
                          <a:spcPct val="107000"/>
                        </a:lnSpc>
                        <a:spcBef>
                          <a:spcPts val="0"/>
                        </a:spcBef>
                        <a:spcAft>
                          <a:spcPts val="0"/>
                        </a:spcAft>
                      </a:pPr>
                      <a:r>
                        <a:rPr lang="en-US" sz="1400" dirty="0">
                          <a:effectLst/>
                        </a:rPr>
                        <a:t>Working software availability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the life-cycle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the life cycle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406706664"/>
                  </a:ext>
                </a:extLst>
              </a:tr>
              <a:tr h="299961">
                <a:tc>
                  <a:txBody>
                    <a:bodyPr/>
                    <a:lstStyle/>
                    <a:p>
                      <a:pPr marL="0" marR="0" algn="l">
                        <a:lnSpc>
                          <a:spcPct val="107000"/>
                        </a:lnSpc>
                        <a:spcBef>
                          <a:spcPts val="0"/>
                        </a:spcBef>
                        <a:spcAft>
                          <a:spcPts val="0"/>
                        </a:spcAft>
                      </a:pPr>
                      <a:r>
                        <a:rPr lang="en-US" sz="1400">
                          <a:effectLst/>
                        </a:rPr>
                        <a:t>Objective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 Assurance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Rapid Development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 Assurance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Rapid development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127681289"/>
                  </a:ext>
                </a:extLst>
              </a:tr>
              <a:tr h="237314">
                <a:tc>
                  <a:txBody>
                    <a:bodyPr/>
                    <a:lstStyle/>
                    <a:p>
                      <a:pPr marL="0" marR="0" algn="l">
                        <a:lnSpc>
                          <a:spcPct val="107000"/>
                        </a:lnSpc>
                        <a:spcBef>
                          <a:spcPts val="0"/>
                        </a:spcBef>
                        <a:spcAft>
                          <a:spcPts val="0"/>
                        </a:spcAft>
                      </a:pPr>
                      <a:r>
                        <a:rPr lang="en-US" sz="1400">
                          <a:effectLst/>
                        </a:rPr>
                        <a:t>Team size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Small Team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348174678"/>
                  </a:ext>
                </a:extLst>
              </a:tr>
              <a:tr h="458778">
                <a:tc>
                  <a:txBody>
                    <a:bodyPr/>
                    <a:lstStyle/>
                    <a:p>
                      <a:pPr marL="0" marR="0" algn="l">
                        <a:lnSpc>
                          <a:spcPct val="107000"/>
                        </a:lnSpc>
                        <a:spcBef>
                          <a:spcPts val="0"/>
                        </a:spcBef>
                        <a:spcAft>
                          <a:spcPts val="0"/>
                        </a:spcAft>
                      </a:pPr>
                      <a:r>
                        <a:rPr lang="en-US" sz="1400">
                          <a:effectLst/>
                        </a:rPr>
                        <a:t>Customer control over administrator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Very 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3754458538"/>
                  </a:ext>
                </a:extLst>
              </a:tr>
            </a:tbl>
          </a:graphicData>
        </a:graphic>
      </p:graphicFrame>
    </p:spTree>
    <p:extLst>
      <p:ext uri="{BB962C8B-B14F-4D97-AF65-F5344CB8AC3E}">
        <p14:creationId xmlns:p14="http://schemas.microsoft.com/office/powerpoint/2010/main" val="2557384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a:t>
            </a:r>
            <a:r>
              <a:rPr lang="en-US" sz="3000" b="1" dirty="0" smtClean="0">
                <a:latin typeface="Times New Roman" panose="02020603050405020304" pitchFamily="18" charset="0"/>
                <a:cs typeface="Times New Roman" panose="02020603050405020304" pitchFamily="18" charset="0"/>
              </a:rPr>
              <a:t>volution </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1015663"/>
          </a:xfrm>
          <a:prstGeom prst="rect">
            <a:avLst/>
          </a:prstGeom>
        </p:spPr>
        <p:txBody>
          <a:bodyPr wrap="square">
            <a:spAutoFit/>
          </a:bodyPr>
          <a:lstStyle/>
          <a:p>
            <a:pPr algn="just"/>
            <a:r>
              <a:rPr lang="en-US" sz="2000" b="1" dirty="0"/>
              <a:t>Software evolution </a:t>
            </a:r>
            <a:r>
              <a:rPr lang="en-US" sz="2000" dirty="0"/>
              <a:t>is concerned with modifying existing software systems to meet </a:t>
            </a:r>
            <a:r>
              <a:rPr lang="en-US" sz="2000" dirty="0" smtClean="0"/>
              <a:t>new requirements</a:t>
            </a:r>
            <a:r>
              <a:rPr lang="en-US" sz="2000" dirty="0"/>
              <a:t>. This is becoming the normal approach to software development for small </a:t>
            </a:r>
            <a:r>
              <a:rPr lang="en-US" sz="2000" dirty="0" smtClean="0"/>
              <a:t>and medium-sized </a:t>
            </a:r>
            <a:r>
              <a:rPr lang="en-US" sz="2000" dirty="0"/>
              <a:t>systems. </a:t>
            </a:r>
            <a:endParaRPr lang="en-US" sz="2000" i="0" dirty="0">
              <a:effectLst/>
            </a:endParaRP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47" y="2602974"/>
            <a:ext cx="8761142" cy="269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70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Rational Unified Process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2554545"/>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dirty="0">
                <a:solidFill>
                  <a:srgbClr val="000000"/>
                </a:solidFill>
                <a:ea typeface="PMingLiU"/>
              </a:rPr>
              <a:t>The </a:t>
            </a:r>
            <a:r>
              <a:rPr kumimoji="1" lang="en-US" altLang="en-US" sz="2000" b="1" dirty="0">
                <a:solidFill>
                  <a:srgbClr val="000000"/>
                </a:solidFill>
                <a:ea typeface="PMingLiU"/>
              </a:rPr>
              <a:t>Rational Unified Process (RUP) </a:t>
            </a:r>
            <a:r>
              <a:rPr kumimoji="1" lang="en-US" altLang="en-US" sz="2000" dirty="0">
                <a:solidFill>
                  <a:srgbClr val="000000"/>
                </a:solidFill>
                <a:ea typeface="PMingLiU"/>
              </a:rPr>
              <a:t>is an example of </a:t>
            </a:r>
            <a:r>
              <a:rPr kumimoji="1" lang="en-US" altLang="en-US" sz="2000" dirty="0" smtClean="0">
                <a:solidFill>
                  <a:srgbClr val="000000"/>
                </a:solidFill>
                <a:ea typeface="PMingLiU"/>
              </a:rPr>
              <a:t>a </a:t>
            </a:r>
            <a:r>
              <a:rPr kumimoji="1" lang="en-US" altLang="en-US" sz="2000" dirty="0">
                <a:solidFill>
                  <a:srgbClr val="000000"/>
                </a:solidFill>
                <a:ea typeface="PMingLiU"/>
              </a:rPr>
              <a:t>modern process model derived from the work on the UML and associated process</a:t>
            </a:r>
            <a:r>
              <a:rPr kumimoji="1" lang="en-US" altLang="en-US" sz="2000" dirty="0" smtClean="0">
                <a:solidFill>
                  <a:srgbClr val="000000"/>
                </a:solidFill>
                <a:ea typeface="PMingLiU"/>
              </a:rPr>
              <a:t>.</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dirty="0">
                <a:solidFill>
                  <a:srgbClr val="000000"/>
                </a:solidFill>
                <a:ea typeface="PMingLiU"/>
              </a:rPr>
              <a:t>Normally described from 3 perspectives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dynamic perspective that shows phases over time;</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static perspective that shows process activities;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a:t>
            </a:r>
            <a:r>
              <a:rPr kumimoji="1" lang="en-US" altLang="en-US" sz="2000" dirty="0" smtClean="0">
                <a:solidFill>
                  <a:srgbClr val="000000"/>
                </a:solidFill>
                <a:ea typeface="PMingLiU"/>
              </a:rPr>
              <a:t>practice </a:t>
            </a:r>
            <a:r>
              <a:rPr kumimoji="1" lang="en-US" altLang="en-US" sz="2000" dirty="0">
                <a:solidFill>
                  <a:srgbClr val="000000"/>
                </a:solidFill>
                <a:ea typeface="PMingLiU"/>
              </a:rPr>
              <a:t>perspective that suggests good practice.</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6" y="3719422"/>
            <a:ext cx="8553769" cy="206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01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RUP phases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401205"/>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Inception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Establish the business case for the system</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Elaboration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Develop an understanding of the problem domain and the system architecture</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Construction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System design, programming and testing</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Transition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Deploy the system in its operating environment.</a:t>
            </a:r>
          </a:p>
        </p:txBody>
      </p:sp>
    </p:spTree>
    <p:extLst>
      <p:ext uri="{BB962C8B-B14F-4D97-AF65-F5344CB8AC3E}">
        <p14:creationId xmlns:p14="http://schemas.microsoft.com/office/powerpoint/2010/main" val="327436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Rational Unified Process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290405"/>
          </a:xfrm>
          <a:prstGeom prst="rect">
            <a:avLst/>
          </a:prstGeom>
        </p:spPr>
        <p:txBody>
          <a:bodyPr wrap="square">
            <a:spAutoFit/>
          </a:bodyPr>
          <a:lstStyle/>
          <a:p>
            <a:pPr lvl="0" defTabSz="911225" fontAlgn="base">
              <a:spcBef>
                <a:spcPct val="20000"/>
              </a:spcBef>
              <a:spcAft>
                <a:spcPct val="0"/>
              </a:spcAft>
              <a:buClr>
                <a:srgbClr val="CC9900"/>
              </a:buClr>
              <a:buSzPct val="65000"/>
            </a:pPr>
            <a:r>
              <a:rPr kumimoji="1" lang="en-US" altLang="en-US" sz="2400" b="1" dirty="0">
                <a:solidFill>
                  <a:srgbClr val="000000"/>
                </a:solidFill>
                <a:ea typeface="PMingLiU"/>
              </a:rPr>
              <a:t>Six fundamental </a:t>
            </a:r>
            <a:r>
              <a:rPr kumimoji="1" lang="en-US" altLang="en-US" sz="2400" b="1" dirty="0" smtClean="0">
                <a:solidFill>
                  <a:srgbClr val="000000"/>
                </a:solidFill>
                <a:ea typeface="PMingLiU"/>
              </a:rPr>
              <a:t>best practices </a:t>
            </a:r>
            <a:r>
              <a:rPr kumimoji="1" lang="en-US" altLang="en-US" sz="2400" b="1" dirty="0">
                <a:solidFill>
                  <a:srgbClr val="000000"/>
                </a:solidFill>
                <a:ea typeface="PMingLiU"/>
              </a:rPr>
              <a:t>are recommended</a:t>
            </a:r>
            <a:r>
              <a:rPr kumimoji="1" lang="en-US" altLang="en-US" sz="2000" dirty="0" smtClean="0">
                <a:solidFill>
                  <a:srgbClr val="000000"/>
                </a:solidFill>
                <a:ea typeface="PMingLiU"/>
              </a:rPr>
              <a:t>:</a:t>
            </a: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Develop software iteratively</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Manage requirements</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Use component-based architectures</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Visually model software</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Verify software quality</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Control changes to software</a:t>
            </a:r>
          </a:p>
          <a:p>
            <a:pPr lvl="0" defTabSz="911225" fontAlgn="base">
              <a:spcBef>
                <a:spcPct val="20000"/>
              </a:spcBef>
              <a:spcAft>
                <a:spcPct val="0"/>
              </a:spcAft>
              <a:buClr>
                <a:srgbClr val="CC9900"/>
              </a:buClr>
              <a:buSzPct val="65000"/>
            </a:pPr>
            <a:endParaRPr kumimoji="1" lang="en-US" altLang="en-US" sz="20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p:txBody>
      </p:sp>
    </p:spTree>
    <p:extLst>
      <p:ext uri="{BB962C8B-B14F-4D97-AF65-F5344CB8AC3E}">
        <p14:creationId xmlns:p14="http://schemas.microsoft.com/office/powerpoint/2010/main" val="971399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Computer-Aided 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031873"/>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000" b="1" dirty="0">
                <a:solidFill>
                  <a:srgbClr val="000000"/>
                </a:solidFill>
                <a:ea typeface="PMingLiU"/>
              </a:rPr>
              <a:t>Computer-Aided Software Engineering (CASE</a:t>
            </a:r>
            <a:r>
              <a:rPr kumimoji="1" lang="en-GB" altLang="zh-TW" sz="2000" dirty="0">
                <a:solidFill>
                  <a:srgbClr val="000000"/>
                </a:solidFill>
                <a:ea typeface="PMingLiU"/>
              </a:rPr>
              <a:t>) is software to support software development and evolution processes</a:t>
            </a:r>
            <a:r>
              <a:rPr kumimoji="1" lang="en-GB" altLang="zh-TW" sz="2000" dirty="0" smtClean="0">
                <a:solidFill>
                  <a:srgbClr val="000000"/>
                </a:solidFill>
                <a:ea typeface="PMingLiU"/>
              </a:rPr>
              <a:t>.</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endParaRPr kumimoji="1" lang="en-GB" altLang="zh-TW"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000" b="1" dirty="0">
                <a:solidFill>
                  <a:srgbClr val="000000"/>
                </a:solidFill>
                <a:ea typeface="PMingLiU"/>
              </a:rPr>
              <a:t>Activity automation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Graphical editors for system model development;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Data dictionary to manage design entities;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Graphical UI builder for user interface construction;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Debuggers to support program fault finding;</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Automated translators to generate new versions of a program.</a:t>
            </a:r>
          </a:p>
          <a:p>
            <a:pPr lvl="0" defTabSz="911225" fontAlgn="base">
              <a:spcBef>
                <a:spcPct val="20000"/>
              </a:spcBef>
              <a:spcAft>
                <a:spcPct val="0"/>
              </a:spcAft>
              <a:buClr>
                <a:srgbClr val="CC9900"/>
              </a:buClr>
              <a:buSzPct val="65000"/>
            </a:pPr>
            <a:endParaRPr kumimoji="1" lang="en-US" altLang="en-US" sz="20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p:txBody>
      </p:sp>
    </p:spTree>
    <p:extLst>
      <p:ext uri="{BB962C8B-B14F-4D97-AF65-F5344CB8AC3E}">
        <p14:creationId xmlns:p14="http://schemas.microsoft.com/office/powerpoint/2010/main" val="2055739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Computer-Aided 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5543056"/>
          </a:xfrm>
          <a:prstGeom prst="rect">
            <a:avLst/>
          </a:prstGeom>
        </p:spPr>
        <p:txBody>
          <a:bodyPr wrap="square">
            <a:spAutoFit/>
          </a:bodyPr>
          <a:lstStyle/>
          <a:p>
            <a:pPr lvl="0" defTabSz="911225" fontAlgn="base">
              <a:lnSpc>
                <a:spcPct val="90000"/>
              </a:lnSpc>
              <a:spcBef>
                <a:spcPct val="20000"/>
              </a:spcBef>
              <a:spcAft>
                <a:spcPct val="0"/>
              </a:spcAft>
              <a:buClr>
                <a:srgbClr val="CC9900"/>
              </a:buClr>
              <a:buSzPct val="65000"/>
            </a:pPr>
            <a:r>
              <a:rPr lang="en-GB" altLang="zh-TW" sz="2200" b="1" dirty="0"/>
              <a:t>CASE classification</a:t>
            </a:r>
            <a:endParaRPr kumimoji="1" lang="en-GB" altLang="zh-TW" sz="2200" b="1" dirty="0" smtClean="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dirty="0" smtClean="0">
                <a:solidFill>
                  <a:srgbClr val="000000"/>
                </a:solidFill>
                <a:ea typeface="PMingLiU"/>
              </a:rPr>
              <a:t>Classification </a:t>
            </a:r>
            <a:r>
              <a:rPr kumimoji="1" lang="en-GB" altLang="zh-TW" sz="2200" dirty="0">
                <a:solidFill>
                  <a:srgbClr val="000000"/>
                </a:solidFill>
                <a:ea typeface="PMingLiU"/>
              </a:rPr>
              <a:t>helps us understand the different types of CASE tools and their support for process activities</a:t>
            </a:r>
            <a:r>
              <a:rPr kumimoji="1" lang="en-GB" altLang="zh-TW" sz="2200" dirty="0" smtClean="0">
                <a:solidFill>
                  <a:srgbClr val="000000"/>
                </a:solidFill>
                <a:ea typeface="PMingLiU"/>
              </a:rPr>
              <a:t>.</a:t>
            </a:r>
          </a:p>
          <a:p>
            <a:pPr lvl="0" defTabSz="911225" fontAlgn="base">
              <a:lnSpc>
                <a:spcPct val="90000"/>
              </a:lnSpc>
              <a:spcBef>
                <a:spcPct val="20000"/>
              </a:spcBef>
              <a:spcAft>
                <a:spcPct val="0"/>
              </a:spcAft>
              <a:buClr>
                <a:srgbClr val="CC9900"/>
              </a:buClr>
              <a:buSzPct val="65000"/>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Functional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their specific function</a:t>
            </a:r>
            <a:r>
              <a:rPr kumimoji="1" lang="en-GB" altLang="zh-TW" sz="2200" dirty="0" smtClean="0">
                <a:solidFill>
                  <a:srgbClr val="000000"/>
                </a:solidFill>
                <a:ea typeface="PMingLiU"/>
              </a:rPr>
              <a:t>.</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Process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process activities that are supported</a:t>
            </a:r>
            <a:r>
              <a:rPr kumimoji="1" lang="en-GB" altLang="zh-TW" sz="2200" dirty="0" smtClean="0">
                <a:solidFill>
                  <a:srgbClr val="000000"/>
                </a:solidFill>
                <a:ea typeface="PMingLiU"/>
              </a:rPr>
              <a:t>.</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Integration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their organisation into integrated units.	</a:t>
            </a:r>
          </a:p>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Tree>
    <p:extLst>
      <p:ext uri="{BB962C8B-B14F-4D97-AF65-F5344CB8AC3E}">
        <p14:creationId xmlns:p14="http://schemas.microsoft.com/office/powerpoint/2010/main" val="1598288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Waterfall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 name="Picture 9" descr="2.1.Waterfall-model.eps"/>
          <p:cNvPicPr>
            <a:picLocks noChangeAspect="1"/>
          </p:cNvPicPr>
          <p:nvPr/>
        </p:nvPicPr>
        <p:blipFill>
          <a:blip r:embed="rId2"/>
          <a:stretch>
            <a:fillRect/>
          </a:stretch>
        </p:blipFill>
        <p:spPr>
          <a:xfrm>
            <a:off x="1091844" y="2764257"/>
            <a:ext cx="7244379" cy="4073587"/>
          </a:xfrm>
          <a:prstGeom prst="rect">
            <a:avLst/>
          </a:prstGeom>
        </p:spPr>
      </p:pic>
      <p:sp>
        <p:nvSpPr>
          <p:cNvPr id="4" name="Rectangle 3"/>
          <p:cNvSpPr/>
          <p:nvPr/>
        </p:nvSpPr>
        <p:spPr>
          <a:xfrm>
            <a:off x="228600" y="699130"/>
            <a:ext cx="8763000" cy="2031325"/>
          </a:xfrm>
          <a:prstGeom prst="rect">
            <a:avLst/>
          </a:prstGeom>
        </p:spPr>
        <p:txBody>
          <a:bodyPr wrap="square">
            <a:spAutoFit/>
          </a:bodyPr>
          <a:lstStyle/>
          <a:p>
            <a:r>
              <a:rPr lang="en-US" b="1" dirty="0"/>
              <a:t>What is The Waterfall Model</a:t>
            </a:r>
            <a:r>
              <a:rPr lang="en-US" b="1" dirty="0" smtClean="0"/>
              <a:t>? </a:t>
            </a:r>
            <a:r>
              <a:rPr lang="en-US" b="1" dirty="0">
                <a:solidFill>
                  <a:srgbClr val="FF0000"/>
                </a:solidFill>
              </a:rPr>
              <a:t>(</a:t>
            </a:r>
            <a:r>
              <a:rPr lang="en-US" b="1" dirty="0" smtClean="0">
                <a:solidFill>
                  <a:srgbClr val="FF0000"/>
                </a:solidFill>
              </a:rPr>
              <a:t>Iterative)</a:t>
            </a:r>
          </a:p>
          <a:p>
            <a:pPr marL="285750" indent="-285750">
              <a:buFont typeface="Wingdings" panose="05000000000000000000" pitchFamily="2" charset="2"/>
              <a:buChar char="v"/>
            </a:pPr>
            <a:r>
              <a:rPr lang="en-CA" altLang="en-US" dirty="0" smtClean="0"/>
              <a:t>Also </a:t>
            </a:r>
            <a:r>
              <a:rPr lang="en-CA" altLang="en-US" dirty="0"/>
              <a:t>called </a:t>
            </a:r>
            <a:r>
              <a:rPr lang="en-CA" altLang="en-US" b="1" dirty="0"/>
              <a:t>classic software life cycle </a:t>
            </a:r>
            <a:r>
              <a:rPr lang="en-CA" altLang="en-US" dirty="0"/>
              <a:t>or </a:t>
            </a:r>
            <a:r>
              <a:rPr lang="en-CA" altLang="en-US" b="1" dirty="0"/>
              <a:t>sequential </a:t>
            </a:r>
            <a:r>
              <a:rPr lang="en-CA" altLang="en-US" b="1" dirty="0" smtClean="0"/>
              <a:t>model or </a:t>
            </a:r>
            <a:r>
              <a:rPr lang="en-GB" b="1" dirty="0"/>
              <a:t>linear-sequential life cycle model</a:t>
            </a:r>
            <a:endParaRPr lang="en-CA" altLang="en-US" b="1" dirty="0" smtClean="0"/>
          </a:p>
          <a:p>
            <a:pPr marL="285750" indent="-285750">
              <a:buFont typeface="Wingdings" panose="05000000000000000000" pitchFamily="2" charset="2"/>
              <a:buChar char="v"/>
            </a:pPr>
            <a:r>
              <a:rPr lang="en-CA" altLang="en-US" dirty="0" smtClean="0"/>
              <a:t>Process </a:t>
            </a:r>
            <a:r>
              <a:rPr lang="en-CA" altLang="en-US" dirty="0"/>
              <a:t>activities (phases/stages) are </a:t>
            </a:r>
            <a:r>
              <a:rPr lang="en-CA" altLang="en-US" b="1" dirty="0"/>
              <a:t>clearly separated </a:t>
            </a:r>
            <a:endParaRPr lang="en-CA" altLang="en-US" b="1" dirty="0" smtClean="0"/>
          </a:p>
          <a:p>
            <a:pPr marL="285750" indent="-285750">
              <a:buFont typeface="Wingdings" panose="05000000000000000000" pitchFamily="2" charset="2"/>
              <a:buChar char="v"/>
            </a:pPr>
            <a:r>
              <a:rPr lang="en-CA" altLang="en-US" dirty="0" smtClean="0"/>
              <a:t>After </a:t>
            </a:r>
            <a:r>
              <a:rPr lang="en-CA" altLang="en-US" dirty="0"/>
              <a:t>a number of iterations, phases of the life cycle (such as specification and design) are “frozen”</a:t>
            </a:r>
          </a:p>
          <a:p>
            <a:pPr marL="285750" indent="-285750" algn="just">
              <a:buFont typeface="Wingdings" panose="05000000000000000000" pitchFamily="2" charset="2"/>
              <a:buChar char="v"/>
            </a:pPr>
            <a:r>
              <a:rPr lang="en-US" dirty="0" smtClean="0"/>
              <a:t>It </a:t>
            </a:r>
            <a:r>
              <a:rPr lang="en-US" dirty="0"/>
              <a:t>was introduced in 1970 by Winston Royce. </a:t>
            </a:r>
          </a:p>
        </p:txBody>
      </p:sp>
    </p:spTree>
    <p:extLst>
      <p:ext uri="{BB962C8B-B14F-4D97-AF65-F5344CB8AC3E}">
        <p14:creationId xmlns:p14="http://schemas.microsoft.com/office/powerpoint/2010/main" val="4282083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Activity Based Classification of CASE Tools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71600" y="732519"/>
            <a:ext cx="6794497" cy="5660227"/>
          </a:xfrm>
          <a:prstGeom prst="rect">
            <a:avLst/>
          </a:prstGeom>
        </p:spPr>
      </p:pic>
    </p:spTree>
    <p:extLst>
      <p:ext uri="{BB962C8B-B14F-4D97-AF65-F5344CB8AC3E}">
        <p14:creationId xmlns:p14="http://schemas.microsoft.com/office/powerpoint/2010/main" val="1021869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CASE </a:t>
            </a:r>
            <a:r>
              <a:rPr lang="en-US" sz="3000" b="1" dirty="0" smtClean="0">
                <a:latin typeface="Times New Roman" panose="02020603050405020304" pitchFamily="18" charset="0"/>
                <a:cs typeface="Times New Roman" panose="02020603050405020304" pitchFamily="18" charset="0"/>
              </a:rPr>
              <a:t>Integration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0828" y="1052575"/>
            <a:ext cx="8768067" cy="4672048"/>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Tools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individual process tasks such as design consistency checking, text editing, etc</a:t>
            </a:r>
            <a:r>
              <a:rPr kumimoji="1" lang="en-GB" altLang="zh-TW" sz="24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Workbenches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a process phase such as specification or design, Normally include a number of integrated tools</a:t>
            </a:r>
            <a:r>
              <a:rPr kumimoji="1" lang="en-GB" altLang="zh-TW" sz="24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Environments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all or a substantial part of an entire software process. Normally include several integrated workbenches.</a:t>
            </a: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Tree>
    <p:extLst>
      <p:ext uri="{BB962C8B-B14F-4D97-AF65-F5344CB8AC3E}">
        <p14:creationId xmlns:p14="http://schemas.microsoft.com/office/powerpoint/2010/main" val="165266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CASE Integration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6" y="769561"/>
            <a:ext cx="8340453" cy="573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88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11-Jul-20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43</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600" y="699130"/>
            <a:ext cx="8763000" cy="4924425"/>
          </a:xfrm>
          <a:prstGeom prst="rect">
            <a:avLst/>
          </a:prstGeom>
        </p:spPr>
        <p:txBody>
          <a:bodyPr wrap="square">
            <a:spAutoFit/>
          </a:bodyPr>
          <a:lstStyle/>
          <a:p>
            <a:r>
              <a:rPr lang="en-US" sz="2000" b="1" dirty="0" smtClean="0"/>
              <a:t>When </a:t>
            </a:r>
            <a:r>
              <a:rPr lang="en-US" sz="2000" b="1" dirty="0"/>
              <a:t>to use SDLC Waterfall Model</a:t>
            </a:r>
          </a:p>
          <a:p>
            <a:r>
              <a:rPr lang="en-US" dirty="0"/>
              <a:t>Waterfall model can be used when </a:t>
            </a:r>
          </a:p>
          <a:p>
            <a:pPr marL="285750" indent="-285750">
              <a:buFont typeface="Wingdings" panose="05000000000000000000" pitchFamily="2" charset="2"/>
              <a:buChar char="§"/>
            </a:pPr>
            <a:r>
              <a:rPr lang="en-US" dirty="0"/>
              <a:t>Requirements are not changing </a:t>
            </a:r>
            <a:r>
              <a:rPr lang="en-US" dirty="0" smtClean="0"/>
              <a:t>frequently</a:t>
            </a:r>
          </a:p>
          <a:p>
            <a:pPr marL="285750" indent="-285750">
              <a:buFont typeface="Wingdings" panose="05000000000000000000" pitchFamily="2" charset="2"/>
              <a:buChar char="§"/>
            </a:pPr>
            <a:r>
              <a:rPr lang="en-US" altLang="en-US" dirty="0"/>
              <a:t>Can be used also for parts of larger software systems</a:t>
            </a:r>
          </a:p>
          <a:p>
            <a:pPr marL="285750" indent="-285750">
              <a:buFont typeface="Wingdings" panose="05000000000000000000" pitchFamily="2" charset="2"/>
              <a:buChar char="§"/>
            </a:pPr>
            <a:r>
              <a:rPr lang="en-US" dirty="0" smtClean="0"/>
              <a:t>Requirement </a:t>
            </a:r>
            <a:r>
              <a:rPr lang="en-US" dirty="0"/>
              <a:t>is clear</a:t>
            </a:r>
          </a:p>
          <a:p>
            <a:pPr marL="285750" indent="-285750">
              <a:buFont typeface="Wingdings" panose="05000000000000000000" pitchFamily="2" charset="2"/>
              <a:buChar char="§"/>
            </a:pPr>
            <a:r>
              <a:rPr lang="en-US" dirty="0"/>
              <a:t>Environment is stable</a:t>
            </a:r>
          </a:p>
          <a:p>
            <a:pPr marL="285750" indent="-285750">
              <a:buFont typeface="Wingdings" panose="05000000000000000000" pitchFamily="2" charset="2"/>
              <a:buChar char="§"/>
            </a:pPr>
            <a:r>
              <a:rPr lang="en-US" dirty="0"/>
              <a:t>Technology and tools used are not dynamic and is stable</a:t>
            </a:r>
          </a:p>
          <a:p>
            <a:pPr marL="285750" indent="-285750">
              <a:buFont typeface="Wingdings" panose="05000000000000000000" pitchFamily="2" charset="2"/>
              <a:buChar char="§"/>
            </a:pPr>
            <a:r>
              <a:rPr lang="en-US" dirty="0"/>
              <a:t>Resources are available and </a:t>
            </a:r>
            <a:r>
              <a:rPr lang="en-US" dirty="0" smtClean="0"/>
              <a:t>trained</a:t>
            </a:r>
          </a:p>
          <a:p>
            <a:pPr marL="285750" indent="-285750">
              <a:buFont typeface="Wingdings" panose="05000000000000000000" pitchFamily="2" charset="2"/>
              <a:buChar char="§"/>
            </a:pPr>
            <a:endParaRPr lang="en-US" dirty="0" smtClean="0"/>
          </a:p>
          <a:p>
            <a:endParaRPr lang="en-US" dirty="0"/>
          </a:p>
          <a:p>
            <a:r>
              <a:rPr lang="en-GB" altLang="zh-TW" sz="2400" b="1" dirty="0"/>
              <a:t>Drawback of the waterfall model</a:t>
            </a:r>
          </a:p>
          <a:p>
            <a:pPr marL="285750" indent="-285750">
              <a:buFont typeface="Wingdings" panose="05000000000000000000" pitchFamily="2" charset="2"/>
              <a:buChar char="§"/>
            </a:pPr>
            <a:r>
              <a:rPr lang="en-US" dirty="0"/>
              <a:t>Difficult to incorporate change requests</a:t>
            </a:r>
            <a:r>
              <a:rPr lang="en-GB" altLang="zh-TW" dirty="0"/>
              <a:t>.</a:t>
            </a:r>
          </a:p>
          <a:p>
            <a:pPr marL="285750" indent="-285750">
              <a:buFont typeface="Wingdings" panose="05000000000000000000" pitchFamily="2" charset="2"/>
              <a:buChar char="§"/>
            </a:pPr>
            <a:r>
              <a:rPr lang="en-US" dirty="0"/>
              <a:t>Incremental delivery not supported.</a:t>
            </a:r>
          </a:p>
          <a:p>
            <a:pPr marL="285750" indent="-285750">
              <a:buFont typeface="Wingdings" panose="05000000000000000000" pitchFamily="2" charset="2"/>
              <a:buChar char="§"/>
            </a:pPr>
            <a:r>
              <a:rPr lang="en-US" dirty="0"/>
              <a:t>Overlapping of phases not supported.</a:t>
            </a:r>
          </a:p>
          <a:p>
            <a:pPr marL="285750" indent="-285750">
              <a:buFont typeface="Wingdings" panose="05000000000000000000" pitchFamily="2" charset="2"/>
              <a:buChar char="§"/>
            </a:pPr>
            <a:r>
              <a:rPr lang="en-US" dirty="0"/>
              <a:t>Risk handling not supported.</a:t>
            </a:r>
          </a:p>
          <a:p>
            <a:pPr marL="285750" indent="-285750">
              <a:buFont typeface="Wingdings" panose="05000000000000000000" pitchFamily="2" charset="2"/>
              <a:buChar char="§"/>
            </a:pPr>
            <a:r>
              <a:rPr lang="en-US" dirty="0"/>
              <a:t>Limited customer interactions</a:t>
            </a:r>
            <a:r>
              <a:rPr lang="en-US" dirty="0" smtClean="0"/>
              <a:t>.</a:t>
            </a:r>
            <a:endParaRPr lang="en-US" dirty="0"/>
          </a:p>
          <a:p>
            <a:endParaRPr lang="en-GB" altLang="zh-TW" dirty="0"/>
          </a:p>
        </p:txBody>
      </p:sp>
    </p:spTree>
    <p:extLst>
      <p:ext uri="{BB962C8B-B14F-4D97-AF65-F5344CB8AC3E}">
        <p14:creationId xmlns:p14="http://schemas.microsoft.com/office/powerpoint/2010/main" val="4081525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Rapid application development model (RAD)</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228599" y="838673"/>
            <a:ext cx="8844267" cy="4662815"/>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Rapid application development model (RAD</a:t>
            </a:r>
            <a:r>
              <a:rPr lang="en-US" b="1" dirty="0" smtClean="0">
                <a:latin typeface="Times New Roman" panose="02020603050405020304" pitchFamily="18" charset="0"/>
                <a:cs typeface="Times New Roman" panose="02020603050405020304" pitchFamily="18" charset="0"/>
              </a:rPr>
              <a:t>) </a:t>
            </a:r>
            <a:r>
              <a:rPr lang="en-US" dirty="0" smtClean="0"/>
              <a:t>is </a:t>
            </a:r>
            <a:r>
              <a:rPr lang="en-US" dirty="0"/>
              <a:t>a linear sequential software development process model that emphasizes a concise development cycle using an element based construction approach</a:t>
            </a:r>
            <a:r>
              <a:rPr lang="en-US" dirty="0" smtClean="0"/>
              <a:t>.</a:t>
            </a:r>
          </a:p>
          <a:p>
            <a:pPr algn="just"/>
            <a:endParaRPr lang="en-US" dirty="0" smtClean="0"/>
          </a:p>
          <a:p>
            <a:pPr algn="just"/>
            <a:r>
              <a:rPr lang="en-US" dirty="0"/>
              <a:t>Rapid Application Development process is an adoption of the waterfall </a:t>
            </a:r>
            <a:r>
              <a:rPr lang="en-US" dirty="0" smtClean="0"/>
              <a:t>model, </a:t>
            </a:r>
            <a:r>
              <a:rPr lang="en-US" dirty="0"/>
              <a:t>it targets at developing software in a short span of time. </a:t>
            </a:r>
            <a:endParaRPr lang="en-US" dirty="0" smtClean="0"/>
          </a:p>
          <a:p>
            <a:endParaRPr lang="en-US" dirty="0"/>
          </a:p>
          <a:p>
            <a:r>
              <a:rPr lang="en-US" dirty="0" smtClean="0"/>
              <a:t>RAD </a:t>
            </a:r>
            <a:r>
              <a:rPr lang="en-US" dirty="0"/>
              <a:t>model has following phases </a:t>
            </a:r>
          </a:p>
          <a:p>
            <a:pPr marL="742950" lvl="1" indent="-285750">
              <a:lnSpc>
                <a:spcPct val="150000"/>
              </a:lnSpc>
              <a:buFont typeface="Wingdings" panose="05000000000000000000" pitchFamily="2" charset="2"/>
              <a:buChar char="v"/>
            </a:pPr>
            <a:r>
              <a:rPr lang="en-US" dirty="0"/>
              <a:t>Business Modeling</a:t>
            </a:r>
          </a:p>
          <a:p>
            <a:pPr marL="742950" lvl="1" indent="-285750">
              <a:lnSpc>
                <a:spcPct val="150000"/>
              </a:lnSpc>
              <a:buFont typeface="Wingdings" panose="05000000000000000000" pitchFamily="2" charset="2"/>
              <a:buChar char="v"/>
            </a:pPr>
            <a:r>
              <a:rPr lang="en-US" dirty="0"/>
              <a:t>Data Modeling</a:t>
            </a:r>
          </a:p>
          <a:p>
            <a:pPr marL="742950" lvl="1" indent="-285750">
              <a:lnSpc>
                <a:spcPct val="150000"/>
              </a:lnSpc>
              <a:buFont typeface="Wingdings" panose="05000000000000000000" pitchFamily="2" charset="2"/>
              <a:buChar char="v"/>
            </a:pPr>
            <a:r>
              <a:rPr lang="en-US" dirty="0"/>
              <a:t>Process Modeling</a:t>
            </a:r>
          </a:p>
          <a:p>
            <a:pPr marL="742950" lvl="1" indent="-285750">
              <a:lnSpc>
                <a:spcPct val="150000"/>
              </a:lnSpc>
              <a:buFont typeface="Wingdings" panose="05000000000000000000" pitchFamily="2" charset="2"/>
              <a:buChar char="v"/>
            </a:pPr>
            <a:r>
              <a:rPr lang="en-US" dirty="0"/>
              <a:t>Application Generation</a:t>
            </a:r>
          </a:p>
          <a:p>
            <a:pPr marL="742950" lvl="1" indent="-285750">
              <a:lnSpc>
                <a:spcPct val="150000"/>
              </a:lnSpc>
              <a:buFont typeface="Wingdings" panose="05000000000000000000" pitchFamily="2" charset="2"/>
              <a:buChar char="v"/>
            </a:pPr>
            <a:r>
              <a:rPr lang="en-US" dirty="0"/>
              <a:t>Testing and Turnover</a:t>
            </a:r>
          </a:p>
          <a:p>
            <a:endParaRPr lang="en-US" dirty="0"/>
          </a:p>
        </p:txBody>
      </p:sp>
      <p:sp>
        <p:nvSpPr>
          <p:cNvPr id="4" name="TextBox 3"/>
          <p:cNvSpPr txBox="1"/>
          <p:nvPr/>
        </p:nvSpPr>
        <p:spPr>
          <a:xfrm>
            <a:off x="1676400" y="6399877"/>
            <a:ext cx="6308137" cy="261610"/>
          </a:xfrm>
          <a:prstGeom prst="rect">
            <a:avLst/>
          </a:prstGeom>
          <a:noFill/>
        </p:spPr>
        <p:txBody>
          <a:bodyPr wrap="none" rtlCol="0">
            <a:spAutoFit/>
          </a:bodyPr>
          <a:lstStyle/>
          <a:p>
            <a:r>
              <a:rPr lang="en-GB" sz="1100" dirty="0">
                <a:hlinkClick r:id="rId2"/>
              </a:rPr>
              <a:t>https://www.guru99.com/what-is-rad-rapid-software-development-model-advantages-disadvantages.html</a:t>
            </a:r>
            <a:endParaRPr lang="en-GB" sz="1100" dirty="0"/>
          </a:p>
        </p:txBody>
      </p:sp>
    </p:spTree>
    <p:extLst>
      <p:ext uri="{BB962C8B-B14F-4D97-AF65-F5344CB8AC3E}">
        <p14:creationId xmlns:p14="http://schemas.microsoft.com/office/powerpoint/2010/main" val="1814855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266"/>
            <a:ext cx="9144000" cy="5561463"/>
          </a:xfrm>
          <a:prstGeom prst="rect">
            <a:avLst/>
          </a:prstGeom>
        </p:spPr>
      </p:pic>
      <p:sp>
        <p:nvSpPr>
          <p:cNvPr id="4" name="Rectangle 3"/>
          <p:cNvSpPr/>
          <p:nvPr/>
        </p:nvSpPr>
        <p:spPr>
          <a:xfrm>
            <a:off x="2116999" y="6362528"/>
            <a:ext cx="6639469" cy="261610"/>
          </a:xfrm>
          <a:prstGeom prst="rect">
            <a:avLst/>
          </a:prstGeom>
        </p:spPr>
        <p:txBody>
          <a:bodyPr wrap="square">
            <a:spAutoFit/>
          </a:bodyPr>
          <a:lstStyle/>
          <a:p>
            <a:r>
              <a:rPr lang="en-GB" sz="1050" dirty="0">
                <a:hlinkClick r:id="rId3"/>
              </a:rPr>
              <a:t>https://www.javatpoint.com/software-engineering-rapid-application-development-model</a:t>
            </a:r>
            <a:endParaRPr lang="en-GB" sz="1050" dirty="0"/>
          </a:p>
        </p:txBody>
      </p:sp>
    </p:spTree>
    <p:extLst>
      <p:ext uri="{BB962C8B-B14F-4D97-AF65-F5344CB8AC3E}">
        <p14:creationId xmlns:p14="http://schemas.microsoft.com/office/powerpoint/2010/main" val="2028367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74348" y="897456"/>
            <a:ext cx="8764852" cy="5478423"/>
          </a:xfrm>
          <a:prstGeom prst="rect">
            <a:avLst/>
          </a:prstGeom>
        </p:spPr>
        <p:txBody>
          <a:bodyPr wrap="square">
            <a:spAutoFit/>
          </a:bodyPr>
          <a:lstStyle/>
          <a:p>
            <a:r>
              <a:rPr lang="en-US" sz="2000" b="1" dirty="0"/>
              <a:t>When to use RAD Model?</a:t>
            </a:r>
          </a:p>
          <a:p>
            <a:pPr marL="342900" indent="-342900">
              <a:buFont typeface="Wingdings" panose="05000000000000000000" pitchFamily="2" charset="2"/>
              <a:buChar char="v"/>
            </a:pPr>
            <a:r>
              <a:rPr lang="en-US" sz="2000" dirty="0"/>
              <a:t>When the system should need to create the project that modularizes in a short span time (2-3 months</a:t>
            </a:r>
            <a:r>
              <a:rPr lang="en-US" sz="2000" dirty="0" smtClean="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smtClean="0"/>
              <a:t>It </a:t>
            </a:r>
            <a:r>
              <a:rPr lang="en-US" sz="2000" dirty="0"/>
              <a:t>is also suitable for projects where requirements can be modularized and reusable components are also available for development.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model can also be used when already existing system components can be used in developing a new system with minimum changes</a:t>
            </a:r>
            <a:r>
              <a:rPr lang="en-US" sz="2000" dirty="0" smtClean="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This model can only be used if the teams consist of domain experts. This is because relevant knowledge and ability to use powerful techniques is a necessity. </a:t>
            </a: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model should be chosen when the budget permits the use of automated tools and techniques required. </a:t>
            </a:r>
          </a:p>
          <a:p>
            <a:pPr marL="285750" indent="-285750">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227435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599" y="762000"/>
            <a:ext cx="8588829" cy="5632311"/>
          </a:xfrm>
          <a:prstGeom prst="rect">
            <a:avLst/>
          </a:prstGeom>
        </p:spPr>
        <p:txBody>
          <a:bodyPr wrap="square">
            <a:spAutoFit/>
          </a:bodyPr>
          <a:lstStyle/>
          <a:p>
            <a:pPr>
              <a:lnSpc>
                <a:spcPct val="150000"/>
              </a:lnSpc>
            </a:pPr>
            <a:r>
              <a:rPr lang="en-US" sz="2000" b="1" dirty="0"/>
              <a:t>Advantage of RAD Model</a:t>
            </a:r>
          </a:p>
          <a:p>
            <a:pPr marL="342900" indent="-342900" algn="just">
              <a:buFont typeface="Wingdings" panose="05000000000000000000" pitchFamily="2" charset="2"/>
              <a:buChar char="v"/>
            </a:pPr>
            <a:r>
              <a:rPr lang="en-US" sz="2000" dirty="0"/>
              <a:t>Use of reusable components helps to reduce the cycle time of the project. </a:t>
            </a:r>
          </a:p>
          <a:p>
            <a:pPr marL="342900" indent="-342900" algn="just">
              <a:buFont typeface="Wingdings" panose="05000000000000000000" pitchFamily="2" charset="2"/>
              <a:buChar char="v"/>
            </a:pPr>
            <a:r>
              <a:rPr lang="en-US" sz="2000" dirty="0"/>
              <a:t>Feedback from the customer is available at initial stages. </a:t>
            </a:r>
          </a:p>
          <a:p>
            <a:pPr marL="342900" indent="-342900" algn="just">
              <a:buFont typeface="Wingdings" panose="05000000000000000000" pitchFamily="2" charset="2"/>
              <a:buChar char="v"/>
            </a:pPr>
            <a:r>
              <a:rPr lang="en-US" sz="2000" dirty="0"/>
              <a:t>Reduced costs as fewer developers are required. </a:t>
            </a:r>
          </a:p>
          <a:p>
            <a:pPr marL="342900" indent="-342900" algn="just">
              <a:buFont typeface="Wingdings" panose="05000000000000000000" pitchFamily="2" charset="2"/>
              <a:buChar char="v"/>
            </a:pPr>
            <a:r>
              <a:rPr lang="en-US" sz="2000" dirty="0"/>
              <a:t>Use of powerful development tools results in better quality products in comparatively shorter time spans. </a:t>
            </a:r>
          </a:p>
          <a:p>
            <a:pPr marL="342900" indent="-342900" algn="just">
              <a:buFont typeface="Wingdings" panose="05000000000000000000" pitchFamily="2" charset="2"/>
              <a:buChar char="v"/>
            </a:pPr>
            <a:r>
              <a:rPr lang="en-US" sz="2000" dirty="0"/>
              <a:t>The progress and development of the project can be measured through the various stages. </a:t>
            </a:r>
          </a:p>
          <a:p>
            <a:pPr marL="342900" indent="-342900" algn="just">
              <a:buFont typeface="Wingdings" panose="05000000000000000000" pitchFamily="2" charset="2"/>
              <a:buChar char="v"/>
            </a:pPr>
            <a:r>
              <a:rPr lang="en-US" sz="2000" dirty="0"/>
              <a:t>It is easier to accommodate changing requirements due to the short iteration time spans. </a:t>
            </a:r>
          </a:p>
          <a:p>
            <a:pPr marL="342900" indent="-342900">
              <a:buFont typeface="Wingdings" panose="05000000000000000000" pitchFamily="2" charset="2"/>
              <a:buChar char="v"/>
            </a:pPr>
            <a:endParaRPr lang="en-US" sz="2000" dirty="0" smtClean="0"/>
          </a:p>
          <a:p>
            <a:pPr>
              <a:lnSpc>
                <a:spcPct val="150000"/>
              </a:lnSpc>
            </a:pPr>
            <a:r>
              <a:rPr lang="en-US" sz="2000" b="1" dirty="0" smtClean="0"/>
              <a:t>Disadvantage </a:t>
            </a:r>
            <a:r>
              <a:rPr lang="en-US" sz="2000" b="1" dirty="0"/>
              <a:t>of RAD Model</a:t>
            </a:r>
          </a:p>
          <a:p>
            <a:pPr marL="342900" indent="-342900">
              <a:buFont typeface="Wingdings" panose="05000000000000000000" pitchFamily="2" charset="2"/>
              <a:buChar char="v"/>
            </a:pPr>
            <a:r>
              <a:rPr lang="en-US" sz="2000" dirty="0"/>
              <a:t>It required highly skilled designers.</a:t>
            </a:r>
          </a:p>
          <a:p>
            <a:pPr marL="342900" indent="-342900">
              <a:buFont typeface="Wingdings" panose="05000000000000000000" pitchFamily="2" charset="2"/>
              <a:buChar char="v"/>
            </a:pPr>
            <a:r>
              <a:rPr lang="en-US" sz="2000" dirty="0"/>
              <a:t>All application is not compatible with RAD.</a:t>
            </a:r>
          </a:p>
          <a:p>
            <a:pPr marL="342900" indent="-342900">
              <a:buFont typeface="Wingdings" panose="05000000000000000000" pitchFamily="2" charset="2"/>
              <a:buChar char="v"/>
            </a:pPr>
            <a:r>
              <a:rPr lang="en-US" sz="2000" dirty="0"/>
              <a:t>For smaller projects, we cannot use the RAD model.</a:t>
            </a:r>
          </a:p>
          <a:p>
            <a:pPr marL="342900" indent="-342900">
              <a:buFont typeface="Wingdings" panose="05000000000000000000" pitchFamily="2" charset="2"/>
              <a:buChar char="v"/>
            </a:pPr>
            <a:r>
              <a:rPr lang="en-US" sz="2000" dirty="0"/>
              <a:t>On the high technical risk, it's not suitable.</a:t>
            </a:r>
          </a:p>
          <a:p>
            <a:pPr marL="342900" indent="-342900">
              <a:buFont typeface="Wingdings" panose="05000000000000000000" pitchFamily="2" charset="2"/>
              <a:buChar char="v"/>
            </a:pPr>
            <a:r>
              <a:rPr lang="en-US" sz="2000" dirty="0"/>
              <a:t>Required user involvement.</a:t>
            </a:r>
          </a:p>
        </p:txBody>
      </p:sp>
    </p:spTree>
    <p:extLst>
      <p:ext uri="{BB962C8B-B14F-4D97-AF65-F5344CB8AC3E}">
        <p14:creationId xmlns:p14="http://schemas.microsoft.com/office/powerpoint/2010/main" val="1504434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4448</TotalTime>
  <Words>2462</Words>
  <Application>Microsoft Office PowerPoint</Application>
  <PresentationFormat>On-screen Show (4:3)</PresentationFormat>
  <Paragraphs>524</Paragraphs>
  <Slides>43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Aharoni</vt:lpstr>
      <vt:lpstr>Arial</vt:lpstr>
      <vt:lpstr>Calibri</vt:lpstr>
      <vt:lpstr>Cambria</vt:lpstr>
      <vt:lpstr>Forte</vt:lpstr>
      <vt:lpstr>Lucida Bright</vt:lpstr>
      <vt:lpstr>Lucida Calligraphy</vt:lpstr>
      <vt:lpstr>新細明體</vt:lpstr>
      <vt:lpstr>新細明體</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482</cp:revision>
  <dcterms:created xsi:type="dcterms:W3CDTF">2014-02-03T19:53:25Z</dcterms:created>
  <dcterms:modified xsi:type="dcterms:W3CDTF">2020-07-10T18:19:38Z</dcterms:modified>
</cp:coreProperties>
</file>