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68" r:id="rId3"/>
    <p:sldId id="334" r:id="rId4"/>
    <p:sldId id="371" r:id="rId5"/>
    <p:sldId id="386" r:id="rId6"/>
    <p:sldId id="372" r:id="rId7"/>
    <p:sldId id="373" r:id="rId8"/>
    <p:sldId id="374" r:id="rId9"/>
    <p:sldId id="364" r:id="rId10"/>
    <p:sldId id="366" r:id="rId11"/>
    <p:sldId id="367" r:id="rId12"/>
    <p:sldId id="365" r:id="rId13"/>
    <p:sldId id="337" r:id="rId14"/>
    <p:sldId id="33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82"/>
    <a:srgbClr val="28A010"/>
    <a:srgbClr val="339933"/>
    <a:srgbClr val="006600"/>
    <a:srgbClr val="E4580A"/>
    <a:srgbClr val="009900"/>
    <a:srgbClr val="91E509"/>
    <a:srgbClr val="72E509"/>
    <a:srgbClr val="00CC00"/>
    <a:srgbClr val="FFA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76173" autoAdjust="0"/>
  </p:normalViewPr>
  <p:slideViewPr>
    <p:cSldViewPr>
      <p:cViewPr varScale="1">
        <p:scale>
          <a:sx n="85" d="100"/>
          <a:sy n="85" d="100"/>
        </p:scale>
        <p:origin x="10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F73-76E2-433A-BAF5-01D9E20E7798}" type="datetime5">
              <a:rPr lang="en-US" smtClean="0"/>
              <a:t>29-Jun-20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1620-B032-47B1-863A-6996BE3C0C6C}" type="datetime5">
              <a:rPr lang="en-US" smtClean="0"/>
              <a:t>29-Jun-20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FD8-4A8A-489D-836A-F662150951AC}" type="datetime5">
              <a:rPr lang="en-US" smtClean="0"/>
              <a:t>29-Jun-20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7E22-7686-4A9A-9B72-7225E35F4468}" type="datetime5">
              <a:rPr lang="en-US" smtClean="0"/>
              <a:t>29-Jun-20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259-6D65-465C-BF43-338AB63CE5EE}" type="datetime5">
              <a:rPr lang="en-US" smtClean="0"/>
              <a:t>29-Jun-20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462-EAA0-48F8-AD9C-BF8DC20B8371}" type="datetime5">
              <a:rPr lang="en-US" smtClean="0"/>
              <a:t>29-Jun-20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CB4D-EA2C-4301-B848-85C94091B8B9}" type="datetime5">
              <a:rPr lang="en-US" smtClean="0"/>
              <a:t>29-Jun-20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F8BF-33D4-410C-8F55-FD147C1D308A}" type="datetime5">
              <a:rPr lang="en-US" smtClean="0"/>
              <a:t>29-Jun-20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DA8-5FA6-41DF-A258-66D43C0F2B1B}" type="datetime5">
              <a:rPr lang="en-US" smtClean="0"/>
              <a:t>29-Jun-20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FAA4-059C-46F3-A0E1-EE7131523ADA}" type="datetime5">
              <a:rPr lang="en-US" smtClean="0"/>
              <a:t>29-Jun-20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5C1B-B5CC-4DED-BA57-F119C3317EEA}" type="datetime5">
              <a:rPr lang="en-US" smtClean="0"/>
              <a:t>29-Jun-20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30F62808-5BEC-4527-8796-12554B43F9B5}" type="datetime5">
              <a:rPr lang="en-US" smtClean="0"/>
              <a:t>29-Jun-20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879342" y="665935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Spring_2020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492634"/>
            <a:ext cx="842891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5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321</a:t>
            </a:r>
          </a:p>
          <a:p>
            <a:pPr algn="ctr"/>
            <a:r>
              <a:rPr lang="en-US" sz="54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Software  Engineering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71078" y="3232194"/>
            <a:ext cx="4943475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</a:rPr>
              <a:t>Lecture </a:t>
            </a:r>
            <a:r>
              <a:rPr lang="en-US" sz="4000" dirty="0" smtClean="0">
                <a:solidFill>
                  <a:schemeClr val="tx1"/>
                </a:solidFill>
              </a:rPr>
              <a:t>: 01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rgbClr val="FF0000"/>
                </a:solidFill>
                <a:latin typeface="Cambria" panose="02040503050406030204" pitchFamily="18" charset="0"/>
              </a:rPr>
              <a:t>Introduction</a:t>
            </a:r>
            <a:endParaRPr lang="en-US" alt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61" y="233938"/>
            <a:ext cx="1249388" cy="1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29-Jun-20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1" y="1026449"/>
            <a:ext cx="845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553998"/>
            <a:ext cx="9179651" cy="5894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5" y="601015"/>
            <a:ext cx="402907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What does Software mean?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200" b="1" dirty="0">
                <a:solidFill>
                  <a:schemeClr val="bg1"/>
                </a:solidFill>
              </a:rPr>
              <a:t>Institute of Electrical and Electronic Engineers (IEEE)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defines software as a 		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Collection </a:t>
            </a:r>
            <a:r>
              <a:rPr lang="en-US" sz="2800" dirty="0">
                <a:solidFill>
                  <a:schemeClr val="bg1"/>
                </a:solidFill>
              </a:rPr>
              <a:t>of computer programs, procedures, rules and associated documentation and data.  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29-Jun-20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1" y="1026449"/>
            <a:ext cx="84582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 </a:t>
            </a:r>
            <a:r>
              <a:rPr lang="en-US" sz="2400" b="1" dirty="0" smtClean="0"/>
              <a:t>is </a:t>
            </a:r>
            <a:r>
              <a:rPr lang="en-US" sz="2400" b="1" dirty="0"/>
              <a:t>software product?</a:t>
            </a:r>
            <a:endParaRPr lang="en-US" sz="2400" b="1" dirty="0" smtClean="0"/>
          </a:p>
          <a:p>
            <a:endParaRPr lang="en-US" sz="2000" dirty="0" smtClean="0"/>
          </a:p>
          <a:p>
            <a:r>
              <a:rPr lang="en-US" sz="2000" dirty="0" smtClean="0"/>
              <a:t>Software</a:t>
            </a:r>
            <a:r>
              <a:rPr lang="en-US" sz="2000" dirty="0"/>
              <a:t>, when made for a specific requirement is called </a:t>
            </a:r>
            <a:r>
              <a:rPr lang="en-US" sz="2000" b="1" dirty="0"/>
              <a:t>software product</a:t>
            </a:r>
            <a:r>
              <a:rPr lang="en-US" sz="2000" b="1" dirty="0" smtClean="0"/>
              <a:t>.</a:t>
            </a:r>
          </a:p>
          <a:p>
            <a:endParaRPr lang="en-GB" altLang="en-US" dirty="0" smtClean="0"/>
          </a:p>
          <a:p>
            <a:endParaRPr lang="en-GB" altLang="en-US" dirty="0"/>
          </a:p>
          <a:p>
            <a:endParaRPr lang="en-GB" altLang="en-US" dirty="0" smtClean="0"/>
          </a:p>
          <a:p>
            <a:endParaRPr lang="en-GB" altLang="en-US" dirty="0"/>
          </a:p>
          <a:p>
            <a:endParaRPr lang="en-GB" altLang="en-US" dirty="0" smtClean="0"/>
          </a:p>
          <a:p>
            <a:endParaRPr lang="en-GB" altLang="en-US" dirty="0"/>
          </a:p>
          <a:p>
            <a:endParaRPr lang="en-GB" altLang="en-US" dirty="0" smtClean="0"/>
          </a:p>
          <a:p>
            <a:endParaRPr lang="en-GB" altLang="en-US" dirty="0" smtClean="0"/>
          </a:p>
          <a:p>
            <a:endParaRPr lang="en-GB" altLang="en-US" dirty="0" smtClean="0"/>
          </a:p>
          <a:p>
            <a:r>
              <a:rPr lang="en-GB" altLang="en-US" dirty="0" smtClean="0"/>
              <a:t>Software </a:t>
            </a:r>
            <a:r>
              <a:rPr lang="en-GB" altLang="en-US" dirty="0"/>
              <a:t>products may </a:t>
            </a:r>
            <a:r>
              <a:rPr lang="en-GB" altLang="en-US" dirty="0" smtClean="0"/>
              <a:t>be</a:t>
            </a:r>
          </a:p>
          <a:p>
            <a:endParaRPr lang="en-GB" alt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altLang="en-US" b="1" dirty="0" smtClean="0"/>
              <a:t>Generic</a:t>
            </a:r>
            <a:r>
              <a:rPr lang="en-GB" altLang="en-US" dirty="0" smtClean="0"/>
              <a:t>- </a:t>
            </a:r>
            <a:r>
              <a:rPr lang="en-GB" altLang="en-US" dirty="0"/>
              <a:t>developed to be sold to a range of different customers</a:t>
            </a:r>
            <a:r>
              <a:rPr lang="en-GB" altLang="en-US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GB" alt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altLang="en-US" b="1" dirty="0" smtClean="0"/>
              <a:t> Customised (Bespoke)</a:t>
            </a:r>
            <a:r>
              <a:rPr lang="en-GB" altLang="en-US" dirty="0" smtClean="0"/>
              <a:t> </a:t>
            </a:r>
            <a:r>
              <a:rPr lang="en-GB" altLang="en-US" dirty="0"/>
              <a:t>- developed for a single customer according to their specification.</a:t>
            </a:r>
          </a:p>
          <a:p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38" y="2132548"/>
            <a:ext cx="5533662" cy="218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9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good software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29-Jun-20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4508" y="836496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Essential attributes of good </a:t>
            </a:r>
            <a:r>
              <a:rPr lang="en-US" sz="2800" dirty="0" smtClean="0"/>
              <a:t>software</a:t>
            </a:r>
          </a:p>
          <a:p>
            <a:endParaRPr lang="en-GB" sz="2400" dirty="0" smtClean="0"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dirty="0" smtClean="0">
                <a:cs typeface="Arial"/>
              </a:rPr>
              <a:t>Maintainability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2000" dirty="0" smtClean="0"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dirty="0" smtClean="0">
                <a:cs typeface="Arial"/>
              </a:rPr>
              <a:t>Dependability </a:t>
            </a:r>
            <a:r>
              <a:rPr lang="en-GB" sz="2000" dirty="0">
                <a:cs typeface="Arial"/>
              </a:rPr>
              <a:t>and security</a:t>
            </a:r>
            <a:endParaRPr lang="en-GB" sz="2000" dirty="0">
              <a:solidFill>
                <a:srgbClr val="000000"/>
              </a:solidFill>
              <a:ea typeface="Times New Roman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2000" dirty="0" smtClean="0"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dirty="0" smtClean="0">
                <a:cs typeface="Arial"/>
              </a:rPr>
              <a:t>Efficiency</a:t>
            </a:r>
            <a:endParaRPr lang="en-GB" sz="2000" dirty="0">
              <a:solidFill>
                <a:srgbClr val="000000"/>
              </a:solidFill>
              <a:ea typeface="Times New Roman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2000" dirty="0" smtClean="0"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dirty="0" smtClean="0">
                <a:cs typeface="Arial"/>
              </a:rPr>
              <a:t>Acceptability</a:t>
            </a:r>
            <a:endParaRPr lang="en-GB" sz="2000" dirty="0">
              <a:solidFill>
                <a:srgbClr val="000000"/>
              </a:solidFill>
              <a:ea typeface="Times New Roman"/>
              <a:cs typeface="Arial"/>
            </a:endParaRPr>
          </a:p>
          <a:p>
            <a:endParaRPr lang="en-GB" sz="2400" dirty="0">
              <a:solidFill>
                <a:srgbClr val="000000"/>
              </a:solidFill>
              <a:latin typeface="Arial"/>
              <a:ea typeface="Times New Roman"/>
              <a:cs typeface="Arial"/>
            </a:endParaRPr>
          </a:p>
          <a:p>
            <a:r>
              <a:rPr lang="en-US" dirty="0"/>
              <a:t>In addition to the above mentioned characteristics, </a:t>
            </a:r>
            <a:r>
              <a:rPr lang="en-US" b="1" dirty="0"/>
              <a:t>robustness</a:t>
            </a:r>
            <a:r>
              <a:rPr lang="en-US" dirty="0"/>
              <a:t> and </a:t>
            </a:r>
            <a:r>
              <a:rPr lang="en-US" b="1" dirty="0"/>
              <a:t>integrity </a:t>
            </a:r>
            <a:r>
              <a:rPr lang="en-US" dirty="0"/>
              <a:t>are also important.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3719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29-Jun-20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1" y="1026449"/>
            <a:ext cx="84582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 smtClean="0"/>
          </a:p>
          <a:p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" y="597675"/>
            <a:ext cx="9107532" cy="58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2546-02E8-4889-90BF-2283B0D02777}" type="datetime5">
              <a:rPr lang="en-US" smtClean="0"/>
              <a:t>29-Jun-20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Outlines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29-Jun-20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4000" y="1878257"/>
            <a:ext cx="3777829" cy="1988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 smtClean="0"/>
              <a:t>What is Software?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 smtClean="0"/>
              <a:t>Attributes of Good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 smtClean="0">
                <a:cs typeface="Times New Roman" panose="02020603050405020304" pitchFamily="18" charset="0"/>
              </a:rPr>
              <a:t>Classification of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29-Jun-20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5384891"/>
            <a:ext cx="73075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Are you a software Engineer ? </a:t>
            </a:r>
            <a:endParaRPr lang="en-US" sz="4400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4475" cy="538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3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29-Jun-20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1" y="1026449"/>
            <a:ext cx="84582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 smtClean="0"/>
          </a:p>
          <a:p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84" y="594640"/>
            <a:ext cx="7728116" cy="591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29-Jun-20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02" y="2030407"/>
            <a:ext cx="3657601" cy="33067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030407"/>
            <a:ext cx="3576227" cy="3289369"/>
          </a:xfrm>
          <a:prstGeom prst="rect">
            <a:avLst/>
          </a:prstGeom>
        </p:spPr>
      </p:pic>
      <p:sp>
        <p:nvSpPr>
          <p:cNvPr id="14" name="object 6"/>
          <p:cNvSpPr txBox="1"/>
          <p:nvPr/>
        </p:nvSpPr>
        <p:spPr>
          <a:xfrm>
            <a:off x="5670347" y="1461493"/>
            <a:ext cx="2661056" cy="469900"/>
          </a:xfrm>
          <a:prstGeom prst="rect">
            <a:avLst/>
          </a:prstGeom>
        </p:spPr>
        <p:txBody>
          <a:bodyPr wrap="square" lIns="0" tIns="23368" rIns="0" bIns="0" rtlCol="0">
            <a:noAutofit/>
          </a:bodyPr>
          <a:lstStyle/>
          <a:p>
            <a:pPr marL="12700">
              <a:lnSpc>
                <a:spcPts val="3679"/>
              </a:lnSpc>
            </a:pPr>
            <a:r>
              <a:rPr sz="3500" b="1" spc="1" dirty="0" smtClean="0">
                <a:solidFill>
                  <a:srgbClr val="010101"/>
                </a:solidFill>
                <a:latin typeface="Arial"/>
                <a:cs typeface="Arial"/>
              </a:rPr>
              <a:t>Engineering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890021" y="1496815"/>
            <a:ext cx="1980701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b="1" spc="66" dirty="0" smtClean="0">
                <a:solidFill>
                  <a:srgbClr val="010101"/>
                </a:solidFill>
                <a:latin typeface="Arial"/>
                <a:cs typeface="Arial"/>
              </a:rPr>
              <a:t>Software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73674" y="2200007"/>
            <a:ext cx="12442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002B82"/>
                </a:solidFill>
              </a:rPr>
              <a:t>+</a:t>
            </a:r>
            <a:endParaRPr lang="en-US" sz="16600" dirty="0">
              <a:solidFill>
                <a:srgbClr val="002B8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6325" y="5296977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4033" y="5337190"/>
            <a:ext cx="3741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Rules, Process, Manner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1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 ::  Product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29-Jun-20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1" y="1026449"/>
            <a:ext cx="84582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 smtClean="0"/>
          </a:p>
          <a:p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" y="762000"/>
            <a:ext cx="9117058" cy="51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::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29-Jun-20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1" y="1026449"/>
            <a:ext cx="84582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 smtClean="0"/>
          </a:p>
          <a:p>
            <a:endParaRPr lang="en-US" sz="2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08" y="985400"/>
            <a:ext cx="8153400" cy="482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29-Jun-20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8</a:t>
            </a:fld>
            <a:endParaRPr lang="en-US" sz="2000" dirty="0">
              <a:solidFill>
                <a:srgbClr val="0099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998"/>
            <a:ext cx="9134475" cy="59388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25090" y="1905000"/>
            <a:ext cx="5618910" cy="1209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5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software?</a:t>
            </a:r>
          </a:p>
        </p:txBody>
      </p:sp>
    </p:spTree>
    <p:extLst>
      <p:ext uri="{BB962C8B-B14F-4D97-AF65-F5344CB8AC3E}">
        <p14:creationId xmlns:p14="http://schemas.microsoft.com/office/powerpoint/2010/main" val="32294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29-Jun-20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1" y="1026449"/>
            <a:ext cx="84582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 does Software mean</a:t>
            </a:r>
            <a:r>
              <a:rPr lang="en-US" sz="2400" b="1" dirty="0" smtClean="0"/>
              <a:t>?</a:t>
            </a:r>
          </a:p>
          <a:p>
            <a:endParaRPr lang="en-US" sz="22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A </a:t>
            </a:r>
            <a:r>
              <a:rPr lang="en-US" sz="2400" dirty="0"/>
              <a:t>set of </a:t>
            </a:r>
            <a:r>
              <a:rPr lang="en-US" sz="2400" dirty="0" smtClean="0"/>
              <a:t>instructions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 program is an executable </a:t>
            </a:r>
            <a:r>
              <a:rPr lang="en-US" sz="2400" dirty="0" smtClean="0"/>
              <a:t>code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Executable </a:t>
            </a:r>
            <a:r>
              <a:rPr lang="en-GB" sz="2400" dirty="0"/>
              <a:t>c</a:t>
            </a:r>
            <a:r>
              <a:rPr lang="en-GB" altLang="en-US" sz="2400" dirty="0" smtClean="0"/>
              <a:t>omputer </a:t>
            </a:r>
            <a:r>
              <a:rPr lang="en-GB" altLang="en-US" sz="2400" dirty="0"/>
              <a:t>programs and associated </a:t>
            </a:r>
            <a:r>
              <a:rPr lang="en-GB" altLang="en-US" sz="2400" dirty="0" smtClean="0"/>
              <a:t>documentation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A </a:t>
            </a:r>
            <a:r>
              <a:rPr lang="en-US" sz="2400" dirty="0"/>
              <a:t>program or set of programs containing instructions which provide desired functionality .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6150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3559</TotalTime>
  <Words>229</Words>
  <Application>Microsoft Office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Aharoni</vt:lpstr>
      <vt:lpstr>Arial</vt:lpstr>
      <vt:lpstr>Calibri</vt:lpstr>
      <vt:lpstr>Cambria</vt:lpstr>
      <vt:lpstr>Forte</vt:lpstr>
      <vt:lpstr>Lucida Bright</vt:lpstr>
      <vt:lpstr>Lucida Calligraphy</vt:lpstr>
      <vt:lpstr>Times New Roman</vt:lpstr>
      <vt:lpstr>Wingdings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Fahad Ahmed</cp:lastModifiedBy>
  <cp:revision>359</cp:revision>
  <dcterms:created xsi:type="dcterms:W3CDTF">2014-02-03T19:53:25Z</dcterms:created>
  <dcterms:modified xsi:type="dcterms:W3CDTF">2020-06-29T15:48:41Z</dcterms:modified>
</cp:coreProperties>
</file>