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0"/>
  </p:notesMasterIdLst>
  <p:sldIdLst>
    <p:sldId id="256" r:id="rId2"/>
    <p:sldId id="368" r:id="rId3"/>
    <p:sldId id="337" r:id="rId4"/>
    <p:sldId id="370" r:id="rId5"/>
    <p:sldId id="375" r:id="rId6"/>
    <p:sldId id="369" r:id="rId7"/>
    <p:sldId id="387" r:id="rId8"/>
    <p:sldId id="376" r:id="rId9"/>
    <p:sldId id="377" r:id="rId10"/>
    <p:sldId id="378" r:id="rId11"/>
    <p:sldId id="379" r:id="rId12"/>
    <p:sldId id="380" r:id="rId13"/>
    <p:sldId id="381" r:id="rId14"/>
    <p:sldId id="385" r:id="rId15"/>
    <p:sldId id="382" r:id="rId16"/>
    <p:sldId id="383" r:id="rId17"/>
    <p:sldId id="384" r:id="rId18"/>
    <p:sldId id="331"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B82"/>
    <a:srgbClr val="28A010"/>
    <a:srgbClr val="339933"/>
    <a:srgbClr val="006600"/>
    <a:srgbClr val="E4580A"/>
    <a:srgbClr val="009900"/>
    <a:srgbClr val="91E509"/>
    <a:srgbClr val="72E509"/>
    <a:srgbClr val="00CC00"/>
    <a:srgbClr val="FFA40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574" autoAdjust="0"/>
    <p:restoredTop sz="76173" autoAdjust="0"/>
  </p:normalViewPr>
  <p:slideViewPr>
    <p:cSldViewPr>
      <p:cViewPr varScale="1">
        <p:scale>
          <a:sx n="85" d="100"/>
          <a:sy n="85" d="100"/>
        </p:scale>
        <p:origin x="1086" y="7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119FF40-1E4B-4022-B095-5F1B0D419755}" type="datetimeFigureOut">
              <a:rPr lang="en-US" smtClean="0"/>
              <a:pPr/>
              <a:t>6/30/2020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330495F-B77E-4F9C-B54C-CC1559B68E8D}" type="slidenum">
              <a:rPr lang="en-US" smtClean="0"/>
              <a:pPr/>
              <a:t>‹#›</a:t>
            </a:fld>
            <a:endParaRPr lang="en-US"/>
          </a:p>
        </p:txBody>
      </p:sp>
    </p:spTree>
    <p:extLst>
      <p:ext uri="{BB962C8B-B14F-4D97-AF65-F5344CB8AC3E}">
        <p14:creationId xmlns:p14="http://schemas.microsoft.com/office/powerpoint/2010/main" val="33093357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4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342857" indent="0" algn="ctr">
              <a:buNone/>
              <a:defRPr>
                <a:solidFill>
                  <a:schemeClr val="tx1">
                    <a:tint val="75000"/>
                  </a:schemeClr>
                </a:solidFill>
              </a:defRPr>
            </a:lvl2pPr>
            <a:lvl3pPr marL="685715" indent="0" algn="ctr">
              <a:buNone/>
              <a:defRPr>
                <a:solidFill>
                  <a:schemeClr val="tx1">
                    <a:tint val="75000"/>
                  </a:schemeClr>
                </a:solidFill>
              </a:defRPr>
            </a:lvl3pPr>
            <a:lvl4pPr marL="1028573" indent="0" algn="ctr">
              <a:buNone/>
              <a:defRPr>
                <a:solidFill>
                  <a:schemeClr val="tx1">
                    <a:tint val="75000"/>
                  </a:schemeClr>
                </a:solidFill>
              </a:defRPr>
            </a:lvl4pPr>
            <a:lvl5pPr marL="1371430" indent="0" algn="ctr">
              <a:buNone/>
              <a:defRPr>
                <a:solidFill>
                  <a:schemeClr val="tx1">
                    <a:tint val="75000"/>
                  </a:schemeClr>
                </a:solidFill>
              </a:defRPr>
            </a:lvl5pPr>
            <a:lvl6pPr marL="1714289" indent="0" algn="ctr">
              <a:buNone/>
              <a:defRPr>
                <a:solidFill>
                  <a:schemeClr val="tx1">
                    <a:tint val="75000"/>
                  </a:schemeClr>
                </a:solidFill>
              </a:defRPr>
            </a:lvl6pPr>
            <a:lvl7pPr marL="2057144" indent="0" algn="ctr">
              <a:buNone/>
              <a:defRPr>
                <a:solidFill>
                  <a:schemeClr val="tx1">
                    <a:tint val="75000"/>
                  </a:schemeClr>
                </a:solidFill>
              </a:defRPr>
            </a:lvl7pPr>
            <a:lvl8pPr marL="2400000" indent="0" algn="ctr">
              <a:buNone/>
              <a:defRPr>
                <a:solidFill>
                  <a:schemeClr val="tx1">
                    <a:tint val="75000"/>
                  </a:schemeClr>
                </a:solidFill>
              </a:defRPr>
            </a:lvl8pPr>
            <a:lvl9pPr marL="2742857"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6F234F73-76E2-433A-BAF5-01D9E20E7798}" type="datetime5">
              <a:rPr lang="en-US" smtClean="0"/>
              <a:t>30-Jun-20</a:t>
            </a:fld>
            <a:endParaRPr lang="en-US"/>
          </a:p>
        </p:txBody>
      </p:sp>
      <p:sp>
        <p:nvSpPr>
          <p:cNvPr id="5" name="Footer Placeholder 4"/>
          <p:cNvSpPr>
            <a:spLocks noGrp="1"/>
          </p:cNvSpPr>
          <p:nvPr>
            <p:ph type="ftr" sz="quarter" idx="11"/>
          </p:nvPr>
        </p:nvSpPr>
        <p:spPr>
          <a:xfrm>
            <a:off x="3124200" y="635637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BC490F8C-3D0D-4DB1-B2BD-1525EA5CE111}" type="slidenum">
              <a:rPr lang="en-US" smtClean="0"/>
              <a:pPr/>
              <a:t>‹#›</a:t>
            </a:fld>
            <a:endParaRPr lang="en-US"/>
          </a:p>
        </p:txBody>
      </p:sp>
    </p:spTree>
    <p:extLst>
      <p:ext uri="{BB962C8B-B14F-4D97-AF65-F5344CB8AC3E}">
        <p14:creationId xmlns:p14="http://schemas.microsoft.com/office/powerpoint/2010/main" val="17481472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8241620-B032-47B1-863A-6996BE3C0C6C}" type="datetime5">
              <a:rPr lang="en-US" smtClean="0"/>
              <a:t>30-Jun-20</a:t>
            </a:fld>
            <a:endParaRPr lang="en-US"/>
          </a:p>
        </p:txBody>
      </p:sp>
      <p:sp>
        <p:nvSpPr>
          <p:cNvPr id="5" name="Footer Placeholder 4"/>
          <p:cNvSpPr>
            <a:spLocks noGrp="1"/>
          </p:cNvSpPr>
          <p:nvPr>
            <p:ph type="ftr" sz="quarter" idx="11"/>
          </p:nvPr>
        </p:nvSpPr>
        <p:spPr>
          <a:xfrm>
            <a:off x="3124200" y="635637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BC490F8C-3D0D-4DB1-B2BD-1525EA5CE111}" type="slidenum">
              <a:rPr lang="en-US" smtClean="0"/>
              <a:pPr/>
              <a:t>‹#›</a:t>
            </a:fld>
            <a:endParaRPr lang="en-US"/>
          </a:p>
        </p:txBody>
      </p:sp>
    </p:spTree>
    <p:extLst>
      <p:ext uri="{BB962C8B-B14F-4D97-AF65-F5344CB8AC3E}">
        <p14:creationId xmlns:p14="http://schemas.microsoft.com/office/powerpoint/2010/main" val="19461498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5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5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7052FD8-4A8A-489D-836A-F662150951AC}" type="datetime5">
              <a:rPr lang="en-US" smtClean="0"/>
              <a:t>30-Jun-20</a:t>
            </a:fld>
            <a:endParaRPr lang="en-US"/>
          </a:p>
        </p:txBody>
      </p:sp>
      <p:sp>
        <p:nvSpPr>
          <p:cNvPr id="5" name="Footer Placeholder 4"/>
          <p:cNvSpPr>
            <a:spLocks noGrp="1"/>
          </p:cNvSpPr>
          <p:nvPr>
            <p:ph type="ftr" sz="quarter" idx="11"/>
          </p:nvPr>
        </p:nvSpPr>
        <p:spPr>
          <a:xfrm>
            <a:off x="3124200" y="635637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BC490F8C-3D0D-4DB1-B2BD-1525EA5CE111}" type="slidenum">
              <a:rPr lang="en-US" smtClean="0"/>
              <a:pPr/>
              <a:t>‹#›</a:t>
            </a:fld>
            <a:endParaRPr lang="en-US"/>
          </a:p>
        </p:txBody>
      </p:sp>
    </p:spTree>
    <p:extLst>
      <p:ext uri="{BB962C8B-B14F-4D97-AF65-F5344CB8AC3E}">
        <p14:creationId xmlns:p14="http://schemas.microsoft.com/office/powerpoint/2010/main" val="20999087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0517E22-7686-4A9A-9B72-7225E35F4468}" type="datetime5">
              <a:rPr lang="en-US" smtClean="0"/>
              <a:t>30-Jun-20</a:t>
            </a:fld>
            <a:endParaRPr lang="en-US" dirty="0"/>
          </a:p>
        </p:txBody>
      </p:sp>
      <p:sp>
        <p:nvSpPr>
          <p:cNvPr id="5" name="Footer Placeholder 4"/>
          <p:cNvSpPr>
            <a:spLocks noGrp="1"/>
          </p:cNvSpPr>
          <p:nvPr>
            <p:ph type="ftr" sz="quarter" idx="11"/>
          </p:nvPr>
        </p:nvSpPr>
        <p:spPr>
          <a:xfrm>
            <a:off x="3124200" y="635637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lvl1pPr>
              <a:defRPr sz="2000">
                <a:solidFill>
                  <a:srgbClr val="009900"/>
                </a:solidFill>
              </a:defRPr>
            </a:lvl1pPr>
          </a:lstStyle>
          <a:p>
            <a:fld id="{BC490F8C-3D0D-4DB1-B2BD-1525EA5CE111}" type="slidenum">
              <a:rPr lang="en-US" smtClean="0"/>
              <a:pPr/>
              <a:t>‹#›</a:t>
            </a:fld>
            <a:endParaRPr lang="en-US" dirty="0"/>
          </a:p>
        </p:txBody>
      </p:sp>
    </p:spTree>
    <p:extLst>
      <p:ext uri="{BB962C8B-B14F-4D97-AF65-F5344CB8AC3E}">
        <p14:creationId xmlns:p14="http://schemas.microsoft.com/office/powerpoint/2010/main" val="36943005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20"/>
            <a:ext cx="7772400" cy="1362075"/>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1500">
                <a:solidFill>
                  <a:schemeClr val="tx1">
                    <a:tint val="75000"/>
                  </a:schemeClr>
                </a:solidFill>
              </a:defRPr>
            </a:lvl1pPr>
            <a:lvl2pPr marL="342857" indent="0">
              <a:buNone/>
              <a:defRPr sz="1350">
                <a:solidFill>
                  <a:schemeClr val="tx1">
                    <a:tint val="75000"/>
                  </a:schemeClr>
                </a:solidFill>
              </a:defRPr>
            </a:lvl2pPr>
            <a:lvl3pPr marL="685715" indent="0">
              <a:buNone/>
              <a:defRPr sz="1200">
                <a:solidFill>
                  <a:schemeClr val="tx1">
                    <a:tint val="75000"/>
                  </a:schemeClr>
                </a:solidFill>
              </a:defRPr>
            </a:lvl3pPr>
            <a:lvl4pPr marL="1028573" indent="0">
              <a:buNone/>
              <a:defRPr sz="1050">
                <a:solidFill>
                  <a:schemeClr val="tx1">
                    <a:tint val="75000"/>
                  </a:schemeClr>
                </a:solidFill>
              </a:defRPr>
            </a:lvl4pPr>
            <a:lvl5pPr marL="1371430" indent="0">
              <a:buNone/>
              <a:defRPr sz="1050">
                <a:solidFill>
                  <a:schemeClr val="tx1">
                    <a:tint val="75000"/>
                  </a:schemeClr>
                </a:solidFill>
              </a:defRPr>
            </a:lvl5pPr>
            <a:lvl6pPr marL="1714289" indent="0">
              <a:buNone/>
              <a:defRPr sz="1050">
                <a:solidFill>
                  <a:schemeClr val="tx1">
                    <a:tint val="75000"/>
                  </a:schemeClr>
                </a:solidFill>
              </a:defRPr>
            </a:lvl6pPr>
            <a:lvl7pPr marL="2057144" indent="0">
              <a:buNone/>
              <a:defRPr sz="1050">
                <a:solidFill>
                  <a:schemeClr val="tx1">
                    <a:tint val="75000"/>
                  </a:schemeClr>
                </a:solidFill>
              </a:defRPr>
            </a:lvl7pPr>
            <a:lvl8pPr marL="2400000" indent="0">
              <a:buNone/>
              <a:defRPr sz="1050">
                <a:solidFill>
                  <a:schemeClr val="tx1">
                    <a:tint val="75000"/>
                  </a:schemeClr>
                </a:solidFill>
              </a:defRPr>
            </a:lvl8pPr>
            <a:lvl9pPr marL="2742857"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079A259-6D65-465C-BF43-338AB63CE5EE}" type="datetime5">
              <a:rPr lang="en-US" smtClean="0"/>
              <a:t>30-Jun-20</a:t>
            </a:fld>
            <a:endParaRPr lang="en-US"/>
          </a:p>
        </p:txBody>
      </p:sp>
      <p:sp>
        <p:nvSpPr>
          <p:cNvPr id="5" name="Footer Placeholder 4"/>
          <p:cNvSpPr>
            <a:spLocks noGrp="1"/>
          </p:cNvSpPr>
          <p:nvPr>
            <p:ph type="ftr" sz="quarter" idx="11"/>
          </p:nvPr>
        </p:nvSpPr>
        <p:spPr>
          <a:xfrm>
            <a:off x="3124200" y="635637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BC490F8C-3D0D-4DB1-B2BD-1525EA5CE111}" type="slidenum">
              <a:rPr lang="en-US" smtClean="0"/>
              <a:pPr/>
              <a:t>‹#›</a:t>
            </a:fld>
            <a:endParaRPr lang="en-US"/>
          </a:p>
        </p:txBody>
      </p:sp>
    </p:spTree>
    <p:extLst>
      <p:ext uri="{BB962C8B-B14F-4D97-AF65-F5344CB8AC3E}">
        <p14:creationId xmlns:p14="http://schemas.microsoft.com/office/powerpoint/2010/main" val="27909246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6"/>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6"/>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2CD2462-EAA0-48F8-AD9C-BF8DC20B8371}" type="datetime5">
              <a:rPr lang="en-US" smtClean="0"/>
              <a:t>30-Jun-20</a:t>
            </a:fld>
            <a:endParaRPr lang="en-US"/>
          </a:p>
        </p:txBody>
      </p:sp>
      <p:sp>
        <p:nvSpPr>
          <p:cNvPr id="6" name="Footer Placeholder 5"/>
          <p:cNvSpPr>
            <a:spLocks noGrp="1"/>
          </p:cNvSpPr>
          <p:nvPr>
            <p:ph type="ftr" sz="quarter" idx="11"/>
          </p:nvPr>
        </p:nvSpPr>
        <p:spPr>
          <a:xfrm>
            <a:off x="3124200" y="635637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BC490F8C-3D0D-4DB1-B2BD-1525EA5CE111}" type="slidenum">
              <a:rPr lang="en-US" smtClean="0"/>
              <a:pPr/>
              <a:t>‹#›</a:t>
            </a:fld>
            <a:endParaRPr lang="en-US"/>
          </a:p>
        </p:txBody>
      </p:sp>
    </p:spTree>
    <p:extLst>
      <p:ext uri="{BB962C8B-B14F-4D97-AF65-F5344CB8AC3E}">
        <p14:creationId xmlns:p14="http://schemas.microsoft.com/office/powerpoint/2010/main" val="1521777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1800" b="1"/>
            </a:lvl1pPr>
            <a:lvl2pPr marL="342857" indent="0">
              <a:buNone/>
              <a:defRPr sz="1500" b="1"/>
            </a:lvl2pPr>
            <a:lvl3pPr marL="685715" indent="0">
              <a:buNone/>
              <a:defRPr sz="1350" b="1"/>
            </a:lvl3pPr>
            <a:lvl4pPr marL="1028573" indent="0">
              <a:buNone/>
              <a:defRPr sz="1200" b="1"/>
            </a:lvl4pPr>
            <a:lvl5pPr marL="1371430" indent="0">
              <a:buNone/>
              <a:defRPr sz="1200" b="1"/>
            </a:lvl5pPr>
            <a:lvl6pPr marL="1714289" indent="0">
              <a:buNone/>
              <a:defRPr sz="1200" b="1"/>
            </a:lvl6pPr>
            <a:lvl7pPr marL="2057144" indent="0">
              <a:buNone/>
              <a:defRPr sz="1200" b="1"/>
            </a:lvl7pPr>
            <a:lvl8pPr marL="2400000" indent="0">
              <a:buNone/>
              <a:defRPr sz="1200" b="1"/>
            </a:lvl8pPr>
            <a:lvl9pPr marL="2742857"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35" y="1535113"/>
            <a:ext cx="4041775" cy="639762"/>
          </a:xfrm>
        </p:spPr>
        <p:txBody>
          <a:bodyPr anchor="b"/>
          <a:lstStyle>
            <a:lvl1pPr marL="0" indent="0">
              <a:buNone/>
              <a:defRPr sz="1800" b="1"/>
            </a:lvl1pPr>
            <a:lvl2pPr marL="342857" indent="0">
              <a:buNone/>
              <a:defRPr sz="1500" b="1"/>
            </a:lvl2pPr>
            <a:lvl3pPr marL="685715" indent="0">
              <a:buNone/>
              <a:defRPr sz="1350" b="1"/>
            </a:lvl3pPr>
            <a:lvl4pPr marL="1028573" indent="0">
              <a:buNone/>
              <a:defRPr sz="1200" b="1"/>
            </a:lvl4pPr>
            <a:lvl5pPr marL="1371430" indent="0">
              <a:buNone/>
              <a:defRPr sz="1200" b="1"/>
            </a:lvl5pPr>
            <a:lvl6pPr marL="1714289" indent="0">
              <a:buNone/>
              <a:defRPr sz="1200" b="1"/>
            </a:lvl6pPr>
            <a:lvl7pPr marL="2057144" indent="0">
              <a:buNone/>
              <a:defRPr sz="1200" b="1"/>
            </a:lvl7pPr>
            <a:lvl8pPr marL="2400000" indent="0">
              <a:buNone/>
              <a:defRPr sz="1200" b="1"/>
            </a:lvl8pPr>
            <a:lvl9pPr marL="2742857"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35"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7A3CB4D-EA2C-4301-B848-85C94091B8B9}" type="datetime5">
              <a:rPr lang="en-US" smtClean="0"/>
              <a:t>30-Jun-20</a:t>
            </a:fld>
            <a:endParaRPr lang="en-US"/>
          </a:p>
        </p:txBody>
      </p:sp>
      <p:sp>
        <p:nvSpPr>
          <p:cNvPr id="8" name="Footer Placeholder 7"/>
          <p:cNvSpPr>
            <a:spLocks noGrp="1"/>
          </p:cNvSpPr>
          <p:nvPr>
            <p:ph type="ftr" sz="quarter" idx="11"/>
          </p:nvPr>
        </p:nvSpPr>
        <p:spPr>
          <a:xfrm>
            <a:off x="3124200" y="635637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BC490F8C-3D0D-4DB1-B2BD-1525EA5CE111}" type="slidenum">
              <a:rPr lang="en-US" smtClean="0"/>
              <a:pPr/>
              <a:t>‹#›</a:t>
            </a:fld>
            <a:endParaRPr lang="en-US"/>
          </a:p>
        </p:txBody>
      </p:sp>
    </p:spTree>
    <p:extLst>
      <p:ext uri="{BB962C8B-B14F-4D97-AF65-F5344CB8AC3E}">
        <p14:creationId xmlns:p14="http://schemas.microsoft.com/office/powerpoint/2010/main" val="36868948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15962"/>
          </a:xfrm>
        </p:spPr>
        <p:txBody>
          <a:bodyPr>
            <a:normAutofit/>
          </a:bodyPr>
          <a:lstStyle>
            <a:lvl1pPr algn="l">
              <a:defRPr sz="3000">
                <a:solidFill>
                  <a:schemeClr val="tx1">
                    <a:lumMod val="75000"/>
                    <a:lumOff val="25000"/>
                  </a:schemeClr>
                </a:solidFill>
              </a:defRPr>
            </a:lvl1pPr>
          </a:lstStyle>
          <a:p>
            <a:r>
              <a:rPr lang="en-US"/>
              <a:t>Click to edit Master title style</a:t>
            </a:r>
          </a:p>
        </p:txBody>
      </p:sp>
      <p:sp>
        <p:nvSpPr>
          <p:cNvPr id="3" name="Date Placeholder 2"/>
          <p:cNvSpPr>
            <a:spLocks noGrp="1"/>
          </p:cNvSpPr>
          <p:nvPr>
            <p:ph type="dt" sz="half" idx="10"/>
          </p:nvPr>
        </p:nvSpPr>
        <p:spPr/>
        <p:txBody>
          <a:bodyPr/>
          <a:lstStyle/>
          <a:p>
            <a:fld id="{6471F8BF-33D4-410C-8F55-FD147C1D308A}" type="datetime5">
              <a:rPr lang="en-US" smtClean="0"/>
              <a:t>30-Jun-20</a:t>
            </a:fld>
            <a:endParaRPr lang="en-US"/>
          </a:p>
        </p:txBody>
      </p:sp>
      <p:sp>
        <p:nvSpPr>
          <p:cNvPr id="4" name="Footer Placeholder 3"/>
          <p:cNvSpPr>
            <a:spLocks noGrp="1"/>
          </p:cNvSpPr>
          <p:nvPr>
            <p:ph type="ftr" sz="quarter" idx="11"/>
          </p:nvPr>
        </p:nvSpPr>
        <p:spPr>
          <a:xfrm>
            <a:off x="3124200" y="635637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BC490F8C-3D0D-4DB1-B2BD-1525EA5CE111}" type="slidenum">
              <a:rPr lang="en-US" smtClean="0"/>
              <a:pPr/>
              <a:t>‹#›</a:t>
            </a:fld>
            <a:endParaRPr lang="en-US"/>
          </a:p>
        </p:txBody>
      </p:sp>
    </p:spTree>
    <p:extLst>
      <p:ext uri="{BB962C8B-B14F-4D97-AF65-F5344CB8AC3E}">
        <p14:creationId xmlns:p14="http://schemas.microsoft.com/office/powerpoint/2010/main" val="42828818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5CD4DA8-5FA6-41DF-A258-66D43C0F2B1B}" type="datetime5">
              <a:rPr lang="en-US" smtClean="0"/>
              <a:t>30-Jun-20</a:t>
            </a:fld>
            <a:endParaRPr lang="en-US"/>
          </a:p>
        </p:txBody>
      </p:sp>
      <p:sp>
        <p:nvSpPr>
          <p:cNvPr id="3" name="Footer Placeholder 2"/>
          <p:cNvSpPr>
            <a:spLocks noGrp="1"/>
          </p:cNvSpPr>
          <p:nvPr>
            <p:ph type="ftr" sz="quarter" idx="11"/>
          </p:nvPr>
        </p:nvSpPr>
        <p:spPr>
          <a:xfrm>
            <a:off x="3124200" y="635637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lvl1pPr>
              <a:defRPr sz="2000">
                <a:solidFill>
                  <a:srgbClr val="28A010"/>
                </a:solidFill>
              </a:defRPr>
            </a:lvl1pPr>
          </a:lstStyle>
          <a:p>
            <a:fld id="{BC490F8C-3D0D-4DB1-B2BD-1525EA5CE111}" type="slidenum">
              <a:rPr lang="en-US" smtClean="0"/>
              <a:pPr/>
              <a:t>‹#›</a:t>
            </a:fld>
            <a:endParaRPr lang="en-US" dirty="0"/>
          </a:p>
        </p:txBody>
      </p:sp>
    </p:spTree>
    <p:extLst>
      <p:ext uri="{BB962C8B-B14F-4D97-AF65-F5344CB8AC3E}">
        <p14:creationId xmlns:p14="http://schemas.microsoft.com/office/powerpoint/2010/main" val="19319247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0"/>
            <a:ext cx="3008313" cy="1162050"/>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73070"/>
            <a:ext cx="5111750"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2" y="1435103"/>
            <a:ext cx="3008313" cy="4691063"/>
          </a:xfrm>
        </p:spPr>
        <p:txBody>
          <a:bodyPr/>
          <a:lstStyle>
            <a:lvl1pPr marL="0" indent="0">
              <a:buNone/>
              <a:defRPr sz="1050"/>
            </a:lvl1pPr>
            <a:lvl2pPr marL="342857" indent="0">
              <a:buNone/>
              <a:defRPr sz="900"/>
            </a:lvl2pPr>
            <a:lvl3pPr marL="685715" indent="0">
              <a:buNone/>
              <a:defRPr sz="750"/>
            </a:lvl3pPr>
            <a:lvl4pPr marL="1028573" indent="0">
              <a:buNone/>
              <a:defRPr sz="675"/>
            </a:lvl4pPr>
            <a:lvl5pPr marL="1371430" indent="0">
              <a:buNone/>
              <a:defRPr sz="675"/>
            </a:lvl5pPr>
            <a:lvl6pPr marL="1714289" indent="0">
              <a:buNone/>
              <a:defRPr sz="675"/>
            </a:lvl6pPr>
            <a:lvl7pPr marL="2057144" indent="0">
              <a:buNone/>
              <a:defRPr sz="675"/>
            </a:lvl7pPr>
            <a:lvl8pPr marL="2400000" indent="0">
              <a:buNone/>
              <a:defRPr sz="675"/>
            </a:lvl8pPr>
            <a:lvl9pPr marL="2742857"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D601FAA4-059C-46F3-A0E1-EE7131523ADA}" type="datetime5">
              <a:rPr lang="en-US" smtClean="0"/>
              <a:t>30-Jun-20</a:t>
            </a:fld>
            <a:endParaRPr lang="en-US"/>
          </a:p>
        </p:txBody>
      </p:sp>
      <p:sp>
        <p:nvSpPr>
          <p:cNvPr id="6" name="Footer Placeholder 5"/>
          <p:cNvSpPr>
            <a:spLocks noGrp="1"/>
          </p:cNvSpPr>
          <p:nvPr>
            <p:ph type="ftr" sz="quarter" idx="11"/>
          </p:nvPr>
        </p:nvSpPr>
        <p:spPr>
          <a:xfrm>
            <a:off x="3124200" y="635637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BC490F8C-3D0D-4DB1-B2BD-1525EA5CE111}" type="slidenum">
              <a:rPr lang="en-US" smtClean="0"/>
              <a:pPr/>
              <a:t>‹#›</a:t>
            </a:fld>
            <a:endParaRPr lang="en-US"/>
          </a:p>
        </p:txBody>
      </p:sp>
    </p:spTree>
    <p:extLst>
      <p:ext uri="{BB962C8B-B14F-4D97-AF65-F5344CB8AC3E}">
        <p14:creationId xmlns:p14="http://schemas.microsoft.com/office/powerpoint/2010/main" val="32837494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2400"/>
            </a:lvl1pPr>
            <a:lvl2pPr marL="342857" indent="0">
              <a:buNone/>
              <a:defRPr sz="2100"/>
            </a:lvl2pPr>
            <a:lvl3pPr marL="685715" indent="0">
              <a:buNone/>
              <a:defRPr sz="1800"/>
            </a:lvl3pPr>
            <a:lvl4pPr marL="1028573" indent="0">
              <a:buNone/>
              <a:defRPr sz="1500"/>
            </a:lvl4pPr>
            <a:lvl5pPr marL="1371430" indent="0">
              <a:buNone/>
              <a:defRPr sz="1500"/>
            </a:lvl5pPr>
            <a:lvl6pPr marL="1714289" indent="0">
              <a:buNone/>
              <a:defRPr sz="1500"/>
            </a:lvl6pPr>
            <a:lvl7pPr marL="2057144" indent="0">
              <a:buNone/>
              <a:defRPr sz="1500"/>
            </a:lvl7pPr>
            <a:lvl8pPr marL="2400000" indent="0">
              <a:buNone/>
              <a:defRPr sz="1500"/>
            </a:lvl8pPr>
            <a:lvl9pPr marL="2742857" indent="0">
              <a:buNone/>
              <a:defRPr sz="15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050"/>
            </a:lvl1pPr>
            <a:lvl2pPr marL="342857" indent="0">
              <a:buNone/>
              <a:defRPr sz="900"/>
            </a:lvl2pPr>
            <a:lvl3pPr marL="685715" indent="0">
              <a:buNone/>
              <a:defRPr sz="750"/>
            </a:lvl3pPr>
            <a:lvl4pPr marL="1028573" indent="0">
              <a:buNone/>
              <a:defRPr sz="675"/>
            </a:lvl4pPr>
            <a:lvl5pPr marL="1371430" indent="0">
              <a:buNone/>
              <a:defRPr sz="675"/>
            </a:lvl5pPr>
            <a:lvl6pPr marL="1714289" indent="0">
              <a:buNone/>
              <a:defRPr sz="675"/>
            </a:lvl6pPr>
            <a:lvl7pPr marL="2057144" indent="0">
              <a:buNone/>
              <a:defRPr sz="675"/>
            </a:lvl7pPr>
            <a:lvl8pPr marL="2400000" indent="0">
              <a:buNone/>
              <a:defRPr sz="675"/>
            </a:lvl8pPr>
            <a:lvl9pPr marL="2742857"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FA35C1B-B5CC-4DED-BA57-F119C3317EEA}" type="datetime5">
              <a:rPr lang="en-US" smtClean="0"/>
              <a:t>30-Jun-20</a:t>
            </a:fld>
            <a:endParaRPr lang="en-US"/>
          </a:p>
        </p:txBody>
      </p:sp>
      <p:sp>
        <p:nvSpPr>
          <p:cNvPr id="6" name="Footer Placeholder 5"/>
          <p:cNvSpPr>
            <a:spLocks noGrp="1"/>
          </p:cNvSpPr>
          <p:nvPr>
            <p:ph type="ftr" sz="quarter" idx="11"/>
          </p:nvPr>
        </p:nvSpPr>
        <p:spPr>
          <a:xfrm>
            <a:off x="3124200" y="635637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BC490F8C-3D0D-4DB1-B2BD-1525EA5CE111}" type="slidenum">
              <a:rPr lang="en-US" smtClean="0"/>
              <a:pPr/>
              <a:t>‹#›</a:t>
            </a:fld>
            <a:endParaRPr lang="en-US"/>
          </a:p>
        </p:txBody>
      </p:sp>
    </p:spTree>
    <p:extLst>
      <p:ext uri="{BB962C8B-B14F-4D97-AF65-F5344CB8AC3E}">
        <p14:creationId xmlns:p14="http://schemas.microsoft.com/office/powerpoint/2010/main" val="17729925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gs>
            <a:gs pos="100000">
              <a:schemeClr val="bg1">
                <a:lumMod val="8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6"/>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9525" y="6448445"/>
            <a:ext cx="2133600" cy="365125"/>
          </a:xfrm>
          <a:prstGeom prst="rect">
            <a:avLst/>
          </a:prstGeom>
        </p:spPr>
        <p:txBody>
          <a:bodyPr vert="horz" lIns="91440" tIns="45720" rIns="91440" bIns="45720" rtlCol="0" anchor="ctr"/>
          <a:lstStyle>
            <a:lvl1pPr algn="l">
              <a:defRPr sz="1200" b="1">
                <a:solidFill>
                  <a:srgbClr val="FF0000"/>
                </a:solidFill>
              </a:defRPr>
            </a:lvl1pPr>
          </a:lstStyle>
          <a:p>
            <a:fld id="{30F62808-5BEC-4527-8796-12554B43F9B5}" type="datetime5">
              <a:rPr lang="en-US" smtClean="0"/>
              <a:t>30-Jun-20</a:t>
            </a:fld>
            <a:endParaRPr lang="en-US" dirty="0"/>
          </a:p>
        </p:txBody>
      </p:sp>
      <p:sp>
        <p:nvSpPr>
          <p:cNvPr id="6" name="Slide Number Placeholder 5"/>
          <p:cNvSpPr>
            <a:spLocks noGrp="1"/>
          </p:cNvSpPr>
          <p:nvPr>
            <p:ph type="sldNum" sz="quarter" idx="4"/>
          </p:nvPr>
        </p:nvSpPr>
        <p:spPr>
          <a:xfrm>
            <a:off x="7000875" y="6492894"/>
            <a:ext cx="2133600" cy="365125"/>
          </a:xfrm>
          <a:prstGeom prst="rect">
            <a:avLst/>
          </a:prstGeom>
        </p:spPr>
        <p:txBody>
          <a:bodyPr vert="horz" lIns="91440" tIns="45720" rIns="91440" bIns="45720" rtlCol="0" anchor="ctr"/>
          <a:lstStyle>
            <a:lvl1pPr algn="r">
              <a:defRPr sz="1200" b="1">
                <a:solidFill>
                  <a:srgbClr val="FF0000"/>
                </a:solidFill>
              </a:defRPr>
            </a:lvl1pPr>
          </a:lstStyle>
          <a:p>
            <a:fld id="{BC490F8C-3D0D-4DB1-B2BD-1525EA5CE111}" type="slidenum">
              <a:rPr lang="en-US" smtClean="0"/>
              <a:pPr/>
              <a:t>‹#›</a:t>
            </a:fld>
            <a:endParaRPr lang="en-US" dirty="0"/>
          </a:p>
        </p:txBody>
      </p:sp>
      <p:sp>
        <p:nvSpPr>
          <p:cNvPr id="7" name="TextBox 6"/>
          <p:cNvSpPr txBox="1"/>
          <p:nvPr userDrawn="1"/>
        </p:nvSpPr>
        <p:spPr>
          <a:xfrm>
            <a:off x="3879342" y="6659357"/>
            <a:ext cx="1385316" cy="261610"/>
          </a:xfrm>
          <a:prstGeom prst="rect">
            <a:avLst/>
          </a:prstGeom>
          <a:noFill/>
        </p:spPr>
        <p:txBody>
          <a:bodyPr wrap="none" rtlCol="0">
            <a:spAutoFit/>
          </a:bodyPr>
          <a:lstStyle/>
          <a:p>
            <a:r>
              <a:rPr lang="en-US" sz="900" b="0" dirty="0" smtClean="0">
                <a:solidFill>
                  <a:srgbClr val="002060"/>
                </a:solidFill>
                <a:latin typeface="Lucida Bright" panose="02040602050505020304" pitchFamily="18" charset="0"/>
                <a:cs typeface="Aharoni" panose="02010803020104030203" pitchFamily="2" charset="-79"/>
              </a:rPr>
              <a:t>Spring_2020</a:t>
            </a:r>
            <a:r>
              <a:rPr lang="en-US" sz="1100" b="0" i="1" dirty="0" smtClean="0">
                <a:solidFill>
                  <a:srgbClr val="C00000"/>
                </a:solidFill>
                <a:latin typeface="Forte" panose="03060902040502070203" pitchFamily="66" charset="0"/>
                <a:cs typeface="Aharoni" panose="02010803020104030203" pitchFamily="2" charset="-79"/>
              </a:rPr>
              <a:t>©</a:t>
            </a:r>
            <a:r>
              <a:rPr lang="en-US" sz="1100" b="0" dirty="0" smtClean="0">
                <a:solidFill>
                  <a:srgbClr val="002060"/>
                </a:solidFill>
                <a:latin typeface="Aharoni" panose="02010803020104030203" pitchFamily="2" charset="-79"/>
                <a:cs typeface="Aharoni" panose="02010803020104030203" pitchFamily="2" charset="-79"/>
              </a:rPr>
              <a:t> </a:t>
            </a:r>
            <a:r>
              <a:rPr lang="en-US" sz="1100" b="0" i="0" dirty="0" smtClean="0">
                <a:solidFill>
                  <a:srgbClr val="009900"/>
                </a:solidFill>
                <a:latin typeface="Forte" panose="03060902040502070203" pitchFamily="66" charset="0"/>
                <a:cs typeface="Aharoni" panose="02010803020104030203" pitchFamily="2" charset="-79"/>
              </a:rPr>
              <a:t>FM D</a:t>
            </a:r>
            <a:endParaRPr lang="en-US" sz="1100" b="0" i="0" dirty="0">
              <a:solidFill>
                <a:srgbClr val="009900"/>
              </a:solidFill>
              <a:latin typeface="Forte" panose="03060902040502070203" pitchFamily="66" charset="0"/>
              <a:cs typeface="Aharoni" panose="02010803020104030203" pitchFamily="2" charset="-79"/>
            </a:endParaRPr>
          </a:p>
        </p:txBody>
      </p:sp>
    </p:spTree>
    <p:extLst>
      <p:ext uri="{BB962C8B-B14F-4D97-AF65-F5344CB8AC3E}">
        <p14:creationId xmlns:p14="http://schemas.microsoft.com/office/powerpoint/2010/main" val="3392076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685715" rtl="0" eaLnBrk="1" latinLnBrk="0" hangingPunct="1">
        <a:spcBef>
          <a:spcPct val="0"/>
        </a:spcBef>
        <a:buNone/>
        <a:defRPr sz="3300" kern="1200">
          <a:solidFill>
            <a:schemeClr val="tx1"/>
          </a:solidFill>
          <a:latin typeface="+mj-lt"/>
          <a:ea typeface="+mj-ea"/>
          <a:cs typeface="+mj-cs"/>
        </a:defRPr>
      </a:lvl1pPr>
    </p:titleStyle>
    <p:bodyStyle>
      <a:lvl1pPr marL="257144" indent="-257144" algn="l" defTabSz="685715"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557143" indent="-214288" algn="l" defTabSz="685715" rtl="0" eaLnBrk="1" latinLnBrk="0" hangingPunct="1">
        <a:spcBef>
          <a:spcPct val="20000"/>
        </a:spcBef>
        <a:buFont typeface="Arial" pitchFamily="34" charset="0"/>
        <a:buChar char="–"/>
        <a:defRPr sz="2100" kern="1200">
          <a:solidFill>
            <a:schemeClr val="tx1"/>
          </a:solidFill>
          <a:latin typeface="+mn-lt"/>
          <a:ea typeface="+mn-ea"/>
          <a:cs typeface="+mn-cs"/>
        </a:defRPr>
      </a:lvl2pPr>
      <a:lvl3pPr marL="857144" indent="-171430" algn="l" defTabSz="685715"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200000" indent="-171430" algn="l" defTabSz="685715" rtl="0" eaLnBrk="1" latinLnBrk="0" hangingPunct="1">
        <a:spcBef>
          <a:spcPct val="20000"/>
        </a:spcBef>
        <a:buFont typeface="Arial" pitchFamily="34" charset="0"/>
        <a:buChar char="–"/>
        <a:defRPr sz="1500" kern="1200">
          <a:solidFill>
            <a:schemeClr val="tx1"/>
          </a:solidFill>
          <a:latin typeface="+mn-lt"/>
          <a:ea typeface="+mn-ea"/>
          <a:cs typeface="+mn-cs"/>
        </a:defRPr>
      </a:lvl4pPr>
      <a:lvl5pPr marL="1542857" indent="-171430" algn="l" defTabSz="685715" rtl="0" eaLnBrk="1" latinLnBrk="0" hangingPunct="1">
        <a:spcBef>
          <a:spcPct val="20000"/>
        </a:spcBef>
        <a:buFont typeface="Arial" pitchFamily="34" charset="0"/>
        <a:buChar char="»"/>
        <a:defRPr sz="1500" kern="1200">
          <a:solidFill>
            <a:schemeClr val="tx1"/>
          </a:solidFill>
          <a:latin typeface="+mn-lt"/>
          <a:ea typeface="+mn-ea"/>
          <a:cs typeface="+mn-cs"/>
        </a:defRPr>
      </a:lvl5pPr>
      <a:lvl6pPr marL="1885715" indent="-171430" algn="l" defTabSz="685715"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573" indent="-171430" algn="l" defTabSz="685715"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430" indent="-171430" algn="l" defTabSz="685715"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289" indent="-171430" algn="l" defTabSz="685715"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15" rtl="0" eaLnBrk="1" latinLnBrk="0" hangingPunct="1">
        <a:defRPr sz="1350" kern="1200">
          <a:solidFill>
            <a:schemeClr val="tx1"/>
          </a:solidFill>
          <a:latin typeface="+mn-lt"/>
          <a:ea typeface="+mn-ea"/>
          <a:cs typeface="+mn-cs"/>
        </a:defRPr>
      </a:lvl1pPr>
      <a:lvl2pPr marL="342857" algn="l" defTabSz="685715" rtl="0" eaLnBrk="1" latinLnBrk="0" hangingPunct="1">
        <a:defRPr sz="1350" kern="1200">
          <a:solidFill>
            <a:schemeClr val="tx1"/>
          </a:solidFill>
          <a:latin typeface="+mn-lt"/>
          <a:ea typeface="+mn-ea"/>
          <a:cs typeface="+mn-cs"/>
        </a:defRPr>
      </a:lvl2pPr>
      <a:lvl3pPr marL="685715" algn="l" defTabSz="685715" rtl="0" eaLnBrk="1" latinLnBrk="0" hangingPunct="1">
        <a:defRPr sz="1350" kern="1200">
          <a:solidFill>
            <a:schemeClr val="tx1"/>
          </a:solidFill>
          <a:latin typeface="+mn-lt"/>
          <a:ea typeface="+mn-ea"/>
          <a:cs typeface="+mn-cs"/>
        </a:defRPr>
      </a:lvl3pPr>
      <a:lvl4pPr marL="1028573" algn="l" defTabSz="685715" rtl="0" eaLnBrk="1" latinLnBrk="0" hangingPunct="1">
        <a:defRPr sz="1350" kern="1200">
          <a:solidFill>
            <a:schemeClr val="tx1"/>
          </a:solidFill>
          <a:latin typeface="+mn-lt"/>
          <a:ea typeface="+mn-ea"/>
          <a:cs typeface="+mn-cs"/>
        </a:defRPr>
      </a:lvl4pPr>
      <a:lvl5pPr marL="1371430" algn="l" defTabSz="685715" rtl="0" eaLnBrk="1" latinLnBrk="0" hangingPunct="1">
        <a:defRPr sz="1350" kern="1200">
          <a:solidFill>
            <a:schemeClr val="tx1"/>
          </a:solidFill>
          <a:latin typeface="+mn-lt"/>
          <a:ea typeface="+mn-ea"/>
          <a:cs typeface="+mn-cs"/>
        </a:defRPr>
      </a:lvl5pPr>
      <a:lvl6pPr marL="1714289" algn="l" defTabSz="685715" rtl="0" eaLnBrk="1" latinLnBrk="0" hangingPunct="1">
        <a:defRPr sz="1350" kern="1200">
          <a:solidFill>
            <a:schemeClr val="tx1"/>
          </a:solidFill>
          <a:latin typeface="+mn-lt"/>
          <a:ea typeface="+mn-ea"/>
          <a:cs typeface="+mn-cs"/>
        </a:defRPr>
      </a:lvl6pPr>
      <a:lvl7pPr marL="2057144" algn="l" defTabSz="685715" rtl="0" eaLnBrk="1" latinLnBrk="0" hangingPunct="1">
        <a:defRPr sz="1350" kern="1200">
          <a:solidFill>
            <a:schemeClr val="tx1"/>
          </a:solidFill>
          <a:latin typeface="+mn-lt"/>
          <a:ea typeface="+mn-ea"/>
          <a:cs typeface="+mn-cs"/>
        </a:defRPr>
      </a:lvl7pPr>
      <a:lvl8pPr marL="2400000" algn="l" defTabSz="685715" rtl="0" eaLnBrk="1" latinLnBrk="0" hangingPunct="1">
        <a:defRPr sz="1350" kern="1200">
          <a:solidFill>
            <a:schemeClr val="tx1"/>
          </a:solidFill>
          <a:latin typeface="+mn-lt"/>
          <a:ea typeface="+mn-ea"/>
          <a:cs typeface="+mn-cs"/>
        </a:defRPr>
      </a:lvl8pPr>
      <a:lvl9pPr marL="2742857" algn="l" defTabSz="685715"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Subtitle 2">
            <a:extLst>
              <a:ext uri="{FF2B5EF4-FFF2-40B4-BE49-F238E27FC236}">
                <a16:creationId xmlns:a16="http://schemas.microsoft.com/office/drawing/2014/main" id="{B9994641-FDD5-4191-A4CE-DF07C7915E89}"/>
              </a:ext>
            </a:extLst>
          </p:cNvPr>
          <p:cNvSpPr txBox="1">
            <a:spLocks/>
          </p:cNvSpPr>
          <p:nvPr/>
        </p:nvSpPr>
        <p:spPr>
          <a:xfrm>
            <a:off x="1270993" y="5088232"/>
            <a:ext cx="6343649" cy="122872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spcBef>
                <a:spcPts val="0"/>
              </a:spcBef>
              <a:buNone/>
            </a:pPr>
            <a:r>
              <a:rPr lang="en-US" sz="3600" b="1" dirty="0">
                <a:solidFill>
                  <a:srgbClr val="7030A0"/>
                </a:solidFill>
                <a:latin typeface="Times New Roman" panose="02020603050405020304" pitchFamily="18" charset="0"/>
                <a:cs typeface="Times New Roman" panose="02020603050405020304" pitchFamily="18" charset="0"/>
              </a:rPr>
              <a:t>Fahad Ahmed</a:t>
            </a:r>
          </a:p>
          <a:p>
            <a:pPr marL="0" indent="0" algn="ctr">
              <a:spcBef>
                <a:spcPts val="0"/>
              </a:spcBef>
              <a:buNone/>
            </a:pPr>
            <a:r>
              <a:rPr lang="en-US" sz="2800" dirty="0">
                <a:solidFill>
                  <a:srgbClr val="002060"/>
                </a:solidFill>
                <a:latin typeface="Times New Roman" panose="02020603050405020304" pitchFamily="18" charset="0"/>
                <a:cs typeface="Times New Roman" panose="02020603050405020304" pitchFamily="18" charset="0"/>
              </a:rPr>
              <a:t>Lecturer, Dept. of </a:t>
            </a:r>
            <a:r>
              <a:rPr lang="en-US" sz="2800" dirty="0" smtClean="0">
                <a:solidFill>
                  <a:srgbClr val="002060"/>
                </a:solidFill>
                <a:latin typeface="Times New Roman" panose="02020603050405020304" pitchFamily="18" charset="0"/>
                <a:cs typeface="Times New Roman" panose="02020603050405020304" pitchFamily="18" charset="0"/>
              </a:rPr>
              <a:t>CSE</a:t>
            </a:r>
          </a:p>
          <a:p>
            <a:pPr marL="0" indent="0" algn="ctr">
              <a:spcBef>
                <a:spcPts val="0"/>
              </a:spcBef>
              <a:buNone/>
            </a:pPr>
            <a:r>
              <a:rPr lang="en-US" sz="1600" dirty="0" smtClean="0">
                <a:solidFill>
                  <a:srgbClr val="002060"/>
                </a:solidFill>
                <a:latin typeface="Times New Roman" panose="02020603050405020304" pitchFamily="18" charset="0"/>
                <a:cs typeface="Times New Roman" panose="02020603050405020304" pitchFamily="18" charset="0"/>
              </a:rPr>
              <a:t>E-mail: fahadahmed@uap-bd.edu</a:t>
            </a:r>
          </a:p>
          <a:p>
            <a:pPr marL="0" indent="0" algn="ctr">
              <a:spcBef>
                <a:spcPts val="0"/>
              </a:spcBef>
              <a:buNone/>
            </a:pPr>
            <a:endParaRPr lang="en-US" sz="2800" dirty="0">
              <a:solidFill>
                <a:srgbClr val="002060"/>
              </a:solidFill>
              <a:latin typeface="Times New Roman" panose="02020603050405020304" pitchFamily="18" charset="0"/>
              <a:cs typeface="Times New Roman" panose="02020603050405020304" pitchFamily="18" charset="0"/>
            </a:endParaRPr>
          </a:p>
          <a:p>
            <a:pPr marL="0" indent="0">
              <a:buNone/>
            </a:pPr>
            <a:endParaRPr lang="en-US" sz="1800" dirty="0"/>
          </a:p>
        </p:txBody>
      </p:sp>
      <p:sp>
        <p:nvSpPr>
          <p:cNvPr id="34" name="Rectangle 33">
            <a:extLst>
              <a:ext uri="{FF2B5EF4-FFF2-40B4-BE49-F238E27FC236}">
                <a16:creationId xmlns:a16="http://schemas.microsoft.com/office/drawing/2014/main" id="{DFDF5A0B-3F2C-4188-9624-856948B63B33}"/>
              </a:ext>
            </a:extLst>
          </p:cNvPr>
          <p:cNvSpPr/>
          <p:nvPr/>
        </p:nvSpPr>
        <p:spPr>
          <a:xfrm>
            <a:off x="0" y="0"/>
            <a:ext cx="9144000" cy="6858000"/>
          </a:xfrm>
          <a:prstGeom prst="rect">
            <a:avLst/>
          </a:prstGeom>
          <a:noFill/>
          <a:ln w="38100">
            <a:solidFill>
              <a:srgbClr val="91E5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436846E3-5EC8-4890-9987-7F42A01985C6}"/>
              </a:ext>
            </a:extLst>
          </p:cNvPr>
          <p:cNvSpPr/>
          <p:nvPr/>
        </p:nvSpPr>
        <p:spPr>
          <a:xfrm>
            <a:off x="152400" y="152400"/>
            <a:ext cx="8839200" cy="6553200"/>
          </a:xfrm>
          <a:prstGeom prst="rect">
            <a:avLst/>
          </a:prstGeom>
          <a:noFill/>
          <a:ln>
            <a:solidFill>
              <a:srgbClr val="91E5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381000" y="1492634"/>
            <a:ext cx="8428911" cy="1692771"/>
          </a:xfrm>
          <a:prstGeom prst="rect">
            <a:avLst/>
          </a:prstGeom>
          <a:noFill/>
        </p:spPr>
        <p:txBody>
          <a:bodyPr wrap="none" rtlCol="0">
            <a:spAutoFit/>
          </a:bodyPr>
          <a:lstStyle/>
          <a:p>
            <a:pPr algn="ctr"/>
            <a:r>
              <a:rPr lang="en-US" sz="5000" dirty="0">
                <a:solidFill>
                  <a:srgbClr val="0070C0"/>
                </a:solidFill>
                <a:latin typeface="Lucida Calligraphy" panose="03010101010101010101" pitchFamily="66" charset="0"/>
                <a:ea typeface="+mj-ea"/>
                <a:cs typeface="+mj-cs"/>
              </a:rPr>
              <a:t>CSE- </a:t>
            </a:r>
            <a:r>
              <a:rPr lang="en-US" sz="5000" dirty="0" smtClean="0">
                <a:solidFill>
                  <a:srgbClr val="0070C0"/>
                </a:solidFill>
                <a:latin typeface="Lucida Calligraphy" panose="03010101010101010101" pitchFamily="66" charset="0"/>
                <a:ea typeface="+mj-ea"/>
                <a:cs typeface="+mj-cs"/>
              </a:rPr>
              <a:t>321</a:t>
            </a:r>
          </a:p>
          <a:p>
            <a:pPr algn="ctr"/>
            <a:r>
              <a:rPr lang="en-US" sz="5400" dirty="0">
                <a:solidFill>
                  <a:srgbClr val="00B0F0"/>
                </a:solidFill>
                <a:latin typeface="Lucida Calligraphy" panose="03010101010101010101" pitchFamily="66" charset="0"/>
                <a:ea typeface="+mj-ea"/>
                <a:cs typeface="+mj-cs"/>
              </a:rPr>
              <a:t>Software  Engineering</a:t>
            </a:r>
          </a:p>
        </p:txBody>
      </p:sp>
      <p:sp>
        <p:nvSpPr>
          <p:cNvPr id="12" name="Rectangle 2"/>
          <p:cNvSpPr txBox="1">
            <a:spLocks noChangeArrowheads="1"/>
          </p:cNvSpPr>
          <p:nvPr/>
        </p:nvSpPr>
        <p:spPr>
          <a:xfrm>
            <a:off x="1971078" y="3232194"/>
            <a:ext cx="4943475" cy="1447801"/>
          </a:xfrm>
          <a:prstGeom prst="rect">
            <a:avLst/>
          </a:prstGeom>
        </p:spPr>
        <p:txBody>
          <a:bodyPr vert="horz" lIns="91440" tIns="45720" rIns="91440" bIns="45720" rtlCol="0" anchor="ctr">
            <a:normAutofit/>
          </a:bodyPr>
          <a:lstStyle>
            <a:lvl1pPr algn="l" defTabSz="685715" rtl="0" eaLnBrk="1" latinLnBrk="0" hangingPunct="1">
              <a:spcBef>
                <a:spcPct val="0"/>
              </a:spcBef>
              <a:buNone/>
              <a:defRPr sz="3000" kern="1200">
                <a:solidFill>
                  <a:schemeClr val="tx1">
                    <a:lumMod val="75000"/>
                    <a:lumOff val="25000"/>
                  </a:schemeClr>
                </a:solidFill>
                <a:latin typeface="+mj-lt"/>
                <a:ea typeface="+mj-ea"/>
                <a:cs typeface="+mj-cs"/>
              </a:defRPr>
            </a:lvl1pPr>
          </a:lstStyle>
          <a:p>
            <a:pPr algn="ctr"/>
            <a:r>
              <a:rPr lang="en-US" sz="4000" dirty="0">
                <a:solidFill>
                  <a:schemeClr val="tx1"/>
                </a:solidFill>
              </a:rPr>
              <a:t>Lecture </a:t>
            </a:r>
            <a:r>
              <a:rPr lang="en-US" sz="4000" dirty="0" smtClean="0">
                <a:solidFill>
                  <a:schemeClr val="tx1"/>
                </a:solidFill>
              </a:rPr>
              <a:t>: 02 </a:t>
            </a:r>
            <a:r>
              <a:rPr lang="en-US" sz="4000" dirty="0">
                <a:solidFill>
                  <a:schemeClr val="tx1"/>
                </a:solidFill>
              </a:rPr>
              <a:t/>
            </a:r>
            <a:br>
              <a:rPr lang="en-US" sz="4000" dirty="0">
                <a:solidFill>
                  <a:schemeClr val="tx1"/>
                </a:solidFill>
              </a:rPr>
            </a:br>
            <a:r>
              <a:rPr lang="en-US" sz="4000" dirty="0" smtClean="0">
                <a:solidFill>
                  <a:srgbClr val="FF0000"/>
                </a:solidFill>
                <a:latin typeface="Cambria" panose="02040503050406030204" pitchFamily="18" charset="0"/>
              </a:rPr>
              <a:t>Introduction (Cont.)</a:t>
            </a:r>
            <a:endParaRPr lang="en-US" altLang="en-US" sz="4000" dirty="0">
              <a:solidFill>
                <a:srgbClr val="FF0000"/>
              </a:solidFill>
              <a:latin typeface="Cambria" panose="02040503050406030204" pitchFamily="18"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70761" y="233938"/>
            <a:ext cx="1249388" cy="1211907"/>
          </a:xfrm>
          <a:prstGeom prst="rect">
            <a:avLst/>
          </a:prstGeom>
        </p:spPr>
      </p:pic>
    </p:spTree>
    <p:extLst>
      <p:ext uri="{BB962C8B-B14F-4D97-AF65-F5344CB8AC3E}">
        <p14:creationId xmlns:p14="http://schemas.microsoft.com/office/powerpoint/2010/main" val="358968073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smtClean="0">
                <a:latin typeface="Times New Roman" panose="02020603050405020304" pitchFamily="18" charset="0"/>
                <a:cs typeface="Times New Roman" panose="02020603050405020304" pitchFamily="18" charset="0"/>
              </a:rPr>
              <a:t>Software </a:t>
            </a:r>
            <a:r>
              <a:rPr lang="en-US" sz="3000" b="1" dirty="0">
                <a:latin typeface="Times New Roman" panose="02020603050405020304" pitchFamily="18" charset="0"/>
                <a:cs typeface="Times New Roman" panose="02020603050405020304" pitchFamily="18" charset="0"/>
              </a:rPr>
              <a:t>process</a:t>
            </a: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7B1AFE59-00C6-4921-A621-C727A74DF132}" type="datetime5">
              <a:rPr lang="en-US" sz="2000" smtClean="0"/>
              <a:t>30-Jun-20</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10</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9" name="TextBox 8"/>
          <p:cNvSpPr txBox="1"/>
          <p:nvPr/>
        </p:nvSpPr>
        <p:spPr>
          <a:xfrm>
            <a:off x="74348" y="864799"/>
            <a:ext cx="8998519" cy="4893647"/>
          </a:xfrm>
          <a:prstGeom prst="rect">
            <a:avLst/>
          </a:prstGeom>
          <a:noFill/>
        </p:spPr>
        <p:txBody>
          <a:bodyPr wrap="square" rtlCol="0">
            <a:spAutoFit/>
          </a:bodyPr>
          <a:lstStyle/>
          <a:p>
            <a:pPr>
              <a:spcAft>
                <a:spcPts val="0"/>
              </a:spcAft>
            </a:pPr>
            <a:r>
              <a:rPr lang="en-GB" altLang="en-US" sz="2400" dirty="0"/>
              <a:t>What is a software process</a:t>
            </a:r>
            <a:r>
              <a:rPr lang="en-GB" altLang="en-US" sz="2400" dirty="0" smtClean="0"/>
              <a:t>?</a:t>
            </a:r>
          </a:p>
          <a:p>
            <a:pPr>
              <a:spcAft>
                <a:spcPts val="0"/>
              </a:spcAft>
            </a:pPr>
            <a:endParaRPr lang="en-GB" altLang="en-US" sz="2400" dirty="0" smtClean="0"/>
          </a:p>
          <a:p>
            <a:pPr>
              <a:spcAft>
                <a:spcPts val="0"/>
              </a:spcAft>
            </a:pPr>
            <a:r>
              <a:rPr lang="en-US" sz="2200" dirty="0" smtClean="0">
                <a:solidFill>
                  <a:srgbClr val="000000"/>
                </a:solidFill>
                <a:ea typeface="Times New Roman"/>
                <a:cs typeface="Times New Roman" panose="02020603050405020304" pitchFamily="18" charset="0"/>
              </a:rPr>
              <a:t>A </a:t>
            </a:r>
            <a:r>
              <a:rPr lang="en-US" sz="2200" dirty="0">
                <a:solidFill>
                  <a:srgbClr val="000000"/>
                </a:solidFill>
                <a:ea typeface="Times New Roman"/>
                <a:cs typeface="Times New Roman" panose="02020603050405020304" pitchFamily="18" charset="0"/>
              </a:rPr>
              <a:t>software process is </a:t>
            </a:r>
            <a:r>
              <a:rPr lang="en-US" sz="2200" b="1" dirty="0">
                <a:solidFill>
                  <a:srgbClr val="000000"/>
                </a:solidFill>
                <a:ea typeface="Times New Roman"/>
                <a:cs typeface="Times New Roman" panose="02020603050405020304" pitchFamily="18" charset="0"/>
              </a:rPr>
              <a:t>a sequence of activities </a:t>
            </a:r>
            <a:r>
              <a:rPr lang="en-US" sz="2200" dirty="0">
                <a:solidFill>
                  <a:srgbClr val="000000"/>
                </a:solidFill>
                <a:ea typeface="Times New Roman"/>
                <a:cs typeface="Times New Roman" panose="02020603050405020304" pitchFamily="18" charset="0"/>
              </a:rPr>
              <a:t>that leads to </a:t>
            </a:r>
            <a:r>
              <a:rPr lang="en-US" sz="2200" dirty="0" smtClean="0">
                <a:solidFill>
                  <a:srgbClr val="000000"/>
                </a:solidFill>
                <a:ea typeface="Times New Roman"/>
                <a:cs typeface="Times New Roman" panose="02020603050405020304" pitchFamily="18" charset="0"/>
              </a:rPr>
              <a:t>the production </a:t>
            </a:r>
            <a:r>
              <a:rPr lang="en-US" sz="2200" dirty="0">
                <a:solidFill>
                  <a:srgbClr val="000000"/>
                </a:solidFill>
                <a:ea typeface="Times New Roman"/>
                <a:cs typeface="Times New Roman" panose="02020603050405020304" pitchFamily="18" charset="0"/>
              </a:rPr>
              <a:t>of a software product</a:t>
            </a:r>
            <a:r>
              <a:rPr lang="en-US" sz="2200" dirty="0" smtClean="0">
                <a:solidFill>
                  <a:srgbClr val="000000"/>
                </a:solidFill>
                <a:ea typeface="Times New Roman"/>
                <a:cs typeface="Times New Roman" panose="02020603050405020304" pitchFamily="18" charset="0"/>
              </a:rPr>
              <a:t>.</a:t>
            </a:r>
          </a:p>
          <a:p>
            <a:pPr>
              <a:spcAft>
                <a:spcPts val="0"/>
              </a:spcAft>
            </a:pPr>
            <a:endParaRPr lang="en-US" sz="2200" dirty="0" smtClean="0">
              <a:solidFill>
                <a:srgbClr val="000000"/>
              </a:solidFill>
              <a:ea typeface="Times New Roman"/>
              <a:cs typeface="Times New Roman" panose="02020603050405020304" pitchFamily="18" charset="0"/>
            </a:endParaRPr>
          </a:p>
          <a:p>
            <a:pPr algn="just"/>
            <a:r>
              <a:rPr lang="en-GB" altLang="en-US" sz="2200" i="1" dirty="0"/>
              <a:t>Generic</a:t>
            </a:r>
            <a:r>
              <a:rPr lang="en-GB" altLang="en-US" sz="2200" dirty="0"/>
              <a:t> activities in all software processes are:</a:t>
            </a:r>
          </a:p>
          <a:p>
            <a:pPr marL="742950" lvl="1" indent="-285750" algn="just">
              <a:lnSpc>
                <a:spcPct val="200000"/>
              </a:lnSpc>
              <a:buFont typeface="Wingdings" panose="05000000000000000000" pitchFamily="2" charset="2"/>
              <a:buChar char="v"/>
            </a:pPr>
            <a:r>
              <a:rPr lang="en-GB" altLang="en-US" sz="2200" dirty="0"/>
              <a:t>Software Specification </a:t>
            </a:r>
            <a:endParaRPr lang="en-GB" altLang="en-US" sz="2200" dirty="0" smtClean="0"/>
          </a:p>
          <a:p>
            <a:pPr marL="742950" lvl="1" indent="-285750" algn="just">
              <a:lnSpc>
                <a:spcPct val="200000"/>
              </a:lnSpc>
              <a:buFont typeface="Wingdings" panose="05000000000000000000" pitchFamily="2" charset="2"/>
              <a:buChar char="v"/>
            </a:pPr>
            <a:r>
              <a:rPr lang="en-GB" altLang="en-US" sz="2200" dirty="0" smtClean="0"/>
              <a:t>Software Development</a:t>
            </a:r>
            <a:endParaRPr lang="en-GB" altLang="en-US" sz="2200" dirty="0"/>
          </a:p>
          <a:p>
            <a:pPr marL="742950" lvl="1" indent="-285750" algn="just">
              <a:lnSpc>
                <a:spcPct val="200000"/>
              </a:lnSpc>
              <a:buFont typeface="Wingdings" panose="05000000000000000000" pitchFamily="2" charset="2"/>
              <a:buChar char="v"/>
            </a:pPr>
            <a:r>
              <a:rPr lang="en-GB" altLang="en-US" sz="2200" dirty="0"/>
              <a:t>Software </a:t>
            </a:r>
            <a:r>
              <a:rPr lang="en-GB" altLang="en-US" sz="2200" dirty="0" smtClean="0"/>
              <a:t>Validation </a:t>
            </a:r>
          </a:p>
          <a:p>
            <a:pPr marL="742950" lvl="1" indent="-285750" algn="just">
              <a:lnSpc>
                <a:spcPct val="200000"/>
              </a:lnSpc>
              <a:buFont typeface="Wingdings" panose="05000000000000000000" pitchFamily="2" charset="2"/>
              <a:buChar char="v"/>
            </a:pPr>
            <a:r>
              <a:rPr lang="en-GB" altLang="en-US" sz="2200" dirty="0" smtClean="0"/>
              <a:t>Software Evolution</a:t>
            </a:r>
            <a:endParaRPr lang="en-GB" sz="2200" dirty="0">
              <a:solidFill>
                <a:srgbClr val="000000"/>
              </a:solidFill>
              <a:ea typeface="Times New Roman"/>
              <a:cs typeface="Times New Roman" panose="02020603050405020304" pitchFamily="18" charset="0"/>
            </a:endParaRPr>
          </a:p>
        </p:txBody>
      </p:sp>
    </p:spTree>
    <p:extLst>
      <p:ext uri="{BB962C8B-B14F-4D97-AF65-F5344CB8AC3E}">
        <p14:creationId xmlns:p14="http://schemas.microsoft.com/office/powerpoint/2010/main" val="113721491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a:latin typeface="Times New Roman" panose="02020603050405020304" pitchFamily="18" charset="0"/>
                <a:cs typeface="Times New Roman" panose="02020603050405020304" pitchFamily="18" charset="0"/>
              </a:rPr>
              <a:t>General issues that affect software</a:t>
            </a:r>
            <a:endParaRPr lang="en-US" sz="3000" b="1" dirty="0">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7B1AFE59-00C6-4921-A621-C727A74DF132}" type="datetime5">
              <a:rPr lang="en-US" sz="2000" smtClean="0"/>
              <a:t>30-Jun-20</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11</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9" name="TextBox 8"/>
          <p:cNvSpPr txBox="1"/>
          <p:nvPr/>
        </p:nvSpPr>
        <p:spPr>
          <a:xfrm>
            <a:off x="74348" y="1052575"/>
            <a:ext cx="8998519" cy="3631763"/>
          </a:xfrm>
          <a:prstGeom prst="rect">
            <a:avLst/>
          </a:prstGeom>
          <a:noFill/>
        </p:spPr>
        <p:txBody>
          <a:bodyPr wrap="square" rtlCol="0">
            <a:spAutoFit/>
          </a:bodyPr>
          <a:lstStyle/>
          <a:p>
            <a:pPr>
              <a:spcAft>
                <a:spcPts val="0"/>
              </a:spcAft>
            </a:pPr>
            <a:r>
              <a:rPr lang="en-US" sz="2400" dirty="0"/>
              <a:t>General issues that affect </a:t>
            </a:r>
            <a:r>
              <a:rPr lang="en-US" sz="2400" dirty="0" smtClean="0"/>
              <a:t>software</a:t>
            </a:r>
          </a:p>
          <a:p>
            <a:pPr>
              <a:spcAft>
                <a:spcPts val="0"/>
              </a:spcAft>
            </a:pPr>
            <a:endParaRPr lang="en-GB" altLang="en-US" sz="2400" dirty="0" smtClean="0"/>
          </a:p>
          <a:p>
            <a:pPr marL="800100" lvl="1" indent="-342900">
              <a:lnSpc>
                <a:spcPct val="200000"/>
              </a:lnSpc>
              <a:buFont typeface="Wingdings" panose="05000000000000000000" pitchFamily="2" charset="2"/>
              <a:buChar char="v"/>
            </a:pPr>
            <a:r>
              <a:rPr lang="en-GB" sz="2000" dirty="0"/>
              <a:t>Heterogeneity </a:t>
            </a:r>
            <a:endParaRPr lang="en-US" sz="2000" dirty="0"/>
          </a:p>
          <a:p>
            <a:pPr marL="800100" lvl="1" indent="-342900">
              <a:lnSpc>
                <a:spcPct val="200000"/>
              </a:lnSpc>
              <a:buFont typeface="Wingdings" panose="05000000000000000000" pitchFamily="2" charset="2"/>
              <a:buChar char="v"/>
            </a:pPr>
            <a:r>
              <a:rPr lang="en-GB" sz="2000" dirty="0"/>
              <a:t>Business and social change </a:t>
            </a:r>
            <a:endParaRPr lang="en-US" sz="2000" dirty="0"/>
          </a:p>
          <a:p>
            <a:pPr marL="800100" lvl="1" indent="-342900">
              <a:lnSpc>
                <a:spcPct val="200000"/>
              </a:lnSpc>
              <a:buFont typeface="Wingdings" panose="05000000000000000000" pitchFamily="2" charset="2"/>
              <a:buChar char="v"/>
            </a:pPr>
            <a:r>
              <a:rPr lang="en-GB" sz="2000" dirty="0"/>
              <a:t>Security and trust </a:t>
            </a:r>
          </a:p>
          <a:p>
            <a:pPr marL="800100" lvl="1" indent="-342900">
              <a:lnSpc>
                <a:spcPct val="200000"/>
              </a:lnSpc>
              <a:buFont typeface="Wingdings" panose="05000000000000000000" pitchFamily="2" charset="2"/>
              <a:buChar char="v"/>
            </a:pPr>
            <a:r>
              <a:rPr lang="en-GB" sz="2000" dirty="0"/>
              <a:t>Scale</a:t>
            </a:r>
          </a:p>
          <a:p>
            <a:pPr>
              <a:spcAft>
                <a:spcPts val="0"/>
              </a:spcAft>
            </a:pPr>
            <a:endParaRPr lang="en-US" sz="2200" dirty="0" smtClean="0">
              <a:solidFill>
                <a:srgbClr val="000000"/>
              </a:solidFill>
              <a:ea typeface="Times New Roman"/>
              <a:cs typeface="Times New Roman" panose="02020603050405020304" pitchFamily="18" charset="0"/>
            </a:endParaRPr>
          </a:p>
        </p:txBody>
      </p:sp>
    </p:spTree>
    <p:extLst>
      <p:ext uri="{BB962C8B-B14F-4D97-AF65-F5344CB8AC3E}">
        <p14:creationId xmlns:p14="http://schemas.microsoft.com/office/powerpoint/2010/main" val="169138777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smtClean="0">
                <a:latin typeface="Times New Roman" panose="02020603050405020304" pitchFamily="18" charset="0"/>
                <a:cs typeface="Times New Roman" panose="02020603050405020304" pitchFamily="18" charset="0"/>
              </a:rPr>
              <a:t>Software Process Model</a:t>
            </a:r>
            <a:endParaRPr lang="en-US" sz="3000" b="1" dirty="0">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7B1AFE59-00C6-4921-A621-C727A74DF132}" type="datetime5">
              <a:rPr lang="en-US" sz="2000" smtClean="0"/>
              <a:t>30-Jun-20</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12</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9" name="TextBox 8"/>
          <p:cNvSpPr txBox="1"/>
          <p:nvPr/>
        </p:nvSpPr>
        <p:spPr>
          <a:xfrm>
            <a:off x="0" y="836496"/>
            <a:ext cx="8998519" cy="5613845"/>
          </a:xfrm>
          <a:prstGeom prst="rect">
            <a:avLst/>
          </a:prstGeom>
          <a:noFill/>
        </p:spPr>
        <p:txBody>
          <a:bodyPr wrap="square" rtlCol="0">
            <a:spAutoFit/>
          </a:bodyPr>
          <a:lstStyle/>
          <a:p>
            <a:pPr>
              <a:spcAft>
                <a:spcPts val="0"/>
              </a:spcAft>
            </a:pPr>
            <a:r>
              <a:rPr lang="en-GB" altLang="en-US" sz="2400" dirty="0"/>
              <a:t>What is a software process model</a:t>
            </a:r>
            <a:r>
              <a:rPr lang="en-GB" altLang="en-US" sz="2400" dirty="0" smtClean="0"/>
              <a:t>?</a:t>
            </a:r>
          </a:p>
          <a:p>
            <a:pPr algn="just">
              <a:spcAft>
                <a:spcPts val="0"/>
              </a:spcAft>
            </a:pPr>
            <a:r>
              <a:rPr lang="en-US" dirty="0">
                <a:ea typeface="Times New Roman"/>
                <a:cs typeface="Times New Roman" panose="02020603050405020304" pitchFamily="18" charset="0"/>
              </a:rPr>
              <a:t>A software process model is </a:t>
            </a:r>
            <a:r>
              <a:rPr lang="en-US" b="1" dirty="0">
                <a:ea typeface="Times New Roman"/>
                <a:cs typeface="Times New Roman" panose="02020603050405020304" pitchFamily="18" charset="0"/>
              </a:rPr>
              <a:t>a simplified description </a:t>
            </a:r>
            <a:r>
              <a:rPr lang="en-US" dirty="0">
                <a:ea typeface="Times New Roman"/>
                <a:cs typeface="Times New Roman" panose="02020603050405020304" pitchFamily="18" charset="0"/>
              </a:rPr>
              <a:t>of a software process that presents one view of that process. Process models may include activities that </a:t>
            </a:r>
            <a:r>
              <a:rPr lang="en-US" dirty="0" smtClean="0">
                <a:ea typeface="Times New Roman"/>
                <a:cs typeface="Times New Roman" panose="02020603050405020304" pitchFamily="18" charset="0"/>
              </a:rPr>
              <a:t>are part of </a:t>
            </a:r>
            <a:r>
              <a:rPr lang="en-US" dirty="0">
                <a:ea typeface="Times New Roman"/>
                <a:cs typeface="Times New Roman" panose="02020603050405020304" pitchFamily="18" charset="0"/>
              </a:rPr>
              <a:t>the software process, software products and the roles of people involved in software </a:t>
            </a:r>
            <a:r>
              <a:rPr lang="en-US" dirty="0" smtClean="0">
                <a:ea typeface="Times New Roman"/>
                <a:cs typeface="Times New Roman" panose="02020603050405020304" pitchFamily="18" charset="0"/>
              </a:rPr>
              <a:t>engineering.</a:t>
            </a:r>
          </a:p>
          <a:p>
            <a:pPr algn="just">
              <a:spcAft>
                <a:spcPts val="0"/>
              </a:spcAft>
            </a:pPr>
            <a:endParaRPr lang="en-US" dirty="0">
              <a:ea typeface="Times New Roman"/>
              <a:cs typeface="Times New Roman" panose="02020603050405020304" pitchFamily="18" charset="0"/>
            </a:endParaRPr>
          </a:p>
          <a:p>
            <a:pPr>
              <a:lnSpc>
                <a:spcPct val="90000"/>
              </a:lnSpc>
            </a:pPr>
            <a:r>
              <a:rPr lang="en-GB" altLang="en-US" dirty="0"/>
              <a:t>Examples of process perspectives are:</a:t>
            </a:r>
          </a:p>
          <a:p>
            <a:pPr marL="742950" lvl="1" indent="-285750">
              <a:lnSpc>
                <a:spcPct val="150000"/>
              </a:lnSpc>
              <a:buFont typeface="Wingdings" panose="05000000000000000000" pitchFamily="2" charset="2"/>
              <a:buChar char="v"/>
            </a:pPr>
            <a:r>
              <a:rPr lang="en-GB" altLang="en-US" dirty="0"/>
              <a:t>Workflow perspective - sequence of activities</a:t>
            </a:r>
            <a:r>
              <a:rPr lang="en-GB" altLang="en-US" dirty="0" smtClean="0"/>
              <a:t>, </a:t>
            </a:r>
            <a:r>
              <a:rPr lang="en-US" altLang="en-US" b="1" dirty="0">
                <a:solidFill>
                  <a:schemeClr val="accent1"/>
                </a:solidFill>
              </a:rPr>
              <a:t>UML Sequence </a:t>
            </a:r>
            <a:r>
              <a:rPr lang="en-US" altLang="en-US" b="1" dirty="0" smtClean="0">
                <a:solidFill>
                  <a:schemeClr val="accent1"/>
                </a:solidFill>
              </a:rPr>
              <a:t>Diagrams</a:t>
            </a:r>
            <a:endParaRPr lang="en-GB" altLang="en-US" dirty="0">
              <a:solidFill>
                <a:schemeClr val="accent1"/>
              </a:solidFill>
            </a:endParaRPr>
          </a:p>
          <a:p>
            <a:pPr marL="742950" lvl="1" indent="-285750">
              <a:lnSpc>
                <a:spcPct val="150000"/>
              </a:lnSpc>
              <a:buFont typeface="Wingdings" panose="05000000000000000000" pitchFamily="2" charset="2"/>
              <a:buChar char="v"/>
            </a:pPr>
            <a:r>
              <a:rPr lang="en-GB" altLang="en-US" dirty="0" smtClean="0"/>
              <a:t>Data-flow perspective </a:t>
            </a:r>
            <a:r>
              <a:rPr lang="en-GB" altLang="en-US" dirty="0"/>
              <a:t>- information flow,  </a:t>
            </a:r>
            <a:r>
              <a:rPr lang="en-GB" altLang="en-US" b="1" dirty="0">
                <a:solidFill>
                  <a:schemeClr val="accent1"/>
                </a:solidFill>
              </a:rPr>
              <a:t>DFD’s</a:t>
            </a:r>
          </a:p>
          <a:p>
            <a:pPr marL="742950" lvl="1" indent="-285750">
              <a:lnSpc>
                <a:spcPct val="150000"/>
              </a:lnSpc>
              <a:buFont typeface="Wingdings" panose="05000000000000000000" pitchFamily="2" charset="2"/>
              <a:buChar char="v"/>
            </a:pPr>
            <a:r>
              <a:rPr lang="en-GB" altLang="en-US" dirty="0"/>
              <a:t>Role/action perspective - who does what.  </a:t>
            </a:r>
            <a:r>
              <a:rPr lang="en-GB" altLang="en-US" b="1" dirty="0">
                <a:solidFill>
                  <a:schemeClr val="accent1"/>
                </a:solidFill>
              </a:rPr>
              <a:t>Gantt </a:t>
            </a:r>
            <a:r>
              <a:rPr lang="en-GB" altLang="en-US" b="1" dirty="0" smtClean="0">
                <a:solidFill>
                  <a:schemeClr val="accent1"/>
                </a:solidFill>
              </a:rPr>
              <a:t>Charts</a:t>
            </a:r>
          </a:p>
          <a:p>
            <a:pPr lvl="1">
              <a:lnSpc>
                <a:spcPct val="90000"/>
              </a:lnSpc>
            </a:pPr>
            <a:endParaRPr lang="en-GB" altLang="en-US" b="1" dirty="0"/>
          </a:p>
          <a:p>
            <a:pPr>
              <a:lnSpc>
                <a:spcPct val="90000"/>
              </a:lnSpc>
            </a:pPr>
            <a:r>
              <a:rPr lang="en-US" altLang="en-US" dirty="0"/>
              <a:t>Most software process models are based on one of three general models </a:t>
            </a:r>
            <a:r>
              <a:rPr lang="en-US" altLang="en-US" dirty="0" smtClean="0"/>
              <a:t>or paradigms </a:t>
            </a:r>
            <a:r>
              <a:rPr lang="en-US" altLang="en-US" dirty="0"/>
              <a:t>of software development</a:t>
            </a:r>
            <a:r>
              <a:rPr lang="en-US" altLang="en-US" dirty="0" smtClean="0"/>
              <a:t>:</a:t>
            </a:r>
          </a:p>
          <a:p>
            <a:pPr marL="742950" lvl="1" indent="-285750">
              <a:lnSpc>
                <a:spcPct val="150000"/>
              </a:lnSpc>
              <a:buFont typeface="Wingdings" panose="05000000000000000000" pitchFamily="2" charset="2"/>
              <a:buChar char="v"/>
            </a:pPr>
            <a:r>
              <a:rPr lang="en-US" altLang="en-US" dirty="0"/>
              <a:t>The waterfall approach </a:t>
            </a:r>
            <a:endParaRPr lang="en-US" altLang="en-US" dirty="0" smtClean="0"/>
          </a:p>
          <a:p>
            <a:pPr marL="742950" lvl="1" indent="-285750">
              <a:lnSpc>
                <a:spcPct val="150000"/>
              </a:lnSpc>
              <a:buFont typeface="Wingdings" panose="05000000000000000000" pitchFamily="2" charset="2"/>
              <a:buChar char="v"/>
            </a:pPr>
            <a:r>
              <a:rPr lang="en-US" altLang="en-US" dirty="0"/>
              <a:t>Iterative </a:t>
            </a:r>
            <a:r>
              <a:rPr lang="en-US" altLang="en-US" dirty="0" smtClean="0"/>
              <a:t>development</a:t>
            </a:r>
          </a:p>
          <a:p>
            <a:pPr marL="742950" lvl="1" indent="-285750">
              <a:lnSpc>
                <a:spcPct val="150000"/>
              </a:lnSpc>
              <a:buFont typeface="Wingdings" panose="05000000000000000000" pitchFamily="2" charset="2"/>
              <a:buChar char="v"/>
            </a:pPr>
            <a:r>
              <a:rPr lang="en-US" altLang="en-US" dirty="0"/>
              <a:t>Component-based software engineering (CBSE) </a:t>
            </a:r>
            <a:endParaRPr lang="en-US" altLang="en-US" dirty="0" smtClean="0"/>
          </a:p>
          <a:p>
            <a:pPr>
              <a:lnSpc>
                <a:spcPct val="90000"/>
              </a:lnSpc>
            </a:pPr>
            <a:endParaRPr lang="en-US" altLang="en-US" i="1" dirty="0" smtClean="0"/>
          </a:p>
          <a:p>
            <a:pPr>
              <a:lnSpc>
                <a:spcPct val="90000"/>
              </a:lnSpc>
            </a:pPr>
            <a:endParaRPr lang="en-US" sz="2200" dirty="0" smtClean="0">
              <a:ea typeface="Times New Roman"/>
              <a:cs typeface="Times New Roman" panose="02020603050405020304" pitchFamily="18" charset="0"/>
            </a:endParaRPr>
          </a:p>
        </p:txBody>
      </p:sp>
    </p:spTree>
    <p:extLst>
      <p:ext uri="{BB962C8B-B14F-4D97-AF65-F5344CB8AC3E}">
        <p14:creationId xmlns:p14="http://schemas.microsoft.com/office/powerpoint/2010/main" val="79944850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smtClean="0">
                <a:latin typeface="Times New Roman" panose="02020603050405020304" pitchFamily="18" charset="0"/>
                <a:cs typeface="Times New Roman" panose="02020603050405020304" pitchFamily="18" charset="0"/>
              </a:rPr>
              <a:t>Key </a:t>
            </a:r>
            <a:r>
              <a:rPr lang="en-US" sz="3000" b="1" dirty="0">
                <a:latin typeface="Times New Roman" panose="02020603050405020304" pitchFamily="18" charset="0"/>
                <a:cs typeface="Times New Roman" panose="02020603050405020304" pitchFamily="18" charset="0"/>
              </a:rPr>
              <a:t>challenges facing software engineering</a:t>
            </a: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7B1AFE59-00C6-4921-A621-C727A74DF132}" type="datetime5">
              <a:rPr lang="en-US" sz="2000" smtClean="0"/>
              <a:t>30-Jun-20</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13</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9" name="TextBox 8"/>
          <p:cNvSpPr txBox="1"/>
          <p:nvPr/>
        </p:nvSpPr>
        <p:spPr>
          <a:xfrm>
            <a:off x="152400" y="836496"/>
            <a:ext cx="8846119" cy="3831818"/>
          </a:xfrm>
          <a:prstGeom prst="rect">
            <a:avLst/>
          </a:prstGeom>
          <a:noFill/>
        </p:spPr>
        <p:txBody>
          <a:bodyPr wrap="square" rtlCol="0">
            <a:spAutoFit/>
          </a:bodyPr>
          <a:lstStyle/>
          <a:p>
            <a:pPr>
              <a:lnSpc>
                <a:spcPct val="90000"/>
              </a:lnSpc>
            </a:pPr>
            <a:r>
              <a:rPr lang="en-GB" altLang="en-US" sz="2400" dirty="0"/>
              <a:t>What are the </a:t>
            </a:r>
            <a:r>
              <a:rPr lang="en-GB" altLang="en-US" sz="2400" dirty="0">
                <a:solidFill>
                  <a:srgbClr val="0000FF"/>
                </a:solidFill>
              </a:rPr>
              <a:t>key challenges</a:t>
            </a:r>
            <a:r>
              <a:rPr lang="en-GB" altLang="en-US" sz="2400" dirty="0"/>
              <a:t> facing software engineering</a:t>
            </a:r>
            <a:r>
              <a:rPr lang="en-GB" altLang="en-US" sz="2400" dirty="0" smtClean="0"/>
              <a:t>?</a:t>
            </a:r>
          </a:p>
          <a:p>
            <a:pPr>
              <a:lnSpc>
                <a:spcPct val="90000"/>
              </a:lnSpc>
            </a:pPr>
            <a:endParaRPr lang="en-GB" sz="2400" dirty="0">
              <a:ea typeface="Times New Roman"/>
              <a:cs typeface="Times New Roman" panose="02020603050405020304" pitchFamily="18" charset="0"/>
            </a:endParaRPr>
          </a:p>
          <a:p>
            <a:pPr algn="just"/>
            <a:r>
              <a:rPr lang="en-GB" altLang="en-US" sz="2000" dirty="0"/>
              <a:t>Coping with </a:t>
            </a:r>
            <a:r>
              <a:rPr lang="en-GB" altLang="en-US" sz="2000" dirty="0">
                <a:solidFill>
                  <a:srgbClr val="0000FF"/>
                </a:solidFill>
              </a:rPr>
              <a:t>legacy systems</a:t>
            </a:r>
            <a:r>
              <a:rPr lang="en-GB" altLang="en-US" sz="2000" dirty="0"/>
              <a:t>, coping with </a:t>
            </a:r>
            <a:r>
              <a:rPr lang="en-GB" altLang="en-US" sz="2000" dirty="0">
                <a:solidFill>
                  <a:srgbClr val="0000FF"/>
                </a:solidFill>
              </a:rPr>
              <a:t>increasing diversity</a:t>
            </a:r>
            <a:r>
              <a:rPr lang="en-GB" altLang="en-US" sz="2000" dirty="0"/>
              <a:t> and coping with demands for </a:t>
            </a:r>
            <a:r>
              <a:rPr lang="en-GB" altLang="en-US" sz="2000" dirty="0">
                <a:solidFill>
                  <a:srgbClr val="0000FF"/>
                </a:solidFill>
              </a:rPr>
              <a:t>reduced delivery times</a:t>
            </a:r>
            <a:r>
              <a:rPr lang="en-GB" altLang="en-US" sz="2000" dirty="0" smtClean="0">
                <a:solidFill>
                  <a:srgbClr val="0000FF"/>
                </a:solidFill>
              </a:rPr>
              <a:t>.</a:t>
            </a:r>
          </a:p>
          <a:p>
            <a:pPr algn="just"/>
            <a:endParaRPr lang="en-GB" altLang="en-US" sz="2000" dirty="0">
              <a:solidFill>
                <a:srgbClr val="0000FF"/>
              </a:solidFill>
            </a:endParaRPr>
          </a:p>
          <a:p>
            <a:pPr marL="800100" lvl="1" indent="-342900" algn="just">
              <a:buFont typeface="Wingdings" panose="05000000000000000000" pitchFamily="2" charset="2"/>
              <a:buChar char="v"/>
            </a:pPr>
            <a:r>
              <a:rPr lang="en-GB" altLang="en-US" sz="2000" b="1" dirty="0"/>
              <a:t>Legacy systems</a:t>
            </a:r>
            <a:r>
              <a:rPr lang="en-GB" altLang="en-US" sz="2000" dirty="0"/>
              <a:t> – old, valuable systems must be maintained and updated</a:t>
            </a:r>
            <a:r>
              <a:rPr lang="en-GB" altLang="en-US" sz="2000" dirty="0" smtClean="0"/>
              <a:t>.</a:t>
            </a:r>
          </a:p>
          <a:p>
            <a:pPr marL="800100" lvl="1" indent="-342900" algn="just">
              <a:buFont typeface="Wingdings" panose="05000000000000000000" pitchFamily="2" charset="2"/>
              <a:buChar char="v"/>
            </a:pPr>
            <a:endParaRPr lang="en-GB" altLang="en-US" sz="2000" dirty="0"/>
          </a:p>
          <a:p>
            <a:pPr marL="800100" lvl="1" indent="-342900" algn="just">
              <a:buFont typeface="Wingdings" panose="05000000000000000000" pitchFamily="2" charset="2"/>
              <a:buChar char="v"/>
            </a:pPr>
            <a:r>
              <a:rPr lang="en-GB" altLang="en-US" sz="2000" b="1" dirty="0"/>
              <a:t>Heterogeneity</a:t>
            </a:r>
            <a:r>
              <a:rPr lang="en-GB" altLang="en-US" sz="2000" dirty="0"/>
              <a:t> – systems are distributed and include a mix of hardware and software</a:t>
            </a:r>
            <a:r>
              <a:rPr lang="en-GB" altLang="en-US" sz="2000" dirty="0" smtClean="0"/>
              <a:t>.</a:t>
            </a:r>
          </a:p>
          <a:p>
            <a:pPr marL="800100" lvl="1" indent="-342900" algn="just">
              <a:buFont typeface="Wingdings" panose="05000000000000000000" pitchFamily="2" charset="2"/>
              <a:buChar char="v"/>
            </a:pPr>
            <a:endParaRPr lang="en-GB" altLang="en-US" sz="2000" dirty="0"/>
          </a:p>
          <a:p>
            <a:pPr marL="800100" lvl="1" indent="-342900" algn="just">
              <a:buFont typeface="Wingdings" panose="05000000000000000000" pitchFamily="2" charset="2"/>
              <a:buChar char="v"/>
            </a:pPr>
            <a:r>
              <a:rPr lang="en-GB" altLang="en-US" sz="2000" b="1" dirty="0"/>
              <a:t>Delivery</a:t>
            </a:r>
            <a:r>
              <a:rPr lang="en-GB" altLang="en-US" sz="2000" dirty="0"/>
              <a:t> – there is increasing pressure for faster delivery of software.</a:t>
            </a:r>
          </a:p>
          <a:p>
            <a:pPr>
              <a:lnSpc>
                <a:spcPct val="90000"/>
              </a:lnSpc>
            </a:pPr>
            <a:endParaRPr lang="en-US" sz="2200" dirty="0" smtClean="0">
              <a:ea typeface="Times New Roman"/>
              <a:cs typeface="Times New Roman" panose="02020603050405020304" pitchFamily="18" charset="0"/>
            </a:endParaRPr>
          </a:p>
        </p:txBody>
      </p:sp>
    </p:spTree>
    <p:extLst>
      <p:ext uri="{BB962C8B-B14F-4D97-AF65-F5344CB8AC3E}">
        <p14:creationId xmlns:p14="http://schemas.microsoft.com/office/powerpoint/2010/main" val="351370151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914400"/>
            <a:ext cx="8229600" cy="4525963"/>
          </a:xfrm>
        </p:spPr>
        <p:txBody>
          <a:bodyPr>
            <a:normAutofit/>
          </a:bodyPr>
          <a:lstStyle/>
          <a:p>
            <a:pPr algn="just"/>
            <a:r>
              <a:rPr lang="en-US" sz="2200" b="1" dirty="0" smtClean="0"/>
              <a:t>The Web </a:t>
            </a:r>
            <a:r>
              <a:rPr lang="en-US" sz="2200" dirty="0" smtClean="0"/>
              <a:t>is now a platform for running application and organizations are increasingly developing web-based systems rather than local systems.</a:t>
            </a:r>
          </a:p>
          <a:p>
            <a:pPr algn="just"/>
            <a:endParaRPr lang="en-US" sz="2200" dirty="0" smtClean="0"/>
          </a:p>
          <a:p>
            <a:pPr algn="just"/>
            <a:r>
              <a:rPr lang="en-US" sz="2200" b="1" dirty="0" smtClean="0"/>
              <a:t>Web services  </a:t>
            </a:r>
            <a:r>
              <a:rPr lang="en-US" sz="2200" dirty="0" smtClean="0"/>
              <a:t>allow application functionality to be accessed over the web.</a:t>
            </a:r>
          </a:p>
          <a:p>
            <a:pPr algn="just"/>
            <a:endParaRPr lang="en-US" sz="2200" dirty="0" smtClean="0"/>
          </a:p>
          <a:p>
            <a:pPr algn="just"/>
            <a:r>
              <a:rPr lang="en-US" sz="2200" b="1" dirty="0" smtClean="0"/>
              <a:t>Cloud computing </a:t>
            </a:r>
            <a:r>
              <a:rPr lang="en-US" sz="2200" dirty="0" smtClean="0"/>
              <a:t>is an approach to the provision of computer services where applications run remotely on the ‘cloud’. </a:t>
            </a:r>
          </a:p>
          <a:p>
            <a:pPr lvl="1" algn="just"/>
            <a:r>
              <a:rPr lang="en-US" sz="2000" dirty="0" smtClean="0"/>
              <a:t>Users do not buy software buy pay according to use.</a:t>
            </a:r>
          </a:p>
        </p:txBody>
      </p:sp>
      <p:sp>
        <p:nvSpPr>
          <p:cNvPr id="7" name="Footer Placeholder 6"/>
          <p:cNvSpPr>
            <a:spLocks noGrp="1"/>
          </p:cNvSpPr>
          <p:nvPr>
            <p:ph type="ftr" sz="quarter" idx="10"/>
          </p:nvPr>
        </p:nvSpPr>
        <p:spPr/>
        <p:txBody>
          <a:bodyPr/>
          <a:lstStyle/>
          <a:p>
            <a:r>
              <a:rPr lang="en-US" smtClean="0"/>
              <a:t>Chapter 1 Introduction</a:t>
            </a:r>
            <a:endParaRPr lang="en-US" dirty="0"/>
          </a:p>
        </p:txBody>
      </p:sp>
      <p:sp>
        <p:nvSpPr>
          <p:cNvPr id="9" name="Slide Number Placeholder 8"/>
          <p:cNvSpPr>
            <a:spLocks noGrp="1"/>
          </p:cNvSpPr>
          <p:nvPr>
            <p:ph type="sldNum" sz="quarter" idx="12"/>
          </p:nvPr>
        </p:nvSpPr>
        <p:spPr/>
        <p:txBody>
          <a:bodyPr/>
          <a:lstStyle/>
          <a:p>
            <a:fld id="{1D5CD492-2BC6-F348-9965-EC1D86DF57A8}" type="slidenum">
              <a:rPr lang="en-US" smtClean="0"/>
              <a:t>14</a:t>
            </a:fld>
            <a:endParaRPr lang="en-US"/>
          </a:p>
        </p:txBody>
      </p:sp>
      <p:sp>
        <p:nvSpPr>
          <p:cNvPr id="10" name="TextBox 9"/>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a:latin typeface="Times New Roman" panose="02020603050405020304" pitchFamily="18" charset="0"/>
                <a:cs typeface="Times New Roman" panose="02020603050405020304" pitchFamily="18" charset="0"/>
              </a:rPr>
              <a:t>Internet </a:t>
            </a:r>
            <a:r>
              <a:rPr lang="en-US" sz="3000" b="1" dirty="0" smtClean="0">
                <a:latin typeface="Times New Roman" panose="02020603050405020304" pitchFamily="18" charset="0"/>
                <a:cs typeface="Times New Roman" panose="02020603050405020304" pitchFamily="18" charset="0"/>
              </a:rPr>
              <a:t>Software Engineering</a:t>
            </a:r>
            <a:endParaRPr lang="en-US" sz="3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988517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901" name="Rectangle 5"/>
          <p:cNvSpPr>
            <a:spLocks noGrp="1" noChangeArrowheads="1"/>
          </p:cNvSpPr>
          <p:nvPr>
            <p:ph idx="1"/>
          </p:nvPr>
        </p:nvSpPr>
        <p:spPr>
          <a:xfrm>
            <a:off x="381000" y="990600"/>
            <a:ext cx="8458200" cy="4525963"/>
          </a:xfrm>
        </p:spPr>
        <p:txBody>
          <a:bodyPr/>
          <a:lstStyle/>
          <a:p>
            <a:pPr algn="just"/>
            <a:r>
              <a:rPr lang="en-GB" dirty="0"/>
              <a:t>Software engineering involves wider responsibilities than simply the application of technical skills</a:t>
            </a:r>
            <a:r>
              <a:rPr lang="en-GB" dirty="0" smtClean="0"/>
              <a:t>.</a:t>
            </a:r>
          </a:p>
          <a:p>
            <a:pPr algn="just"/>
            <a:endParaRPr lang="en-GB" dirty="0"/>
          </a:p>
          <a:p>
            <a:pPr algn="just"/>
            <a:r>
              <a:rPr lang="en-GB" dirty="0"/>
              <a:t>Software engineers must behave in an honest and ethically responsible way if they are to be respected as professionals</a:t>
            </a:r>
            <a:r>
              <a:rPr lang="en-GB" dirty="0" smtClean="0"/>
              <a:t>.</a:t>
            </a:r>
          </a:p>
          <a:p>
            <a:pPr algn="just"/>
            <a:endParaRPr lang="en-GB" dirty="0"/>
          </a:p>
          <a:p>
            <a:pPr algn="just"/>
            <a:r>
              <a:rPr lang="en-GB" dirty="0"/>
              <a:t>Ethical behaviour is more than simply upholding the </a:t>
            </a:r>
            <a:r>
              <a:rPr lang="en-GB" dirty="0" smtClean="0"/>
              <a:t>law but involves following a set of principles that are morally correct.</a:t>
            </a:r>
            <a:endParaRPr lang="en-GB" dirty="0"/>
          </a:p>
        </p:txBody>
      </p:sp>
      <p:sp>
        <p:nvSpPr>
          <p:cNvPr id="5" name="Footer Placeholder 4"/>
          <p:cNvSpPr>
            <a:spLocks noGrp="1"/>
          </p:cNvSpPr>
          <p:nvPr>
            <p:ph type="ftr" sz="quarter" idx="10"/>
          </p:nvPr>
        </p:nvSpPr>
        <p:spPr/>
        <p:txBody>
          <a:bodyPr/>
          <a:lstStyle/>
          <a:p>
            <a:r>
              <a:rPr lang="en-US" smtClean="0"/>
              <a:t>Chapter 1 Introduction</a:t>
            </a:r>
            <a:endParaRPr lang="en-US" dirty="0"/>
          </a:p>
        </p:txBody>
      </p:sp>
      <p:sp>
        <p:nvSpPr>
          <p:cNvPr id="7" name="Slide Number Placeholder 6"/>
          <p:cNvSpPr>
            <a:spLocks noGrp="1"/>
          </p:cNvSpPr>
          <p:nvPr>
            <p:ph type="sldNum" sz="quarter" idx="12"/>
          </p:nvPr>
        </p:nvSpPr>
        <p:spPr/>
        <p:txBody>
          <a:bodyPr/>
          <a:lstStyle/>
          <a:p>
            <a:fld id="{1D5CD492-2BC6-F348-9965-EC1D86DF57A8}" type="slidenum">
              <a:rPr lang="en-US" smtClean="0"/>
              <a:t>15</a:t>
            </a:fld>
            <a:endParaRPr lang="en-US"/>
          </a:p>
        </p:txBody>
      </p:sp>
      <p:sp>
        <p:nvSpPr>
          <p:cNvPr id="8" name="TextBox 7"/>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a:latin typeface="Times New Roman" panose="02020603050405020304" pitchFamily="18" charset="0"/>
                <a:cs typeface="Times New Roman" panose="02020603050405020304" pitchFamily="18" charset="0"/>
              </a:rPr>
              <a:t>Software engineering ethics</a:t>
            </a:r>
          </a:p>
        </p:txBody>
      </p:sp>
    </p:spTree>
    <p:extLst>
      <p:ext uri="{BB962C8B-B14F-4D97-AF65-F5344CB8AC3E}">
        <p14:creationId xmlns:p14="http://schemas.microsoft.com/office/powerpoint/2010/main" val="5553170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4" name="Rectangle 4"/>
          <p:cNvSpPr>
            <a:spLocks noGrp="1" noChangeArrowheads="1"/>
          </p:cNvSpPr>
          <p:nvPr>
            <p:ph type="title"/>
          </p:nvPr>
        </p:nvSpPr>
        <p:spPr>
          <a:xfrm>
            <a:off x="228600" y="559356"/>
            <a:ext cx="8229600" cy="1143000"/>
          </a:xfrm>
          <a:noFill/>
        </p:spPr>
        <p:txBody>
          <a:bodyPr anchor="ctr"/>
          <a:lstStyle/>
          <a:p>
            <a:pPr algn="l"/>
            <a:r>
              <a:rPr lang="en-GB" dirty="0"/>
              <a:t>Issues of professional responsibility</a:t>
            </a:r>
          </a:p>
        </p:txBody>
      </p:sp>
      <p:sp>
        <p:nvSpPr>
          <p:cNvPr id="81925" name="Rectangle 5"/>
          <p:cNvSpPr>
            <a:spLocks noGrp="1" noChangeArrowheads="1"/>
          </p:cNvSpPr>
          <p:nvPr>
            <p:ph idx="1"/>
          </p:nvPr>
        </p:nvSpPr>
        <p:spPr/>
        <p:txBody>
          <a:bodyPr/>
          <a:lstStyle/>
          <a:p>
            <a:pPr algn="just">
              <a:lnSpc>
                <a:spcPct val="90000"/>
              </a:lnSpc>
            </a:pPr>
            <a:r>
              <a:rPr lang="en-GB" dirty="0"/>
              <a:t>Confidentiality </a:t>
            </a:r>
          </a:p>
          <a:p>
            <a:pPr lvl="1" algn="just">
              <a:lnSpc>
                <a:spcPct val="90000"/>
              </a:lnSpc>
            </a:pPr>
            <a:r>
              <a:rPr lang="en-GB" dirty="0"/>
              <a:t>Engineers should normally respect the confidentiality of their employers or clients irrespective of whether or not a formal confidentiality agreement has been signed</a:t>
            </a:r>
            <a:r>
              <a:rPr lang="en-GB" dirty="0" smtClean="0"/>
              <a:t>.</a:t>
            </a:r>
          </a:p>
          <a:p>
            <a:pPr lvl="1" algn="just">
              <a:lnSpc>
                <a:spcPct val="90000"/>
              </a:lnSpc>
            </a:pPr>
            <a:endParaRPr lang="en-GB" dirty="0"/>
          </a:p>
          <a:p>
            <a:pPr algn="just">
              <a:lnSpc>
                <a:spcPct val="90000"/>
              </a:lnSpc>
            </a:pPr>
            <a:r>
              <a:rPr lang="en-GB" dirty="0"/>
              <a:t>Competence </a:t>
            </a:r>
          </a:p>
          <a:p>
            <a:pPr lvl="1" algn="just">
              <a:lnSpc>
                <a:spcPct val="90000"/>
              </a:lnSpc>
            </a:pPr>
            <a:r>
              <a:rPr lang="en-GB" dirty="0"/>
              <a:t>Engineers should not misrepresent their level of competence. They should not knowingly accept work which is </a:t>
            </a:r>
            <a:r>
              <a:rPr lang="en-GB" dirty="0" smtClean="0"/>
              <a:t>out with </a:t>
            </a:r>
            <a:r>
              <a:rPr lang="en-GB" dirty="0"/>
              <a:t>their competence.</a:t>
            </a:r>
          </a:p>
          <a:p>
            <a:pPr>
              <a:lnSpc>
                <a:spcPct val="90000"/>
              </a:lnSpc>
            </a:pPr>
            <a:endParaRPr lang="en-GB" dirty="0"/>
          </a:p>
        </p:txBody>
      </p:sp>
      <p:sp>
        <p:nvSpPr>
          <p:cNvPr id="5" name="Footer Placeholder 4"/>
          <p:cNvSpPr>
            <a:spLocks noGrp="1"/>
          </p:cNvSpPr>
          <p:nvPr>
            <p:ph type="ftr" sz="quarter" idx="10"/>
          </p:nvPr>
        </p:nvSpPr>
        <p:spPr/>
        <p:txBody>
          <a:bodyPr/>
          <a:lstStyle/>
          <a:p>
            <a:r>
              <a:rPr lang="en-US" smtClean="0"/>
              <a:t>Chapter 1 Introduction</a:t>
            </a:r>
            <a:endParaRPr lang="en-US" dirty="0"/>
          </a:p>
        </p:txBody>
      </p:sp>
      <p:sp>
        <p:nvSpPr>
          <p:cNvPr id="7" name="Slide Number Placeholder 6"/>
          <p:cNvSpPr>
            <a:spLocks noGrp="1"/>
          </p:cNvSpPr>
          <p:nvPr>
            <p:ph type="sldNum" sz="quarter" idx="12"/>
          </p:nvPr>
        </p:nvSpPr>
        <p:spPr/>
        <p:txBody>
          <a:bodyPr/>
          <a:lstStyle/>
          <a:p>
            <a:fld id="{1D5CD492-2BC6-F348-9965-EC1D86DF57A8}" type="slidenum">
              <a:rPr lang="en-US" smtClean="0"/>
              <a:t>16</a:t>
            </a:fld>
            <a:endParaRPr lang="en-US"/>
          </a:p>
        </p:txBody>
      </p:sp>
      <p:sp>
        <p:nvSpPr>
          <p:cNvPr id="8" name="TextBox 7"/>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a:latin typeface="Times New Roman" panose="02020603050405020304" pitchFamily="18" charset="0"/>
                <a:cs typeface="Times New Roman" panose="02020603050405020304" pitchFamily="18" charset="0"/>
              </a:rPr>
              <a:t>Software engineering ethics</a:t>
            </a:r>
            <a:endParaRPr lang="en-US" sz="3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207550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3" name="Rectangle 5"/>
          <p:cNvSpPr>
            <a:spLocks noGrp="1" noChangeArrowheads="1"/>
          </p:cNvSpPr>
          <p:nvPr>
            <p:ph idx="1"/>
          </p:nvPr>
        </p:nvSpPr>
        <p:spPr/>
        <p:txBody>
          <a:bodyPr/>
          <a:lstStyle/>
          <a:p>
            <a:pPr algn="just"/>
            <a:r>
              <a:rPr lang="en-GB" sz="2400" dirty="0"/>
              <a:t>Intellectual property rights </a:t>
            </a:r>
          </a:p>
          <a:p>
            <a:pPr lvl="1" algn="just"/>
            <a:r>
              <a:rPr lang="en-GB" sz="2000" dirty="0"/>
              <a:t>Engineers should be aware of local laws governing the use of intellectual property such as patents, copyright, etc. They should be careful to ensure that the intellectual property of employers and clients is protected</a:t>
            </a:r>
            <a:r>
              <a:rPr lang="en-GB" sz="2000" dirty="0" smtClean="0"/>
              <a:t>.</a:t>
            </a:r>
          </a:p>
          <a:p>
            <a:pPr lvl="1" algn="just"/>
            <a:endParaRPr lang="en-GB" sz="2000" dirty="0"/>
          </a:p>
          <a:p>
            <a:pPr algn="just"/>
            <a:r>
              <a:rPr lang="en-GB" sz="2400" dirty="0"/>
              <a:t>Computer misuse </a:t>
            </a:r>
          </a:p>
          <a:p>
            <a:pPr lvl="1" algn="just"/>
            <a:r>
              <a:rPr lang="en-GB" sz="2000" dirty="0"/>
              <a:t>Software engineers should not use their technical skills to misuse other people’s computers. Computer misuse ranges from relatively trivial (game playing on an employer’s machine, say) to extremely serious (dissemination of viruses). </a:t>
            </a:r>
          </a:p>
        </p:txBody>
      </p:sp>
      <p:sp>
        <p:nvSpPr>
          <p:cNvPr id="5" name="Footer Placeholder 4"/>
          <p:cNvSpPr>
            <a:spLocks noGrp="1"/>
          </p:cNvSpPr>
          <p:nvPr>
            <p:ph type="ftr" sz="quarter" idx="10"/>
          </p:nvPr>
        </p:nvSpPr>
        <p:spPr/>
        <p:txBody>
          <a:bodyPr/>
          <a:lstStyle/>
          <a:p>
            <a:r>
              <a:rPr lang="en-US" smtClean="0"/>
              <a:t>Chapter 1 Introduction</a:t>
            </a:r>
            <a:endParaRPr lang="en-US" dirty="0"/>
          </a:p>
        </p:txBody>
      </p:sp>
      <p:sp>
        <p:nvSpPr>
          <p:cNvPr id="7" name="Slide Number Placeholder 6"/>
          <p:cNvSpPr>
            <a:spLocks noGrp="1"/>
          </p:cNvSpPr>
          <p:nvPr>
            <p:ph type="sldNum" sz="quarter" idx="12"/>
          </p:nvPr>
        </p:nvSpPr>
        <p:spPr/>
        <p:txBody>
          <a:bodyPr/>
          <a:lstStyle/>
          <a:p>
            <a:fld id="{1D5CD492-2BC6-F348-9965-EC1D86DF57A8}" type="slidenum">
              <a:rPr lang="en-US" smtClean="0"/>
              <a:t>17</a:t>
            </a:fld>
            <a:endParaRPr lang="en-US"/>
          </a:p>
        </p:txBody>
      </p:sp>
      <p:sp>
        <p:nvSpPr>
          <p:cNvPr id="10" name="Rectangle 4"/>
          <p:cNvSpPr>
            <a:spLocks noGrp="1" noChangeArrowheads="1"/>
          </p:cNvSpPr>
          <p:nvPr>
            <p:ph type="title"/>
          </p:nvPr>
        </p:nvSpPr>
        <p:spPr>
          <a:xfrm>
            <a:off x="228600" y="559356"/>
            <a:ext cx="8229600" cy="1143000"/>
          </a:xfrm>
          <a:noFill/>
        </p:spPr>
        <p:txBody>
          <a:bodyPr anchor="ctr"/>
          <a:lstStyle/>
          <a:p>
            <a:pPr algn="l"/>
            <a:r>
              <a:rPr lang="en-GB" dirty="0"/>
              <a:t>Issues of professional responsibility</a:t>
            </a:r>
          </a:p>
        </p:txBody>
      </p:sp>
      <p:sp>
        <p:nvSpPr>
          <p:cNvPr id="11" name="TextBox 10"/>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a:latin typeface="Times New Roman" panose="02020603050405020304" pitchFamily="18" charset="0"/>
                <a:cs typeface="Times New Roman" panose="02020603050405020304" pitchFamily="18" charset="0"/>
              </a:rPr>
              <a:t>Software engineering ethics</a:t>
            </a:r>
            <a:endParaRPr lang="en-US" sz="3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711965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D442CBDB-4699-4E2B-80AF-540B19877CD3}"/>
              </a:ext>
            </a:extLst>
          </p:cNvPr>
          <p:cNvPicPr>
            <a:picLocks noChangeAspect="1"/>
          </p:cNvPicPr>
          <p:nvPr/>
        </p:nvPicPr>
        <p:blipFill>
          <a:blip r:embed="rId2"/>
          <a:stretch>
            <a:fillRect/>
          </a:stretch>
        </p:blipFill>
        <p:spPr>
          <a:xfrm>
            <a:off x="2343163" y="1371600"/>
            <a:ext cx="4829696" cy="2343150"/>
          </a:xfrm>
          <a:prstGeom prst="rect">
            <a:avLst/>
          </a:prstGeom>
        </p:spPr>
      </p:pic>
      <p:sp>
        <p:nvSpPr>
          <p:cNvPr id="11" name="TextBox 10">
            <a:extLst>
              <a:ext uri="{FF2B5EF4-FFF2-40B4-BE49-F238E27FC236}">
                <a16:creationId xmlns:a16="http://schemas.microsoft.com/office/drawing/2014/main" id="{C4C8A73A-14F4-43C6-8E31-9819981E0325}"/>
              </a:ext>
            </a:extLst>
          </p:cNvPr>
          <p:cNvSpPr txBox="1"/>
          <p:nvPr/>
        </p:nvSpPr>
        <p:spPr bwMode="auto">
          <a:xfrm>
            <a:off x="2086235" y="4171952"/>
            <a:ext cx="5343525" cy="1107996"/>
          </a:xfrm>
          <a:prstGeom prst="rect">
            <a:avLst/>
          </a:prstGeom>
          <a:noFill/>
          <a:ln>
            <a:solidFill>
              <a:schemeClr val="tx1"/>
            </a:solidFill>
            <a:headEnd/>
            <a:tailEnd/>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r>
              <a:rPr lang="en-US" sz="6600" dirty="0">
                <a:solidFill>
                  <a:srgbClr val="002060"/>
                </a:solidFill>
                <a:latin typeface="Times New Roman" pitchFamily="18" charset="0"/>
                <a:cs typeface="Times New Roman" pitchFamily="18" charset="0"/>
              </a:rPr>
              <a:t>Thanks to All </a:t>
            </a:r>
          </a:p>
        </p:txBody>
      </p:sp>
      <p:sp>
        <p:nvSpPr>
          <p:cNvPr id="2" name="Date Placeholder 1">
            <a:extLst>
              <a:ext uri="{FF2B5EF4-FFF2-40B4-BE49-F238E27FC236}">
                <a16:creationId xmlns:a16="http://schemas.microsoft.com/office/drawing/2014/main" id="{773FF661-2A93-455E-BE22-2838481CC809}"/>
              </a:ext>
            </a:extLst>
          </p:cNvPr>
          <p:cNvSpPr>
            <a:spLocks noGrp="1"/>
          </p:cNvSpPr>
          <p:nvPr>
            <p:ph type="dt" sz="half" idx="10"/>
          </p:nvPr>
        </p:nvSpPr>
        <p:spPr/>
        <p:txBody>
          <a:bodyPr/>
          <a:lstStyle/>
          <a:p>
            <a:fld id="{A7BE2546-02E8-4889-90BF-2283B0D02777}" type="datetime5">
              <a:rPr lang="en-US" smtClean="0"/>
              <a:t>30-Jun-20</a:t>
            </a:fld>
            <a:endParaRPr lang="en-US" dirty="0"/>
          </a:p>
        </p:txBody>
      </p:sp>
      <p:sp>
        <p:nvSpPr>
          <p:cNvPr id="4" name="Slide Number Placeholder 3">
            <a:extLst>
              <a:ext uri="{FF2B5EF4-FFF2-40B4-BE49-F238E27FC236}">
                <a16:creationId xmlns:a16="http://schemas.microsoft.com/office/drawing/2014/main" id="{74C32DBB-99E4-4868-92CA-A8BD5B863A62}"/>
              </a:ext>
            </a:extLst>
          </p:cNvPr>
          <p:cNvSpPr>
            <a:spLocks noGrp="1"/>
          </p:cNvSpPr>
          <p:nvPr>
            <p:ph type="sldNum" sz="quarter" idx="12"/>
          </p:nvPr>
        </p:nvSpPr>
        <p:spPr/>
        <p:txBody>
          <a:bodyPr/>
          <a:lstStyle/>
          <a:p>
            <a:fld id="{BC490F8C-3D0D-4DB1-B2BD-1525EA5CE111}" type="slidenum">
              <a:rPr lang="en-US" smtClean="0"/>
              <a:pPr/>
              <a:t>18</a:t>
            </a:fld>
            <a:endParaRPr lang="en-US"/>
          </a:p>
        </p:txBody>
      </p:sp>
    </p:spTree>
    <p:extLst>
      <p:ext uri="{BB962C8B-B14F-4D97-AF65-F5344CB8AC3E}">
        <p14:creationId xmlns:p14="http://schemas.microsoft.com/office/powerpoint/2010/main" val="570609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inVertical)">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smtClean="0">
                <a:latin typeface="Times New Roman" panose="02020603050405020304" pitchFamily="18" charset="0"/>
                <a:cs typeface="Times New Roman" panose="02020603050405020304" pitchFamily="18" charset="0"/>
              </a:rPr>
              <a:t>Lecture Outlines</a:t>
            </a:r>
            <a:endParaRPr lang="en-US" sz="3000" b="1" dirty="0">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7B1AFE59-00C6-4921-A621-C727A74DF132}" type="datetime5">
              <a:rPr lang="en-US" sz="2000" smtClean="0"/>
              <a:t>30-Jun-20</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2</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21" name="TextBox 20"/>
          <p:cNvSpPr txBox="1"/>
          <p:nvPr/>
        </p:nvSpPr>
        <p:spPr>
          <a:xfrm>
            <a:off x="914400" y="1051955"/>
            <a:ext cx="5629939" cy="3416320"/>
          </a:xfrm>
          <a:prstGeom prst="rect">
            <a:avLst/>
          </a:prstGeom>
          <a:noFill/>
        </p:spPr>
        <p:txBody>
          <a:bodyPr wrap="none" rtlCol="0">
            <a:spAutoFit/>
          </a:bodyPr>
          <a:lstStyle/>
          <a:p>
            <a:pPr marL="285750" indent="-285750">
              <a:buFont typeface="Wingdings" panose="05000000000000000000" pitchFamily="2" charset="2"/>
              <a:buChar char="v"/>
            </a:pPr>
            <a:r>
              <a:rPr lang="en-US" sz="2200" b="1" dirty="0" smtClean="0">
                <a:cs typeface="Times New Roman" panose="02020603050405020304" pitchFamily="18" charset="0"/>
              </a:rPr>
              <a:t>Classification of Software</a:t>
            </a:r>
          </a:p>
          <a:p>
            <a:pPr marL="285750" indent="-285750">
              <a:buFont typeface="Wingdings" panose="05000000000000000000" pitchFamily="2" charset="2"/>
              <a:buChar char="v"/>
            </a:pPr>
            <a:r>
              <a:rPr lang="en-GB" sz="2200" b="1" dirty="0" smtClean="0">
                <a:cs typeface="Times New Roman" panose="02020603050405020304" pitchFamily="18" charset="0"/>
              </a:rPr>
              <a:t>What is Software Engineering?</a:t>
            </a:r>
          </a:p>
          <a:p>
            <a:pPr marL="285750" indent="-285750">
              <a:buFont typeface="Wingdings" panose="05000000000000000000" pitchFamily="2" charset="2"/>
              <a:buChar char="v"/>
            </a:pPr>
            <a:r>
              <a:rPr lang="en-US" sz="2200" b="1" dirty="0" smtClean="0"/>
              <a:t>Importance of Software Engineering</a:t>
            </a:r>
            <a:endParaRPr lang="en-GB" sz="2200" b="1" dirty="0" smtClean="0">
              <a:cs typeface="Times New Roman" panose="02020603050405020304" pitchFamily="18" charset="0"/>
            </a:endParaRPr>
          </a:p>
          <a:p>
            <a:pPr marL="285750" indent="-285750">
              <a:buFont typeface="Wingdings" panose="05000000000000000000" pitchFamily="2" charset="2"/>
              <a:buChar char="v"/>
            </a:pPr>
            <a:r>
              <a:rPr lang="en-US" sz="2200" b="1" dirty="0" smtClean="0">
                <a:cs typeface="Times New Roman" panose="02020603050405020304" pitchFamily="18" charset="0"/>
              </a:rPr>
              <a:t>Program vs Software Product</a:t>
            </a:r>
          </a:p>
          <a:p>
            <a:pPr marL="285750" indent="-285750">
              <a:buFont typeface="Wingdings" panose="05000000000000000000" pitchFamily="2" charset="2"/>
              <a:buChar char="v"/>
            </a:pPr>
            <a:r>
              <a:rPr lang="en-US" sz="2200" b="1" dirty="0" smtClean="0">
                <a:cs typeface="Times New Roman" panose="02020603050405020304" pitchFamily="18" charset="0"/>
              </a:rPr>
              <a:t>Software Engineering vs System Engineering</a:t>
            </a:r>
          </a:p>
          <a:p>
            <a:pPr marL="285750" indent="-285750">
              <a:buFont typeface="Wingdings" panose="05000000000000000000" pitchFamily="2" charset="2"/>
              <a:buChar char="v"/>
            </a:pPr>
            <a:r>
              <a:rPr lang="en-US" sz="2200" b="1" dirty="0" smtClean="0">
                <a:cs typeface="Times New Roman" panose="02020603050405020304" pitchFamily="18" charset="0"/>
              </a:rPr>
              <a:t>Software Process </a:t>
            </a:r>
          </a:p>
          <a:p>
            <a:pPr marL="285750" indent="-285750">
              <a:buFont typeface="Wingdings" panose="05000000000000000000" pitchFamily="2" charset="2"/>
              <a:buChar char="v"/>
            </a:pPr>
            <a:r>
              <a:rPr lang="en-US" sz="2200" b="1" dirty="0" smtClean="0">
                <a:cs typeface="Times New Roman" panose="02020603050405020304" pitchFamily="18" charset="0"/>
              </a:rPr>
              <a:t>Software Process Model</a:t>
            </a:r>
          </a:p>
          <a:p>
            <a:pPr marL="285750" indent="-285750">
              <a:buFont typeface="Wingdings" panose="05000000000000000000" pitchFamily="2" charset="2"/>
              <a:buChar char="v"/>
            </a:pPr>
            <a:r>
              <a:rPr lang="en-US" sz="2200" b="1" dirty="0" smtClean="0">
                <a:cs typeface="Times New Roman" panose="02020603050405020304" pitchFamily="18" charset="0"/>
              </a:rPr>
              <a:t>Key Challenges Facing Software Engineering</a:t>
            </a:r>
          </a:p>
          <a:p>
            <a:pPr marL="285750" indent="-285750">
              <a:buFont typeface="Wingdings" panose="05000000000000000000" pitchFamily="2" charset="2"/>
              <a:buChar char="v"/>
            </a:pPr>
            <a:r>
              <a:rPr lang="en-US" sz="2200" b="1" dirty="0" smtClean="0">
                <a:cs typeface="Times New Roman" panose="02020603050405020304" pitchFamily="18" charset="0"/>
              </a:rPr>
              <a:t>Software Engineering Ethics</a:t>
            </a:r>
            <a:endParaRPr lang="en-US" sz="2200" b="1" dirty="0" smtClean="0"/>
          </a:p>
          <a:p>
            <a:pPr marL="285750" indent="-285750">
              <a:buFont typeface="Wingdings" panose="05000000000000000000" pitchFamily="2" charset="2"/>
              <a:buChar char="v"/>
            </a:pPr>
            <a:endParaRPr lang="en-US" dirty="0"/>
          </a:p>
        </p:txBody>
      </p:sp>
    </p:spTree>
    <p:extLst>
      <p:ext uri="{BB962C8B-B14F-4D97-AF65-F5344CB8AC3E}">
        <p14:creationId xmlns:p14="http://schemas.microsoft.com/office/powerpoint/2010/main" val="306861367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a:latin typeface="Times New Roman" panose="02020603050405020304" pitchFamily="18" charset="0"/>
                <a:cs typeface="Times New Roman" panose="02020603050405020304" pitchFamily="18" charset="0"/>
              </a:rPr>
              <a:t>Classification of </a:t>
            </a:r>
            <a:r>
              <a:rPr lang="en-US" sz="3000" b="1" dirty="0" smtClean="0">
                <a:latin typeface="Times New Roman" panose="02020603050405020304" pitchFamily="18" charset="0"/>
                <a:cs typeface="Times New Roman" panose="02020603050405020304" pitchFamily="18" charset="0"/>
              </a:rPr>
              <a:t>Software</a:t>
            </a:r>
            <a:endParaRPr lang="en-US" sz="3000" b="1" dirty="0">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7B1AFE59-00C6-4921-A621-C727A74DF132}" type="datetime5">
              <a:rPr lang="en-US" sz="2000" smtClean="0"/>
              <a:t>30-Jun-20</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3</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p:cNvSpPr/>
          <p:nvPr/>
        </p:nvSpPr>
        <p:spPr>
          <a:xfrm>
            <a:off x="457201" y="1026449"/>
            <a:ext cx="8458200" cy="1138773"/>
          </a:xfrm>
          <a:prstGeom prst="rect">
            <a:avLst/>
          </a:prstGeom>
        </p:spPr>
        <p:txBody>
          <a:bodyPr wrap="square">
            <a:spAutoFit/>
          </a:bodyPr>
          <a:lstStyle/>
          <a:p>
            <a:pPr marL="342900" indent="-342900">
              <a:buFont typeface="Wingdings" panose="05000000000000000000" pitchFamily="2" charset="2"/>
              <a:buChar char="v"/>
            </a:pPr>
            <a:endParaRPr lang="en-US" sz="2400" dirty="0" smtClean="0"/>
          </a:p>
          <a:p>
            <a:pPr marL="342900" indent="-342900">
              <a:buFont typeface="Wingdings" panose="05000000000000000000" pitchFamily="2" charset="2"/>
              <a:buChar char="v"/>
            </a:pPr>
            <a:endParaRPr lang="en-US" sz="2200" dirty="0" smtClean="0"/>
          </a:p>
          <a:p>
            <a:endParaRPr lang="en-US" sz="2200" dirty="0"/>
          </a:p>
        </p:txBody>
      </p:sp>
      <p:pic>
        <p:nvPicPr>
          <p:cNvPr id="6" name="Picture 5"/>
          <p:cNvPicPr>
            <a:picLocks noChangeAspect="1"/>
          </p:cNvPicPr>
          <p:nvPr/>
        </p:nvPicPr>
        <p:blipFill>
          <a:blip r:embed="rId2"/>
          <a:stretch>
            <a:fillRect/>
          </a:stretch>
        </p:blipFill>
        <p:spPr>
          <a:xfrm>
            <a:off x="9526" y="597675"/>
            <a:ext cx="9107532" cy="5850770"/>
          </a:xfrm>
          <a:prstGeom prst="rect">
            <a:avLst/>
          </a:prstGeom>
        </p:spPr>
      </p:pic>
    </p:spTree>
    <p:extLst>
      <p:ext uri="{BB962C8B-B14F-4D97-AF65-F5344CB8AC3E}">
        <p14:creationId xmlns:p14="http://schemas.microsoft.com/office/powerpoint/2010/main" val="215479901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smtClean="0">
                <a:latin typeface="Times New Roman" panose="02020603050405020304" pitchFamily="18" charset="0"/>
                <a:cs typeface="Times New Roman" panose="02020603050405020304" pitchFamily="18" charset="0"/>
              </a:rPr>
              <a:t>Software Engineering</a:t>
            </a:r>
            <a:endParaRPr lang="en-US" sz="3000" b="1" dirty="0">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7B1AFE59-00C6-4921-A621-C727A74DF132}" type="datetime5">
              <a:rPr lang="en-US" sz="2000" smtClean="0"/>
              <a:t>30-Jun-20</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4</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p:cNvSpPr/>
          <p:nvPr/>
        </p:nvSpPr>
        <p:spPr>
          <a:xfrm>
            <a:off x="457201" y="1026449"/>
            <a:ext cx="8458200" cy="1138773"/>
          </a:xfrm>
          <a:prstGeom prst="rect">
            <a:avLst/>
          </a:prstGeom>
        </p:spPr>
        <p:txBody>
          <a:bodyPr wrap="square">
            <a:spAutoFit/>
          </a:bodyPr>
          <a:lstStyle/>
          <a:p>
            <a:pPr marL="342900" indent="-342900">
              <a:buFont typeface="Wingdings" panose="05000000000000000000" pitchFamily="2" charset="2"/>
              <a:buChar char="v"/>
            </a:pPr>
            <a:endParaRPr lang="en-US" sz="2400" dirty="0" smtClean="0"/>
          </a:p>
          <a:p>
            <a:pPr marL="342900" indent="-342900">
              <a:buFont typeface="Wingdings" panose="05000000000000000000" pitchFamily="2" charset="2"/>
              <a:buChar char="v"/>
            </a:pPr>
            <a:endParaRPr lang="en-US" sz="2200" dirty="0" smtClean="0"/>
          </a:p>
          <a:p>
            <a:endParaRPr lang="en-US" sz="2200" dirty="0"/>
          </a:p>
        </p:txBody>
      </p:sp>
      <p:pic>
        <p:nvPicPr>
          <p:cNvPr id="10" name="Picture 9"/>
          <p:cNvPicPr>
            <a:picLocks noChangeAspect="1"/>
          </p:cNvPicPr>
          <p:nvPr/>
        </p:nvPicPr>
        <p:blipFill>
          <a:blip r:embed="rId2"/>
          <a:stretch>
            <a:fillRect/>
          </a:stretch>
        </p:blipFill>
        <p:spPr>
          <a:xfrm>
            <a:off x="-15240" y="553998"/>
            <a:ext cx="9149715" cy="5921369"/>
          </a:xfrm>
          <a:prstGeom prst="rect">
            <a:avLst/>
          </a:prstGeom>
        </p:spPr>
      </p:pic>
      <p:sp>
        <p:nvSpPr>
          <p:cNvPr id="11" name="Rectangle 10"/>
          <p:cNvSpPr/>
          <p:nvPr/>
        </p:nvSpPr>
        <p:spPr>
          <a:xfrm>
            <a:off x="-15240" y="1698954"/>
            <a:ext cx="4233851" cy="1877437"/>
          </a:xfrm>
          <a:prstGeom prst="rect">
            <a:avLst/>
          </a:prstGeom>
        </p:spPr>
        <p:txBody>
          <a:bodyPr wrap="none">
            <a:spAutoFit/>
          </a:bodyPr>
          <a:lstStyle/>
          <a:p>
            <a:r>
              <a:rPr lang="en-US" sz="3600" dirty="0">
                <a:solidFill>
                  <a:schemeClr val="bg1"/>
                </a:solidFill>
                <a:latin typeface="Arial" panose="020B0604020202020204" pitchFamily="34" charset="0"/>
                <a:cs typeface="Arial" panose="020B0604020202020204" pitchFamily="34" charset="0"/>
              </a:rPr>
              <a:t>Then, </a:t>
            </a:r>
            <a:endParaRPr lang="en-US" sz="3600" dirty="0" smtClean="0">
              <a:solidFill>
                <a:schemeClr val="bg1"/>
              </a:solidFill>
              <a:latin typeface="Arial" panose="020B0604020202020204" pitchFamily="34" charset="0"/>
              <a:cs typeface="Arial" panose="020B0604020202020204" pitchFamily="34" charset="0"/>
            </a:endParaRPr>
          </a:p>
          <a:p>
            <a:r>
              <a:rPr lang="en-US" sz="4000" dirty="0" smtClean="0">
                <a:solidFill>
                  <a:schemeClr val="bg1"/>
                </a:solidFill>
                <a:latin typeface="Arial" panose="020B0604020202020204" pitchFamily="34" charset="0"/>
                <a:cs typeface="Arial" panose="020B0604020202020204" pitchFamily="34" charset="0"/>
              </a:rPr>
              <a:t>what </a:t>
            </a:r>
            <a:r>
              <a:rPr lang="en-US" sz="4000" dirty="0">
                <a:solidFill>
                  <a:schemeClr val="bg1"/>
                </a:solidFill>
                <a:latin typeface="Arial" panose="020B0604020202020204" pitchFamily="34" charset="0"/>
                <a:cs typeface="Arial" panose="020B0604020202020204" pitchFamily="34" charset="0"/>
              </a:rPr>
              <a:t>is </a:t>
            </a:r>
            <a:r>
              <a:rPr lang="en-US" sz="4000" b="1" dirty="0" smtClean="0">
                <a:solidFill>
                  <a:schemeClr val="bg1"/>
                </a:solidFill>
                <a:latin typeface="Arial" panose="020B0604020202020204" pitchFamily="34" charset="0"/>
                <a:cs typeface="Arial" panose="020B0604020202020204" pitchFamily="34" charset="0"/>
              </a:rPr>
              <a:t>Software </a:t>
            </a:r>
          </a:p>
          <a:p>
            <a:r>
              <a:rPr lang="en-US" sz="4000" b="1" dirty="0">
                <a:solidFill>
                  <a:schemeClr val="bg1"/>
                </a:solidFill>
                <a:latin typeface="Arial" panose="020B0604020202020204" pitchFamily="34" charset="0"/>
                <a:cs typeface="Arial" panose="020B0604020202020204" pitchFamily="34" charset="0"/>
              </a:rPr>
              <a:t>E</a:t>
            </a:r>
            <a:r>
              <a:rPr lang="en-US" sz="4000" b="1" dirty="0" smtClean="0">
                <a:solidFill>
                  <a:schemeClr val="bg1"/>
                </a:solidFill>
                <a:latin typeface="Arial" panose="020B0604020202020204" pitchFamily="34" charset="0"/>
                <a:cs typeface="Arial" panose="020B0604020202020204" pitchFamily="34" charset="0"/>
              </a:rPr>
              <a:t>ngineering </a:t>
            </a:r>
            <a:r>
              <a:rPr lang="en-US" sz="4000" b="1" dirty="0">
                <a:solidFill>
                  <a:schemeClr val="bg1"/>
                </a:solidFill>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335885464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smtClean="0">
                <a:latin typeface="Times New Roman" panose="02020603050405020304" pitchFamily="18" charset="0"/>
                <a:cs typeface="Times New Roman" panose="02020603050405020304" pitchFamily="18" charset="0"/>
              </a:rPr>
              <a:t>Software Engineering</a:t>
            </a:r>
            <a:endParaRPr lang="en-US" sz="3000" b="1" dirty="0">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7B1AFE59-00C6-4921-A621-C727A74DF132}" type="datetime5">
              <a:rPr lang="en-US" sz="2000" smtClean="0"/>
              <a:t>30-Jun-20</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5</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p:cNvSpPr/>
          <p:nvPr/>
        </p:nvSpPr>
        <p:spPr>
          <a:xfrm>
            <a:off x="457201" y="1026449"/>
            <a:ext cx="8458200" cy="1138773"/>
          </a:xfrm>
          <a:prstGeom prst="rect">
            <a:avLst/>
          </a:prstGeom>
        </p:spPr>
        <p:txBody>
          <a:bodyPr wrap="square">
            <a:spAutoFit/>
          </a:bodyPr>
          <a:lstStyle/>
          <a:p>
            <a:pPr marL="342900" indent="-342900">
              <a:buFont typeface="Wingdings" panose="05000000000000000000" pitchFamily="2" charset="2"/>
              <a:buChar char="v"/>
            </a:pPr>
            <a:endParaRPr lang="en-US" sz="2400" dirty="0" smtClean="0"/>
          </a:p>
          <a:p>
            <a:pPr marL="342900" indent="-342900">
              <a:buFont typeface="Wingdings" panose="05000000000000000000" pitchFamily="2" charset="2"/>
              <a:buChar char="v"/>
            </a:pPr>
            <a:endParaRPr lang="en-US" sz="2200" dirty="0" smtClean="0"/>
          </a:p>
          <a:p>
            <a:endParaRPr lang="en-US" sz="2200" dirty="0"/>
          </a:p>
        </p:txBody>
      </p:sp>
      <p:pic>
        <p:nvPicPr>
          <p:cNvPr id="5" name="Picture 4"/>
          <p:cNvPicPr>
            <a:picLocks noChangeAspect="1"/>
          </p:cNvPicPr>
          <p:nvPr/>
        </p:nvPicPr>
        <p:blipFill>
          <a:blip r:embed="rId2"/>
          <a:stretch>
            <a:fillRect/>
          </a:stretch>
        </p:blipFill>
        <p:spPr>
          <a:xfrm>
            <a:off x="9525" y="762000"/>
            <a:ext cx="9107533" cy="4905748"/>
          </a:xfrm>
          <a:prstGeom prst="rect">
            <a:avLst/>
          </a:prstGeom>
        </p:spPr>
      </p:pic>
    </p:spTree>
    <p:extLst>
      <p:ext uri="{BB962C8B-B14F-4D97-AF65-F5344CB8AC3E}">
        <p14:creationId xmlns:p14="http://schemas.microsoft.com/office/powerpoint/2010/main" val="334192977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smtClean="0">
                <a:latin typeface="Times New Roman" panose="02020603050405020304" pitchFamily="18" charset="0"/>
                <a:cs typeface="Times New Roman" panose="02020603050405020304" pitchFamily="18" charset="0"/>
              </a:rPr>
              <a:t>Software Engineering</a:t>
            </a:r>
            <a:endParaRPr lang="en-US" sz="3000" b="1" dirty="0">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7B1AFE59-00C6-4921-A621-C727A74DF132}" type="datetime5">
              <a:rPr lang="en-US" sz="2000" smtClean="0"/>
              <a:t>30-Jun-20</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6</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9" name="TextBox 8"/>
          <p:cNvSpPr txBox="1"/>
          <p:nvPr/>
        </p:nvSpPr>
        <p:spPr>
          <a:xfrm>
            <a:off x="264021" y="903367"/>
            <a:ext cx="8562074" cy="4739759"/>
          </a:xfrm>
          <a:prstGeom prst="rect">
            <a:avLst/>
          </a:prstGeom>
          <a:noFill/>
        </p:spPr>
        <p:txBody>
          <a:bodyPr wrap="square" rtlCol="0">
            <a:spAutoFit/>
          </a:bodyPr>
          <a:lstStyle/>
          <a:p>
            <a:r>
              <a:rPr lang="en-GB" sz="2400" dirty="0">
                <a:cs typeface="Times New Roman" panose="02020603050405020304" pitchFamily="18" charset="0"/>
              </a:rPr>
              <a:t>What is software engineering</a:t>
            </a:r>
            <a:r>
              <a:rPr lang="en-GB" sz="2400" dirty="0" smtClean="0">
                <a:cs typeface="Times New Roman" panose="02020603050405020304" pitchFamily="18" charset="0"/>
              </a:rPr>
              <a:t>?</a:t>
            </a:r>
          </a:p>
          <a:p>
            <a:endParaRPr lang="en-GB" dirty="0" smtClean="0">
              <a:cs typeface="Arial"/>
            </a:endParaRPr>
          </a:p>
          <a:p>
            <a:pPr marL="285750" indent="-285750" algn="just">
              <a:buFont typeface="Wingdings" panose="05000000000000000000" pitchFamily="2" charset="2"/>
              <a:buChar char="v"/>
            </a:pPr>
            <a:endParaRPr lang="en-US" sz="2000" dirty="0" smtClean="0">
              <a:cs typeface="Times New Roman" panose="02020603050405020304" pitchFamily="18" charset="0"/>
            </a:endParaRPr>
          </a:p>
          <a:p>
            <a:pPr marL="285750" indent="-285750" algn="just">
              <a:buFont typeface="Wingdings" panose="05000000000000000000" pitchFamily="2" charset="2"/>
              <a:buChar char="v"/>
            </a:pPr>
            <a:r>
              <a:rPr lang="en-US" sz="2000" dirty="0" smtClean="0">
                <a:cs typeface="Times New Roman" panose="02020603050405020304" pitchFamily="18" charset="0"/>
              </a:rPr>
              <a:t>Software </a:t>
            </a:r>
            <a:r>
              <a:rPr lang="en-US" sz="2000" dirty="0">
                <a:cs typeface="Times New Roman" panose="02020603050405020304" pitchFamily="18" charset="0"/>
              </a:rPr>
              <a:t>engineering is an </a:t>
            </a:r>
            <a:r>
              <a:rPr lang="en-US" sz="2000" b="1" dirty="0">
                <a:cs typeface="Times New Roman" panose="02020603050405020304" pitchFamily="18" charset="0"/>
              </a:rPr>
              <a:t>engineering discipline </a:t>
            </a:r>
            <a:r>
              <a:rPr lang="en-US" sz="2000" dirty="0">
                <a:cs typeface="Times New Roman" panose="02020603050405020304" pitchFamily="18" charset="0"/>
              </a:rPr>
              <a:t>that is concerned with </a:t>
            </a:r>
            <a:r>
              <a:rPr lang="en-US" sz="2000" b="1" dirty="0">
                <a:cs typeface="Times New Roman" panose="02020603050405020304" pitchFamily="18" charset="0"/>
              </a:rPr>
              <a:t>all </a:t>
            </a:r>
            <a:r>
              <a:rPr lang="en-US" sz="2000" b="1" dirty="0" smtClean="0">
                <a:cs typeface="Times New Roman" panose="02020603050405020304" pitchFamily="18" charset="0"/>
              </a:rPr>
              <a:t>aspects of </a:t>
            </a:r>
            <a:r>
              <a:rPr lang="en-US" sz="2000" b="1" dirty="0">
                <a:cs typeface="Times New Roman" panose="02020603050405020304" pitchFamily="18" charset="0"/>
              </a:rPr>
              <a:t>software production</a:t>
            </a:r>
            <a:r>
              <a:rPr lang="en-US" sz="2000" dirty="0">
                <a:cs typeface="Times New Roman" panose="02020603050405020304" pitchFamily="18" charset="0"/>
              </a:rPr>
              <a:t> from the early stages of system specification through </a:t>
            </a:r>
            <a:r>
              <a:rPr lang="en-US" sz="2000" dirty="0" smtClean="0">
                <a:cs typeface="Times New Roman" panose="02020603050405020304" pitchFamily="18" charset="0"/>
              </a:rPr>
              <a:t>to maintaining </a:t>
            </a:r>
            <a:r>
              <a:rPr lang="en-US" sz="2000" dirty="0">
                <a:cs typeface="Times New Roman" panose="02020603050405020304" pitchFamily="18" charset="0"/>
              </a:rPr>
              <a:t>the system after it has gone into use. </a:t>
            </a:r>
            <a:endParaRPr lang="en-US" sz="2000" dirty="0" smtClean="0">
              <a:cs typeface="Times New Roman" panose="02020603050405020304" pitchFamily="18" charset="0"/>
            </a:endParaRPr>
          </a:p>
          <a:p>
            <a:pPr marL="285750" indent="-285750" algn="just">
              <a:buFont typeface="Wingdings" panose="05000000000000000000" pitchFamily="2" charset="2"/>
              <a:buChar char="v"/>
            </a:pPr>
            <a:endParaRPr lang="en-US" sz="2000" dirty="0" smtClean="0">
              <a:solidFill>
                <a:srgbClr val="000000"/>
              </a:solidFill>
              <a:ea typeface="Times New Roman"/>
              <a:cs typeface="Times New Roman" panose="02020603050405020304" pitchFamily="18" charset="0"/>
            </a:endParaRPr>
          </a:p>
          <a:p>
            <a:pPr marL="285750" indent="-285750" algn="just">
              <a:buFont typeface="Wingdings" panose="05000000000000000000" pitchFamily="2" charset="2"/>
              <a:buChar char="v"/>
            </a:pPr>
            <a:endParaRPr lang="en-US" sz="2000" dirty="0">
              <a:solidFill>
                <a:srgbClr val="000000"/>
              </a:solidFill>
              <a:ea typeface="Times New Roman"/>
              <a:cs typeface="Times New Roman" panose="02020603050405020304" pitchFamily="18" charset="0"/>
            </a:endParaRPr>
          </a:p>
          <a:p>
            <a:pPr marL="285750" indent="-285750" algn="just">
              <a:buFont typeface="Wingdings" panose="05000000000000000000" pitchFamily="2" charset="2"/>
              <a:buChar char="v"/>
            </a:pPr>
            <a:r>
              <a:rPr lang="en-GB" altLang="en-US" sz="2000" dirty="0">
                <a:cs typeface="Times New Roman" panose="02020603050405020304" pitchFamily="18" charset="0"/>
              </a:rPr>
              <a:t>Software engineering is an engineering discipline whose focus is the cost effective development of the high quality software system.</a:t>
            </a:r>
          </a:p>
          <a:p>
            <a:pPr marL="285750" indent="-285750" algn="just">
              <a:buFont typeface="Wingdings" panose="05000000000000000000" pitchFamily="2" charset="2"/>
              <a:buChar char="v"/>
            </a:pPr>
            <a:endParaRPr lang="en-GB" sz="2000" dirty="0" smtClean="0">
              <a:solidFill>
                <a:srgbClr val="000000"/>
              </a:solidFill>
              <a:ea typeface="Times New Roman"/>
              <a:cs typeface="Times New Roman" panose="02020603050405020304" pitchFamily="18" charset="0"/>
            </a:endParaRPr>
          </a:p>
          <a:p>
            <a:pPr marL="285750" indent="-285750" algn="just">
              <a:buFont typeface="Wingdings" panose="05000000000000000000" pitchFamily="2" charset="2"/>
              <a:buChar char="v"/>
            </a:pPr>
            <a:endParaRPr lang="en-GB" sz="2000" dirty="0" smtClean="0">
              <a:solidFill>
                <a:srgbClr val="000000"/>
              </a:solidFill>
              <a:ea typeface="Times New Roman"/>
              <a:cs typeface="Times New Roman" panose="02020603050405020304" pitchFamily="18" charset="0"/>
            </a:endParaRPr>
          </a:p>
          <a:p>
            <a:pPr marL="285750" indent="-285750" algn="just">
              <a:buFont typeface="Wingdings" panose="05000000000000000000" pitchFamily="2" charset="2"/>
              <a:buChar char="v"/>
            </a:pPr>
            <a:r>
              <a:rPr lang="en-US" sz="2000" b="1" dirty="0">
                <a:cs typeface="Times New Roman" panose="02020603050405020304" pitchFamily="18" charset="0"/>
              </a:rPr>
              <a:t>IEEE</a:t>
            </a:r>
            <a:r>
              <a:rPr lang="en-US" sz="2000" dirty="0">
                <a:cs typeface="Times New Roman" panose="02020603050405020304" pitchFamily="18" charset="0"/>
              </a:rPr>
              <a:t>, in its standard </a:t>
            </a:r>
            <a:r>
              <a:rPr lang="en-US" sz="2000" b="1" dirty="0">
                <a:cs typeface="Times New Roman" panose="02020603050405020304" pitchFamily="18" charset="0"/>
              </a:rPr>
              <a:t>610.12-1990</a:t>
            </a:r>
            <a:r>
              <a:rPr lang="en-US" sz="2000" dirty="0">
                <a:cs typeface="Times New Roman" panose="02020603050405020304" pitchFamily="18" charset="0"/>
              </a:rPr>
              <a:t>, defines software engineering as the application of a systematic, disciplined, which is a computable approach for the development, operation, and maintenance of software. </a:t>
            </a:r>
            <a:endParaRPr lang="en-GB" sz="2000" dirty="0">
              <a:solidFill>
                <a:srgbClr val="000000"/>
              </a:solidFill>
              <a:ea typeface="Times New Roman"/>
              <a:cs typeface="Times New Roman" panose="02020603050405020304" pitchFamily="18" charset="0"/>
            </a:endParaRPr>
          </a:p>
        </p:txBody>
      </p:sp>
    </p:spTree>
    <p:extLst>
      <p:ext uri="{BB962C8B-B14F-4D97-AF65-F5344CB8AC3E}">
        <p14:creationId xmlns:p14="http://schemas.microsoft.com/office/powerpoint/2010/main" val="350856584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84775"/>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200" b="1" dirty="0"/>
              <a:t>Importance of Software </a:t>
            </a:r>
            <a:r>
              <a:rPr lang="en-US" sz="3200" b="1" dirty="0" smtClean="0"/>
              <a:t>Engineering</a:t>
            </a:r>
            <a:endParaRPr lang="en-US" sz="3200" b="1" dirty="0"/>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7B1AFE59-00C6-4921-A621-C727A74DF132}" type="datetime5">
              <a:rPr lang="en-US" sz="2000" smtClean="0"/>
              <a:t>30-Jun-20</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7</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878910"/>
            <a:ext cx="7579116" cy="5243312"/>
          </a:xfrm>
          <a:prstGeom prst="rect">
            <a:avLst/>
          </a:prstGeom>
        </p:spPr>
      </p:pic>
    </p:spTree>
    <p:extLst>
      <p:ext uri="{BB962C8B-B14F-4D97-AF65-F5344CB8AC3E}">
        <p14:creationId xmlns:p14="http://schemas.microsoft.com/office/powerpoint/2010/main" val="415971623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a:latin typeface="Times New Roman" panose="02020603050405020304" pitchFamily="18" charset="0"/>
                <a:cs typeface="Times New Roman" panose="02020603050405020304" pitchFamily="18" charset="0"/>
              </a:rPr>
              <a:t>Program vs Software Product</a:t>
            </a: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7B1AFE59-00C6-4921-A621-C727A74DF132}" type="datetime5">
              <a:rPr lang="en-US" sz="2000" smtClean="0"/>
              <a:t>30-Jun-20</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8</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9" name="TextBox 8"/>
          <p:cNvSpPr txBox="1"/>
          <p:nvPr/>
        </p:nvSpPr>
        <p:spPr>
          <a:xfrm>
            <a:off x="264021" y="903367"/>
            <a:ext cx="8562074" cy="5016758"/>
          </a:xfrm>
          <a:prstGeom prst="rect">
            <a:avLst/>
          </a:prstGeom>
          <a:noFill/>
        </p:spPr>
        <p:txBody>
          <a:bodyPr wrap="square" rtlCol="0">
            <a:spAutoFit/>
          </a:bodyPr>
          <a:lstStyle/>
          <a:p>
            <a:pPr marL="342900" indent="-342900" algn="just">
              <a:buFont typeface="Wingdings" panose="05000000000000000000" pitchFamily="2" charset="2"/>
              <a:buChar char="v"/>
            </a:pPr>
            <a:r>
              <a:rPr lang="en-US" sz="2000" dirty="0" smtClean="0">
                <a:solidFill>
                  <a:srgbClr val="000000"/>
                </a:solidFill>
                <a:ea typeface="Times New Roman"/>
                <a:cs typeface="Times New Roman" panose="02020603050405020304" pitchFamily="18" charset="0"/>
              </a:rPr>
              <a:t>Program </a:t>
            </a:r>
            <a:r>
              <a:rPr lang="en-US" sz="2000" dirty="0">
                <a:solidFill>
                  <a:srgbClr val="000000"/>
                </a:solidFill>
                <a:ea typeface="Times New Roman"/>
                <a:cs typeface="Times New Roman" panose="02020603050405020304" pitchFamily="18" charset="0"/>
              </a:rPr>
              <a:t>is a set of instruction related each other where as Software Product is a collection of program designed for specific </a:t>
            </a:r>
            <a:r>
              <a:rPr lang="en-US" sz="2000" dirty="0" smtClean="0">
                <a:solidFill>
                  <a:srgbClr val="000000"/>
                </a:solidFill>
                <a:ea typeface="Times New Roman"/>
                <a:cs typeface="Times New Roman" panose="02020603050405020304" pitchFamily="18" charset="0"/>
              </a:rPr>
              <a:t>task.</a:t>
            </a:r>
          </a:p>
          <a:p>
            <a:pPr marL="342900" indent="-342900" algn="just">
              <a:buFont typeface="Wingdings" panose="05000000000000000000" pitchFamily="2" charset="2"/>
              <a:buChar char="v"/>
            </a:pPr>
            <a:endParaRPr lang="en-US" sz="2000" dirty="0" smtClean="0">
              <a:solidFill>
                <a:srgbClr val="000000"/>
              </a:solidFill>
              <a:ea typeface="Times New Roman"/>
              <a:cs typeface="Times New Roman" panose="02020603050405020304" pitchFamily="18" charset="0"/>
            </a:endParaRPr>
          </a:p>
          <a:p>
            <a:pPr marL="342900" indent="-342900" algn="just">
              <a:buFont typeface="Wingdings" panose="05000000000000000000" pitchFamily="2" charset="2"/>
              <a:buChar char="v"/>
            </a:pPr>
            <a:r>
              <a:rPr lang="en-US" sz="2000" dirty="0" smtClean="0">
                <a:solidFill>
                  <a:srgbClr val="000000"/>
                </a:solidFill>
                <a:ea typeface="Times New Roman"/>
                <a:cs typeface="Times New Roman" panose="02020603050405020304" pitchFamily="18" charset="0"/>
              </a:rPr>
              <a:t>Programs </a:t>
            </a:r>
            <a:r>
              <a:rPr lang="en-US" sz="2000" dirty="0">
                <a:solidFill>
                  <a:srgbClr val="000000"/>
                </a:solidFill>
                <a:ea typeface="Times New Roman"/>
                <a:cs typeface="Times New Roman" panose="02020603050405020304" pitchFamily="18" charset="0"/>
              </a:rPr>
              <a:t>are developed by individuals that means single user where as Software Product are developed by large no of users</a:t>
            </a:r>
            <a:r>
              <a:rPr lang="en-US" sz="2000" dirty="0" smtClean="0">
                <a:solidFill>
                  <a:srgbClr val="000000"/>
                </a:solidFill>
                <a:ea typeface="Times New Roman"/>
                <a:cs typeface="Times New Roman" panose="02020603050405020304" pitchFamily="18" charset="0"/>
              </a:rPr>
              <a:t>.</a:t>
            </a:r>
          </a:p>
          <a:p>
            <a:pPr marL="342900" indent="-342900" algn="just">
              <a:buFont typeface="Wingdings" panose="05000000000000000000" pitchFamily="2" charset="2"/>
              <a:buChar char="v"/>
            </a:pPr>
            <a:endParaRPr lang="en-US" sz="2000" dirty="0">
              <a:solidFill>
                <a:srgbClr val="000000"/>
              </a:solidFill>
              <a:ea typeface="Times New Roman"/>
              <a:cs typeface="Times New Roman" panose="02020603050405020304" pitchFamily="18" charset="0"/>
            </a:endParaRPr>
          </a:p>
          <a:p>
            <a:pPr marL="342900" indent="-342900" algn="just">
              <a:buFont typeface="Wingdings" panose="05000000000000000000" pitchFamily="2" charset="2"/>
              <a:buChar char="v"/>
            </a:pPr>
            <a:r>
              <a:rPr lang="en-US" sz="2000" dirty="0" smtClean="0">
                <a:solidFill>
                  <a:srgbClr val="000000"/>
                </a:solidFill>
                <a:ea typeface="Times New Roman"/>
                <a:cs typeface="Times New Roman" panose="02020603050405020304" pitchFamily="18" charset="0"/>
              </a:rPr>
              <a:t>In </a:t>
            </a:r>
            <a:r>
              <a:rPr lang="en-US" sz="2000" dirty="0">
                <a:solidFill>
                  <a:srgbClr val="000000"/>
                </a:solidFill>
                <a:ea typeface="Times New Roman"/>
                <a:cs typeface="Times New Roman" panose="02020603050405020304" pitchFamily="18" charset="0"/>
              </a:rPr>
              <a:t>program, there is no documentation or lack in proper </a:t>
            </a:r>
            <a:r>
              <a:rPr lang="en-US" sz="2000" dirty="0" smtClean="0">
                <a:solidFill>
                  <a:srgbClr val="000000"/>
                </a:solidFill>
                <a:ea typeface="Times New Roman"/>
                <a:cs typeface="Times New Roman" panose="02020603050405020304" pitchFamily="18" charset="0"/>
              </a:rPr>
              <a:t>documentation. In </a:t>
            </a:r>
            <a:r>
              <a:rPr lang="en-US" sz="2000" dirty="0">
                <a:solidFill>
                  <a:srgbClr val="000000"/>
                </a:solidFill>
                <a:ea typeface="Times New Roman"/>
                <a:cs typeface="Times New Roman" panose="02020603050405020304" pitchFamily="18" charset="0"/>
              </a:rPr>
              <a:t>Software Product, Proper documentation and well documented and user manual prepared</a:t>
            </a:r>
            <a:r>
              <a:rPr lang="en-US" sz="2000" dirty="0" smtClean="0">
                <a:solidFill>
                  <a:srgbClr val="000000"/>
                </a:solidFill>
                <a:ea typeface="Times New Roman"/>
                <a:cs typeface="Times New Roman" panose="02020603050405020304" pitchFamily="18" charset="0"/>
              </a:rPr>
              <a:t>.</a:t>
            </a:r>
          </a:p>
          <a:p>
            <a:pPr marL="342900" indent="-342900" algn="just">
              <a:buFont typeface="Wingdings" panose="05000000000000000000" pitchFamily="2" charset="2"/>
              <a:buChar char="v"/>
            </a:pPr>
            <a:endParaRPr lang="en-US" sz="2000" dirty="0">
              <a:solidFill>
                <a:srgbClr val="000000"/>
              </a:solidFill>
              <a:ea typeface="Times New Roman"/>
              <a:cs typeface="Times New Roman" panose="02020603050405020304" pitchFamily="18" charset="0"/>
            </a:endParaRPr>
          </a:p>
          <a:p>
            <a:pPr marL="342900" indent="-342900" algn="just">
              <a:buFont typeface="Wingdings" panose="05000000000000000000" pitchFamily="2" charset="2"/>
              <a:buChar char="v"/>
            </a:pPr>
            <a:r>
              <a:rPr lang="en-US" sz="2000" dirty="0" smtClean="0">
                <a:solidFill>
                  <a:srgbClr val="000000"/>
                </a:solidFill>
                <a:ea typeface="Times New Roman"/>
                <a:cs typeface="Times New Roman" panose="02020603050405020304" pitchFamily="18" charset="0"/>
              </a:rPr>
              <a:t>Development </a:t>
            </a:r>
            <a:r>
              <a:rPr lang="en-US" sz="2000" dirty="0">
                <a:solidFill>
                  <a:srgbClr val="000000"/>
                </a:solidFill>
                <a:ea typeface="Times New Roman"/>
                <a:cs typeface="Times New Roman" panose="02020603050405020304" pitchFamily="18" charset="0"/>
              </a:rPr>
              <a:t>of program is Unplanned, not Systematic </a:t>
            </a:r>
            <a:r>
              <a:rPr lang="en-US" sz="2000" dirty="0" smtClean="0">
                <a:solidFill>
                  <a:srgbClr val="000000"/>
                </a:solidFill>
                <a:ea typeface="Times New Roman"/>
                <a:cs typeface="Times New Roman" panose="02020603050405020304" pitchFamily="18" charset="0"/>
              </a:rPr>
              <a:t>etc. </a:t>
            </a:r>
            <a:r>
              <a:rPr lang="en-US" sz="2000" dirty="0">
                <a:solidFill>
                  <a:srgbClr val="000000"/>
                </a:solidFill>
                <a:ea typeface="Times New Roman"/>
                <a:cs typeface="Times New Roman" panose="02020603050405020304" pitchFamily="18" charset="0"/>
              </a:rPr>
              <a:t>but Development of Software Product is well Systematic, </a:t>
            </a:r>
            <a:r>
              <a:rPr lang="en-US" sz="2000" dirty="0" smtClean="0">
                <a:solidFill>
                  <a:srgbClr val="000000"/>
                </a:solidFill>
                <a:ea typeface="Times New Roman"/>
                <a:cs typeface="Times New Roman" panose="02020603050405020304" pitchFamily="18" charset="0"/>
              </a:rPr>
              <a:t>organized, </a:t>
            </a:r>
            <a:r>
              <a:rPr lang="en-US" sz="2000" dirty="0">
                <a:solidFill>
                  <a:srgbClr val="000000"/>
                </a:solidFill>
                <a:ea typeface="Times New Roman"/>
                <a:cs typeface="Times New Roman" panose="02020603050405020304" pitchFamily="18" charset="0"/>
              </a:rPr>
              <a:t>planned approach</a:t>
            </a:r>
            <a:r>
              <a:rPr lang="en-US" sz="2000" dirty="0" smtClean="0">
                <a:solidFill>
                  <a:srgbClr val="000000"/>
                </a:solidFill>
                <a:ea typeface="Times New Roman"/>
                <a:cs typeface="Times New Roman" panose="02020603050405020304" pitchFamily="18" charset="0"/>
              </a:rPr>
              <a:t>.</a:t>
            </a:r>
          </a:p>
          <a:p>
            <a:pPr marL="342900" indent="-342900" algn="just">
              <a:buFont typeface="Wingdings" panose="05000000000000000000" pitchFamily="2" charset="2"/>
              <a:buChar char="v"/>
            </a:pPr>
            <a:endParaRPr lang="en-US" sz="2000" dirty="0">
              <a:solidFill>
                <a:srgbClr val="000000"/>
              </a:solidFill>
              <a:ea typeface="Times New Roman"/>
              <a:cs typeface="Times New Roman" panose="02020603050405020304" pitchFamily="18" charset="0"/>
            </a:endParaRPr>
          </a:p>
          <a:p>
            <a:pPr marL="342900" indent="-342900" algn="just">
              <a:buFont typeface="Wingdings" panose="05000000000000000000" pitchFamily="2" charset="2"/>
              <a:buChar char="v"/>
            </a:pPr>
            <a:r>
              <a:rPr lang="en-US" sz="2000" dirty="0" smtClean="0">
                <a:solidFill>
                  <a:srgbClr val="000000"/>
                </a:solidFill>
                <a:ea typeface="Times New Roman"/>
                <a:cs typeface="Times New Roman" panose="02020603050405020304" pitchFamily="18" charset="0"/>
              </a:rPr>
              <a:t>Programs </a:t>
            </a:r>
            <a:r>
              <a:rPr lang="en-US" sz="2000" dirty="0">
                <a:solidFill>
                  <a:srgbClr val="000000"/>
                </a:solidFill>
                <a:ea typeface="Times New Roman"/>
                <a:cs typeface="Times New Roman" panose="02020603050405020304" pitchFamily="18" charset="0"/>
              </a:rPr>
              <a:t>provide Limited functionality and less features where as Software Products provides more functionality as they are big in size (lines of codes) more options and features.</a:t>
            </a:r>
          </a:p>
        </p:txBody>
      </p:sp>
    </p:spTree>
    <p:extLst>
      <p:ext uri="{BB962C8B-B14F-4D97-AF65-F5344CB8AC3E}">
        <p14:creationId xmlns:p14="http://schemas.microsoft.com/office/powerpoint/2010/main" val="87576062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smtClean="0">
                <a:latin typeface="Times New Roman" panose="02020603050405020304" pitchFamily="18" charset="0"/>
                <a:cs typeface="Times New Roman" panose="02020603050405020304" pitchFamily="18" charset="0"/>
              </a:rPr>
              <a:t>Software Engineering </a:t>
            </a:r>
            <a:r>
              <a:rPr lang="en-US" sz="3000" b="1" dirty="0">
                <a:latin typeface="Times New Roman" panose="02020603050405020304" pitchFamily="18" charset="0"/>
                <a:cs typeface="Times New Roman" panose="02020603050405020304" pitchFamily="18" charset="0"/>
              </a:rPr>
              <a:t>and </a:t>
            </a:r>
            <a:r>
              <a:rPr lang="en-US" sz="3000" b="1" dirty="0" smtClean="0">
                <a:latin typeface="Times New Roman" panose="02020603050405020304" pitchFamily="18" charset="0"/>
                <a:cs typeface="Times New Roman" panose="02020603050405020304" pitchFamily="18" charset="0"/>
              </a:rPr>
              <a:t>System Engineering</a:t>
            </a:r>
            <a:endParaRPr lang="en-US" sz="3000" b="1" dirty="0">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7B1AFE59-00C6-4921-A621-C727A74DF132}" type="datetime5">
              <a:rPr lang="en-US" sz="2000" smtClean="0"/>
              <a:t>30-Jun-20</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9</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9" name="TextBox 8"/>
          <p:cNvSpPr txBox="1"/>
          <p:nvPr/>
        </p:nvSpPr>
        <p:spPr>
          <a:xfrm>
            <a:off x="118539" y="1052575"/>
            <a:ext cx="8998519" cy="3970318"/>
          </a:xfrm>
          <a:prstGeom prst="rect">
            <a:avLst/>
          </a:prstGeom>
          <a:noFill/>
        </p:spPr>
        <p:txBody>
          <a:bodyPr wrap="square" rtlCol="0">
            <a:spAutoFit/>
          </a:bodyPr>
          <a:lstStyle/>
          <a:p>
            <a:pPr>
              <a:spcAft>
                <a:spcPts val="0"/>
              </a:spcAft>
            </a:pPr>
            <a:r>
              <a:rPr lang="en-GB" sz="2400" dirty="0">
                <a:cs typeface="Times New Roman" panose="02020603050405020304" pitchFamily="18" charset="0"/>
              </a:rPr>
              <a:t>What is the difference between software engineering and system engineering</a:t>
            </a:r>
            <a:r>
              <a:rPr lang="en-GB" sz="2400" dirty="0" smtClean="0">
                <a:cs typeface="Times New Roman" panose="02020603050405020304" pitchFamily="18" charset="0"/>
              </a:rPr>
              <a:t>?</a:t>
            </a:r>
          </a:p>
          <a:p>
            <a:pPr>
              <a:spcAft>
                <a:spcPts val="0"/>
              </a:spcAft>
            </a:pPr>
            <a:endParaRPr lang="en-GB" sz="2200" dirty="0">
              <a:solidFill>
                <a:srgbClr val="000000"/>
              </a:solidFill>
              <a:latin typeface="Times New Roman" panose="02020603050405020304" pitchFamily="18" charset="0"/>
              <a:ea typeface="Times New Roman"/>
              <a:cs typeface="Times New Roman" panose="02020603050405020304" pitchFamily="18" charset="0"/>
            </a:endParaRPr>
          </a:p>
          <a:p>
            <a:pPr algn="just"/>
            <a:endParaRPr lang="en-GB" sz="2000" dirty="0" smtClean="0">
              <a:cs typeface="Arial"/>
            </a:endParaRPr>
          </a:p>
          <a:p>
            <a:pPr algn="just"/>
            <a:r>
              <a:rPr lang="en-GB" sz="2000" b="1" dirty="0" smtClean="0">
                <a:cs typeface="Arial"/>
              </a:rPr>
              <a:t>System </a:t>
            </a:r>
            <a:r>
              <a:rPr lang="en-GB" sz="2000" b="1" dirty="0">
                <a:cs typeface="Arial"/>
              </a:rPr>
              <a:t>engineering </a:t>
            </a:r>
            <a:r>
              <a:rPr lang="en-GB" sz="2000" dirty="0">
                <a:cs typeface="Arial"/>
              </a:rPr>
              <a:t>is concerned with all aspects of computer-based systems development including hardware, software and process engineering. </a:t>
            </a:r>
            <a:endParaRPr lang="en-GB" sz="2000" dirty="0" smtClean="0">
              <a:cs typeface="Arial"/>
            </a:endParaRPr>
          </a:p>
          <a:p>
            <a:pPr algn="just"/>
            <a:endParaRPr lang="en-GB" sz="2000" dirty="0">
              <a:cs typeface="Arial"/>
            </a:endParaRPr>
          </a:p>
          <a:p>
            <a:pPr algn="just"/>
            <a:r>
              <a:rPr lang="en-GB" sz="2000" b="1" dirty="0" smtClean="0">
                <a:cs typeface="Arial"/>
              </a:rPr>
              <a:t>Software </a:t>
            </a:r>
            <a:r>
              <a:rPr lang="en-GB" sz="2000" b="1" dirty="0">
                <a:cs typeface="Arial"/>
              </a:rPr>
              <a:t>engineering </a:t>
            </a:r>
            <a:r>
              <a:rPr lang="en-GB" sz="2000" dirty="0">
                <a:cs typeface="Arial"/>
              </a:rPr>
              <a:t>is part of this more general process</a:t>
            </a:r>
            <a:r>
              <a:rPr lang="en-GB" sz="2000" dirty="0" smtClean="0">
                <a:cs typeface="Arial"/>
              </a:rPr>
              <a:t>.</a:t>
            </a:r>
          </a:p>
          <a:p>
            <a:pPr algn="just"/>
            <a:endParaRPr lang="en-GB" sz="2000" dirty="0">
              <a:solidFill>
                <a:srgbClr val="000000"/>
              </a:solidFill>
              <a:ea typeface="Times New Roman"/>
              <a:cs typeface="Arial"/>
            </a:endParaRPr>
          </a:p>
          <a:p>
            <a:pPr algn="just"/>
            <a:r>
              <a:rPr lang="en-GB" altLang="en-US" sz="2000" b="1" i="1" dirty="0"/>
              <a:t>System engineers</a:t>
            </a:r>
            <a:r>
              <a:rPr lang="en-GB" altLang="en-US" sz="2000" dirty="0"/>
              <a:t> are involved in </a:t>
            </a:r>
            <a:r>
              <a:rPr lang="en-GB" altLang="en-US" sz="2000" b="1" dirty="0"/>
              <a:t>(overall) </a:t>
            </a:r>
            <a:r>
              <a:rPr lang="en-GB" altLang="en-US" sz="2000" dirty="0"/>
              <a:t>system specification, architectural design, integration, and deployment</a:t>
            </a:r>
            <a:endParaRPr lang="en-GB" sz="2000" dirty="0">
              <a:ea typeface="Times New Roman"/>
              <a:cs typeface="Arial"/>
            </a:endParaRPr>
          </a:p>
          <a:p>
            <a:pPr>
              <a:spcAft>
                <a:spcPts val="0"/>
              </a:spcAft>
            </a:pPr>
            <a:endParaRPr lang="en-GB" sz="2200" dirty="0">
              <a:solidFill>
                <a:srgbClr val="000000"/>
              </a:solidFill>
              <a:latin typeface="Times New Roman" panose="02020603050405020304" pitchFamily="18" charset="0"/>
              <a:ea typeface="Times New Roman"/>
              <a:cs typeface="Times New Roman" panose="02020603050405020304" pitchFamily="18" charset="0"/>
            </a:endParaRPr>
          </a:p>
        </p:txBody>
      </p:sp>
    </p:spTree>
    <p:extLst>
      <p:ext uri="{BB962C8B-B14F-4D97-AF65-F5344CB8AC3E}">
        <p14:creationId xmlns:p14="http://schemas.microsoft.com/office/powerpoint/2010/main" val="31722158"/>
      </p:ext>
    </p:extLst>
  </p:cSld>
  <p:clrMapOvr>
    <a:masterClrMapping/>
  </p:clrMapOvr>
  <p:timing>
    <p:tnLst>
      <p:par>
        <p:cTn id="1" dur="indefinite" restart="never" nodeType="tmRoot"/>
      </p:par>
    </p:tnLst>
  </p:timing>
</p:sld>
</file>

<file path=ppt/theme/theme1.xml><?xml version="1.0" encoding="utf-8"?>
<a:theme xmlns:a="http://schemas.openxmlformats.org/drawingml/2006/main" name="SH_radial_light_grey">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Parallax</Template>
  <TotalTime>3621</TotalTime>
  <Words>920</Words>
  <Application>Microsoft Office PowerPoint</Application>
  <PresentationFormat>On-screen Show (4:3)</PresentationFormat>
  <Paragraphs>158</Paragraphs>
  <Slides>18</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18</vt:i4>
      </vt:variant>
    </vt:vector>
  </HeadingPairs>
  <TitlesOfParts>
    <vt:vector size="28" baseType="lpstr">
      <vt:lpstr>Aharoni</vt:lpstr>
      <vt:lpstr>Arial</vt:lpstr>
      <vt:lpstr>Calibri</vt:lpstr>
      <vt:lpstr>Cambria</vt:lpstr>
      <vt:lpstr>Forte</vt:lpstr>
      <vt:lpstr>Lucida Bright</vt:lpstr>
      <vt:lpstr>Lucida Calligraphy</vt:lpstr>
      <vt:lpstr>Times New Roman</vt:lpstr>
      <vt:lpstr>Wingdings</vt:lpstr>
      <vt:lpstr>SH_radial_light_grey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Issues of professional responsibility</vt:lpstr>
      <vt:lpstr>Issues of professional responsibility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SlideHunter</dc:creator>
  <cp:lastModifiedBy>Fahad Ahmed</cp:lastModifiedBy>
  <cp:revision>362</cp:revision>
  <dcterms:created xsi:type="dcterms:W3CDTF">2014-02-03T19:53:25Z</dcterms:created>
  <dcterms:modified xsi:type="dcterms:W3CDTF">2020-06-30T10:50:57Z</dcterms:modified>
</cp:coreProperties>
</file>