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0"/>
  </p:notesMasterIdLst>
  <p:sldIdLst>
    <p:sldId id="256" r:id="rId2"/>
    <p:sldId id="396" r:id="rId3"/>
    <p:sldId id="397" r:id="rId4"/>
    <p:sldId id="398" r:id="rId5"/>
    <p:sldId id="368" r:id="rId6"/>
    <p:sldId id="384" r:id="rId7"/>
    <p:sldId id="385" r:id="rId8"/>
    <p:sldId id="386" r:id="rId9"/>
    <p:sldId id="387" r:id="rId10"/>
    <p:sldId id="388" r:id="rId11"/>
    <p:sldId id="389" r:id="rId12"/>
    <p:sldId id="390" r:id="rId13"/>
    <p:sldId id="391" r:id="rId14"/>
    <p:sldId id="392" r:id="rId15"/>
    <p:sldId id="393" r:id="rId16"/>
    <p:sldId id="394" r:id="rId17"/>
    <p:sldId id="395" r:id="rId18"/>
    <p:sldId id="331"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B82"/>
    <a:srgbClr val="28A010"/>
    <a:srgbClr val="339933"/>
    <a:srgbClr val="006600"/>
    <a:srgbClr val="E4580A"/>
    <a:srgbClr val="009900"/>
    <a:srgbClr val="91E509"/>
    <a:srgbClr val="72E509"/>
    <a:srgbClr val="00CC00"/>
    <a:srgbClr val="FFA40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574" autoAdjust="0"/>
    <p:restoredTop sz="76173" autoAdjust="0"/>
  </p:normalViewPr>
  <p:slideViewPr>
    <p:cSldViewPr>
      <p:cViewPr varScale="1">
        <p:scale>
          <a:sx n="73" d="100"/>
          <a:sy n="73" d="100"/>
        </p:scale>
        <p:origin x="1416" y="3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119FF40-1E4B-4022-B095-5F1B0D419755}" type="datetimeFigureOut">
              <a:rPr lang="en-US" smtClean="0"/>
              <a:pPr/>
              <a:t>7/5/2020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330495F-B77E-4F9C-B54C-CC1559B68E8D}" type="slidenum">
              <a:rPr lang="en-US" smtClean="0"/>
              <a:pPr/>
              <a:t>‹#›</a:t>
            </a:fld>
            <a:endParaRPr lang="en-US"/>
          </a:p>
        </p:txBody>
      </p:sp>
    </p:spTree>
    <p:extLst>
      <p:ext uri="{BB962C8B-B14F-4D97-AF65-F5344CB8AC3E}">
        <p14:creationId xmlns:p14="http://schemas.microsoft.com/office/powerpoint/2010/main" val="33093357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4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342857" indent="0" algn="ctr">
              <a:buNone/>
              <a:defRPr>
                <a:solidFill>
                  <a:schemeClr val="tx1">
                    <a:tint val="75000"/>
                  </a:schemeClr>
                </a:solidFill>
              </a:defRPr>
            </a:lvl2pPr>
            <a:lvl3pPr marL="685715" indent="0" algn="ctr">
              <a:buNone/>
              <a:defRPr>
                <a:solidFill>
                  <a:schemeClr val="tx1">
                    <a:tint val="75000"/>
                  </a:schemeClr>
                </a:solidFill>
              </a:defRPr>
            </a:lvl3pPr>
            <a:lvl4pPr marL="1028573" indent="0" algn="ctr">
              <a:buNone/>
              <a:defRPr>
                <a:solidFill>
                  <a:schemeClr val="tx1">
                    <a:tint val="75000"/>
                  </a:schemeClr>
                </a:solidFill>
              </a:defRPr>
            </a:lvl4pPr>
            <a:lvl5pPr marL="1371430" indent="0" algn="ctr">
              <a:buNone/>
              <a:defRPr>
                <a:solidFill>
                  <a:schemeClr val="tx1">
                    <a:tint val="75000"/>
                  </a:schemeClr>
                </a:solidFill>
              </a:defRPr>
            </a:lvl5pPr>
            <a:lvl6pPr marL="1714289" indent="0" algn="ctr">
              <a:buNone/>
              <a:defRPr>
                <a:solidFill>
                  <a:schemeClr val="tx1">
                    <a:tint val="75000"/>
                  </a:schemeClr>
                </a:solidFill>
              </a:defRPr>
            </a:lvl6pPr>
            <a:lvl7pPr marL="2057144" indent="0" algn="ctr">
              <a:buNone/>
              <a:defRPr>
                <a:solidFill>
                  <a:schemeClr val="tx1">
                    <a:tint val="75000"/>
                  </a:schemeClr>
                </a:solidFill>
              </a:defRPr>
            </a:lvl7pPr>
            <a:lvl8pPr marL="2400000" indent="0" algn="ctr">
              <a:buNone/>
              <a:defRPr>
                <a:solidFill>
                  <a:schemeClr val="tx1">
                    <a:tint val="75000"/>
                  </a:schemeClr>
                </a:solidFill>
              </a:defRPr>
            </a:lvl8pPr>
            <a:lvl9pPr marL="2742857"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6F234F73-76E2-433A-BAF5-01D9E20E7798}" type="datetime5">
              <a:rPr lang="en-US" smtClean="0"/>
              <a:t>5-Jul-20</a:t>
            </a:fld>
            <a:endParaRPr lang="en-US"/>
          </a:p>
        </p:txBody>
      </p:sp>
      <p:sp>
        <p:nvSpPr>
          <p:cNvPr id="5" name="Footer Placeholder 4"/>
          <p:cNvSpPr>
            <a:spLocks noGrp="1"/>
          </p:cNvSpPr>
          <p:nvPr>
            <p:ph type="ftr" sz="quarter" idx="11"/>
          </p:nvPr>
        </p:nvSpPr>
        <p:spPr>
          <a:xfrm>
            <a:off x="3124200" y="635637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BC490F8C-3D0D-4DB1-B2BD-1525EA5CE111}" type="slidenum">
              <a:rPr lang="en-US" smtClean="0"/>
              <a:pPr/>
              <a:t>‹#›</a:t>
            </a:fld>
            <a:endParaRPr lang="en-US"/>
          </a:p>
        </p:txBody>
      </p:sp>
    </p:spTree>
    <p:extLst>
      <p:ext uri="{BB962C8B-B14F-4D97-AF65-F5344CB8AC3E}">
        <p14:creationId xmlns:p14="http://schemas.microsoft.com/office/powerpoint/2010/main" val="17481472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8241620-B032-47B1-863A-6996BE3C0C6C}" type="datetime5">
              <a:rPr lang="en-US" smtClean="0"/>
              <a:t>5-Jul-20</a:t>
            </a:fld>
            <a:endParaRPr lang="en-US"/>
          </a:p>
        </p:txBody>
      </p:sp>
      <p:sp>
        <p:nvSpPr>
          <p:cNvPr id="5" name="Footer Placeholder 4"/>
          <p:cNvSpPr>
            <a:spLocks noGrp="1"/>
          </p:cNvSpPr>
          <p:nvPr>
            <p:ph type="ftr" sz="quarter" idx="11"/>
          </p:nvPr>
        </p:nvSpPr>
        <p:spPr>
          <a:xfrm>
            <a:off x="3124200" y="635637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BC490F8C-3D0D-4DB1-B2BD-1525EA5CE111}" type="slidenum">
              <a:rPr lang="en-US" smtClean="0"/>
              <a:pPr/>
              <a:t>‹#›</a:t>
            </a:fld>
            <a:endParaRPr lang="en-US"/>
          </a:p>
        </p:txBody>
      </p:sp>
    </p:spTree>
    <p:extLst>
      <p:ext uri="{BB962C8B-B14F-4D97-AF65-F5344CB8AC3E}">
        <p14:creationId xmlns:p14="http://schemas.microsoft.com/office/powerpoint/2010/main" val="19461498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5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5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7052FD8-4A8A-489D-836A-F662150951AC}" type="datetime5">
              <a:rPr lang="en-US" smtClean="0"/>
              <a:t>5-Jul-20</a:t>
            </a:fld>
            <a:endParaRPr lang="en-US"/>
          </a:p>
        </p:txBody>
      </p:sp>
      <p:sp>
        <p:nvSpPr>
          <p:cNvPr id="5" name="Footer Placeholder 4"/>
          <p:cNvSpPr>
            <a:spLocks noGrp="1"/>
          </p:cNvSpPr>
          <p:nvPr>
            <p:ph type="ftr" sz="quarter" idx="11"/>
          </p:nvPr>
        </p:nvSpPr>
        <p:spPr>
          <a:xfrm>
            <a:off x="3124200" y="635637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BC490F8C-3D0D-4DB1-B2BD-1525EA5CE111}" type="slidenum">
              <a:rPr lang="en-US" smtClean="0"/>
              <a:pPr/>
              <a:t>‹#›</a:t>
            </a:fld>
            <a:endParaRPr lang="en-US"/>
          </a:p>
        </p:txBody>
      </p:sp>
    </p:spTree>
    <p:extLst>
      <p:ext uri="{BB962C8B-B14F-4D97-AF65-F5344CB8AC3E}">
        <p14:creationId xmlns:p14="http://schemas.microsoft.com/office/powerpoint/2010/main" val="20999087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0517E22-7686-4A9A-9B72-7225E35F4468}" type="datetime5">
              <a:rPr lang="en-US" smtClean="0"/>
              <a:t>5-Jul-20</a:t>
            </a:fld>
            <a:endParaRPr lang="en-US" dirty="0"/>
          </a:p>
        </p:txBody>
      </p:sp>
      <p:sp>
        <p:nvSpPr>
          <p:cNvPr id="5" name="Footer Placeholder 4"/>
          <p:cNvSpPr>
            <a:spLocks noGrp="1"/>
          </p:cNvSpPr>
          <p:nvPr>
            <p:ph type="ftr" sz="quarter" idx="11"/>
          </p:nvPr>
        </p:nvSpPr>
        <p:spPr>
          <a:xfrm>
            <a:off x="3124200" y="635637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lvl1pPr>
              <a:defRPr sz="2000">
                <a:solidFill>
                  <a:srgbClr val="009900"/>
                </a:solidFill>
              </a:defRPr>
            </a:lvl1pPr>
          </a:lstStyle>
          <a:p>
            <a:fld id="{BC490F8C-3D0D-4DB1-B2BD-1525EA5CE111}" type="slidenum">
              <a:rPr lang="en-US" smtClean="0"/>
              <a:pPr/>
              <a:t>‹#›</a:t>
            </a:fld>
            <a:endParaRPr lang="en-US" dirty="0"/>
          </a:p>
        </p:txBody>
      </p:sp>
    </p:spTree>
    <p:extLst>
      <p:ext uri="{BB962C8B-B14F-4D97-AF65-F5344CB8AC3E}">
        <p14:creationId xmlns:p14="http://schemas.microsoft.com/office/powerpoint/2010/main" val="36943005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20"/>
            <a:ext cx="7772400" cy="1362075"/>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1500">
                <a:solidFill>
                  <a:schemeClr val="tx1">
                    <a:tint val="75000"/>
                  </a:schemeClr>
                </a:solidFill>
              </a:defRPr>
            </a:lvl1pPr>
            <a:lvl2pPr marL="342857" indent="0">
              <a:buNone/>
              <a:defRPr sz="1350">
                <a:solidFill>
                  <a:schemeClr val="tx1">
                    <a:tint val="75000"/>
                  </a:schemeClr>
                </a:solidFill>
              </a:defRPr>
            </a:lvl2pPr>
            <a:lvl3pPr marL="685715" indent="0">
              <a:buNone/>
              <a:defRPr sz="1200">
                <a:solidFill>
                  <a:schemeClr val="tx1">
                    <a:tint val="75000"/>
                  </a:schemeClr>
                </a:solidFill>
              </a:defRPr>
            </a:lvl3pPr>
            <a:lvl4pPr marL="1028573" indent="0">
              <a:buNone/>
              <a:defRPr sz="1050">
                <a:solidFill>
                  <a:schemeClr val="tx1">
                    <a:tint val="75000"/>
                  </a:schemeClr>
                </a:solidFill>
              </a:defRPr>
            </a:lvl4pPr>
            <a:lvl5pPr marL="1371430" indent="0">
              <a:buNone/>
              <a:defRPr sz="1050">
                <a:solidFill>
                  <a:schemeClr val="tx1">
                    <a:tint val="75000"/>
                  </a:schemeClr>
                </a:solidFill>
              </a:defRPr>
            </a:lvl5pPr>
            <a:lvl6pPr marL="1714289" indent="0">
              <a:buNone/>
              <a:defRPr sz="1050">
                <a:solidFill>
                  <a:schemeClr val="tx1">
                    <a:tint val="75000"/>
                  </a:schemeClr>
                </a:solidFill>
              </a:defRPr>
            </a:lvl6pPr>
            <a:lvl7pPr marL="2057144" indent="0">
              <a:buNone/>
              <a:defRPr sz="1050">
                <a:solidFill>
                  <a:schemeClr val="tx1">
                    <a:tint val="75000"/>
                  </a:schemeClr>
                </a:solidFill>
              </a:defRPr>
            </a:lvl7pPr>
            <a:lvl8pPr marL="2400000" indent="0">
              <a:buNone/>
              <a:defRPr sz="1050">
                <a:solidFill>
                  <a:schemeClr val="tx1">
                    <a:tint val="75000"/>
                  </a:schemeClr>
                </a:solidFill>
              </a:defRPr>
            </a:lvl8pPr>
            <a:lvl9pPr marL="2742857"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079A259-6D65-465C-BF43-338AB63CE5EE}" type="datetime5">
              <a:rPr lang="en-US" smtClean="0"/>
              <a:t>5-Jul-20</a:t>
            </a:fld>
            <a:endParaRPr lang="en-US"/>
          </a:p>
        </p:txBody>
      </p:sp>
      <p:sp>
        <p:nvSpPr>
          <p:cNvPr id="5" name="Footer Placeholder 4"/>
          <p:cNvSpPr>
            <a:spLocks noGrp="1"/>
          </p:cNvSpPr>
          <p:nvPr>
            <p:ph type="ftr" sz="quarter" idx="11"/>
          </p:nvPr>
        </p:nvSpPr>
        <p:spPr>
          <a:xfrm>
            <a:off x="3124200" y="635637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BC490F8C-3D0D-4DB1-B2BD-1525EA5CE111}" type="slidenum">
              <a:rPr lang="en-US" smtClean="0"/>
              <a:pPr/>
              <a:t>‹#›</a:t>
            </a:fld>
            <a:endParaRPr lang="en-US"/>
          </a:p>
        </p:txBody>
      </p:sp>
    </p:spTree>
    <p:extLst>
      <p:ext uri="{BB962C8B-B14F-4D97-AF65-F5344CB8AC3E}">
        <p14:creationId xmlns:p14="http://schemas.microsoft.com/office/powerpoint/2010/main" val="27909246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6"/>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6"/>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2CD2462-EAA0-48F8-AD9C-BF8DC20B8371}" type="datetime5">
              <a:rPr lang="en-US" smtClean="0"/>
              <a:t>5-Jul-20</a:t>
            </a:fld>
            <a:endParaRPr lang="en-US"/>
          </a:p>
        </p:txBody>
      </p:sp>
      <p:sp>
        <p:nvSpPr>
          <p:cNvPr id="6" name="Footer Placeholder 5"/>
          <p:cNvSpPr>
            <a:spLocks noGrp="1"/>
          </p:cNvSpPr>
          <p:nvPr>
            <p:ph type="ftr" sz="quarter" idx="11"/>
          </p:nvPr>
        </p:nvSpPr>
        <p:spPr>
          <a:xfrm>
            <a:off x="3124200" y="635637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BC490F8C-3D0D-4DB1-B2BD-1525EA5CE111}" type="slidenum">
              <a:rPr lang="en-US" smtClean="0"/>
              <a:pPr/>
              <a:t>‹#›</a:t>
            </a:fld>
            <a:endParaRPr lang="en-US"/>
          </a:p>
        </p:txBody>
      </p:sp>
    </p:spTree>
    <p:extLst>
      <p:ext uri="{BB962C8B-B14F-4D97-AF65-F5344CB8AC3E}">
        <p14:creationId xmlns:p14="http://schemas.microsoft.com/office/powerpoint/2010/main" val="1521777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1800" b="1"/>
            </a:lvl1pPr>
            <a:lvl2pPr marL="342857" indent="0">
              <a:buNone/>
              <a:defRPr sz="1500" b="1"/>
            </a:lvl2pPr>
            <a:lvl3pPr marL="685715" indent="0">
              <a:buNone/>
              <a:defRPr sz="1350" b="1"/>
            </a:lvl3pPr>
            <a:lvl4pPr marL="1028573" indent="0">
              <a:buNone/>
              <a:defRPr sz="1200" b="1"/>
            </a:lvl4pPr>
            <a:lvl5pPr marL="1371430" indent="0">
              <a:buNone/>
              <a:defRPr sz="1200" b="1"/>
            </a:lvl5pPr>
            <a:lvl6pPr marL="1714289" indent="0">
              <a:buNone/>
              <a:defRPr sz="1200" b="1"/>
            </a:lvl6pPr>
            <a:lvl7pPr marL="2057144" indent="0">
              <a:buNone/>
              <a:defRPr sz="1200" b="1"/>
            </a:lvl7pPr>
            <a:lvl8pPr marL="2400000" indent="0">
              <a:buNone/>
              <a:defRPr sz="1200" b="1"/>
            </a:lvl8pPr>
            <a:lvl9pPr marL="2742857"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35" y="1535113"/>
            <a:ext cx="4041775" cy="639762"/>
          </a:xfrm>
        </p:spPr>
        <p:txBody>
          <a:bodyPr anchor="b"/>
          <a:lstStyle>
            <a:lvl1pPr marL="0" indent="0">
              <a:buNone/>
              <a:defRPr sz="1800" b="1"/>
            </a:lvl1pPr>
            <a:lvl2pPr marL="342857" indent="0">
              <a:buNone/>
              <a:defRPr sz="1500" b="1"/>
            </a:lvl2pPr>
            <a:lvl3pPr marL="685715" indent="0">
              <a:buNone/>
              <a:defRPr sz="1350" b="1"/>
            </a:lvl3pPr>
            <a:lvl4pPr marL="1028573" indent="0">
              <a:buNone/>
              <a:defRPr sz="1200" b="1"/>
            </a:lvl4pPr>
            <a:lvl5pPr marL="1371430" indent="0">
              <a:buNone/>
              <a:defRPr sz="1200" b="1"/>
            </a:lvl5pPr>
            <a:lvl6pPr marL="1714289" indent="0">
              <a:buNone/>
              <a:defRPr sz="1200" b="1"/>
            </a:lvl6pPr>
            <a:lvl7pPr marL="2057144" indent="0">
              <a:buNone/>
              <a:defRPr sz="1200" b="1"/>
            </a:lvl7pPr>
            <a:lvl8pPr marL="2400000" indent="0">
              <a:buNone/>
              <a:defRPr sz="1200" b="1"/>
            </a:lvl8pPr>
            <a:lvl9pPr marL="2742857"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35"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7A3CB4D-EA2C-4301-B848-85C94091B8B9}" type="datetime5">
              <a:rPr lang="en-US" smtClean="0"/>
              <a:t>5-Jul-20</a:t>
            </a:fld>
            <a:endParaRPr lang="en-US"/>
          </a:p>
        </p:txBody>
      </p:sp>
      <p:sp>
        <p:nvSpPr>
          <p:cNvPr id="8" name="Footer Placeholder 7"/>
          <p:cNvSpPr>
            <a:spLocks noGrp="1"/>
          </p:cNvSpPr>
          <p:nvPr>
            <p:ph type="ftr" sz="quarter" idx="11"/>
          </p:nvPr>
        </p:nvSpPr>
        <p:spPr>
          <a:xfrm>
            <a:off x="3124200" y="635637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BC490F8C-3D0D-4DB1-B2BD-1525EA5CE111}" type="slidenum">
              <a:rPr lang="en-US" smtClean="0"/>
              <a:pPr/>
              <a:t>‹#›</a:t>
            </a:fld>
            <a:endParaRPr lang="en-US"/>
          </a:p>
        </p:txBody>
      </p:sp>
    </p:spTree>
    <p:extLst>
      <p:ext uri="{BB962C8B-B14F-4D97-AF65-F5344CB8AC3E}">
        <p14:creationId xmlns:p14="http://schemas.microsoft.com/office/powerpoint/2010/main" val="36868948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15962"/>
          </a:xfrm>
        </p:spPr>
        <p:txBody>
          <a:bodyPr>
            <a:normAutofit/>
          </a:bodyPr>
          <a:lstStyle>
            <a:lvl1pPr algn="l">
              <a:defRPr sz="3000">
                <a:solidFill>
                  <a:schemeClr val="tx1">
                    <a:lumMod val="75000"/>
                    <a:lumOff val="25000"/>
                  </a:schemeClr>
                </a:solidFill>
              </a:defRPr>
            </a:lvl1pPr>
          </a:lstStyle>
          <a:p>
            <a:r>
              <a:rPr lang="en-US"/>
              <a:t>Click to edit Master title style</a:t>
            </a:r>
          </a:p>
        </p:txBody>
      </p:sp>
      <p:sp>
        <p:nvSpPr>
          <p:cNvPr id="3" name="Date Placeholder 2"/>
          <p:cNvSpPr>
            <a:spLocks noGrp="1"/>
          </p:cNvSpPr>
          <p:nvPr>
            <p:ph type="dt" sz="half" idx="10"/>
          </p:nvPr>
        </p:nvSpPr>
        <p:spPr/>
        <p:txBody>
          <a:bodyPr/>
          <a:lstStyle/>
          <a:p>
            <a:fld id="{6471F8BF-33D4-410C-8F55-FD147C1D308A}" type="datetime5">
              <a:rPr lang="en-US" smtClean="0"/>
              <a:t>5-Jul-20</a:t>
            </a:fld>
            <a:endParaRPr lang="en-US"/>
          </a:p>
        </p:txBody>
      </p:sp>
      <p:sp>
        <p:nvSpPr>
          <p:cNvPr id="4" name="Footer Placeholder 3"/>
          <p:cNvSpPr>
            <a:spLocks noGrp="1"/>
          </p:cNvSpPr>
          <p:nvPr>
            <p:ph type="ftr" sz="quarter" idx="11"/>
          </p:nvPr>
        </p:nvSpPr>
        <p:spPr>
          <a:xfrm>
            <a:off x="3124200" y="635637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BC490F8C-3D0D-4DB1-B2BD-1525EA5CE111}" type="slidenum">
              <a:rPr lang="en-US" smtClean="0"/>
              <a:pPr/>
              <a:t>‹#›</a:t>
            </a:fld>
            <a:endParaRPr lang="en-US"/>
          </a:p>
        </p:txBody>
      </p:sp>
    </p:spTree>
    <p:extLst>
      <p:ext uri="{BB962C8B-B14F-4D97-AF65-F5344CB8AC3E}">
        <p14:creationId xmlns:p14="http://schemas.microsoft.com/office/powerpoint/2010/main" val="42828818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5CD4DA8-5FA6-41DF-A258-66D43C0F2B1B}" type="datetime5">
              <a:rPr lang="en-US" smtClean="0"/>
              <a:t>5-Jul-20</a:t>
            </a:fld>
            <a:endParaRPr lang="en-US"/>
          </a:p>
        </p:txBody>
      </p:sp>
      <p:sp>
        <p:nvSpPr>
          <p:cNvPr id="3" name="Footer Placeholder 2"/>
          <p:cNvSpPr>
            <a:spLocks noGrp="1"/>
          </p:cNvSpPr>
          <p:nvPr>
            <p:ph type="ftr" sz="quarter" idx="11"/>
          </p:nvPr>
        </p:nvSpPr>
        <p:spPr>
          <a:xfrm>
            <a:off x="3124200" y="635637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lvl1pPr>
              <a:defRPr sz="2000">
                <a:solidFill>
                  <a:srgbClr val="28A010"/>
                </a:solidFill>
              </a:defRPr>
            </a:lvl1pPr>
          </a:lstStyle>
          <a:p>
            <a:fld id="{BC490F8C-3D0D-4DB1-B2BD-1525EA5CE111}" type="slidenum">
              <a:rPr lang="en-US" smtClean="0"/>
              <a:pPr/>
              <a:t>‹#›</a:t>
            </a:fld>
            <a:endParaRPr lang="en-US" dirty="0"/>
          </a:p>
        </p:txBody>
      </p:sp>
    </p:spTree>
    <p:extLst>
      <p:ext uri="{BB962C8B-B14F-4D97-AF65-F5344CB8AC3E}">
        <p14:creationId xmlns:p14="http://schemas.microsoft.com/office/powerpoint/2010/main" val="19319247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0"/>
            <a:ext cx="3008313" cy="1162050"/>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73070"/>
            <a:ext cx="5111750"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2" y="1435103"/>
            <a:ext cx="3008313" cy="4691063"/>
          </a:xfrm>
        </p:spPr>
        <p:txBody>
          <a:bodyPr/>
          <a:lstStyle>
            <a:lvl1pPr marL="0" indent="0">
              <a:buNone/>
              <a:defRPr sz="1050"/>
            </a:lvl1pPr>
            <a:lvl2pPr marL="342857" indent="0">
              <a:buNone/>
              <a:defRPr sz="900"/>
            </a:lvl2pPr>
            <a:lvl3pPr marL="685715" indent="0">
              <a:buNone/>
              <a:defRPr sz="750"/>
            </a:lvl3pPr>
            <a:lvl4pPr marL="1028573" indent="0">
              <a:buNone/>
              <a:defRPr sz="675"/>
            </a:lvl4pPr>
            <a:lvl5pPr marL="1371430" indent="0">
              <a:buNone/>
              <a:defRPr sz="675"/>
            </a:lvl5pPr>
            <a:lvl6pPr marL="1714289" indent="0">
              <a:buNone/>
              <a:defRPr sz="675"/>
            </a:lvl6pPr>
            <a:lvl7pPr marL="2057144" indent="0">
              <a:buNone/>
              <a:defRPr sz="675"/>
            </a:lvl7pPr>
            <a:lvl8pPr marL="2400000" indent="0">
              <a:buNone/>
              <a:defRPr sz="675"/>
            </a:lvl8pPr>
            <a:lvl9pPr marL="2742857"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D601FAA4-059C-46F3-A0E1-EE7131523ADA}" type="datetime5">
              <a:rPr lang="en-US" smtClean="0"/>
              <a:t>5-Jul-20</a:t>
            </a:fld>
            <a:endParaRPr lang="en-US"/>
          </a:p>
        </p:txBody>
      </p:sp>
      <p:sp>
        <p:nvSpPr>
          <p:cNvPr id="6" name="Footer Placeholder 5"/>
          <p:cNvSpPr>
            <a:spLocks noGrp="1"/>
          </p:cNvSpPr>
          <p:nvPr>
            <p:ph type="ftr" sz="quarter" idx="11"/>
          </p:nvPr>
        </p:nvSpPr>
        <p:spPr>
          <a:xfrm>
            <a:off x="3124200" y="635637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BC490F8C-3D0D-4DB1-B2BD-1525EA5CE111}" type="slidenum">
              <a:rPr lang="en-US" smtClean="0"/>
              <a:pPr/>
              <a:t>‹#›</a:t>
            </a:fld>
            <a:endParaRPr lang="en-US"/>
          </a:p>
        </p:txBody>
      </p:sp>
    </p:spTree>
    <p:extLst>
      <p:ext uri="{BB962C8B-B14F-4D97-AF65-F5344CB8AC3E}">
        <p14:creationId xmlns:p14="http://schemas.microsoft.com/office/powerpoint/2010/main" val="32837494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2400"/>
            </a:lvl1pPr>
            <a:lvl2pPr marL="342857" indent="0">
              <a:buNone/>
              <a:defRPr sz="2100"/>
            </a:lvl2pPr>
            <a:lvl3pPr marL="685715" indent="0">
              <a:buNone/>
              <a:defRPr sz="1800"/>
            </a:lvl3pPr>
            <a:lvl4pPr marL="1028573" indent="0">
              <a:buNone/>
              <a:defRPr sz="1500"/>
            </a:lvl4pPr>
            <a:lvl5pPr marL="1371430" indent="0">
              <a:buNone/>
              <a:defRPr sz="1500"/>
            </a:lvl5pPr>
            <a:lvl6pPr marL="1714289" indent="0">
              <a:buNone/>
              <a:defRPr sz="1500"/>
            </a:lvl6pPr>
            <a:lvl7pPr marL="2057144" indent="0">
              <a:buNone/>
              <a:defRPr sz="1500"/>
            </a:lvl7pPr>
            <a:lvl8pPr marL="2400000" indent="0">
              <a:buNone/>
              <a:defRPr sz="1500"/>
            </a:lvl8pPr>
            <a:lvl9pPr marL="2742857" indent="0">
              <a:buNone/>
              <a:defRPr sz="15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050"/>
            </a:lvl1pPr>
            <a:lvl2pPr marL="342857" indent="0">
              <a:buNone/>
              <a:defRPr sz="900"/>
            </a:lvl2pPr>
            <a:lvl3pPr marL="685715" indent="0">
              <a:buNone/>
              <a:defRPr sz="750"/>
            </a:lvl3pPr>
            <a:lvl4pPr marL="1028573" indent="0">
              <a:buNone/>
              <a:defRPr sz="675"/>
            </a:lvl4pPr>
            <a:lvl5pPr marL="1371430" indent="0">
              <a:buNone/>
              <a:defRPr sz="675"/>
            </a:lvl5pPr>
            <a:lvl6pPr marL="1714289" indent="0">
              <a:buNone/>
              <a:defRPr sz="675"/>
            </a:lvl6pPr>
            <a:lvl7pPr marL="2057144" indent="0">
              <a:buNone/>
              <a:defRPr sz="675"/>
            </a:lvl7pPr>
            <a:lvl8pPr marL="2400000" indent="0">
              <a:buNone/>
              <a:defRPr sz="675"/>
            </a:lvl8pPr>
            <a:lvl9pPr marL="2742857"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FA35C1B-B5CC-4DED-BA57-F119C3317EEA}" type="datetime5">
              <a:rPr lang="en-US" smtClean="0"/>
              <a:t>5-Jul-20</a:t>
            </a:fld>
            <a:endParaRPr lang="en-US"/>
          </a:p>
        </p:txBody>
      </p:sp>
      <p:sp>
        <p:nvSpPr>
          <p:cNvPr id="6" name="Footer Placeholder 5"/>
          <p:cNvSpPr>
            <a:spLocks noGrp="1"/>
          </p:cNvSpPr>
          <p:nvPr>
            <p:ph type="ftr" sz="quarter" idx="11"/>
          </p:nvPr>
        </p:nvSpPr>
        <p:spPr>
          <a:xfrm>
            <a:off x="3124200" y="635637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BC490F8C-3D0D-4DB1-B2BD-1525EA5CE111}" type="slidenum">
              <a:rPr lang="en-US" smtClean="0"/>
              <a:pPr/>
              <a:t>‹#›</a:t>
            </a:fld>
            <a:endParaRPr lang="en-US"/>
          </a:p>
        </p:txBody>
      </p:sp>
    </p:spTree>
    <p:extLst>
      <p:ext uri="{BB962C8B-B14F-4D97-AF65-F5344CB8AC3E}">
        <p14:creationId xmlns:p14="http://schemas.microsoft.com/office/powerpoint/2010/main" val="17729925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gs>
            <a:gs pos="100000">
              <a:schemeClr val="bg1">
                <a:lumMod val="8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6"/>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9525" y="6448445"/>
            <a:ext cx="2133600" cy="365125"/>
          </a:xfrm>
          <a:prstGeom prst="rect">
            <a:avLst/>
          </a:prstGeom>
        </p:spPr>
        <p:txBody>
          <a:bodyPr vert="horz" lIns="91440" tIns="45720" rIns="91440" bIns="45720" rtlCol="0" anchor="ctr"/>
          <a:lstStyle>
            <a:lvl1pPr algn="l">
              <a:defRPr sz="1200" b="1">
                <a:solidFill>
                  <a:srgbClr val="FF0000"/>
                </a:solidFill>
              </a:defRPr>
            </a:lvl1pPr>
          </a:lstStyle>
          <a:p>
            <a:fld id="{30F62808-5BEC-4527-8796-12554B43F9B5}" type="datetime5">
              <a:rPr lang="en-US" smtClean="0"/>
              <a:t>5-Jul-20</a:t>
            </a:fld>
            <a:endParaRPr lang="en-US" dirty="0"/>
          </a:p>
        </p:txBody>
      </p:sp>
      <p:sp>
        <p:nvSpPr>
          <p:cNvPr id="6" name="Slide Number Placeholder 5"/>
          <p:cNvSpPr>
            <a:spLocks noGrp="1"/>
          </p:cNvSpPr>
          <p:nvPr>
            <p:ph type="sldNum" sz="quarter" idx="4"/>
          </p:nvPr>
        </p:nvSpPr>
        <p:spPr>
          <a:xfrm>
            <a:off x="7000875" y="6492894"/>
            <a:ext cx="2133600" cy="365125"/>
          </a:xfrm>
          <a:prstGeom prst="rect">
            <a:avLst/>
          </a:prstGeom>
        </p:spPr>
        <p:txBody>
          <a:bodyPr vert="horz" lIns="91440" tIns="45720" rIns="91440" bIns="45720" rtlCol="0" anchor="ctr"/>
          <a:lstStyle>
            <a:lvl1pPr algn="r">
              <a:defRPr sz="1200" b="1">
                <a:solidFill>
                  <a:srgbClr val="FF0000"/>
                </a:solidFill>
              </a:defRPr>
            </a:lvl1pPr>
          </a:lstStyle>
          <a:p>
            <a:fld id="{BC490F8C-3D0D-4DB1-B2BD-1525EA5CE111}" type="slidenum">
              <a:rPr lang="en-US" smtClean="0"/>
              <a:pPr/>
              <a:t>‹#›</a:t>
            </a:fld>
            <a:endParaRPr lang="en-US" dirty="0"/>
          </a:p>
        </p:txBody>
      </p:sp>
      <p:sp>
        <p:nvSpPr>
          <p:cNvPr id="7" name="TextBox 6"/>
          <p:cNvSpPr txBox="1"/>
          <p:nvPr userDrawn="1"/>
        </p:nvSpPr>
        <p:spPr>
          <a:xfrm>
            <a:off x="3879342" y="6659357"/>
            <a:ext cx="1385316" cy="261610"/>
          </a:xfrm>
          <a:prstGeom prst="rect">
            <a:avLst/>
          </a:prstGeom>
          <a:noFill/>
        </p:spPr>
        <p:txBody>
          <a:bodyPr wrap="none" rtlCol="0">
            <a:spAutoFit/>
          </a:bodyPr>
          <a:lstStyle/>
          <a:p>
            <a:r>
              <a:rPr lang="en-US" sz="900" b="0" dirty="0" smtClean="0">
                <a:solidFill>
                  <a:srgbClr val="002060"/>
                </a:solidFill>
                <a:latin typeface="Lucida Bright" panose="02040602050505020304" pitchFamily="18" charset="0"/>
                <a:cs typeface="Aharoni" panose="02010803020104030203" pitchFamily="2" charset="-79"/>
              </a:rPr>
              <a:t>Spring_2020</a:t>
            </a:r>
            <a:r>
              <a:rPr lang="en-US" sz="1100" b="0" i="1" dirty="0" smtClean="0">
                <a:solidFill>
                  <a:srgbClr val="C00000"/>
                </a:solidFill>
                <a:latin typeface="Forte" panose="03060902040502070203" pitchFamily="66" charset="0"/>
                <a:cs typeface="Aharoni" panose="02010803020104030203" pitchFamily="2" charset="-79"/>
              </a:rPr>
              <a:t>©</a:t>
            </a:r>
            <a:r>
              <a:rPr lang="en-US" sz="1100" b="0" dirty="0" smtClean="0">
                <a:solidFill>
                  <a:srgbClr val="002060"/>
                </a:solidFill>
                <a:latin typeface="Aharoni" panose="02010803020104030203" pitchFamily="2" charset="-79"/>
                <a:cs typeface="Aharoni" panose="02010803020104030203" pitchFamily="2" charset="-79"/>
              </a:rPr>
              <a:t> </a:t>
            </a:r>
            <a:r>
              <a:rPr lang="en-US" sz="1100" b="0" i="0" dirty="0" smtClean="0">
                <a:solidFill>
                  <a:srgbClr val="009900"/>
                </a:solidFill>
                <a:latin typeface="Forte" panose="03060902040502070203" pitchFamily="66" charset="0"/>
                <a:cs typeface="Aharoni" panose="02010803020104030203" pitchFamily="2" charset="-79"/>
              </a:rPr>
              <a:t>FM D</a:t>
            </a:r>
            <a:endParaRPr lang="en-US" sz="1100" b="0" i="0" dirty="0">
              <a:solidFill>
                <a:srgbClr val="009900"/>
              </a:solidFill>
              <a:latin typeface="Forte" panose="03060902040502070203" pitchFamily="66" charset="0"/>
              <a:cs typeface="Aharoni" panose="02010803020104030203" pitchFamily="2" charset="-79"/>
            </a:endParaRPr>
          </a:p>
        </p:txBody>
      </p:sp>
    </p:spTree>
    <p:extLst>
      <p:ext uri="{BB962C8B-B14F-4D97-AF65-F5344CB8AC3E}">
        <p14:creationId xmlns:p14="http://schemas.microsoft.com/office/powerpoint/2010/main" val="3392076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685715" rtl="0" eaLnBrk="1" latinLnBrk="0" hangingPunct="1">
        <a:spcBef>
          <a:spcPct val="0"/>
        </a:spcBef>
        <a:buNone/>
        <a:defRPr sz="3300" kern="1200">
          <a:solidFill>
            <a:schemeClr val="tx1"/>
          </a:solidFill>
          <a:latin typeface="+mj-lt"/>
          <a:ea typeface="+mj-ea"/>
          <a:cs typeface="+mj-cs"/>
        </a:defRPr>
      </a:lvl1pPr>
    </p:titleStyle>
    <p:bodyStyle>
      <a:lvl1pPr marL="257144" indent="-257144" algn="l" defTabSz="685715"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557143" indent="-214288" algn="l" defTabSz="685715" rtl="0" eaLnBrk="1" latinLnBrk="0" hangingPunct="1">
        <a:spcBef>
          <a:spcPct val="20000"/>
        </a:spcBef>
        <a:buFont typeface="Arial" pitchFamily="34" charset="0"/>
        <a:buChar char="–"/>
        <a:defRPr sz="2100" kern="1200">
          <a:solidFill>
            <a:schemeClr val="tx1"/>
          </a:solidFill>
          <a:latin typeface="+mn-lt"/>
          <a:ea typeface="+mn-ea"/>
          <a:cs typeface="+mn-cs"/>
        </a:defRPr>
      </a:lvl2pPr>
      <a:lvl3pPr marL="857144" indent="-171430" algn="l" defTabSz="685715"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200000" indent="-171430" algn="l" defTabSz="685715" rtl="0" eaLnBrk="1" latinLnBrk="0" hangingPunct="1">
        <a:spcBef>
          <a:spcPct val="20000"/>
        </a:spcBef>
        <a:buFont typeface="Arial" pitchFamily="34" charset="0"/>
        <a:buChar char="–"/>
        <a:defRPr sz="1500" kern="1200">
          <a:solidFill>
            <a:schemeClr val="tx1"/>
          </a:solidFill>
          <a:latin typeface="+mn-lt"/>
          <a:ea typeface="+mn-ea"/>
          <a:cs typeface="+mn-cs"/>
        </a:defRPr>
      </a:lvl4pPr>
      <a:lvl5pPr marL="1542857" indent="-171430" algn="l" defTabSz="685715" rtl="0" eaLnBrk="1" latinLnBrk="0" hangingPunct="1">
        <a:spcBef>
          <a:spcPct val="20000"/>
        </a:spcBef>
        <a:buFont typeface="Arial" pitchFamily="34" charset="0"/>
        <a:buChar char="»"/>
        <a:defRPr sz="1500" kern="1200">
          <a:solidFill>
            <a:schemeClr val="tx1"/>
          </a:solidFill>
          <a:latin typeface="+mn-lt"/>
          <a:ea typeface="+mn-ea"/>
          <a:cs typeface="+mn-cs"/>
        </a:defRPr>
      </a:lvl5pPr>
      <a:lvl6pPr marL="1885715" indent="-171430" algn="l" defTabSz="685715"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573" indent="-171430" algn="l" defTabSz="685715"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430" indent="-171430" algn="l" defTabSz="685715"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289" indent="-171430" algn="l" defTabSz="685715"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15" rtl="0" eaLnBrk="1" latinLnBrk="0" hangingPunct="1">
        <a:defRPr sz="1350" kern="1200">
          <a:solidFill>
            <a:schemeClr val="tx1"/>
          </a:solidFill>
          <a:latin typeface="+mn-lt"/>
          <a:ea typeface="+mn-ea"/>
          <a:cs typeface="+mn-cs"/>
        </a:defRPr>
      </a:lvl1pPr>
      <a:lvl2pPr marL="342857" algn="l" defTabSz="685715" rtl="0" eaLnBrk="1" latinLnBrk="0" hangingPunct="1">
        <a:defRPr sz="1350" kern="1200">
          <a:solidFill>
            <a:schemeClr val="tx1"/>
          </a:solidFill>
          <a:latin typeface="+mn-lt"/>
          <a:ea typeface="+mn-ea"/>
          <a:cs typeface="+mn-cs"/>
        </a:defRPr>
      </a:lvl2pPr>
      <a:lvl3pPr marL="685715" algn="l" defTabSz="685715" rtl="0" eaLnBrk="1" latinLnBrk="0" hangingPunct="1">
        <a:defRPr sz="1350" kern="1200">
          <a:solidFill>
            <a:schemeClr val="tx1"/>
          </a:solidFill>
          <a:latin typeface="+mn-lt"/>
          <a:ea typeface="+mn-ea"/>
          <a:cs typeface="+mn-cs"/>
        </a:defRPr>
      </a:lvl3pPr>
      <a:lvl4pPr marL="1028573" algn="l" defTabSz="685715" rtl="0" eaLnBrk="1" latinLnBrk="0" hangingPunct="1">
        <a:defRPr sz="1350" kern="1200">
          <a:solidFill>
            <a:schemeClr val="tx1"/>
          </a:solidFill>
          <a:latin typeface="+mn-lt"/>
          <a:ea typeface="+mn-ea"/>
          <a:cs typeface="+mn-cs"/>
        </a:defRPr>
      </a:lvl4pPr>
      <a:lvl5pPr marL="1371430" algn="l" defTabSz="685715" rtl="0" eaLnBrk="1" latinLnBrk="0" hangingPunct="1">
        <a:defRPr sz="1350" kern="1200">
          <a:solidFill>
            <a:schemeClr val="tx1"/>
          </a:solidFill>
          <a:latin typeface="+mn-lt"/>
          <a:ea typeface="+mn-ea"/>
          <a:cs typeface="+mn-cs"/>
        </a:defRPr>
      </a:lvl5pPr>
      <a:lvl6pPr marL="1714289" algn="l" defTabSz="685715" rtl="0" eaLnBrk="1" latinLnBrk="0" hangingPunct="1">
        <a:defRPr sz="1350" kern="1200">
          <a:solidFill>
            <a:schemeClr val="tx1"/>
          </a:solidFill>
          <a:latin typeface="+mn-lt"/>
          <a:ea typeface="+mn-ea"/>
          <a:cs typeface="+mn-cs"/>
        </a:defRPr>
      </a:lvl6pPr>
      <a:lvl7pPr marL="2057144" algn="l" defTabSz="685715" rtl="0" eaLnBrk="1" latinLnBrk="0" hangingPunct="1">
        <a:defRPr sz="1350" kern="1200">
          <a:solidFill>
            <a:schemeClr val="tx1"/>
          </a:solidFill>
          <a:latin typeface="+mn-lt"/>
          <a:ea typeface="+mn-ea"/>
          <a:cs typeface="+mn-cs"/>
        </a:defRPr>
      </a:lvl7pPr>
      <a:lvl8pPr marL="2400000" algn="l" defTabSz="685715" rtl="0" eaLnBrk="1" latinLnBrk="0" hangingPunct="1">
        <a:defRPr sz="1350" kern="1200">
          <a:solidFill>
            <a:schemeClr val="tx1"/>
          </a:solidFill>
          <a:latin typeface="+mn-lt"/>
          <a:ea typeface="+mn-ea"/>
          <a:cs typeface="+mn-cs"/>
        </a:defRPr>
      </a:lvl8pPr>
      <a:lvl9pPr marL="2742857" algn="l" defTabSz="685715"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Subtitle 2">
            <a:extLst>
              <a:ext uri="{FF2B5EF4-FFF2-40B4-BE49-F238E27FC236}">
                <a16:creationId xmlns:a16="http://schemas.microsoft.com/office/drawing/2014/main" id="{B9994641-FDD5-4191-A4CE-DF07C7915E89}"/>
              </a:ext>
            </a:extLst>
          </p:cNvPr>
          <p:cNvSpPr txBox="1">
            <a:spLocks/>
          </p:cNvSpPr>
          <p:nvPr/>
        </p:nvSpPr>
        <p:spPr>
          <a:xfrm>
            <a:off x="1270993" y="5088232"/>
            <a:ext cx="6343649" cy="122872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spcBef>
                <a:spcPts val="0"/>
              </a:spcBef>
              <a:buNone/>
            </a:pPr>
            <a:r>
              <a:rPr lang="en-US" sz="3600" b="1" dirty="0">
                <a:solidFill>
                  <a:srgbClr val="7030A0"/>
                </a:solidFill>
                <a:latin typeface="Times New Roman" panose="02020603050405020304" pitchFamily="18" charset="0"/>
                <a:cs typeface="Times New Roman" panose="02020603050405020304" pitchFamily="18" charset="0"/>
              </a:rPr>
              <a:t>Fahad Ahmed</a:t>
            </a:r>
          </a:p>
          <a:p>
            <a:pPr marL="0" indent="0" algn="ctr">
              <a:spcBef>
                <a:spcPts val="0"/>
              </a:spcBef>
              <a:buNone/>
            </a:pPr>
            <a:r>
              <a:rPr lang="en-US" sz="2800" dirty="0">
                <a:solidFill>
                  <a:srgbClr val="002060"/>
                </a:solidFill>
                <a:latin typeface="Times New Roman" panose="02020603050405020304" pitchFamily="18" charset="0"/>
                <a:cs typeface="Times New Roman" panose="02020603050405020304" pitchFamily="18" charset="0"/>
              </a:rPr>
              <a:t>Lecturer, Dept. of </a:t>
            </a:r>
            <a:r>
              <a:rPr lang="en-US" sz="2800" dirty="0" smtClean="0">
                <a:solidFill>
                  <a:srgbClr val="002060"/>
                </a:solidFill>
                <a:latin typeface="Times New Roman" panose="02020603050405020304" pitchFamily="18" charset="0"/>
                <a:cs typeface="Times New Roman" panose="02020603050405020304" pitchFamily="18" charset="0"/>
              </a:rPr>
              <a:t>CSE</a:t>
            </a:r>
          </a:p>
          <a:p>
            <a:pPr marL="0" indent="0" algn="ctr">
              <a:spcBef>
                <a:spcPts val="0"/>
              </a:spcBef>
              <a:buNone/>
            </a:pPr>
            <a:r>
              <a:rPr lang="en-US" sz="1600" dirty="0" smtClean="0">
                <a:solidFill>
                  <a:srgbClr val="002060"/>
                </a:solidFill>
                <a:latin typeface="Times New Roman" panose="02020603050405020304" pitchFamily="18" charset="0"/>
                <a:cs typeface="Times New Roman" panose="02020603050405020304" pitchFamily="18" charset="0"/>
              </a:rPr>
              <a:t>E-mail: fahadahmed@uap-bd.edu</a:t>
            </a:r>
          </a:p>
          <a:p>
            <a:pPr marL="0" indent="0" algn="ctr">
              <a:spcBef>
                <a:spcPts val="0"/>
              </a:spcBef>
              <a:buNone/>
            </a:pPr>
            <a:endParaRPr lang="en-US" sz="2800" dirty="0">
              <a:solidFill>
                <a:srgbClr val="002060"/>
              </a:solidFill>
              <a:latin typeface="Times New Roman" panose="02020603050405020304" pitchFamily="18" charset="0"/>
              <a:cs typeface="Times New Roman" panose="02020603050405020304" pitchFamily="18" charset="0"/>
            </a:endParaRPr>
          </a:p>
          <a:p>
            <a:pPr marL="0" indent="0">
              <a:buNone/>
            </a:pPr>
            <a:endParaRPr lang="en-US" sz="1800" dirty="0"/>
          </a:p>
        </p:txBody>
      </p:sp>
      <p:sp>
        <p:nvSpPr>
          <p:cNvPr id="34" name="Rectangle 33">
            <a:extLst>
              <a:ext uri="{FF2B5EF4-FFF2-40B4-BE49-F238E27FC236}">
                <a16:creationId xmlns:a16="http://schemas.microsoft.com/office/drawing/2014/main" id="{DFDF5A0B-3F2C-4188-9624-856948B63B33}"/>
              </a:ext>
            </a:extLst>
          </p:cNvPr>
          <p:cNvSpPr/>
          <p:nvPr/>
        </p:nvSpPr>
        <p:spPr>
          <a:xfrm>
            <a:off x="0" y="0"/>
            <a:ext cx="9144000" cy="6858000"/>
          </a:xfrm>
          <a:prstGeom prst="rect">
            <a:avLst/>
          </a:prstGeom>
          <a:noFill/>
          <a:ln w="38100">
            <a:solidFill>
              <a:srgbClr val="91E5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436846E3-5EC8-4890-9987-7F42A01985C6}"/>
              </a:ext>
            </a:extLst>
          </p:cNvPr>
          <p:cNvSpPr/>
          <p:nvPr/>
        </p:nvSpPr>
        <p:spPr>
          <a:xfrm>
            <a:off x="152400" y="152400"/>
            <a:ext cx="8839200" cy="6553200"/>
          </a:xfrm>
          <a:prstGeom prst="rect">
            <a:avLst/>
          </a:prstGeom>
          <a:noFill/>
          <a:ln>
            <a:solidFill>
              <a:srgbClr val="91E5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381000" y="1492634"/>
            <a:ext cx="8428911" cy="1692771"/>
          </a:xfrm>
          <a:prstGeom prst="rect">
            <a:avLst/>
          </a:prstGeom>
          <a:noFill/>
        </p:spPr>
        <p:txBody>
          <a:bodyPr wrap="none" rtlCol="0">
            <a:spAutoFit/>
          </a:bodyPr>
          <a:lstStyle/>
          <a:p>
            <a:pPr algn="ctr"/>
            <a:r>
              <a:rPr lang="en-US" sz="5000" dirty="0">
                <a:solidFill>
                  <a:srgbClr val="0070C0"/>
                </a:solidFill>
                <a:latin typeface="Lucida Calligraphy" panose="03010101010101010101" pitchFamily="66" charset="0"/>
                <a:ea typeface="+mj-ea"/>
                <a:cs typeface="+mj-cs"/>
              </a:rPr>
              <a:t>CSE- </a:t>
            </a:r>
            <a:r>
              <a:rPr lang="en-US" sz="5000" dirty="0" smtClean="0">
                <a:solidFill>
                  <a:srgbClr val="0070C0"/>
                </a:solidFill>
                <a:latin typeface="Lucida Calligraphy" panose="03010101010101010101" pitchFamily="66" charset="0"/>
                <a:ea typeface="+mj-ea"/>
                <a:cs typeface="+mj-cs"/>
              </a:rPr>
              <a:t>321</a:t>
            </a:r>
          </a:p>
          <a:p>
            <a:pPr algn="ctr"/>
            <a:r>
              <a:rPr lang="en-US" sz="5400" dirty="0">
                <a:solidFill>
                  <a:srgbClr val="00B0F0"/>
                </a:solidFill>
                <a:latin typeface="Lucida Calligraphy" panose="03010101010101010101" pitchFamily="66" charset="0"/>
                <a:ea typeface="+mj-ea"/>
                <a:cs typeface="+mj-cs"/>
              </a:rPr>
              <a:t>Software  Engineering</a:t>
            </a:r>
          </a:p>
        </p:txBody>
      </p:sp>
      <p:sp>
        <p:nvSpPr>
          <p:cNvPr id="12" name="Rectangle 2"/>
          <p:cNvSpPr txBox="1">
            <a:spLocks noChangeArrowheads="1"/>
          </p:cNvSpPr>
          <p:nvPr/>
        </p:nvSpPr>
        <p:spPr>
          <a:xfrm>
            <a:off x="1971078" y="3232194"/>
            <a:ext cx="4943475" cy="1447801"/>
          </a:xfrm>
          <a:prstGeom prst="rect">
            <a:avLst/>
          </a:prstGeom>
        </p:spPr>
        <p:txBody>
          <a:bodyPr vert="horz" lIns="91440" tIns="45720" rIns="91440" bIns="45720" rtlCol="0" anchor="ctr">
            <a:normAutofit/>
          </a:bodyPr>
          <a:lstStyle>
            <a:lvl1pPr algn="l" defTabSz="685715" rtl="0" eaLnBrk="1" latinLnBrk="0" hangingPunct="1">
              <a:spcBef>
                <a:spcPct val="0"/>
              </a:spcBef>
              <a:buNone/>
              <a:defRPr sz="3000" kern="1200">
                <a:solidFill>
                  <a:schemeClr val="tx1">
                    <a:lumMod val="75000"/>
                    <a:lumOff val="25000"/>
                  </a:schemeClr>
                </a:solidFill>
                <a:latin typeface="+mj-lt"/>
                <a:ea typeface="+mj-ea"/>
                <a:cs typeface="+mj-cs"/>
              </a:defRPr>
            </a:lvl1pPr>
          </a:lstStyle>
          <a:p>
            <a:pPr algn="ctr"/>
            <a:r>
              <a:rPr lang="en-US" sz="4000" dirty="0">
                <a:solidFill>
                  <a:schemeClr val="tx1"/>
                </a:solidFill>
              </a:rPr>
              <a:t>Lecture </a:t>
            </a:r>
            <a:r>
              <a:rPr lang="en-US" sz="4000" dirty="0" smtClean="0">
                <a:solidFill>
                  <a:schemeClr val="tx1"/>
                </a:solidFill>
              </a:rPr>
              <a:t>: 03 </a:t>
            </a:r>
            <a:r>
              <a:rPr lang="en-US" sz="4000" dirty="0">
                <a:solidFill>
                  <a:schemeClr val="tx1"/>
                </a:solidFill>
              </a:rPr>
              <a:t/>
            </a:r>
            <a:br>
              <a:rPr lang="en-US" sz="4000" dirty="0">
                <a:solidFill>
                  <a:schemeClr val="tx1"/>
                </a:solidFill>
              </a:rPr>
            </a:br>
            <a:r>
              <a:rPr lang="en-US" sz="4000" dirty="0" smtClean="0">
                <a:solidFill>
                  <a:srgbClr val="FF0000"/>
                </a:solidFill>
              </a:rPr>
              <a:t>E</a:t>
            </a:r>
            <a:r>
              <a:rPr lang="en-US" sz="4000" dirty="0" smtClean="0">
                <a:solidFill>
                  <a:srgbClr val="FF0000"/>
                </a:solidFill>
                <a:latin typeface="Cambria" panose="02040503050406030204" pitchFamily="18" charset="0"/>
              </a:rPr>
              <a:t>thics</a:t>
            </a:r>
            <a:r>
              <a:rPr lang="en-US" sz="1800" dirty="0" smtClean="0">
                <a:solidFill>
                  <a:srgbClr val="FF0000"/>
                </a:solidFill>
                <a:latin typeface="Cambria" panose="02040503050406030204" pitchFamily="18" charset="0"/>
              </a:rPr>
              <a:t>(Pre. </a:t>
            </a:r>
            <a:r>
              <a:rPr lang="en-US" sz="1800" dirty="0" err="1" smtClean="0">
                <a:solidFill>
                  <a:srgbClr val="FF0000"/>
                </a:solidFill>
                <a:latin typeface="Cambria" panose="02040503050406030204" pitchFamily="18" charset="0"/>
              </a:rPr>
              <a:t>Lec</a:t>
            </a:r>
            <a:r>
              <a:rPr lang="en-US" sz="1800" dirty="0" smtClean="0">
                <a:solidFill>
                  <a:srgbClr val="FF0000"/>
                </a:solidFill>
                <a:latin typeface="Cambria" panose="02040503050406030204" pitchFamily="18" charset="0"/>
              </a:rPr>
              <a:t>.)</a:t>
            </a:r>
            <a:r>
              <a:rPr lang="en-US" sz="4000" dirty="0" smtClean="0">
                <a:solidFill>
                  <a:srgbClr val="FF0000"/>
                </a:solidFill>
                <a:latin typeface="Cambria" panose="02040503050406030204" pitchFamily="18" charset="0"/>
              </a:rPr>
              <a:t>, </a:t>
            </a:r>
            <a:r>
              <a:rPr lang="en-US" sz="4000" dirty="0" smtClean="0">
                <a:solidFill>
                  <a:srgbClr val="FF0000"/>
                </a:solidFill>
                <a:latin typeface="Cambria" panose="02040503050406030204" pitchFamily="18" charset="0"/>
              </a:rPr>
              <a:t>Systems</a:t>
            </a:r>
            <a:endParaRPr lang="en-US" altLang="en-US" sz="4000" dirty="0">
              <a:solidFill>
                <a:srgbClr val="FF0000"/>
              </a:solidFill>
              <a:latin typeface="Cambria" panose="02040503050406030204" pitchFamily="18"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70761" y="233938"/>
            <a:ext cx="1249388" cy="1211907"/>
          </a:xfrm>
          <a:prstGeom prst="rect">
            <a:avLst/>
          </a:prstGeom>
        </p:spPr>
      </p:pic>
    </p:spTree>
    <p:extLst>
      <p:ext uri="{BB962C8B-B14F-4D97-AF65-F5344CB8AC3E}">
        <p14:creationId xmlns:p14="http://schemas.microsoft.com/office/powerpoint/2010/main" val="358968073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1D5CD492-2BC6-F348-9965-EC1D86DF57A8}" type="slidenum">
              <a:rPr lang="en-US" smtClean="0"/>
              <a:t>10</a:t>
            </a:fld>
            <a:endParaRPr lang="en-US"/>
          </a:p>
        </p:txBody>
      </p:sp>
      <p:sp>
        <p:nvSpPr>
          <p:cNvPr id="11" name="TextBox 10"/>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a:latin typeface="Times New Roman" panose="02020603050405020304" pitchFamily="18" charset="0"/>
                <a:cs typeface="Times New Roman" panose="02020603050405020304" pitchFamily="18" charset="0"/>
              </a:rPr>
              <a:t>Legacy systems</a:t>
            </a:r>
          </a:p>
        </p:txBody>
      </p:sp>
      <p:sp>
        <p:nvSpPr>
          <p:cNvPr id="3" name="Rectangle 2"/>
          <p:cNvSpPr/>
          <p:nvPr/>
        </p:nvSpPr>
        <p:spPr>
          <a:xfrm>
            <a:off x="457200" y="938122"/>
            <a:ext cx="8458200" cy="3077766"/>
          </a:xfrm>
          <a:prstGeom prst="rect">
            <a:avLst/>
          </a:prstGeom>
        </p:spPr>
        <p:txBody>
          <a:bodyPr wrap="square">
            <a:spAutoFit/>
          </a:bodyPr>
          <a:lstStyle/>
          <a:p>
            <a:pPr algn="just"/>
            <a:r>
              <a:rPr lang="en-US" sz="2200" b="1" dirty="0" smtClean="0"/>
              <a:t>Legacy </a:t>
            </a:r>
            <a:r>
              <a:rPr lang="en-US" sz="2200" b="1" dirty="0"/>
              <a:t>systems</a:t>
            </a:r>
            <a:r>
              <a:rPr lang="en-US" sz="2200" dirty="0"/>
              <a:t> are socio-technical computer-based systems that have </a:t>
            </a:r>
            <a:r>
              <a:rPr lang="en-US" sz="2200" dirty="0" smtClean="0"/>
              <a:t>been developed </a:t>
            </a:r>
            <a:r>
              <a:rPr lang="en-US" sz="2200" dirty="0"/>
              <a:t>in the past, often using older or obsolete technology. </a:t>
            </a:r>
            <a:endParaRPr lang="en-US" sz="2200" dirty="0" smtClean="0"/>
          </a:p>
          <a:p>
            <a:pPr algn="just"/>
            <a:endParaRPr lang="en-US" sz="2200" dirty="0" smtClean="0"/>
          </a:p>
          <a:p>
            <a:pPr algn="just"/>
            <a:r>
              <a:rPr lang="en-US" sz="2200" dirty="0" smtClean="0"/>
              <a:t>These </a:t>
            </a:r>
            <a:r>
              <a:rPr lang="en-US" sz="2200" dirty="0"/>
              <a:t>systems </a:t>
            </a:r>
            <a:r>
              <a:rPr lang="en-US" sz="2200" dirty="0" smtClean="0"/>
              <a:t>include not </a:t>
            </a:r>
            <a:r>
              <a:rPr lang="en-US" sz="2200" dirty="0"/>
              <a:t>only hardware and software but also legacy processes and procedures—old </a:t>
            </a:r>
            <a:r>
              <a:rPr lang="en-US" sz="2200" dirty="0" smtClean="0"/>
              <a:t>ways of </a:t>
            </a:r>
            <a:r>
              <a:rPr lang="en-US" sz="2200" dirty="0"/>
              <a:t>doing things that are difficult to change because they rely on legacy software</a:t>
            </a:r>
            <a:r>
              <a:rPr lang="en-US" sz="2200" dirty="0" smtClean="0"/>
              <a:t>.</a:t>
            </a:r>
          </a:p>
          <a:p>
            <a:pPr algn="just"/>
            <a:endParaRPr lang="en-US" sz="2200" dirty="0" smtClean="0"/>
          </a:p>
          <a:p>
            <a:pPr algn="just"/>
            <a:r>
              <a:rPr lang="en-US" sz="2200" dirty="0"/>
              <a:t>	</a:t>
            </a:r>
            <a:r>
              <a:rPr lang="en-US" sz="2200" dirty="0" smtClean="0"/>
              <a:t>– </a:t>
            </a:r>
            <a:r>
              <a:rPr lang="en-US" sz="2200" dirty="0"/>
              <a:t>Bank customer accounting </a:t>
            </a:r>
            <a:r>
              <a:rPr lang="en-US" sz="2200" dirty="0" smtClean="0"/>
              <a:t>system.</a:t>
            </a:r>
            <a:endParaRPr lang="en-US" sz="2200" dirty="0"/>
          </a:p>
          <a:p>
            <a:endParaRPr lang="en-US" dirty="0"/>
          </a:p>
        </p:txBody>
      </p:sp>
    </p:spTree>
    <p:extLst>
      <p:ext uri="{BB962C8B-B14F-4D97-AF65-F5344CB8AC3E}">
        <p14:creationId xmlns:p14="http://schemas.microsoft.com/office/powerpoint/2010/main" val="8125549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1D5CD492-2BC6-F348-9965-EC1D86DF57A8}" type="slidenum">
              <a:rPr lang="en-US" smtClean="0"/>
              <a:t>11</a:t>
            </a:fld>
            <a:endParaRPr lang="en-US"/>
          </a:p>
        </p:txBody>
      </p:sp>
      <p:sp>
        <p:nvSpPr>
          <p:cNvPr id="11" name="TextBox 10"/>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a:latin typeface="Times New Roman" panose="02020603050405020304" pitchFamily="18" charset="0"/>
                <a:cs typeface="Times New Roman" panose="02020603050405020304" pitchFamily="18" charset="0"/>
              </a:rPr>
              <a:t>Legacy system components</a:t>
            </a:r>
            <a:endParaRPr lang="en-US" sz="3000" b="1"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523875" y="1781175"/>
            <a:ext cx="8096250" cy="3295650"/>
          </a:xfrm>
          <a:prstGeom prst="rect">
            <a:avLst/>
          </a:prstGeom>
        </p:spPr>
      </p:pic>
    </p:spTree>
    <p:extLst>
      <p:ext uri="{BB962C8B-B14F-4D97-AF65-F5344CB8AC3E}">
        <p14:creationId xmlns:p14="http://schemas.microsoft.com/office/powerpoint/2010/main" val="33136706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1D5CD492-2BC6-F348-9965-EC1D86DF57A8}" type="slidenum">
              <a:rPr lang="en-US" smtClean="0"/>
              <a:t>12</a:t>
            </a:fld>
            <a:endParaRPr lang="en-US"/>
          </a:p>
        </p:txBody>
      </p:sp>
      <p:sp>
        <p:nvSpPr>
          <p:cNvPr id="11" name="TextBox 10"/>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a:latin typeface="Times New Roman" panose="02020603050405020304" pitchFamily="18" charset="0"/>
                <a:cs typeface="Times New Roman" panose="02020603050405020304" pitchFamily="18" charset="0"/>
              </a:rPr>
              <a:t>Layered model of legacy system</a:t>
            </a:r>
            <a:endParaRPr lang="en-US" sz="3000" b="1"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966787" y="1114425"/>
            <a:ext cx="7210425" cy="4629150"/>
          </a:xfrm>
          <a:prstGeom prst="rect">
            <a:avLst/>
          </a:prstGeom>
        </p:spPr>
      </p:pic>
    </p:spTree>
    <p:extLst>
      <p:ext uri="{BB962C8B-B14F-4D97-AF65-F5344CB8AC3E}">
        <p14:creationId xmlns:p14="http://schemas.microsoft.com/office/powerpoint/2010/main" val="40770539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1D5CD492-2BC6-F348-9965-EC1D86DF57A8}" type="slidenum">
              <a:rPr lang="en-US" smtClean="0"/>
              <a:t>13</a:t>
            </a:fld>
            <a:endParaRPr lang="en-US"/>
          </a:p>
        </p:txBody>
      </p:sp>
      <p:sp>
        <p:nvSpPr>
          <p:cNvPr id="11" name="TextBox 10"/>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smtClean="0">
                <a:latin typeface="Times New Roman" panose="02020603050405020304" pitchFamily="18" charset="0"/>
                <a:cs typeface="Times New Roman" panose="02020603050405020304" pitchFamily="18" charset="0"/>
              </a:rPr>
              <a:t>Critical System</a:t>
            </a:r>
            <a:endParaRPr lang="en-US" sz="3000" b="1" dirty="0">
              <a:latin typeface="Times New Roman" panose="02020603050405020304" pitchFamily="18" charset="0"/>
              <a:cs typeface="Times New Roman" panose="02020603050405020304" pitchFamily="18" charset="0"/>
            </a:endParaRPr>
          </a:p>
        </p:txBody>
      </p:sp>
      <p:sp>
        <p:nvSpPr>
          <p:cNvPr id="2" name="Rectangle 1"/>
          <p:cNvSpPr/>
          <p:nvPr/>
        </p:nvSpPr>
        <p:spPr>
          <a:xfrm>
            <a:off x="279763" y="690919"/>
            <a:ext cx="8610600" cy="5755422"/>
          </a:xfrm>
          <a:prstGeom prst="rect">
            <a:avLst/>
          </a:prstGeom>
        </p:spPr>
        <p:txBody>
          <a:bodyPr wrap="square">
            <a:spAutoFit/>
          </a:bodyPr>
          <a:lstStyle/>
          <a:p>
            <a:r>
              <a:rPr lang="en-US" sz="2400" b="1" dirty="0">
                <a:latin typeface="Times New Roman" panose="02020603050405020304" pitchFamily="18" charset="0"/>
                <a:cs typeface="Times New Roman" panose="02020603050405020304" pitchFamily="18" charset="0"/>
              </a:rPr>
              <a:t>Critical </a:t>
            </a:r>
            <a:r>
              <a:rPr lang="en-US" sz="2400" b="1" dirty="0" smtClean="0">
                <a:latin typeface="Times New Roman" panose="02020603050405020304" pitchFamily="18" charset="0"/>
                <a:cs typeface="Times New Roman" panose="02020603050405020304" pitchFamily="18" charset="0"/>
              </a:rPr>
              <a:t>System</a:t>
            </a:r>
            <a:endParaRPr lang="en-US" altLang="en-US" dirty="0" smtClean="0"/>
          </a:p>
          <a:p>
            <a:r>
              <a:rPr lang="en-US" altLang="en-US" sz="2000" dirty="0" smtClean="0"/>
              <a:t>It </a:t>
            </a:r>
            <a:r>
              <a:rPr lang="en-US" altLang="en-US" sz="2000" dirty="0"/>
              <a:t>is the systems that fail to deliver the expected objective in which any system failure can result in economic losses, physical damage or human life </a:t>
            </a:r>
            <a:r>
              <a:rPr lang="en-US" altLang="en-US" sz="2000" dirty="0" smtClean="0"/>
              <a:t>loss.</a:t>
            </a:r>
          </a:p>
          <a:p>
            <a:endParaRPr lang="en-US" altLang="en-US" sz="2000" dirty="0" smtClean="0"/>
          </a:p>
          <a:p>
            <a:r>
              <a:rPr lang="en-US" sz="2000" dirty="0" smtClean="0"/>
              <a:t>There </a:t>
            </a:r>
            <a:r>
              <a:rPr lang="en-US" sz="2000" dirty="0"/>
              <a:t>are three main types of critical systems</a:t>
            </a:r>
            <a:r>
              <a:rPr lang="en-US" sz="2000" dirty="0" smtClean="0"/>
              <a:t>:</a:t>
            </a:r>
          </a:p>
          <a:p>
            <a:endParaRPr lang="en-US" sz="2000" dirty="0" smtClean="0"/>
          </a:p>
          <a:p>
            <a:pPr marL="285750" indent="-285750">
              <a:buFont typeface="Wingdings" panose="05000000000000000000" pitchFamily="2" charset="2"/>
              <a:buChar char="v"/>
            </a:pPr>
            <a:r>
              <a:rPr lang="en-US" altLang="en-US" sz="2000" b="1" dirty="0"/>
              <a:t>Safety-critical systems</a:t>
            </a:r>
          </a:p>
          <a:p>
            <a:pPr marL="742950" lvl="1" indent="-285750">
              <a:buFont typeface="Wingdings" panose="05000000000000000000" pitchFamily="2" charset="2"/>
              <a:buChar char="§"/>
            </a:pPr>
            <a:r>
              <a:rPr lang="en-US" altLang="en-US" sz="2000" b="1" dirty="0"/>
              <a:t>Failure </a:t>
            </a:r>
            <a:r>
              <a:rPr lang="en-US" altLang="en-US" sz="2000" dirty="0"/>
              <a:t>results in loss of life, damage to the environment;</a:t>
            </a:r>
          </a:p>
          <a:p>
            <a:pPr marL="742950" lvl="1" indent="-285750">
              <a:buFont typeface="Wingdings" panose="05000000000000000000" pitchFamily="2" charset="2"/>
              <a:buChar char="§"/>
            </a:pPr>
            <a:r>
              <a:rPr lang="en-US" altLang="en-US" sz="2000" b="1" dirty="0"/>
              <a:t>Chemical plant protection</a:t>
            </a:r>
            <a:r>
              <a:rPr lang="en-US" altLang="en-US" sz="2000" dirty="0"/>
              <a:t> </a:t>
            </a:r>
            <a:r>
              <a:rPr lang="en-US" altLang="en-US" sz="2000" dirty="0" smtClean="0"/>
              <a:t>system</a:t>
            </a:r>
          </a:p>
          <a:p>
            <a:pPr marL="742950" lvl="1" indent="-285750">
              <a:buFont typeface="Wingdings" panose="05000000000000000000" pitchFamily="2" charset="2"/>
              <a:buChar char="§"/>
            </a:pPr>
            <a:endParaRPr lang="en-US" altLang="en-US" sz="2000" dirty="0"/>
          </a:p>
          <a:p>
            <a:pPr marL="285750" indent="-285750">
              <a:buFont typeface="Wingdings" panose="05000000000000000000" pitchFamily="2" charset="2"/>
              <a:buChar char="v"/>
            </a:pPr>
            <a:r>
              <a:rPr lang="en-US" altLang="en-US" sz="2000" b="1" dirty="0"/>
              <a:t>Mission-critical systems</a:t>
            </a:r>
          </a:p>
          <a:p>
            <a:pPr marL="742950" lvl="1" indent="-285750">
              <a:buFont typeface="Wingdings" panose="05000000000000000000" pitchFamily="2" charset="2"/>
              <a:buChar char="§"/>
            </a:pPr>
            <a:r>
              <a:rPr lang="en-US" altLang="en-US" sz="2000" b="1" dirty="0"/>
              <a:t>Failure</a:t>
            </a:r>
            <a:r>
              <a:rPr lang="en-US" altLang="en-US" sz="2000" dirty="0"/>
              <a:t> results in failure of some goal-directed activity;</a:t>
            </a:r>
          </a:p>
          <a:p>
            <a:pPr marL="742950" lvl="1" indent="-285750">
              <a:buFont typeface="Wingdings" panose="05000000000000000000" pitchFamily="2" charset="2"/>
              <a:buChar char="§"/>
            </a:pPr>
            <a:r>
              <a:rPr lang="en-US" altLang="en-US" sz="2000" b="1" dirty="0"/>
              <a:t>Spacecraft navigation</a:t>
            </a:r>
            <a:r>
              <a:rPr lang="en-US" altLang="en-US" sz="2000" dirty="0"/>
              <a:t> </a:t>
            </a:r>
            <a:r>
              <a:rPr lang="en-US" altLang="en-US" sz="2000" dirty="0" smtClean="0"/>
              <a:t>system</a:t>
            </a:r>
          </a:p>
          <a:p>
            <a:pPr marL="742950" lvl="1" indent="-285750">
              <a:buFont typeface="Wingdings" panose="05000000000000000000" pitchFamily="2" charset="2"/>
              <a:buChar char="§"/>
            </a:pPr>
            <a:endParaRPr lang="en-US" altLang="en-US" sz="2000" dirty="0"/>
          </a:p>
          <a:p>
            <a:pPr marL="285750" indent="-285750">
              <a:buFont typeface="Wingdings" panose="05000000000000000000" pitchFamily="2" charset="2"/>
              <a:buChar char="v"/>
            </a:pPr>
            <a:r>
              <a:rPr lang="en-US" altLang="en-US" sz="2000" b="1" dirty="0"/>
              <a:t>Business-critical systems</a:t>
            </a:r>
          </a:p>
          <a:p>
            <a:pPr marL="742950" lvl="1" indent="-285750">
              <a:buFont typeface="Wingdings" panose="05000000000000000000" pitchFamily="2" charset="2"/>
              <a:buChar char="§"/>
            </a:pPr>
            <a:r>
              <a:rPr lang="en-US" altLang="en-US" sz="2000" b="1" dirty="0"/>
              <a:t>Failure</a:t>
            </a:r>
            <a:r>
              <a:rPr lang="en-US" altLang="en-US" sz="2000" dirty="0"/>
              <a:t> results in high economic losses;</a:t>
            </a:r>
          </a:p>
          <a:p>
            <a:pPr marL="742950" lvl="1" indent="-285750">
              <a:buFont typeface="Wingdings" panose="05000000000000000000" pitchFamily="2" charset="2"/>
              <a:buChar char="§"/>
            </a:pPr>
            <a:r>
              <a:rPr lang="en-US" altLang="en-US" sz="2000" dirty="0"/>
              <a:t>Customer </a:t>
            </a:r>
            <a:r>
              <a:rPr lang="en-US" altLang="en-US" sz="2000" b="1" dirty="0"/>
              <a:t>accounting system</a:t>
            </a:r>
            <a:r>
              <a:rPr lang="en-US" altLang="en-US" sz="2000" dirty="0"/>
              <a:t> in a </a:t>
            </a:r>
            <a:r>
              <a:rPr lang="en-US" altLang="en-US" sz="2000" dirty="0" smtClean="0"/>
              <a:t>bank</a:t>
            </a:r>
            <a:endParaRPr lang="en-US" altLang="en-US" sz="2000" dirty="0"/>
          </a:p>
          <a:p>
            <a:endParaRPr lang="en-US" sz="2000" dirty="0"/>
          </a:p>
        </p:txBody>
      </p:sp>
    </p:spTree>
    <p:extLst>
      <p:ext uri="{BB962C8B-B14F-4D97-AF65-F5344CB8AC3E}">
        <p14:creationId xmlns:p14="http://schemas.microsoft.com/office/powerpoint/2010/main" val="20574578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1D5CD492-2BC6-F348-9965-EC1D86DF57A8}" type="slidenum">
              <a:rPr lang="en-US" smtClean="0"/>
              <a:t>14</a:t>
            </a:fld>
            <a:endParaRPr lang="en-US"/>
          </a:p>
        </p:txBody>
      </p:sp>
      <p:sp>
        <p:nvSpPr>
          <p:cNvPr id="11" name="TextBox 10"/>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smtClean="0">
                <a:latin typeface="Times New Roman" panose="02020603050405020304" pitchFamily="18" charset="0"/>
                <a:cs typeface="Times New Roman" panose="02020603050405020304" pitchFamily="18" charset="0"/>
              </a:rPr>
              <a:t>System Dependability </a:t>
            </a:r>
            <a:endParaRPr lang="en-US" sz="3000" b="1" dirty="0">
              <a:latin typeface="Times New Roman" panose="02020603050405020304" pitchFamily="18" charset="0"/>
              <a:cs typeface="Times New Roman" panose="02020603050405020304" pitchFamily="18" charset="0"/>
            </a:endParaRPr>
          </a:p>
        </p:txBody>
      </p:sp>
      <p:sp>
        <p:nvSpPr>
          <p:cNvPr id="2" name="Rectangle 1"/>
          <p:cNvSpPr/>
          <p:nvPr/>
        </p:nvSpPr>
        <p:spPr>
          <a:xfrm>
            <a:off x="279763" y="690919"/>
            <a:ext cx="8610600" cy="4370427"/>
          </a:xfrm>
          <a:prstGeom prst="rect">
            <a:avLst/>
          </a:prstGeom>
        </p:spPr>
        <p:txBody>
          <a:bodyPr wrap="square">
            <a:spAutoFit/>
          </a:bodyPr>
          <a:lstStyle/>
          <a:p>
            <a:pPr>
              <a:lnSpc>
                <a:spcPct val="150000"/>
              </a:lnSpc>
            </a:pPr>
            <a:r>
              <a:rPr lang="en-US" sz="2200" dirty="0">
                <a:cs typeface="Times New Roman" panose="02020603050405020304" pitchFamily="18" charset="0"/>
              </a:rPr>
              <a:t>The dependability of a computer system is a property of the system that reflects the </a:t>
            </a:r>
            <a:r>
              <a:rPr lang="en-US" sz="2200" b="1" dirty="0" smtClean="0">
                <a:cs typeface="Times New Roman" panose="02020603050405020304" pitchFamily="18" charset="0"/>
              </a:rPr>
              <a:t>user’s degree </a:t>
            </a:r>
            <a:r>
              <a:rPr lang="en-US" sz="2200" b="1" dirty="0">
                <a:cs typeface="Times New Roman" panose="02020603050405020304" pitchFamily="18" charset="0"/>
              </a:rPr>
              <a:t>of trust </a:t>
            </a:r>
            <a:r>
              <a:rPr lang="en-US" sz="2200" dirty="0">
                <a:cs typeface="Times New Roman" panose="02020603050405020304" pitchFamily="18" charset="0"/>
              </a:rPr>
              <a:t>in the system. </a:t>
            </a:r>
            <a:endParaRPr lang="en-US" sz="2200" dirty="0" smtClean="0">
              <a:cs typeface="Times New Roman" panose="02020603050405020304" pitchFamily="18" charset="0"/>
            </a:endParaRPr>
          </a:p>
          <a:p>
            <a:pPr>
              <a:lnSpc>
                <a:spcPct val="150000"/>
              </a:lnSpc>
            </a:pPr>
            <a:endParaRPr lang="en-US" sz="2200" dirty="0">
              <a:cs typeface="Times New Roman" panose="02020603050405020304" pitchFamily="18" charset="0"/>
            </a:endParaRPr>
          </a:p>
          <a:p>
            <a:pPr>
              <a:lnSpc>
                <a:spcPct val="150000"/>
              </a:lnSpc>
            </a:pPr>
            <a:r>
              <a:rPr lang="en-US" altLang="en-US" sz="2200" dirty="0"/>
              <a:t>Principal </a:t>
            </a:r>
            <a:r>
              <a:rPr lang="en-US" altLang="en-US" sz="2200" b="1" dirty="0"/>
              <a:t>dimensions of dependability</a:t>
            </a:r>
            <a:r>
              <a:rPr lang="en-US" altLang="en-US" sz="2200" dirty="0"/>
              <a:t> are:</a:t>
            </a:r>
          </a:p>
          <a:p>
            <a:pPr marL="742950" lvl="1" indent="-285750">
              <a:lnSpc>
                <a:spcPct val="150000"/>
              </a:lnSpc>
              <a:buFont typeface="Wingdings" panose="05000000000000000000" pitchFamily="2" charset="2"/>
              <a:buChar char="v"/>
            </a:pPr>
            <a:r>
              <a:rPr lang="en-US" altLang="en-US" sz="2200" dirty="0" smtClean="0"/>
              <a:t>Availability</a:t>
            </a:r>
            <a:endParaRPr lang="en-US" altLang="en-US" sz="2200" dirty="0"/>
          </a:p>
          <a:p>
            <a:pPr marL="742950" lvl="1" indent="-285750">
              <a:lnSpc>
                <a:spcPct val="150000"/>
              </a:lnSpc>
              <a:buFont typeface="Wingdings" panose="05000000000000000000" pitchFamily="2" charset="2"/>
              <a:buChar char="v"/>
            </a:pPr>
            <a:r>
              <a:rPr lang="en-US" altLang="en-US" sz="2200" dirty="0" smtClean="0"/>
              <a:t>Reliability</a:t>
            </a:r>
            <a:endParaRPr lang="en-US" altLang="en-US" sz="2200" dirty="0"/>
          </a:p>
          <a:p>
            <a:pPr marL="742950" lvl="1" indent="-285750">
              <a:lnSpc>
                <a:spcPct val="150000"/>
              </a:lnSpc>
              <a:buFont typeface="Wingdings" panose="05000000000000000000" pitchFamily="2" charset="2"/>
              <a:buChar char="v"/>
            </a:pPr>
            <a:r>
              <a:rPr lang="en-US" altLang="en-US" sz="2200" dirty="0" smtClean="0"/>
              <a:t>Safety</a:t>
            </a:r>
            <a:endParaRPr lang="en-US" altLang="en-US" sz="2200" dirty="0"/>
          </a:p>
          <a:p>
            <a:pPr marL="742950" lvl="1" indent="-285750">
              <a:lnSpc>
                <a:spcPct val="150000"/>
              </a:lnSpc>
              <a:buFont typeface="Wingdings" panose="05000000000000000000" pitchFamily="2" charset="2"/>
              <a:buChar char="v"/>
            </a:pPr>
            <a:r>
              <a:rPr lang="en-US" altLang="en-US" dirty="0" smtClean="0"/>
              <a:t>Security</a:t>
            </a:r>
            <a:endParaRPr lang="en-US" altLang="en-US" dirty="0"/>
          </a:p>
          <a:p>
            <a:endParaRPr lang="en-US" sz="2000" dirty="0"/>
          </a:p>
        </p:txBody>
      </p:sp>
    </p:spTree>
    <p:extLst>
      <p:ext uri="{BB962C8B-B14F-4D97-AF65-F5344CB8AC3E}">
        <p14:creationId xmlns:p14="http://schemas.microsoft.com/office/powerpoint/2010/main" val="14953296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1D5CD492-2BC6-F348-9965-EC1D86DF57A8}" type="slidenum">
              <a:rPr lang="en-US" smtClean="0"/>
              <a:t>15</a:t>
            </a:fld>
            <a:endParaRPr lang="en-US"/>
          </a:p>
        </p:txBody>
      </p:sp>
      <p:sp>
        <p:nvSpPr>
          <p:cNvPr id="11" name="TextBox 10"/>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smtClean="0">
                <a:latin typeface="Times New Roman" panose="02020603050405020304" pitchFamily="18" charset="0"/>
                <a:cs typeface="Times New Roman" panose="02020603050405020304" pitchFamily="18" charset="0"/>
              </a:rPr>
              <a:t>Dimensions </a:t>
            </a:r>
            <a:r>
              <a:rPr lang="en-US" sz="3000" b="1" dirty="0">
                <a:latin typeface="Times New Roman" panose="02020603050405020304" pitchFamily="18" charset="0"/>
                <a:cs typeface="Times New Roman" panose="02020603050405020304" pitchFamily="18" charset="0"/>
              </a:rPr>
              <a:t>of System </a:t>
            </a:r>
            <a:r>
              <a:rPr lang="en-US" sz="3000" b="1" dirty="0" smtClean="0">
                <a:latin typeface="Times New Roman" panose="02020603050405020304" pitchFamily="18" charset="0"/>
                <a:cs typeface="Times New Roman" panose="02020603050405020304" pitchFamily="18" charset="0"/>
              </a:rPr>
              <a:t>Dependability </a:t>
            </a:r>
            <a:endParaRPr lang="en-US" sz="3000" b="1" dirty="0">
              <a:latin typeface="Times New Roman" panose="02020603050405020304" pitchFamily="18" charset="0"/>
              <a:cs typeface="Times New Roman" panose="02020603050405020304" pitchFamily="18" charset="0"/>
            </a:endParaRPr>
          </a:p>
        </p:txBody>
      </p:sp>
      <p:pic>
        <p:nvPicPr>
          <p:cNvPr id="6"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987" y="990600"/>
            <a:ext cx="8947241" cy="40059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7354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1D5CD492-2BC6-F348-9965-EC1D86DF57A8}" type="slidenum">
              <a:rPr lang="en-US" smtClean="0"/>
              <a:t>16</a:t>
            </a:fld>
            <a:endParaRPr lang="en-US"/>
          </a:p>
        </p:txBody>
      </p:sp>
      <p:sp>
        <p:nvSpPr>
          <p:cNvPr id="11" name="TextBox 10"/>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a:latin typeface="Times New Roman" panose="02020603050405020304" pitchFamily="18" charset="0"/>
                <a:cs typeface="Times New Roman" panose="02020603050405020304" pitchFamily="18" charset="0"/>
              </a:rPr>
              <a:t>Other dependability properties</a:t>
            </a:r>
            <a:endParaRPr lang="en-US" sz="3000" b="1" dirty="0">
              <a:latin typeface="Times New Roman" panose="02020603050405020304" pitchFamily="18" charset="0"/>
              <a:cs typeface="Times New Roman" panose="02020603050405020304" pitchFamily="18" charset="0"/>
            </a:endParaRPr>
          </a:p>
        </p:txBody>
      </p:sp>
      <p:sp>
        <p:nvSpPr>
          <p:cNvPr id="2" name="Rectangle 1"/>
          <p:cNvSpPr/>
          <p:nvPr/>
        </p:nvSpPr>
        <p:spPr>
          <a:xfrm>
            <a:off x="228600" y="838200"/>
            <a:ext cx="8686800" cy="5170646"/>
          </a:xfrm>
          <a:prstGeom prst="rect">
            <a:avLst/>
          </a:prstGeom>
        </p:spPr>
        <p:txBody>
          <a:bodyPr wrap="square">
            <a:spAutoFit/>
          </a:bodyPr>
          <a:lstStyle/>
          <a:p>
            <a:pPr marL="342900" indent="-342900">
              <a:buFont typeface="Wingdings" panose="05000000000000000000" pitchFamily="2" charset="2"/>
              <a:buChar char="v"/>
            </a:pPr>
            <a:r>
              <a:rPr lang="en-US" altLang="en-US" sz="2200" b="1" dirty="0"/>
              <a:t>Repairability</a:t>
            </a:r>
          </a:p>
          <a:p>
            <a:pPr lvl="1"/>
            <a:r>
              <a:rPr lang="en-US" altLang="en-US" sz="2200" dirty="0"/>
              <a:t>Reflects the extent to which the system can be repaired in the event of a </a:t>
            </a:r>
            <a:r>
              <a:rPr lang="en-US" altLang="en-US" sz="2200" dirty="0" smtClean="0"/>
              <a:t>failure.</a:t>
            </a:r>
          </a:p>
          <a:p>
            <a:pPr lvl="1"/>
            <a:endParaRPr lang="en-US" altLang="en-US" sz="2200" dirty="0"/>
          </a:p>
          <a:p>
            <a:pPr marL="342900" indent="-342900">
              <a:buFont typeface="Wingdings" panose="05000000000000000000" pitchFamily="2" charset="2"/>
              <a:buChar char="v"/>
            </a:pPr>
            <a:r>
              <a:rPr lang="en-US" altLang="en-US" sz="2200" b="1" dirty="0"/>
              <a:t>Maintainability</a:t>
            </a:r>
          </a:p>
          <a:p>
            <a:pPr lvl="1"/>
            <a:r>
              <a:rPr lang="en-US" altLang="en-US" sz="2200" dirty="0"/>
              <a:t>Reflects the extent to which the system can be adapted to new </a:t>
            </a:r>
            <a:r>
              <a:rPr lang="en-US" altLang="en-US" sz="2200" dirty="0" smtClean="0"/>
              <a:t>requirements.</a:t>
            </a:r>
          </a:p>
          <a:p>
            <a:pPr lvl="1"/>
            <a:endParaRPr lang="en-US" altLang="en-US" sz="2200" dirty="0"/>
          </a:p>
          <a:p>
            <a:pPr marL="342900" indent="-342900">
              <a:buFont typeface="Wingdings" panose="05000000000000000000" pitchFamily="2" charset="2"/>
              <a:buChar char="v"/>
            </a:pPr>
            <a:r>
              <a:rPr lang="en-US" altLang="en-US" sz="2200" b="1" dirty="0"/>
              <a:t>Survivability</a:t>
            </a:r>
          </a:p>
          <a:p>
            <a:pPr lvl="1"/>
            <a:r>
              <a:rPr lang="en-US" altLang="en-US" sz="2200" dirty="0"/>
              <a:t>Reflects the extent to which the system can deliver services whilst under hostile </a:t>
            </a:r>
            <a:r>
              <a:rPr lang="en-US" altLang="en-US" sz="2200" dirty="0" smtClean="0"/>
              <a:t>attack.</a:t>
            </a:r>
          </a:p>
          <a:p>
            <a:pPr lvl="1"/>
            <a:endParaRPr lang="en-US" altLang="en-US" sz="2200" dirty="0"/>
          </a:p>
          <a:p>
            <a:pPr marL="342900" indent="-342900">
              <a:buFont typeface="Wingdings" panose="05000000000000000000" pitchFamily="2" charset="2"/>
              <a:buChar char="v"/>
            </a:pPr>
            <a:r>
              <a:rPr lang="en-US" altLang="en-US" sz="2200" b="1" dirty="0"/>
              <a:t>Error tolerance</a:t>
            </a:r>
          </a:p>
          <a:p>
            <a:pPr lvl="1"/>
            <a:r>
              <a:rPr lang="en-US" altLang="en-US" sz="2200" dirty="0"/>
              <a:t>Reflects the extent to which user input errors can be avoided and tolerated.</a:t>
            </a:r>
          </a:p>
        </p:txBody>
      </p:sp>
    </p:spTree>
    <p:extLst>
      <p:ext uri="{BB962C8B-B14F-4D97-AF65-F5344CB8AC3E}">
        <p14:creationId xmlns:p14="http://schemas.microsoft.com/office/powerpoint/2010/main" val="35207474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1D5CD492-2BC6-F348-9965-EC1D86DF57A8}" type="slidenum">
              <a:rPr lang="en-US" smtClean="0"/>
              <a:t>17</a:t>
            </a:fld>
            <a:endParaRPr lang="en-US"/>
          </a:p>
        </p:txBody>
      </p:sp>
      <p:sp>
        <p:nvSpPr>
          <p:cNvPr id="11" name="TextBox 10"/>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a:latin typeface="Times New Roman" panose="02020603050405020304" pitchFamily="18" charset="0"/>
                <a:cs typeface="Times New Roman" panose="02020603050405020304" pitchFamily="18" charset="0"/>
              </a:rPr>
              <a:t>Dependability </a:t>
            </a:r>
            <a:r>
              <a:rPr lang="en-US" sz="3000" b="1" dirty="0" smtClean="0">
                <a:latin typeface="Times New Roman" panose="02020603050405020304" pitchFamily="18" charset="0"/>
                <a:cs typeface="Times New Roman" panose="02020603050405020304" pitchFamily="18" charset="0"/>
              </a:rPr>
              <a:t>Costs Curve </a:t>
            </a:r>
            <a:endParaRPr lang="en-US" sz="3000" b="1"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stretch>
            <a:fillRect/>
          </a:stretch>
        </p:blipFill>
        <p:spPr>
          <a:xfrm>
            <a:off x="2349533" y="3124200"/>
            <a:ext cx="4651342" cy="3466145"/>
          </a:xfrm>
          <a:prstGeom prst="rect">
            <a:avLst/>
          </a:prstGeom>
        </p:spPr>
      </p:pic>
      <p:sp>
        <p:nvSpPr>
          <p:cNvPr id="8" name="Rectangle 7"/>
          <p:cNvSpPr/>
          <p:nvPr/>
        </p:nvSpPr>
        <p:spPr>
          <a:xfrm>
            <a:off x="76200" y="599568"/>
            <a:ext cx="8686800" cy="2923877"/>
          </a:xfrm>
          <a:prstGeom prst="rect">
            <a:avLst/>
          </a:prstGeom>
        </p:spPr>
        <p:txBody>
          <a:bodyPr wrap="square">
            <a:spAutoFit/>
          </a:bodyPr>
          <a:lstStyle/>
          <a:p>
            <a:r>
              <a:rPr lang="en-GB" altLang="en-US" b="1" dirty="0"/>
              <a:t>Dependability costs</a:t>
            </a:r>
            <a:r>
              <a:rPr lang="en-GB" altLang="en-US" dirty="0"/>
              <a:t> tend to increase </a:t>
            </a:r>
            <a:r>
              <a:rPr lang="en-GB" altLang="en-US" b="1" dirty="0"/>
              <a:t>exponentially</a:t>
            </a:r>
            <a:r>
              <a:rPr lang="en-GB" altLang="en-US" dirty="0"/>
              <a:t> as </a:t>
            </a:r>
            <a:r>
              <a:rPr lang="en-GB" altLang="en-US" b="1" dirty="0"/>
              <a:t>increasing levels of dependability </a:t>
            </a:r>
            <a:r>
              <a:rPr lang="en-GB" altLang="en-US" dirty="0"/>
              <a:t>are required</a:t>
            </a:r>
          </a:p>
          <a:p>
            <a:endParaRPr lang="en-GB" altLang="en-US" dirty="0"/>
          </a:p>
          <a:p>
            <a:r>
              <a:rPr lang="en-GB" altLang="en-US" dirty="0"/>
              <a:t>There are two reasons for this</a:t>
            </a:r>
          </a:p>
          <a:p>
            <a:pPr marL="742950" lvl="1" indent="-285750">
              <a:buFont typeface="Wingdings" panose="05000000000000000000" pitchFamily="2" charset="2"/>
              <a:buChar char="v"/>
            </a:pPr>
            <a:r>
              <a:rPr lang="en-GB" altLang="en-US" dirty="0"/>
              <a:t>The use of </a:t>
            </a:r>
            <a:r>
              <a:rPr lang="en-GB" altLang="en-US" b="1" dirty="0"/>
              <a:t>more expensive development techniques and hardware </a:t>
            </a:r>
            <a:r>
              <a:rPr lang="en-GB" altLang="en-US" dirty="0"/>
              <a:t>that are required to achieve the </a:t>
            </a:r>
            <a:r>
              <a:rPr lang="en-GB" altLang="en-US" b="1" dirty="0"/>
              <a:t>higher levels of dependability</a:t>
            </a:r>
          </a:p>
          <a:p>
            <a:pPr marL="742950" lvl="1" indent="-285750">
              <a:buFont typeface="Wingdings" panose="05000000000000000000" pitchFamily="2" charset="2"/>
              <a:buChar char="v"/>
            </a:pPr>
            <a:endParaRPr lang="en-GB" altLang="en-US" b="1" dirty="0"/>
          </a:p>
          <a:p>
            <a:pPr marL="742950" lvl="1" indent="-285750">
              <a:buFont typeface="Wingdings" panose="05000000000000000000" pitchFamily="2" charset="2"/>
              <a:buChar char="v"/>
            </a:pPr>
            <a:r>
              <a:rPr lang="en-GB" altLang="en-US" dirty="0"/>
              <a:t>The increased testing and system validation that is required to </a:t>
            </a:r>
            <a:r>
              <a:rPr lang="en-GB" altLang="en-US" b="1" dirty="0"/>
              <a:t>convince the system client</a:t>
            </a:r>
            <a:r>
              <a:rPr lang="en-GB" altLang="en-US" dirty="0"/>
              <a:t> that the required levels of dependability have been achieved</a:t>
            </a:r>
          </a:p>
          <a:p>
            <a:pPr marL="342900" indent="-342900">
              <a:buFont typeface="Wingdings" panose="05000000000000000000" pitchFamily="2" charset="2"/>
              <a:buChar char="v"/>
            </a:pPr>
            <a:endParaRPr lang="en-US" altLang="en-US" sz="2200" dirty="0"/>
          </a:p>
        </p:txBody>
      </p:sp>
    </p:spTree>
    <p:extLst>
      <p:ext uri="{BB962C8B-B14F-4D97-AF65-F5344CB8AC3E}">
        <p14:creationId xmlns:p14="http://schemas.microsoft.com/office/powerpoint/2010/main" val="34371635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D442CBDB-4699-4E2B-80AF-540B19877CD3}"/>
              </a:ext>
            </a:extLst>
          </p:cNvPr>
          <p:cNvPicPr>
            <a:picLocks noChangeAspect="1"/>
          </p:cNvPicPr>
          <p:nvPr/>
        </p:nvPicPr>
        <p:blipFill>
          <a:blip r:embed="rId2"/>
          <a:stretch>
            <a:fillRect/>
          </a:stretch>
        </p:blipFill>
        <p:spPr>
          <a:xfrm>
            <a:off x="2343163" y="1371600"/>
            <a:ext cx="4829696" cy="2343150"/>
          </a:xfrm>
          <a:prstGeom prst="rect">
            <a:avLst/>
          </a:prstGeom>
        </p:spPr>
      </p:pic>
      <p:sp>
        <p:nvSpPr>
          <p:cNvPr id="11" name="TextBox 10">
            <a:extLst>
              <a:ext uri="{FF2B5EF4-FFF2-40B4-BE49-F238E27FC236}">
                <a16:creationId xmlns:a16="http://schemas.microsoft.com/office/drawing/2014/main" id="{C4C8A73A-14F4-43C6-8E31-9819981E0325}"/>
              </a:ext>
            </a:extLst>
          </p:cNvPr>
          <p:cNvSpPr txBox="1"/>
          <p:nvPr/>
        </p:nvSpPr>
        <p:spPr bwMode="auto">
          <a:xfrm>
            <a:off x="2086235" y="4171952"/>
            <a:ext cx="5343525" cy="1107996"/>
          </a:xfrm>
          <a:prstGeom prst="rect">
            <a:avLst/>
          </a:prstGeom>
          <a:noFill/>
          <a:ln>
            <a:solidFill>
              <a:schemeClr val="tx1"/>
            </a:solidFill>
            <a:headEnd/>
            <a:tailEnd/>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r>
              <a:rPr lang="en-US" sz="6600" dirty="0">
                <a:solidFill>
                  <a:srgbClr val="002060"/>
                </a:solidFill>
                <a:latin typeface="Times New Roman" pitchFamily="18" charset="0"/>
                <a:cs typeface="Times New Roman" pitchFamily="18" charset="0"/>
              </a:rPr>
              <a:t>Thanks to All </a:t>
            </a:r>
          </a:p>
        </p:txBody>
      </p:sp>
      <p:sp>
        <p:nvSpPr>
          <p:cNvPr id="2" name="Date Placeholder 1">
            <a:extLst>
              <a:ext uri="{FF2B5EF4-FFF2-40B4-BE49-F238E27FC236}">
                <a16:creationId xmlns:a16="http://schemas.microsoft.com/office/drawing/2014/main" id="{773FF661-2A93-455E-BE22-2838481CC809}"/>
              </a:ext>
            </a:extLst>
          </p:cNvPr>
          <p:cNvSpPr>
            <a:spLocks noGrp="1"/>
          </p:cNvSpPr>
          <p:nvPr>
            <p:ph type="dt" sz="half" idx="10"/>
          </p:nvPr>
        </p:nvSpPr>
        <p:spPr/>
        <p:txBody>
          <a:bodyPr/>
          <a:lstStyle/>
          <a:p>
            <a:fld id="{A7BE2546-02E8-4889-90BF-2283B0D02777}" type="datetime5">
              <a:rPr lang="en-US" smtClean="0"/>
              <a:t>5-Jul-20</a:t>
            </a:fld>
            <a:endParaRPr lang="en-US" dirty="0"/>
          </a:p>
        </p:txBody>
      </p:sp>
      <p:sp>
        <p:nvSpPr>
          <p:cNvPr id="4" name="Slide Number Placeholder 3">
            <a:extLst>
              <a:ext uri="{FF2B5EF4-FFF2-40B4-BE49-F238E27FC236}">
                <a16:creationId xmlns:a16="http://schemas.microsoft.com/office/drawing/2014/main" id="{74C32DBB-99E4-4868-92CA-A8BD5B863A62}"/>
              </a:ext>
            </a:extLst>
          </p:cNvPr>
          <p:cNvSpPr>
            <a:spLocks noGrp="1"/>
          </p:cNvSpPr>
          <p:nvPr>
            <p:ph type="sldNum" sz="quarter" idx="12"/>
          </p:nvPr>
        </p:nvSpPr>
        <p:spPr/>
        <p:txBody>
          <a:bodyPr/>
          <a:lstStyle/>
          <a:p>
            <a:fld id="{BC490F8C-3D0D-4DB1-B2BD-1525EA5CE111}" type="slidenum">
              <a:rPr lang="en-US" smtClean="0"/>
              <a:pPr/>
              <a:t>18</a:t>
            </a:fld>
            <a:endParaRPr lang="en-US"/>
          </a:p>
        </p:txBody>
      </p:sp>
    </p:spTree>
    <p:extLst>
      <p:ext uri="{BB962C8B-B14F-4D97-AF65-F5344CB8AC3E}">
        <p14:creationId xmlns:p14="http://schemas.microsoft.com/office/powerpoint/2010/main" val="570609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inVertical)">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901" name="Rectangle 5"/>
          <p:cNvSpPr>
            <a:spLocks noGrp="1" noChangeArrowheads="1"/>
          </p:cNvSpPr>
          <p:nvPr>
            <p:ph idx="1"/>
          </p:nvPr>
        </p:nvSpPr>
        <p:spPr>
          <a:xfrm>
            <a:off x="381000" y="990600"/>
            <a:ext cx="8458200" cy="4525963"/>
          </a:xfrm>
        </p:spPr>
        <p:txBody>
          <a:bodyPr/>
          <a:lstStyle/>
          <a:p>
            <a:pPr algn="just"/>
            <a:r>
              <a:rPr lang="en-GB" dirty="0"/>
              <a:t>Software engineering involves wider responsibilities than simply the application of technical skills</a:t>
            </a:r>
            <a:r>
              <a:rPr lang="en-GB" dirty="0" smtClean="0"/>
              <a:t>.</a:t>
            </a:r>
          </a:p>
          <a:p>
            <a:pPr algn="just"/>
            <a:endParaRPr lang="en-GB" dirty="0"/>
          </a:p>
          <a:p>
            <a:pPr algn="just"/>
            <a:r>
              <a:rPr lang="en-GB" dirty="0"/>
              <a:t>Software engineers must behave in an honest and ethically responsible way if they are to be respected as professionals</a:t>
            </a:r>
            <a:r>
              <a:rPr lang="en-GB" dirty="0" smtClean="0"/>
              <a:t>.</a:t>
            </a:r>
          </a:p>
          <a:p>
            <a:pPr algn="just"/>
            <a:endParaRPr lang="en-GB" dirty="0"/>
          </a:p>
          <a:p>
            <a:pPr algn="just"/>
            <a:r>
              <a:rPr lang="en-GB" dirty="0"/>
              <a:t>Ethical behaviour is more than simply upholding the </a:t>
            </a:r>
            <a:r>
              <a:rPr lang="en-GB" dirty="0" smtClean="0"/>
              <a:t>law but involves following a set of principles that are morally correct.</a:t>
            </a:r>
            <a:endParaRPr lang="en-GB" dirty="0"/>
          </a:p>
        </p:txBody>
      </p:sp>
      <p:sp>
        <p:nvSpPr>
          <p:cNvPr id="5" name="Footer Placeholder 4"/>
          <p:cNvSpPr>
            <a:spLocks noGrp="1"/>
          </p:cNvSpPr>
          <p:nvPr>
            <p:ph type="ftr" sz="quarter" idx="10"/>
          </p:nvPr>
        </p:nvSpPr>
        <p:spPr/>
        <p:txBody>
          <a:bodyPr/>
          <a:lstStyle/>
          <a:p>
            <a:r>
              <a:rPr lang="en-US" smtClean="0"/>
              <a:t>Chapter 1 Introduction</a:t>
            </a:r>
            <a:endParaRPr lang="en-US" dirty="0"/>
          </a:p>
        </p:txBody>
      </p:sp>
      <p:sp>
        <p:nvSpPr>
          <p:cNvPr id="7" name="Slide Number Placeholder 6"/>
          <p:cNvSpPr>
            <a:spLocks noGrp="1"/>
          </p:cNvSpPr>
          <p:nvPr>
            <p:ph type="sldNum" sz="quarter" idx="12"/>
          </p:nvPr>
        </p:nvSpPr>
        <p:spPr/>
        <p:txBody>
          <a:bodyPr/>
          <a:lstStyle/>
          <a:p>
            <a:fld id="{1D5CD492-2BC6-F348-9965-EC1D86DF57A8}" type="slidenum">
              <a:rPr lang="en-US" smtClean="0"/>
              <a:t>2</a:t>
            </a:fld>
            <a:endParaRPr lang="en-US"/>
          </a:p>
        </p:txBody>
      </p:sp>
      <p:sp>
        <p:nvSpPr>
          <p:cNvPr id="8" name="TextBox 7"/>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a:latin typeface="Times New Roman" panose="02020603050405020304" pitchFamily="18" charset="0"/>
                <a:cs typeface="Times New Roman" panose="02020603050405020304" pitchFamily="18" charset="0"/>
              </a:rPr>
              <a:t>Software engineering ethics</a:t>
            </a:r>
          </a:p>
        </p:txBody>
      </p:sp>
    </p:spTree>
    <p:extLst>
      <p:ext uri="{BB962C8B-B14F-4D97-AF65-F5344CB8AC3E}">
        <p14:creationId xmlns:p14="http://schemas.microsoft.com/office/powerpoint/2010/main" val="7338461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4" name="Rectangle 4"/>
          <p:cNvSpPr>
            <a:spLocks noGrp="1" noChangeArrowheads="1"/>
          </p:cNvSpPr>
          <p:nvPr>
            <p:ph type="title"/>
          </p:nvPr>
        </p:nvSpPr>
        <p:spPr>
          <a:xfrm>
            <a:off x="228600" y="559356"/>
            <a:ext cx="8229600" cy="1143000"/>
          </a:xfrm>
          <a:noFill/>
        </p:spPr>
        <p:txBody>
          <a:bodyPr anchor="ctr"/>
          <a:lstStyle/>
          <a:p>
            <a:pPr algn="l"/>
            <a:r>
              <a:rPr lang="en-GB" dirty="0"/>
              <a:t>Issues of professional responsibility</a:t>
            </a:r>
          </a:p>
        </p:txBody>
      </p:sp>
      <p:sp>
        <p:nvSpPr>
          <p:cNvPr id="81925" name="Rectangle 5"/>
          <p:cNvSpPr>
            <a:spLocks noGrp="1" noChangeArrowheads="1"/>
          </p:cNvSpPr>
          <p:nvPr>
            <p:ph idx="1"/>
          </p:nvPr>
        </p:nvSpPr>
        <p:spPr/>
        <p:txBody>
          <a:bodyPr/>
          <a:lstStyle/>
          <a:p>
            <a:pPr algn="just">
              <a:lnSpc>
                <a:spcPct val="90000"/>
              </a:lnSpc>
            </a:pPr>
            <a:r>
              <a:rPr lang="en-GB" dirty="0"/>
              <a:t>Confidentiality </a:t>
            </a:r>
          </a:p>
          <a:p>
            <a:pPr lvl="1" algn="just">
              <a:lnSpc>
                <a:spcPct val="90000"/>
              </a:lnSpc>
            </a:pPr>
            <a:r>
              <a:rPr lang="en-GB" dirty="0"/>
              <a:t>Engineers should normally respect the confidentiality of their employers or clients irrespective of whether or not a formal confidentiality agreement has been signed</a:t>
            </a:r>
            <a:r>
              <a:rPr lang="en-GB" dirty="0" smtClean="0"/>
              <a:t>.</a:t>
            </a:r>
          </a:p>
          <a:p>
            <a:pPr lvl="1" algn="just">
              <a:lnSpc>
                <a:spcPct val="90000"/>
              </a:lnSpc>
            </a:pPr>
            <a:endParaRPr lang="en-GB" dirty="0"/>
          </a:p>
          <a:p>
            <a:pPr algn="just">
              <a:lnSpc>
                <a:spcPct val="90000"/>
              </a:lnSpc>
            </a:pPr>
            <a:r>
              <a:rPr lang="en-GB" dirty="0"/>
              <a:t>Competence </a:t>
            </a:r>
          </a:p>
          <a:p>
            <a:pPr lvl="1" algn="just">
              <a:lnSpc>
                <a:spcPct val="90000"/>
              </a:lnSpc>
            </a:pPr>
            <a:r>
              <a:rPr lang="en-GB" dirty="0"/>
              <a:t>Engineers should not misrepresent their level of competence. They should not knowingly accept work which is </a:t>
            </a:r>
            <a:r>
              <a:rPr lang="en-GB" dirty="0" smtClean="0"/>
              <a:t>out with </a:t>
            </a:r>
            <a:r>
              <a:rPr lang="en-GB" dirty="0"/>
              <a:t>their competence.</a:t>
            </a:r>
          </a:p>
          <a:p>
            <a:pPr>
              <a:lnSpc>
                <a:spcPct val="90000"/>
              </a:lnSpc>
            </a:pPr>
            <a:endParaRPr lang="en-GB" dirty="0"/>
          </a:p>
        </p:txBody>
      </p:sp>
      <p:sp>
        <p:nvSpPr>
          <p:cNvPr id="5" name="Footer Placeholder 4"/>
          <p:cNvSpPr>
            <a:spLocks noGrp="1"/>
          </p:cNvSpPr>
          <p:nvPr>
            <p:ph type="ftr" sz="quarter" idx="10"/>
          </p:nvPr>
        </p:nvSpPr>
        <p:spPr/>
        <p:txBody>
          <a:bodyPr/>
          <a:lstStyle/>
          <a:p>
            <a:r>
              <a:rPr lang="en-US" smtClean="0"/>
              <a:t>Chapter 1 Introduction</a:t>
            </a:r>
            <a:endParaRPr lang="en-US" dirty="0"/>
          </a:p>
        </p:txBody>
      </p:sp>
      <p:sp>
        <p:nvSpPr>
          <p:cNvPr id="7" name="Slide Number Placeholder 6"/>
          <p:cNvSpPr>
            <a:spLocks noGrp="1"/>
          </p:cNvSpPr>
          <p:nvPr>
            <p:ph type="sldNum" sz="quarter" idx="12"/>
          </p:nvPr>
        </p:nvSpPr>
        <p:spPr/>
        <p:txBody>
          <a:bodyPr/>
          <a:lstStyle/>
          <a:p>
            <a:fld id="{1D5CD492-2BC6-F348-9965-EC1D86DF57A8}" type="slidenum">
              <a:rPr lang="en-US" smtClean="0"/>
              <a:t>3</a:t>
            </a:fld>
            <a:endParaRPr lang="en-US"/>
          </a:p>
        </p:txBody>
      </p:sp>
      <p:sp>
        <p:nvSpPr>
          <p:cNvPr id="8" name="TextBox 7"/>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a:latin typeface="Times New Roman" panose="02020603050405020304" pitchFamily="18" charset="0"/>
                <a:cs typeface="Times New Roman" panose="02020603050405020304" pitchFamily="18" charset="0"/>
              </a:rPr>
              <a:t>Software engineering ethics</a:t>
            </a:r>
            <a:endParaRPr lang="en-US" sz="3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061749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3" name="Rectangle 5"/>
          <p:cNvSpPr>
            <a:spLocks noGrp="1" noChangeArrowheads="1"/>
          </p:cNvSpPr>
          <p:nvPr>
            <p:ph idx="1"/>
          </p:nvPr>
        </p:nvSpPr>
        <p:spPr/>
        <p:txBody>
          <a:bodyPr/>
          <a:lstStyle/>
          <a:p>
            <a:pPr algn="just"/>
            <a:r>
              <a:rPr lang="en-GB" sz="2400" dirty="0"/>
              <a:t>Intellectual property rights </a:t>
            </a:r>
          </a:p>
          <a:p>
            <a:pPr lvl="1" algn="just"/>
            <a:r>
              <a:rPr lang="en-GB" sz="2000" dirty="0"/>
              <a:t>Engineers should be aware of local laws governing the use of intellectual property such as patents, copyright, etc. They should be careful to ensure that the intellectual property of employers and clients is protected</a:t>
            </a:r>
            <a:r>
              <a:rPr lang="en-GB" sz="2000" dirty="0" smtClean="0"/>
              <a:t>.</a:t>
            </a:r>
          </a:p>
          <a:p>
            <a:pPr lvl="1" algn="just"/>
            <a:endParaRPr lang="en-GB" sz="2000" dirty="0"/>
          </a:p>
          <a:p>
            <a:pPr algn="just"/>
            <a:r>
              <a:rPr lang="en-GB" sz="2400" dirty="0"/>
              <a:t>Computer misuse </a:t>
            </a:r>
          </a:p>
          <a:p>
            <a:pPr lvl="1" algn="just"/>
            <a:r>
              <a:rPr lang="en-GB" sz="2000" dirty="0"/>
              <a:t>Software engineers should not use their technical skills to misuse other people’s computers. Computer misuse ranges from relatively trivial (game playing on an employer’s machine, say) to extremely serious (dissemination of viruses). </a:t>
            </a:r>
          </a:p>
        </p:txBody>
      </p:sp>
      <p:sp>
        <p:nvSpPr>
          <p:cNvPr id="5" name="Footer Placeholder 4"/>
          <p:cNvSpPr>
            <a:spLocks noGrp="1"/>
          </p:cNvSpPr>
          <p:nvPr>
            <p:ph type="ftr" sz="quarter" idx="10"/>
          </p:nvPr>
        </p:nvSpPr>
        <p:spPr/>
        <p:txBody>
          <a:bodyPr/>
          <a:lstStyle/>
          <a:p>
            <a:r>
              <a:rPr lang="en-US" smtClean="0"/>
              <a:t>Chapter 1 Introduction</a:t>
            </a:r>
            <a:endParaRPr lang="en-US" dirty="0"/>
          </a:p>
        </p:txBody>
      </p:sp>
      <p:sp>
        <p:nvSpPr>
          <p:cNvPr id="7" name="Slide Number Placeholder 6"/>
          <p:cNvSpPr>
            <a:spLocks noGrp="1"/>
          </p:cNvSpPr>
          <p:nvPr>
            <p:ph type="sldNum" sz="quarter" idx="12"/>
          </p:nvPr>
        </p:nvSpPr>
        <p:spPr/>
        <p:txBody>
          <a:bodyPr/>
          <a:lstStyle/>
          <a:p>
            <a:fld id="{1D5CD492-2BC6-F348-9965-EC1D86DF57A8}" type="slidenum">
              <a:rPr lang="en-US" smtClean="0"/>
              <a:t>4</a:t>
            </a:fld>
            <a:endParaRPr lang="en-US"/>
          </a:p>
        </p:txBody>
      </p:sp>
      <p:sp>
        <p:nvSpPr>
          <p:cNvPr id="10" name="Rectangle 4"/>
          <p:cNvSpPr>
            <a:spLocks noGrp="1" noChangeArrowheads="1"/>
          </p:cNvSpPr>
          <p:nvPr>
            <p:ph type="title"/>
          </p:nvPr>
        </p:nvSpPr>
        <p:spPr>
          <a:xfrm>
            <a:off x="228600" y="559356"/>
            <a:ext cx="8229600" cy="1143000"/>
          </a:xfrm>
          <a:noFill/>
        </p:spPr>
        <p:txBody>
          <a:bodyPr anchor="ctr"/>
          <a:lstStyle/>
          <a:p>
            <a:pPr algn="l"/>
            <a:r>
              <a:rPr lang="en-GB" dirty="0"/>
              <a:t>Issues of professional responsibility</a:t>
            </a:r>
          </a:p>
        </p:txBody>
      </p:sp>
      <p:sp>
        <p:nvSpPr>
          <p:cNvPr id="11" name="TextBox 10"/>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a:latin typeface="Times New Roman" panose="02020603050405020304" pitchFamily="18" charset="0"/>
                <a:cs typeface="Times New Roman" panose="02020603050405020304" pitchFamily="18" charset="0"/>
              </a:rPr>
              <a:t>Software engineering ethics</a:t>
            </a:r>
            <a:endParaRPr lang="en-US" sz="3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705293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smtClean="0">
                <a:latin typeface="Times New Roman" panose="02020603050405020304" pitchFamily="18" charset="0"/>
                <a:cs typeface="Times New Roman" panose="02020603050405020304" pitchFamily="18" charset="0"/>
              </a:rPr>
              <a:t>Lecture Outlines</a:t>
            </a:r>
            <a:endParaRPr lang="en-US" sz="3000" b="1" dirty="0">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7B1AFE59-00C6-4921-A621-C727A74DF132}" type="datetime5">
              <a:rPr lang="en-US" sz="2000" smtClean="0"/>
              <a:t>5-Jul-20</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5</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21" name="TextBox 20"/>
          <p:cNvSpPr txBox="1"/>
          <p:nvPr/>
        </p:nvSpPr>
        <p:spPr>
          <a:xfrm>
            <a:off x="1076325" y="918112"/>
            <a:ext cx="3895169" cy="4524315"/>
          </a:xfrm>
          <a:prstGeom prst="rect">
            <a:avLst/>
          </a:prstGeom>
          <a:noFill/>
        </p:spPr>
        <p:txBody>
          <a:bodyPr wrap="none" rtlCol="0">
            <a:spAutoFit/>
          </a:bodyPr>
          <a:lstStyle/>
          <a:p>
            <a:pPr marL="285750" indent="-285750">
              <a:lnSpc>
                <a:spcPct val="150000"/>
              </a:lnSpc>
              <a:buFont typeface="Wingdings" panose="05000000000000000000" pitchFamily="2" charset="2"/>
              <a:buChar char="v"/>
            </a:pPr>
            <a:r>
              <a:rPr lang="en-US" sz="2400" b="1" dirty="0" smtClean="0"/>
              <a:t>What is a System?</a:t>
            </a:r>
          </a:p>
          <a:p>
            <a:pPr marL="285750" indent="-285750">
              <a:lnSpc>
                <a:spcPct val="150000"/>
              </a:lnSpc>
              <a:buFont typeface="Wingdings" panose="05000000000000000000" pitchFamily="2" charset="2"/>
              <a:buChar char="v"/>
            </a:pPr>
            <a:r>
              <a:rPr lang="en-US" sz="2400" b="1" dirty="0" smtClean="0"/>
              <a:t>Socio-Technical System</a:t>
            </a:r>
          </a:p>
          <a:p>
            <a:pPr marL="285750" indent="-285750">
              <a:lnSpc>
                <a:spcPct val="150000"/>
              </a:lnSpc>
              <a:buFont typeface="Wingdings" panose="05000000000000000000" pitchFamily="2" charset="2"/>
              <a:buChar char="v"/>
            </a:pPr>
            <a:r>
              <a:rPr lang="en-US" sz="2400" b="1" dirty="0" smtClean="0">
                <a:cs typeface="Times New Roman" panose="02020603050405020304" pitchFamily="18" charset="0"/>
              </a:rPr>
              <a:t>Systems Engineering</a:t>
            </a:r>
          </a:p>
          <a:p>
            <a:pPr marL="285750" indent="-285750">
              <a:lnSpc>
                <a:spcPct val="150000"/>
              </a:lnSpc>
              <a:buFont typeface="Wingdings" panose="05000000000000000000" pitchFamily="2" charset="2"/>
              <a:buChar char="v"/>
            </a:pPr>
            <a:r>
              <a:rPr lang="en-US" sz="2400" b="1" dirty="0" smtClean="0">
                <a:cs typeface="Times New Roman" panose="02020603050405020304" pitchFamily="18" charset="0"/>
              </a:rPr>
              <a:t> System Design Process</a:t>
            </a:r>
          </a:p>
          <a:p>
            <a:pPr marL="285750" indent="-285750">
              <a:lnSpc>
                <a:spcPct val="150000"/>
              </a:lnSpc>
              <a:buFont typeface="Wingdings" panose="05000000000000000000" pitchFamily="2" charset="2"/>
              <a:buChar char="v"/>
            </a:pPr>
            <a:r>
              <a:rPr lang="en-US" sz="2400" b="1" dirty="0">
                <a:cs typeface="Times New Roman" panose="02020603050405020304" pitchFamily="18" charset="0"/>
              </a:rPr>
              <a:t>Legacy </a:t>
            </a:r>
            <a:r>
              <a:rPr lang="en-US" sz="2400" b="1" dirty="0" smtClean="0">
                <a:cs typeface="Times New Roman" panose="02020603050405020304" pitchFamily="18" charset="0"/>
              </a:rPr>
              <a:t>Systems</a:t>
            </a:r>
          </a:p>
          <a:p>
            <a:pPr marL="285750" indent="-285750">
              <a:lnSpc>
                <a:spcPct val="150000"/>
              </a:lnSpc>
              <a:buFont typeface="Wingdings" panose="05000000000000000000" pitchFamily="2" charset="2"/>
              <a:buChar char="v"/>
            </a:pPr>
            <a:r>
              <a:rPr lang="en-US" sz="2400" b="1" dirty="0">
                <a:cs typeface="Times New Roman" panose="02020603050405020304" pitchFamily="18" charset="0"/>
              </a:rPr>
              <a:t>Critical </a:t>
            </a:r>
            <a:r>
              <a:rPr lang="en-US" sz="2400" b="1" dirty="0" smtClean="0">
                <a:cs typeface="Times New Roman" panose="02020603050405020304" pitchFamily="18" charset="0"/>
              </a:rPr>
              <a:t>System</a:t>
            </a:r>
          </a:p>
          <a:p>
            <a:pPr marL="285750" indent="-285750">
              <a:lnSpc>
                <a:spcPct val="150000"/>
              </a:lnSpc>
              <a:buFont typeface="Wingdings" panose="05000000000000000000" pitchFamily="2" charset="2"/>
              <a:buChar char="v"/>
            </a:pPr>
            <a:r>
              <a:rPr lang="en-US" sz="2400" b="1" dirty="0">
                <a:cs typeface="Times New Roman" panose="02020603050405020304" pitchFamily="18" charset="0"/>
              </a:rPr>
              <a:t>System Dependability </a:t>
            </a:r>
            <a:endParaRPr lang="en-US" sz="2400" b="1" dirty="0" smtClean="0">
              <a:cs typeface="Times New Roman" panose="02020603050405020304" pitchFamily="18" charset="0"/>
            </a:endParaRPr>
          </a:p>
          <a:p>
            <a:pPr marL="285750" indent="-285750">
              <a:lnSpc>
                <a:spcPct val="150000"/>
              </a:lnSpc>
              <a:buFont typeface="Wingdings" panose="05000000000000000000" pitchFamily="2" charset="2"/>
              <a:buChar char="v"/>
            </a:pPr>
            <a:r>
              <a:rPr lang="en-US" sz="2400" b="1" dirty="0">
                <a:cs typeface="Times New Roman" panose="02020603050405020304" pitchFamily="18" charset="0"/>
              </a:rPr>
              <a:t>Dependability Costs Curve </a:t>
            </a:r>
            <a:endParaRPr lang="en-US" sz="2400" dirty="0"/>
          </a:p>
        </p:txBody>
      </p:sp>
    </p:spTree>
    <p:extLst>
      <p:ext uri="{BB962C8B-B14F-4D97-AF65-F5344CB8AC3E}">
        <p14:creationId xmlns:p14="http://schemas.microsoft.com/office/powerpoint/2010/main" val="306861367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1D5CD492-2BC6-F348-9965-EC1D86DF57A8}" type="slidenum">
              <a:rPr lang="en-US" smtClean="0"/>
              <a:t>6</a:t>
            </a:fld>
            <a:endParaRPr lang="en-US"/>
          </a:p>
        </p:txBody>
      </p:sp>
      <p:sp>
        <p:nvSpPr>
          <p:cNvPr id="11" name="TextBox 10"/>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smtClean="0">
                <a:latin typeface="Times New Roman" panose="02020603050405020304" pitchFamily="18" charset="0"/>
                <a:cs typeface="Times New Roman" panose="02020603050405020304" pitchFamily="18" charset="0"/>
              </a:rPr>
              <a:t>System</a:t>
            </a:r>
            <a:endParaRPr lang="en-US" sz="3000" b="1" dirty="0">
              <a:latin typeface="Times New Roman" panose="02020603050405020304" pitchFamily="18" charset="0"/>
              <a:cs typeface="Times New Roman" panose="02020603050405020304" pitchFamily="18" charset="0"/>
            </a:endParaRPr>
          </a:p>
        </p:txBody>
      </p:sp>
      <p:sp>
        <p:nvSpPr>
          <p:cNvPr id="3" name="Rectangle 2"/>
          <p:cNvSpPr/>
          <p:nvPr/>
        </p:nvSpPr>
        <p:spPr>
          <a:xfrm>
            <a:off x="609600" y="914400"/>
            <a:ext cx="8305800" cy="4844916"/>
          </a:xfrm>
          <a:prstGeom prst="rect">
            <a:avLst/>
          </a:prstGeom>
        </p:spPr>
        <p:txBody>
          <a:bodyPr wrap="square">
            <a:spAutoFit/>
          </a:bodyPr>
          <a:lstStyle/>
          <a:p>
            <a:r>
              <a:rPr lang="en-US" sz="2400" b="1" dirty="0"/>
              <a:t>What is a system</a:t>
            </a:r>
            <a:r>
              <a:rPr lang="en-US" sz="2400" b="1" dirty="0" smtClean="0"/>
              <a:t>?</a:t>
            </a:r>
          </a:p>
          <a:p>
            <a:endParaRPr lang="en-US" sz="2400" b="1" dirty="0" smtClean="0"/>
          </a:p>
          <a:p>
            <a:pPr marL="355600" marR="39873" indent="-342900" algn="just">
              <a:lnSpc>
                <a:spcPts val="2555"/>
              </a:lnSpc>
              <a:buFont typeface="Wingdings" panose="05000000000000000000" pitchFamily="2" charset="2"/>
              <a:buChar char="v"/>
            </a:pPr>
            <a:r>
              <a:rPr lang="en-US" sz="2000" dirty="0">
                <a:cs typeface="Arial"/>
              </a:rPr>
              <a:t>A purposeful collection of inter-related </a:t>
            </a:r>
            <a:r>
              <a:rPr lang="en-US" sz="2000" dirty="0" smtClean="0">
                <a:cs typeface="Arial"/>
              </a:rPr>
              <a:t>components working </a:t>
            </a:r>
            <a:r>
              <a:rPr lang="en-US" sz="2000" dirty="0">
                <a:cs typeface="Arial"/>
              </a:rPr>
              <a:t>together to achieve some common objective. </a:t>
            </a:r>
          </a:p>
          <a:p>
            <a:pPr marL="355600" indent="-342900" algn="just">
              <a:lnSpc>
                <a:spcPts val="2759"/>
              </a:lnSpc>
              <a:spcBef>
                <a:spcPts val="695"/>
              </a:spcBef>
              <a:buFont typeface="Wingdings" panose="05000000000000000000" pitchFamily="2" charset="2"/>
              <a:buChar char="v"/>
            </a:pPr>
            <a:r>
              <a:rPr lang="en-US" sz="2000" dirty="0">
                <a:cs typeface="Arial"/>
              </a:rPr>
              <a:t>A system may include software, mechanical, </a:t>
            </a:r>
            <a:r>
              <a:rPr lang="en-US" sz="2000" dirty="0" smtClean="0">
                <a:cs typeface="Arial"/>
              </a:rPr>
              <a:t>electrical and </a:t>
            </a:r>
            <a:r>
              <a:rPr lang="en-US" sz="2000" dirty="0">
                <a:cs typeface="Arial"/>
              </a:rPr>
              <a:t>electronic hardware and be operated by people.</a:t>
            </a:r>
          </a:p>
          <a:p>
            <a:pPr marL="355600" marR="1271525" indent="-342900" algn="just">
              <a:lnSpc>
                <a:spcPct val="100041"/>
              </a:lnSpc>
              <a:spcBef>
                <a:spcPts val="587"/>
              </a:spcBef>
              <a:buFont typeface="Wingdings" panose="05000000000000000000" pitchFamily="2" charset="2"/>
              <a:buChar char="v"/>
            </a:pPr>
            <a:r>
              <a:rPr lang="en-US" sz="2000" dirty="0">
                <a:cs typeface="Arial"/>
              </a:rPr>
              <a:t>System components are dependent on other system </a:t>
            </a:r>
            <a:r>
              <a:rPr lang="en-US" sz="2000" dirty="0" smtClean="0">
                <a:cs typeface="Arial"/>
              </a:rPr>
              <a:t>components.</a:t>
            </a:r>
          </a:p>
          <a:p>
            <a:pPr marL="355600" marR="1271525" indent="-342900" algn="just">
              <a:lnSpc>
                <a:spcPct val="100041"/>
              </a:lnSpc>
              <a:spcBef>
                <a:spcPts val="587"/>
              </a:spcBef>
              <a:buFont typeface="Wingdings" panose="05000000000000000000" pitchFamily="2" charset="2"/>
              <a:buChar char="v"/>
            </a:pPr>
            <a:endParaRPr lang="en-US" sz="2000" dirty="0">
              <a:cs typeface="Arial"/>
            </a:endParaRPr>
          </a:p>
          <a:p>
            <a:pPr marL="355600" marR="1271525" indent="-342900" algn="just">
              <a:lnSpc>
                <a:spcPct val="100041"/>
              </a:lnSpc>
              <a:spcBef>
                <a:spcPts val="587"/>
              </a:spcBef>
              <a:buFont typeface="Wingdings" panose="05000000000000000000" pitchFamily="2" charset="2"/>
              <a:buChar char="v"/>
            </a:pPr>
            <a:r>
              <a:rPr lang="en-US" sz="2000" b="1" dirty="0">
                <a:cs typeface="Arial"/>
              </a:rPr>
              <a:t>System </a:t>
            </a:r>
            <a:r>
              <a:rPr lang="en-US" sz="2000" b="1" dirty="0" smtClean="0">
                <a:cs typeface="Arial"/>
              </a:rPr>
              <a:t>categories</a:t>
            </a:r>
          </a:p>
          <a:p>
            <a:pPr marL="812800" marR="1271525" lvl="1" indent="-342900" algn="just">
              <a:lnSpc>
                <a:spcPct val="100041"/>
              </a:lnSpc>
              <a:spcBef>
                <a:spcPts val="587"/>
              </a:spcBef>
              <a:buFont typeface="Wingdings" panose="05000000000000000000" pitchFamily="2" charset="2"/>
              <a:buChar char="§"/>
            </a:pPr>
            <a:r>
              <a:rPr lang="en-US" sz="2000" dirty="0" smtClean="0">
                <a:cs typeface="Arial"/>
              </a:rPr>
              <a:t>Technical </a:t>
            </a:r>
            <a:r>
              <a:rPr lang="en-US" sz="2000" dirty="0">
                <a:cs typeface="Arial"/>
              </a:rPr>
              <a:t>computer-based </a:t>
            </a:r>
            <a:r>
              <a:rPr lang="en-US" sz="2000" dirty="0" smtClean="0">
                <a:cs typeface="Arial"/>
              </a:rPr>
              <a:t>systems</a:t>
            </a:r>
          </a:p>
          <a:p>
            <a:pPr marL="812800" marR="1271525" lvl="1" indent="-342900" algn="just">
              <a:lnSpc>
                <a:spcPct val="100041"/>
              </a:lnSpc>
              <a:spcBef>
                <a:spcPts val="587"/>
              </a:spcBef>
              <a:buFont typeface="Wingdings" panose="05000000000000000000" pitchFamily="2" charset="2"/>
              <a:buChar char="§"/>
            </a:pPr>
            <a:r>
              <a:rPr lang="en-US" sz="2000" dirty="0">
                <a:cs typeface="Arial"/>
              </a:rPr>
              <a:t>Socio-technical systems</a:t>
            </a:r>
            <a:endParaRPr lang="en-US" sz="2000" dirty="0" smtClean="0">
              <a:cs typeface="Arial"/>
            </a:endParaRPr>
          </a:p>
          <a:p>
            <a:endParaRPr lang="en-US" sz="2000" dirty="0" smtClean="0"/>
          </a:p>
        </p:txBody>
      </p:sp>
    </p:spTree>
    <p:extLst>
      <p:ext uri="{BB962C8B-B14F-4D97-AF65-F5344CB8AC3E}">
        <p14:creationId xmlns:p14="http://schemas.microsoft.com/office/powerpoint/2010/main" val="12711965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1D5CD492-2BC6-F348-9965-EC1D86DF57A8}" type="slidenum">
              <a:rPr lang="en-US" smtClean="0"/>
              <a:t>7</a:t>
            </a:fld>
            <a:endParaRPr lang="en-US"/>
          </a:p>
        </p:txBody>
      </p:sp>
      <p:sp>
        <p:nvSpPr>
          <p:cNvPr id="11" name="TextBox 10"/>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a:latin typeface="Times New Roman" panose="02020603050405020304" pitchFamily="18" charset="0"/>
                <a:cs typeface="Times New Roman" panose="02020603050405020304" pitchFamily="18" charset="0"/>
              </a:rPr>
              <a:t>Socio-technical system characteristics</a:t>
            </a:r>
            <a:endParaRPr lang="en-US" sz="3000" b="1" dirty="0">
              <a:latin typeface="Times New Roman" panose="02020603050405020304" pitchFamily="18" charset="0"/>
              <a:cs typeface="Times New Roman" panose="02020603050405020304" pitchFamily="18" charset="0"/>
            </a:endParaRPr>
          </a:p>
        </p:txBody>
      </p:sp>
      <p:sp>
        <p:nvSpPr>
          <p:cNvPr id="2" name="Rectangle 1"/>
          <p:cNvSpPr/>
          <p:nvPr/>
        </p:nvSpPr>
        <p:spPr>
          <a:xfrm>
            <a:off x="609600" y="990600"/>
            <a:ext cx="8382000" cy="4462760"/>
          </a:xfrm>
          <a:prstGeom prst="rect">
            <a:avLst/>
          </a:prstGeom>
        </p:spPr>
        <p:txBody>
          <a:bodyPr wrap="square">
            <a:spAutoFit/>
          </a:bodyPr>
          <a:lstStyle/>
          <a:p>
            <a:r>
              <a:rPr lang="en-US" sz="2400" b="1" dirty="0"/>
              <a:t>Socio-technical system </a:t>
            </a:r>
            <a:r>
              <a:rPr lang="en-US" sz="2400" b="1" dirty="0" smtClean="0"/>
              <a:t>characteristics</a:t>
            </a:r>
          </a:p>
          <a:p>
            <a:endParaRPr lang="en-US" sz="2000" dirty="0"/>
          </a:p>
          <a:p>
            <a:r>
              <a:rPr lang="en-US" sz="2000" b="1" dirty="0"/>
              <a:t>Emergent properties</a:t>
            </a:r>
          </a:p>
          <a:p>
            <a:pPr marL="285750" indent="-285750">
              <a:buFont typeface="Arial" panose="020B0604020202020204" pitchFamily="34" charset="0"/>
              <a:buChar char="•"/>
            </a:pPr>
            <a:r>
              <a:rPr lang="en-US" sz="2000" dirty="0" smtClean="0"/>
              <a:t>Properties </a:t>
            </a:r>
            <a:r>
              <a:rPr lang="en-US" sz="2000" dirty="0"/>
              <a:t>of the system of a whole that depend on the </a:t>
            </a:r>
            <a:r>
              <a:rPr lang="en-US" sz="2000" dirty="0" smtClean="0"/>
              <a:t>system components </a:t>
            </a:r>
            <a:r>
              <a:rPr lang="en-US" sz="2000" dirty="0"/>
              <a:t>and their relationships.</a:t>
            </a:r>
          </a:p>
          <a:p>
            <a:endParaRPr lang="en-US" sz="2000" dirty="0"/>
          </a:p>
          <a:p>
            <a:r>
              <a:rPr lang="en-US" sz="2000" b="1" dirty="0"/>
              <a:t>Non-deterministic</a:t>
            </a:r>
          </a:p>
          <a:p>
            <a:pPr marL="285750" indent="-285750">
              <a:buFont typeface="Arial" panose="020B0604020202020204" pitchFamily="34" charset="0"/>
              <a:buChar char="•"/>
            </a:pPr>
            <a:r>
              <a:rPr lang="en-US" sz="2000" dirty="0" smtClean="0"/>
              <a:t>They </a:t>
            </a:r>
            <a:r>
              <a:rPr lang="en-US" sz="2000" dirty="0"/>
              <a:t>do not always produce the same output when </a:t>
            </a:r>
            <a:r>
              <a:rPr lang="en-US" sz="2000" dirty="0" smtClean="0"/>
              <a:t>presented with </a:t>
            </a:r>
            <a:r>
              <a:rPr lang="en-US" sz="2000" dirty="0"/>
              <a:t>the same input because the </a:t>
            </a:r>
            <a:r>
              <a:rPr lang="en-US" sz="2000" dirty="0" smtClean="0"/>
              <a:t>system's </a:t>
            </a:r>
            <a:r>
              <a:rPr lang="en-US" sz="2000" dirty="0"/>
              <a:t>behaviour </a:t>
            </a:r>
            <a:r>
              <a:rPr lang="en-US" sz="2000" dirty="0" smtClean="0"/>
              <a:t>is partially </a:t>
            </a:r>
            <a:r>
              <a:rPr lang="en-US" sz="2000" dirty="0"/>
              <a:t>dependent on human operators</a:t>
            </a:r>
            <a:r>
              <a:rPr lang="en-US" sz="2000" dirty="0" smtClean="0"/>
              <a:t>.</a:t>
            </a:r>
          </a:p>
          <a:p>
            <a:endParaRPr lang="en-US" sz="2000" dirty="0"/>
          </a:p>
          <a:p>
            <a:r>
              <a:rPr lang="en-US" sz="2000" b="1" dirty="0"/>
              <a:t>Complex relationships with </a:t>
            </a:r>
            <a:r>
              <a:rPr lang="en-US" sz="2000" b="1" dirty="0" smtClean="0"/>
              <a:t>organizational objectives</a:t>
            </a:r>
          </a:p>
          <a:p>
            <a:pPr marL="285750" indent="-285750">
              <a:buFont typeface="Arial" panose="020B0604020202020204" pitchFamily="34" charset="0"/>
              <a:buChar char="•"/>
            </a:pPr>
            <a:r>
              <a:rPr lang="en-US" sz="2000" dirty="0" smtClean="0"/>
              <a:t>The </a:t>
            </a:r>
            <a:r>
              <a:rPr lang="en-US" sz="2000" dirty="0"/>
              <a:t>extent to which the system supports </a:t>
            </a:r>
            <a:r>
              <a:rPr lang="en-US" sz="2000" dirty="0" smtClean="0"/>
              <a:t>organizational objectives </a:t>
            </a:r>
            <a:r>
              <a:rPr lang="en-US" sz="2000" dirty="0"/>
              <a:t>does not just depend on the system itself.</a:t>
            </a:r>
          </a:p>
        </p:txBody>
      </p:sp>
    </p:spTree>
    <p:extLst>
      <p:ext uri="{BB962C8B-B14F-4D97-AF65-F5344CB8AC3E}">
        <p14:creationId xmlns:p14="http://schemas.microsoft.com/office/powerpoint/2010/main" val="30870566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1D5CD492-2BC6-F348-9965-EC1D86DF57A8}" type="slidenum">
              <a:rPr lang="en-US" smtClean="0"/>
              <a:t>8</a:t>
            </a:fld>
            <a:endParaRPr lang="en-US"/>
          </a:p>
        </p:txBody>
      </p:sp>
      <p:sp>
        <p:nvSpPr>
          <p:cNvPr id="11" name="TextBox 10"/>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a:latin typeface="Times New Roman" panose="02020603050405020304" pitchFamily="18" charset="0"/>
                <a:cs typeface="Times New Roman" panose="02020603050405020304" pitchFamily="18" charset="0"/>
              </a:rPr>
              <a:t>Systems engineering</a:t>
            </a:r>
            <a:endParaRPr lang="en-US" sz="3000" b="1" dirty="0">
              <a:latin typeface="Times New Roman" panose="02020603050405020304" pitchFamily="18" charset="0"/>
              <a:cs typeface="Times New Roman" panose="02020603050405020304" pitchFamily="18" charset="0"/>
            </a:endParaRPr>
          </a:p>
        </p:txBody>
      </p:sp>
      <p:sp>
        <p:nvSpPr>
          <p:cNvPr id="3" name="Rectangle 2"/>
          <p:cNvSpPr/>
          <p:nvPr/>
        </p:nvSpPr>
        <p:spPr>
          <a:xfrm>
            <a:off x="268307" y="674919"/>
            <a:ext cx="8610600" cy="2554545"/>
          </a:xfrm>
          <a:prstGeom prst="rect">
            <a:avLst/>
          </a:prstGeom>
        </p:spPr>
        <p:txBody>
          <a:bodyPr wrap="square">
            <a:spAutoFit/>
          </a:bodyPr>
          <a:lstStyle/>
          <a:p>
            <a:pPr algn="just"/>
            <a:r>
              <a:rPr lang="en-US" sz="2000" dirty="0"/>
              <a:t>Systems engineering is the activity of specifying, designing, implementing, </a:t>
            </a:r>
            <a:r>
              <a:rPr lang="en-US" sz="2000" dirty="0" smtClean="0"/>
              <a:t>validating, deploying </a:t>
            </a:r>
            <a:r>
              <a:rPr lang="en-US" sz="2000" dirty="0"/>
              <a:t>and maintaining socio-technical systems. </a:t>
            </a:r>
            <a:endParaRPr lang="en-US" sz="2000" dirty="0" smtClean="0"/>
          </a:p>
          <a:p>
            <a:pPr algn="just"/>
            <a:endParaRPr lang="en-US" sz="2000" dirty="0"/>
          </a:p>
          <a:p>
            <a:pPr algn="just"/>
            <a:r>
              <a:rPr lang="en-US" sz="2000" dirty="0" smtClean="0"/>
              <a:t>Systems </a:t>
            </a:r>
            <a:r>
              <a:rPr lang="en-US" sz="2000" dirty="0"/>
              <a:t>engineers are not just concerned with software but also with hardware and the system’s interactions </a:t>
            </a:r>
            <a:r>
              <a:rPr lang="en-US" sz="2000" dirty="0" smtClean="0"/>
              <a:t>with users and its environment.</a:t>
            </a:r>
          </a:p>
          <a:p>
            <a:pPr algn="just"/>
            <a:endParaRPr lang="en-US" sz="2000" dirty="0" smtClean="0"/>
          </a:p>
          <a:p>
            <a:pPr algn="just"/>
            <a:r>
              <a:rPr lang="en-US" sz="2000" dirty="0" smtClean="0"/>
              <a:t>Concerned </a:t>
            </a:r>
            <a:r>
              <a:rPr lang="en-US" sz="2000" dirty="0"/>
              <a:t>with the services provided by </a:t>
            </a:r>
            <a:r>
              <a:rPr lang="en-US" sz="2000" dirty="0" smtClean="0"/>
              <a:t>the system</a:t>
            </a:r>
            <a:r>
              <a:rPr lang="en-US" sz="2000" dirty="0"/>
              <a:t>, constraints on its construction </a:t>
            </a:r>
            <a:r>
              <a:rPr lang="en-US" sz="2000" dirty="0" smtClean="0"/>
              <a:t>and operation </a:t>
            </a:r>
            <a:r>
              <a:rPr lang="en-US" sz="2000" dirty="0"/>
              <a:t>and the ways in which it is used.</a:t>
            </a:r>
          </a:p>
        </p:txBody>
      </p:sp>
      <p:sp>
        <p:nvSpPr>
          <p:cNvPr id="8" name="Rectangle 7"/>
          <p:cNvSpPr/>
          <p:nvPr/>
        </p:nvSpPr>
        <p:spPr>
          <a:xfrm>
            <a:off x="2590800" y="6295283"/>
            <a:ext cx="4572000" cy="369332"/>
          </a:xfrm>
          <a:prstGeom prst="rect">
            <a:avLst/>
          </a:prstGeom>
        </p:spPr>
        <p:txBody>
          <a:bodyPr>
            <a:spAutoFit/>
          </a:bodyPr>
          <a:lstStyle/>
          <a:p>
            <a:r>
              <a:rPr lang="en-US" dirty="0" smtClean="0"/>
              <a:t>Disciplines involved </a:t>
            </a:r>
            <a:r>
              <a:rPr lang="en-US" dirty="0"/>
              <a:t>in </a:t>
            </a:r>
            <a:r>
              <a:rPr lang="en-US" dirty="0" smtClean="0"/>
              <a:t>systems engineering</a:t>
            </a:r>
            <a:endParaRPr lang="en-US" dirty="0"/>
          </a:p>
        </p:txBody>
      </p:sp>
      <p:pic>
        <p:nvPicPr>
          <p:cNvPr id="9" name="Picture 8"/>
          <p:cNvPicPr>
            <a:picLocks noChangeAspect="1"/>
          </p:cNvPicPr>
          <p:nvPr/>
        </p:nvPicPr>
        <p:blipFill>
          <a:blip r:embed="rId2"/>
          <a:stretch>
            <a:fillRect/>
          </a:stretch>
        </p:blipFill>
        <p:spPr>
          <a:xfrm>
            <a:off x="1981200" y="3250891"/>
            <a:ext cx="5445144" cy="3012369"/>
          </a:xfrm>
          <a:prstGeom prst="rect">
            <a:avLst/>
          </a:prstGeom>
        </p:spPr>
      </p:pic>
    </p:spTree>
    <p:extLst>
      <p:ext uri="{BB962C8B-B14F-4D97-AF65-F5344CB8AC3E}">
        <p14:creationId xmlns:p14="http://schemas.microsoft.com/office/powerpoint/2010/main" val="23813061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1D5CD492-2BC6-F348-9965-EC1D86DF57A8}" type="slidenum">
              <a:rPr lang="en-US" smtClean="0"/>
              <a:t>9</a:t>
            </a:fld>
            <a:endParaRPr lang="en-US"/>
          </a:p>
        </p:txBody>
      </p:sp>
      <p:sp>
        <p:nvSpPr>
          <p:cNvPr id="11" name="TextBox 10"/>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a:latin typeface="Times New Roman" panose="02020603050405020304" pitchFamily="18" charset="0"/>
                <a:cs typeface="Times New Roman" panose="02020603050405020304" pitchFamily="18" charset="0"/>
              </a:rPr>
              <a:t>System design</a:t>
            </a:r>
          </a:p>
        </p:txBody>
      </p:sp>
      <p:sp>
        <p:nvSpPr>
          <p:cNvPr id="2" name="Rectangle 1"/>
          <p:cNvSpPr/>
          <p:nvPr/>
        </p:nvSpPr>
        <p:spPr>
          <a:xfrm>
            <a:off x="228600" y="1041120"/>
            <a:ext cx="4572000" cy="461665"/>
          </a:xfrm>
          <a:prstGeom prst="rect">
            <a:avLst/>
          </a:prstGeom>
        </p:spPr>
        <p:txBody>
          <a:bodyPr>
            <a:spAutoFit/>
          </a:bodyPr>
          <a:lstStyle/>
          <a:p>
            <a:r>
              <a:rPr lang="en-US" sz="2400" dirty="0" smtClean="0"/>
              <a:t>The system design process</a:t>
            </a:r>
            <a:endParaRPr lang="en-US" sz="2400" dirty="0"/>
          </a:p>
        </p:txBody>
      </p:sp>
      <p:pic>
        <p:nvPicPr>
          <p:cNvPr id="4" name="Picture 3"/>
          <p:cNvPicPr>
            <a:picLocks noChangeAspect="1"/>
          </p:cNvPicPr>
          <p:nvPr/>
        </p:nvPicPr>
        <p:blipFill>
          <a:blip r:embed="rId2"/>
          <a:stretch>
            <a:fillRect/>
          </a:stretch>
        </p:blipFill>
        <p:spPr>
          <a:xfrm>
            <a:off x="252549" y="1828978"/>
            <a:ext cx="8648151" cy="3393290"/>
          </a:xfrm>
          <a:prstGeom prst="rect">
            <a:avLst/>
          </a:prstGeom>
        </p:spPr>
      </p:pic>
    </p:spTree>
    <p:extLst>
      <p:ext uri="{BB962C8B-B14F-4D97-AF65-F5344CB8AC3E}">
        <p14:creationId xmlns:p14="http://schemas.microsoft.com/office/powerpoint/2010/main" val="33781196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SH_radial_light_grey">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Parallax</Template>
  <TotalTime>4746</TotalTime>
  <Words>801</Words>
  <Application>Microsoft Office PowerPoint</Application>
  <PresentationFormat>On-screen Show (4:3)</PresentationFormat>
  <Paragraphs>141</Paragraphs>
  <Slides>18</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18</vt:i4>
      </vt:variant>
    </vt:vector>
  </HeadingPairs>
  <TitlesOfParts>
    <vt:vector size="28" baseType="lpstr">
      <vt:lpstr>Aharoni</vt:lpstr>
      <vt:lpstr>Arial</vt:lpstr>
      <vt:lpstr>Calibri</vt:lpstr>
      <vt:lpstr>Cambria</vt:lpstr>
      <vt:lpstr>Forte</vt:lpstr>
      <vt:lpstr>Lucida Bright</vt:lpstr>
      <vt:lpstr>Lucida Calligraphy</vt:lpstr>
      <vt:lpstr>Times New Roman</vt:lpstr>
      <vt:lpstr>Wingdings</vt:lpstr>
      <vt:lpstr>SH_radial_light_grey</vt:lpstr>
      <vt:lpstr>PowerPoint Presentation</vt:lpstr>
      <vt:lpstr>PowerPoint Presentation</vt:lpstr>
      <vt:lpstr>Issues of professional responsibility</vt:lpstr>
      <vt:lpstr>Issues of professional responsibility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SlideHunter</dc:creator>
  <cp:lastModifiedBy>Fahad Ahmed</cp:lastModifiedBy>
  <cp:revision>391</cp:revision>
  <dcterms:created xsi:type="dcterms:W3CDTF">2014-02-03T19:53:25Z</dcterms:created>
  <dcterms:modified xsi:type="dcterms:W3CDTF">2020-07-05T07:10:57Z</dcterms:modified>
</cp:coreProperties>
</file>