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368" r:id="rId3"/>
    <p:sldId id="378" r:id="rId4"/>
    <p:sldId id="380" r:id="rId5"/>
    <p:sldId id="425" r:id="rId6"/>
    <p:sldId id="381" r:id="rId7"/>
    <p:sldId id="426" r:id="rId8"/>
    <p:sldId id="382" r:id="rId9"/>
    <p:sldId id="392" r:id="rId10"/>
    <p:sldId id="427" r:id="rId11"/>
    <p:sldId id="428" r:id="rId12"/>
    <p:sldId id="379" r:id="rId13"/>
    <p:sldId id="383" r:id="rId14"/>
    <p:sldId id="384" r:id="rId15"/>
    <p:sldId id="33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82"/>
    <a:srgbClr val="28A010"/>
    <a:srgbClr val="339933"/>
    <a:srgbClr val="006600"/>
    <a:srgbClr val="E4580A"/>
    <a:srgbClr val="009900"/>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76173" autoAdjust="0"/>
  </p:normalViewPr>
  <p:slideViewPr>
    <p:cSldViewPr>
      <p:cViewPr varScale="1">
        <p:scale>
          <a:sx n="73" d="100"/>
          <a:sy n="73" d="100"/>
        </p:scale>
        <p:origin x="1416"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7/7/2020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7-Jul-20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7-Jul-20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7-Jul-20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17E22-7686-4A9A-9B72-7225E35F4468}" type="datetime5">
              <a:rPr lang="en-US" smtClean="0"/>
              <a:t>7-Jul-20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7-Jul-20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7-Jul-20</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7-Jul-20</a:t>
            </a:fld>
            <a:endParaRPr lang="en-US"/>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7-Jul-20</a:t>
            </a:fld>
            <a:endParaRPr lang="en-US"/>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7-Jul-20</a:t>
            </a:fld>
            <a:endParaRPr lang="en-US"/>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7-Jul-20</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7-Jul-20</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7-Jul-20</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BC490F8C-3D0D-4DB1-B2BD-1525EA5CE111}" type="slidenum">
              <a:rPr lang="en-US" smtClean="0"/>
              <a:pPr/>
              <a:t>‹#›</a:t>
            </a:fld>
            <a:endParaRPr lang="en-US" dirty="0"/>
          </a:p>
        </p:txBody>
      </p:sp>
      <p:sp>
        <p:nvSpPr>
          <p:cNvPr id="7" name="TextBox 6"/>
          <p:cNvSpPr txBox="1"/>
          <p:nvPr userDrawn="1"/>
        </p:nvSpPr>
        <p:spPr>
          <a:xfrm>
            <a:off x="3879342" y="6659357"/>
            <a:ext cx="1385316" cy="261610"/>
          </a:xfrm>
          <a:prstGeom prst="rect">
            <a:avLst/>
          </a:prstGeom>
          <a:noFill/>
        </p:spPr>
        <p:txBody>
          <a:bodyPr wrap="none" rtlCol="0">
            <a:spAutoFit/>
          </a:bodyPr>
          <a:lstStyle/>
          <a:p>
            <a:r>
              <a:rPr lang="en-US" sz="900" b="0" dirty="0" smtClean="0">
                <a:solidFill>
                  <a:srgbClr val="002060"/>
                </a:solidFill>
                <a:latin typeface="Lucida Bright" panose="02040602050505020304" pitchFamily="18" charset="0"/>
                <a:cs typeface="Aharoni" panose="02010803020104030203" pitchFamily="2" charset="-79"/>
              </a:rPr>
              <a:t>Spring_2020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971078" y="3232194"/>
            <a:ext cx="4943475"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Lecture : 04 </a:t>
            </a:r>
            <a:r>
              <a:rPr lang="en-US" sz="4000" dirty="0">
                <a:solidFill>
                  <a:schemeClr val="tx1"/>
                </a:solidFill>
              </a:rPr>
              <a:t/>
            </a:r>
            <a:br>
              <a:rPr lang="en-US" sz="4000" dirty="0">
                <a:solidFill>
                  <a:schemeClr val="tx1"/>
                </a:solidFill>
              </a:rPr>
            </a:br>
            <a:r>
              <a:rPr lang="en-US" sz="4000" dirty="0">
                <a:solidFill>
                  <a:srgbClr val="FF0000"/>
                </a:solidFill>
                <a:latin typeface="Cambria" panose="02040503050406030204" pitchFamily="18" charset="0"/>
              </a:rPr>
              <a:t>Software Processes</a:t>
            </a: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Software Requirement Specification</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7-Jul-20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5" name="Rectangle 4"/>
          <p:cNvSpPr/>
          <p:nvPr/>
        </p:nvSpPr>
        <p:spPr>
          <a:xfrm>
            <a:off x="381000" y="707290"/>
            <a:ext cx="8305800" cy="5324535"/>
          </a:xfrm>
          <a:prstGeom prst="rect">
            <a:avLst/>
          </a:prstGeom>
        </p:spPr>
        <p:txBody>
          <a:bodyPr wrap="square">
            <a:spAutoFit/>
          </a:bodyPr>
          <a:lstStyle/>
          <a:p>
            <a:pPr lvl="0" algn="just"/>
            <a:r>
              <a:rPr lang="en-US" sz="2400" b="1" dirty="0" smtClean="0"/>
              <a:t>Data </a:t>
            </a:r>
            <a:r>
              <a:rPr lang="en-US" sz="2400" b="1" dirty="0"/>
              <a:t>Flow Diagrams:</a:t>
            </a:r>
            <a:r>
              <a:rPr lang="en-US" sz="2400" dirty="0"/>
              <a:t> </a:t>
            </a:r>
            <a:endParaRPr lang="en-US" sz="2400" dirty="0" smtClean="0"/>
          </a:p>
          <a:p>
            <a:pPr lvl="0" algn="just"/>
            <a:endParaRPr lang="en-US" sz="2400" dirty="0"/>
          </a:p>
          <a:p>
            <a:pPr lvl="0" algn="just"/>
            <a:r>
              <a:rPr lang="en-US" sz="2000" dirty="0" smtClean="0"/>
              <a:t>Data </a:t>
            </a:r>
            <a:r>
              <a:rPr lang="en-US" sz="2000" dirty="0"/>
              <a:t>Flow Diagrams (DFDs) are used widely </a:t>
            </a:r>
            <a:r>
              <a:rPr lang="en-US" sz="2000" b="1" dirty="0"/>
              <a:t>for modeling </a:t>
            </a:r>
            <a:r>
              <a:rPr lang="en-US" sz="2000" dirty="0"/>
              <a:t>the requirements. DFD shows the flow of data through a system. The system may be a company, an organization, a set of procedures, a computer hardware system, a software system, or any combination of the preceding. The DFD is also known as a data flow graph or bubble chart</a:t>
            </a:r>
            <a:r>
              <a:rPr lang="en-US" sz="2000" dirty="0" smtClean="0"/>
              <a:t>.</a:t>
            </a:r>
          </a:p>
          <a:p>
            <a:pPr lvl="0" algn="just"/>
            <a:endParaRPr lang="en-GB" sz="2000" dirty="0"/>
          </a:p>
          <a:p>
            <a:pPr lvl="0" algn="just"/>
            <a:endParaRPr lang="en-US" sz="2400" b="1" dirty="0" smtClean="0"/>
          </a:p>
          <a:p>
            <a:pPr lvl="0" algn="just"/>
            <a:r>
              <a:rPr lang="en-US" sz="2400" b="1" dirty="0" smtClean="0"/>
              <a:t>Data </a:t>
            </a:r>
            <a:r>
              <a:rPr lang="en-US" sz="2400" b="1" dirty="0"/>
              <a:t>Dictionaries:</a:t>
            </a:r>
            <a:r>
              <a:rPr lang="en-US" sz="2400" dirty="0"/>
              <a:t> </a:t>
            </a:r>
            <a:endParaRPr lang="en-US" sz="2400" dirty="0" smtClean="0"/>
          </a:p>
          <a:p>
            <a:pPr lvl="0" algn="just"/>
            <a:endParaRPr lang="en-US" sz="2400" dirty="0"/>
          </a:p>
          <a:p>
            <a:pPr lvl="0" algn="just"/>
            <a:r>
              <a:rPr lang="en-US" sz="2000" dirty="0" smtClean="0"/>
              <a:t>Data </a:t>
            </a:r>
            <a:r>
              <a:rPr lang="en-US" sz="2000" dirty="0"/>
              <a:t>Dictionaries are simply repositories to </a:t>
            </a:r>
            <a:r>
              <a:rPr lang="en-US" sz="2000" b="1" dirty="0"/>
              <a:t>store information about all data items</a:t>
            </a:r>
            <a:r>
              <a:rPr lang="en-US" sz="2000" dirty="0"/>
              <a:t> defined in DFDs. At the requirements stage, the data dictionary should at least define customer data items, to ensure that the customer and developers use the same definition and terminologies</a:t>
            </a:r>
            <a:r>
              <a:rPr lang="en-US" sz="2000" dirty="0" smtClean="0"/>
              <a:t>.</a:t>
            </a:r>
          </a:p>
          <a:p>
            <a:pPr lvl="0" algn="just"/>
            <a:endParaRPr lang="en-US" sz="2000" dirty="0" smtClean="0"/>
          </a:p>
        </p:txBody>
      </p:sp>
    </p:spTree>
    <p:extLst>
      <p:ext uri="{BB962C8B-B14F-4D97-AF65-F5344CB8AC3E}">
        <p14:creationId xmlns:p14="http://schemas.microsoft.com/office/powerpoint/2010/main" val="2260097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Software Requirement Specification</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7-Jul-20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5" name="Rectangle 4"/>
          <p:cNvSpPr/>
          <p:nvPr/>
        </p:nvSpPr>
        <p:spPr>
          <a:xfrm>
            <a:off x="381000" y="707290"/>
            <a:ext cx="8305800" cy="2800767"/>
          </a:xfrm>
          <a:prstGeom prst="rect">
            <a:avLst/>
          </a:prstGeom>
        </p:spPr>
        <p:txBody>
          <a:bodyPr wrap="square">
            <a:spAutoFit/>
          </a:bodyPr>
          <a:lstStyle/>
          <a:p>
            <a:pPr lvl="0" algn="just"/>
            <a:r>
              <a:rPr lang="en-US" sz="2800" b="1" dirty="0"/>
              <a:t>Entity-Relationship Diagrams:</a:t>
            </a:r>
            <a:r>
              <a:rPr lang="en-US" sz="2800" dirty="0"/>
              <a:t> </a:t>
            </a:r>
            <a:endParaRPr lang="en-US" sz="2800" dirty="0" smtClean="0"/>
          </a:p>
          <a:p>
            <a:pPr lvl="0" algn="just"/>
            <a:endParaRPr lang="en-US" sz="2800" dirty="0"/>
          </a:p>
          <a:p>
            <a:pPr lvl="0" algn="just"/>
            <a:r>
              <a:rPr lang="en-US" sz="2400" dirty="0" smtClean="0"/>
              <a:t>Another </a:t>
            </a:r>
            <a:r>
              <a:rPr lang="en-US" sz="2400" dirty="0"/>
              <a:t>tool for requirement specification is the entity-relationship diagram, often called an "</a:t>
            </a:r>
            <a:r>
              <a:rPr lang="en-US" sz="2400" b="1" i="1" dirty="0"/>
              <a:t>E-R diagram</a:t>
            </a:r>
            <a:r>
              <a:rPr lang="en-US" sz="2400" dirty="0"/>
              <a:t>." It is a detailed </a:t>
            </a:r>
            <a:r>
              <a:rPr lang="en-US" sz="2400" b="1" dirty="0"/>
              <a:t>logical representation of the data </a:t>
            </a:r>
            <a:r>
              <a:rPr lang="en-US" sz="2400" dirty="0"/>
              <a:t>for the organization and uses three main constructs i.e. data entities, relationships, and their associated attributes.</a:t>
            </a:r>
            <a:endParaRPr lang="en-GB" sz="2400" dirty="0"/>
          </a:p>
        </p:txBody>
      </p:sp>
    </p:spTree>
    <p:extLst>
      <p:ext uri="{BB962C8B-B14F-4D97-AF65-F5344CB8AC3E}">
        <p14:creationId xmlns:p14="http://schemas.microsoft.com/office/powerpoint/2010/main" val="1555571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Software </a:t>
            </a:r>
            <a:r>
              <a:rPr lang="en-US" sz="3000" b="1" dirty="0">
                <a:latin typeface="Times New Roman" panose="02020603050405020304" pitchFamily="18" charset="0"/>
                <a:cs typeface="Times New Roman" panose="02020603050405020304" pitchFamily="18" charset="0"/>
              </a:rPr>
              <a:t>process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7-Jul-20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5724644"/>
          </a:xfrm>
          <a:prstGeom prst="rect">
            <a:avLst/>
          </a:prstGeom>
          <a:noFill/>
        </p:spPr>
        <p:txBody>
          <a:bodyPr wrap="square" rtlCol="0">
            <a:spAutoFit/>
          </a:bodyPr>
          <a:lstStyle/>
          <a:p>
            <a:pPr>
              <a:spcAft>
                <a:spcPts val="0"/>
              </a:spcAft>
            </a:pPr>
            <a:r>
              <a:rPr lang="en-GB" altLang="en-US" sz="2400" dirty="0"/>
              <a:t>What is a software process</a:t>
            </a:r>
            <a:r>
              <a:rPr lang="en-GB" altLang="en-US" sz="2400" dirty="0" smtClean="0"/>
              <a:t>?</a:t>
            </a:r>
          </a:p>
          <a:p>
            <a:pPr>
              <a:spcAft>
                <a:spcPts val="0"/>
              </a:spcAft>
            </a:pPr>
            <a:endParaRPr lang="en-US" sz="2200" dirty="0" smtClean="0">
              <a:solidFill>
                <a:srgbClr val="000000"/>
              </a:solidFill>
              <a:ea typeface="Times New Roman"/>
              <a:cs typeface="Times New Roman" panose="02020603050405020304" pitchFamily="18" charset="0"/>
            </a:endParaRPr>
          </a:p>
          <a:p>
            <a:pPr>
              <a:spcAft>
                <a:spcPts val="0"/>
              </a:spcAft>
            </a:pPr>
            <a:r>
              <a:rPr lang="en-US" sz="2000" dirty="0" smtClean="0">
                <a:solidFill>
                  <a:srgbClr val="000000"/>
                </a:solidFill>
                <a:ea typeface="Times New Roman"/>
                <a:cs typeface="Times New Roman" panose="02020603050405020304" pitchFamily="18" charset="0"/>
              </a:rPr>
              <a:t>A </a:t>
            </a:r>
            <a:r>
              <a:rPr lang="en-US" sz="2000" dirty="0">
                <a:solidFill>
                  <a:srgbClr val="000000"/>
                </a:solidFill>
                <a:ea typeface="Times New Roman"/>
                <a:cs typeface="Times New Roman" panose="02020603050405020304" pitchFamily="18" charset="0"/>
              </a:rPr>
              <a:t>software process is </a:t>
            </a:r>
            <a:r>
              <a:rPr lang="en-US" sz="2000" b="1" dirty="0">
                <a:solidFill>
                  <a:srgbClr val="000000"/>
                </a:solidFill>
                <a:ea typeface="Times New Roman"/>
                <a:cs typeface="Times New Roman" panose="02020603050405020304" pitchFamily="18" charset="0"/>
              </a:rPr>
              <a:t>a sequence of activities </a:t>
            </a:r>
            <a:r>
              <a:rPr lang="en-US" sz="2000" dirty="0">
                <a:solidFill>
                  <a:srgbClr val="000000"/>
                </a:solidFill>
                <a:ea typeface="Times New Roman"/>
                <a:cs typeface="Times New Roman" panose="02020603050405020304" pitchFamily="18" charset="0"/>
              </a:rPr>
              <a:t>that leads to </a:t>
            </a:r>
            <a:r>
              <a:rPr lang="en-US" sz="2000" dirty="0" smtClean="0">
                <a:solidFill>
                  <a:srgbClr val="000000"/>
                </a:solidFill>
                <a:ea typeface="Times New Roman"/>
                <a:cs typeface="Times New Roman" panose="02020603050405020304" pitchFamily="18" charset="0"/>
              </a:rPr>
              <a:t>the production </a:t>
            </a:r>
            <a:r>
              <a:rPr lang="en-US" sz="2000" dirty="0">
                <a:solidFill>
                  <a:srgbClr val="000000"/>
                </a:solidFill>
                <a:ea typeface="Times New Roman"/>
                <a:cs typeface="Times New Roman" panose="02020603050405020304" pitchFamily="18" charset="0"/>
              </a:rPr>
              <a:t>of a software product</a:t>
            </a:r>
            <a:r>
              <a:rPr lang="en-US" sz="2000" dirty="0" smtClean="0">
                <a:solidFill>
                  <a:srgbClr val="000000"/>
                </a:solidFill>
                <a:ea typeface="Times New Roman"/>
                <a:cs typeface="Times New Roman" panose="02020603050405020304" pitchFamily="18" charset="0"/>
              </a:rPr>
              <a:t>.</a:t>
            </a:r>
          </a:p>
          <a:p>
            <a:pPr>
              <a:spcAft>
                <a:spcPts val="0"/>
              </a:spcAft>
            </a:pPr>
            <a:endParaRPr lang="en-US" sz="2000" dirty="0" smtClean="0">
              <a:solidFill>
                <a:srgbClr val="000000"/>
              </a:solidFill>
              <a:ea typeface="Times New Roman"/>
              <a:cs typeface="Times New Roman" panose="02020603050405020304" pitchFamily="18" charset="0"/>
            </a:endParaRPr>
          </a:p>
          <a:p>
            <a:pPr algn="just"/>
            <a:r>
              <a:rPr lang="en-GB" altLang="en-US" sz="2000" dirty="0"/>
              <a:t>Generic activities in all software processes are</a:t>
            </a:r>
            <a:r>
              <a:rPr lang="en-GB" altLang="en-US" sz="2000" dirty="0" smtClean="0"/>
              <a:t>:</a:t>
            </a:r>
          </a:p>
          <a:p>
            <a:pPr algn="just"/>
            <a:endParaRPr lang="en-GB" altLang="en-US" sz="2000" dirty="0" smtClean="0"/>
          </a:p>
          <a:p>
            <a:pPr marL="342900" indent="-342900" algn="just">
              <a:buFont typeface="Wingdings" panose="05000000000000000000" pitchFamily="2" charset="2"/>
              <a:buChar char="v"/>
            </a:pPr>
            <a:r>
              <a:rPr lang="en-US" sz="2000" b="1" dirty="0" smtClean="0"/>
              <a:t>Software </a:t>
            </a:r>
            <a:r>
              <a:rPr lang="en-US" sz="2000" b="1" dirty="0"/>
              <a:t>specifications:</a:t>
            </a:r>
            <a:r>
              <a:rPr lang="en-US" sz="2000" dirty="0"/>
              <a:t> </a:t>
            </a:r>
            <a:endParaRPr lang="en-US" sz="2000" dirty="0" smtClean="0"/>
          </a:p>
          <a:p>
            <a:pPr lvl="1" algn="just"/>
            <a:r>
              <a:rPr lang="en-US" sz="2000" dirty="0" smtClean="0"/>
              <a:t>The </a:t>
            </a:r>
            <a:r>
              <a:rPr lang="en-US" sz="2000" dirty="0"/>
              <a:t>functionality of the software and constraints on its operation must be defined</a:t>
            </a:r>
            <a:r>
              <a:rPr lang="en-US" sz="2000" dirty="0" smtClean="0"/>
              <a:t>.</a:t>
            </a:r>
          </a:p>
          <a:p>
            <a:pPr marL="342900" indent="-342900" algn="just">
              <a:buFont typeface="Wingdings" panose="05000000000000000000" pitchFamily="2" charset="2"/>
              <a:buChar char="v"/>
            </a:pPr>
            <a:r>
              <a:rPr lang="en-US" sz="2000" b="1" dirty="0" smtClean="0"/>
              <a:t>Software </a:t>
            </a:r>
            <a:r>
              <a:rPr lang="en-US" sz="2000" b="1" dirty="0"/>
              <a:t>development:</a:t>
            </a:r>
            <a:r>
              <a:rPr lang="en-US" sz="2000" dirty="0"/>
              <a:t> </a:t>
            </a:r>
            <a:endParaRPr lang="en-US" sz="2000" dirty="0" smtClean="0"/>
          </a:p>
          <a:p>
            <a:pPr lvl="1" algn="just"/>
            <a:r>
              <a:rPr lang="en-US" sz="2000" dirty="0" smtClean="0"/>
              <a:t>The </a:t>
            </a:r>
            <a:r>
              <a:rPr lang="en-US" sz="2000" dirty="0"/>
              <a:t>software to meet the requirement must be produced</a:t>
            </a:r>
            <a:r>
              <a:rPr lang="en-US" sz="2000" dirty="0" smtClean="0"/>
              <a:t>.</a:t>
            </a:r>
          </a:p>
          <a:p>
            <a:pPr marL="342900" indent="-342900" algn="just">
              <a:buFont typeface="Wingdings" panose="05000000000000000000" pitchFamily="2" charset="2"/>
              <a:buChar char="v"/>
            </a:pPr>
            <a:endParaRPr lang="en-US" sz="2000" dirty="0" smtClean="0"/>
          </a:p>
          <a:p>
            <a:pPr marL="342900" indent="-342900" algn="just">
              <a:buFont typeface="Wingdings" panose="05000000000000000000" pitchFamily="2" charset="2"/>
              <a:buChar char="v"/>
            </a:pPr>
            <a:r>
              <a:rPr lang="en-US" sz="2000" b="1" dirty="0" smtClean="0"/>
              <a:t>Software </a:t>
            </a:r>
            <a:r>
              <a:rPr lang="en-US" sz="2000" b="1" dirty="0"/>
              <a:t>validation:</a:t>
            </a:r>
            <a:r>
              <a:rPr lang="en-US" sz="2000" dirty="0"/>
              <a:t> </a:t>
            </a:r>
            <a:endParaRPr lang="en-US" sz="2000" dirty="0" smtClean="0"/>
          </a:p>
          <a:p>
            <a:pPr lvl="1" algn="just"/>
            <a:r>
              <a:rPr lang="en-US" sz="2000" dirty="0" smtClean="0"/>
              <a:t>The </a:t>
            </a:r>
            <a:r>
              <a:rPr lang="en-US" sz="2000" dirty="0"/>
              <a:t>software must be validated to ensure that it does what the customer wants</a:t>
            </a:r>
            <a:r>
              <a:rPr lang="en-US" sz="2000" dirty="0" smtClean="0"/>
              <a:t>.</a:t>
            </a:r>
          </a:p>
          <a:p>
            <a:pPr marL="342900" indent="-342900" algn="just">
              <a:buFont typeface="Wingdings" panose="05000000000000000000" pitchFamily="2" charset="2"/>
              <a:buChar char="v"/>
            </a:pPr>
            <a:endParaRPr lang="en-US" sz="2000" dirty="0"/>
          </a:p>
          <a:p>
            <a:pPr marL="342900" indent="-342900" algn="just">
              <a:buFont typeface="Wingdings" panose="05000000000000000000" pitchFamily="2" charset="2"/>
              <a:buChar char="v"/>
            </a:pPr>
            <a:r>
              <a:rPr lang="en-US" sz="2000" b="1" dirty="0"/>
              <a:t>Software evolution:</a:t>
            </a:r>
            <a:r>
              <a:rPr lang="en-US" sz="2000" dirty="0"/>
              <a:t> </a:t>
            </a:r>
            <a:endParaRPr lang="en-US" sz="2000" dirty="0" smtClean="0"/>
          </a:p>
          <a:p>
            <a:pPr lvl="1" algn="just"/>
            <a:r>
              <a:rPr lang="en-US" sz="2000" dirty="0" smtClean="0"/>
              <a:t>The </a:t>
            </a:r>
            <a:r>
              <a:rPr lang="en-US" sz="2000" dirty="0"/>
              <a:t>software must evolve to meet changing client needs</a:t>
            </a:r>
            <a:r>
              <a:rPr lang="en-US" sz="2000" dirty="0" smtClean="0"/>
              <a:t>.</a:t>
            </a:r>
            <a:endParaRPr lang="en-US" sz="2000" dirty="0"/>
          </a:p>
        </p:txBody>
      </p:sp>
    </p:spTree>
    <p:extLst>
      <p:ext uri="{BB962C8B-B14F-4D97-AF65-F5344CB8AC3E}">
        <p14:creationId xmlns:p14="http://schemas.microsoft.com/office/powerpoint/2010/main" val="2931165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Software Process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7-Jul-20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5878532"/>
          </a:xfrm>
          <a:prstGeom prst="rect">
            <a:avLst/>
          </a:prstGeom>
          <a:noFill/>
        </p:spPr>
        <p:txBody>
          <a:bodyPr wrap="square" rtlCol="0">
            <a:spAutoFit/>
          </a:bodyPr>
          <a:lstStyle/>
          <a:p>
            <a:pPr>
              <a:spcAft>
                <a:spcPts val="0"/>
              </a:spcAft>
            </a:pPr>
            <a:r>
              <a:rPr lang="en-GB" altLang="en-US" sz="2400" dirty="0"/>
              <a:t>What is a software </a:t>
            </a:r>
            <a:r>
              <a:rPr lang="en-GB" altLang="en-US" sz="2400" dirty="0" smtClean="0"/>
              <a:t>process model?</a:t>
            </a:r>
          </a:p>
          <a:p>
            <a:pPr>
              <a:spcAft>
                <a:spcPts val="0"/>
              </a:spcAft>
            </a:pPr>
            <a:endParaRPr lang="en-US" sz="2200" dirty="0" smtClean="0">
              <a:solidFill>
                <a:srgbClr val="000000"/>
              </a:solidFill>
              <a:ea typeface="Times New Roman"/>
              <a:cs typeface="Times New Roman" panose="02020603050405020304" pitchFamily="18" charset="0"/>
            </a:endParaRPr>
          </a:p>
          <a:p>
            <a:r>
              <a:rPr lang="en-GB" sz="2000" dirty="0"/>
              <a:t>A software process model is an abstract representation of a process. It presents a description of a process from some particular perspective</a:t>
            </a:r>
            <a:r>
              <a:rPr lang="en-GB" sz="2000" dirty="0" smtClean="0"/>
              <a:t>.</a:t>
            </a:r>
          </a:p>
          <a:p>
            <a:endParaRPr lang="en-GB" sz="2000" dirty="0"/>
          </a:p>
          <a:p>
            <a:r>
              <a:rPr lang="en-GB" sz="2000" dirty="0"/>
              <a:t>Process descriptions may also include:</a:t>
            </a:r>
          </a:p>
          <a:p>
            <a:pPr marL="285750" indent="-285750">
              <a:lnSpc>
                <a:spcPct val="150000"/>
              </a:lnSpc>
              <a:buFont typeface="Wingdings" panose="05000000000000000000" pitchFamily="2" charset="2"/>
              <a:buChar char="v"/>
            </a:pPr>
            <a:r>
              <a:rPr lang="en-GB" sz="2000" b="1" dirty="0"/>
              <a:t>Products, </a:t>
            </a:r>
            <a:r>
              <a:rPr lang="en-GB" sz="2000" dirty="0"/>
              <a:t>which are the outcomes of a process activity; </a:t>
            </a:r>
          </a:p>
          <a:p>
            <a:pPr marL="285750" indent="-285750">
              <a:lnSpc>
                <a:spcPct val="150000"/>
              </a:lnSpc>
              <a:buFont typeface="Wingdings" panose="05000000000000000000" pitchFamily="2" charset="2"/>
              <a:buChar char="v"/>
            </a:pPr>
            <a:r>
              <a:rPr lang="en-GB" sz="2000" b="1" dirty="0"/>
              <a:t>Roles, </a:t>
            </a:r>
            <a:r>
              <a:rPr lang="en-GB" sz="2000" dirty="0"/>
              <a:t>which reflect the responsibilities of the people involved in the process;</a:t>
            </a:r>
          </a:p>
          <a:p>
            <a:pPr marL="285750" indent="-285750">
              <a:lnSpc>
                <a:spcPct val="150000"/>
              </a:lnSpc>
              <a:buFont typeface="Wingdings" panose="05000000000000000000" pitchFamily="2" charset="2"/>
              <a:buChar char="v"/>
            </a:pPr>
            <a:r>
              <a:rPr lang="en-GB" sz="2000" b="1" dirty="0"/>
              <a:t>Pre- and post-conditions, </a:t>
            </a:r>
            <a:r>
              <a:rPr lang="en-GB" sz="2000" dirty="0"/>
              <a:t>which are statements that are true before and after a process activity has been enacted or a product produced.   </a:t>
            </a:r>
            <a:endParaRPr lang="en-GB" sz="2000" dirty="0" smtClean="0"/>
          </a:p>
          <a:p>
            <a:pPr marL="285750" indent="-285750">
              <a:lnSpc>
                <a:spcPct val="150000"/>
              </a:lnSpc>
              <a:buFont typeface="Wingdings" panose="05000000000000000000" pitchFamily="2" charset="2"/>
              <a:buChar char="v"/>
            </a:pPr>
            <a:endParaRPr lang="en-US" sz="2000" dirty="0"/>
          </a:p>
          <a:p>
            <a:r>
              <a:rPr lang="en-US" sz="2000" dirty="0" smtClean="0"/>
              <a:t>In </a:t>
            </a:r>
            <a:r>
              <a:rPr lang="en-US" sz="2000" dirty="0"/>
              <a:t>the </a:t>
            </a:r>
            <a:r>
              <a:rPr lang="en-US" sz="2000" b="1" dirty="0"/>
              <a:t>Cleanroom process </a:t>
            </a:r>
            <a:r>
              <a:rPr lang="en-US" sz="2000" dirty="0"/>
              <a:t>each </a:t>
            </a:r>
            <a:r>
              <a:rPr lang="en-US" sz="2000" dirty="0" smtClean="0"/>
              <a:t>software increment </a:t>
            </a:r>
            <a:r>
              <a:rPr lang="en-US" sz="2000" dirty="0"/>
              <a:t>is formally specified and this specification is transformed into </a:t>
            </a:r>
            <a:r>
              <a:rPr lang="en-US" sz="2000" dirty="0" smtClean="0"/>
              <a:t>an implementation.</a:t>
            </a:r>
            <a:r>
              <a:rPr lang="en-US" sz="2000" dirty="0"/>
              <a:t> The Cleanroom process, which was originally developed by </a:t>
            </a:r>
            <a:r>
              <a:rPr lang="en-US" sz="2000" b="1" dirty="0"/>
              <a:t>IBM</a:t>
            </a:r>
            <a:r>
              <a:rPr lang="en-US" sz="2000" dirty="0"/>
              <a:t>.</a:t>
            </a:r>
          </a:p>
          <a:p>
            <a:endParaRPr lang="en-US" sz="2000" dirty="0"/>
          </a:p>
          <a:p>
            <a:endParaRPr lang="en-GB" sz="2000" dirty="0"/>
          </a:p>
        </p:txBody>
      </p:sp>
    </p:spTree>
    <p:extLst>
      <p:ext uri="{BB962C8B-B14F-4D97-AF65-F5344CB8AC3E}">
        <p14:creationId xmlns:p14="http://schemas.microsoft.com/office/powerpoint/2010/main" val="3429220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Popular SDLC models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7-Jul-20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743227"/>
            <a:ext cx="7086600" cy="5515988"/>
          </a:xfrm>
          <a:prstGeom prst="rect">
            <a:avLst/>
          </a:prstGeom>
        </p:spPr>
      </p:pic>
    </p:spTree>
    <p:extLst>
      <p:ext uri="{BB962C8B-B14F-4D97-AF65-F5344CB8AC3E}">
        <p14:creationId xmlns:p14="http://schemas.microsoft.com/office/powerpoint/2010/main" val="3541647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A7BE2546-02E8-4889-90BF-2283B0D02777}" type="datetime5">
              <a:rPr lang="en-US" smtClean="0"/>
              <a:t>7-Jul-20</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15</a:t>
            </a:fld>
            <a:endParaRPr lang="en-US"/>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Lecture Outlines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7-Jul-20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p:cNvSpPr txBox="1"/>
          <p:nvPr/>
        </p:nvSpPr>
        <p:spPr>
          <a:xfrm>
            <a:off x="1371600" y="1447800"/>
            <a:ext cx="5064335" cy="3682226"/>
          </a:xfrm>
          <a:prstGeom prst="rect">
            <a:avLst/>
          </a:prstGeom>
          <a:noFill/>
        </p:spPr>
        <p:txBody>
          <a:bodyPr wrap="none" rtlCol="0">
            <a:spAutoFit/>
          </a:bodyPr>
          <a:lstStyle/>
          <a:p>
            <a:pPr marL="285750" indent="-285750">
              <a:lnSpc>
                <a:spcPct val="200000"/>
              </a:lnSpc>
              <a:buFont typeface="Wingdings" panose="05000000000000000000" pitchFamily="2" charset="2"/>
              <a:buChar char="v"/>
            </a:pPr>
            <a:r>
              <a:rPr lang="en-US" sz="2400" b="1" dirty="0">
                <a:cs typeface="Times New Roman" panose="02020603050405020304" pitchFamily="18" charset="0"/>
              </a:rPr>
              <a:t>Software Development </a:t>
            </a:r>
            <a:r>
              <a:rPr lang="en-US" sz="2400" b="1" dirty="0" smtClean="0">
                <a:cs typeface="Times New Roman" panose="02020603050405020304" pitchFamily="18" charset="0"/>
              </a:rPr>
              <a:t>Lifecycle</a:t>
            </a:r>
          </a:p>
          <a:p>
            <a:pPr marL="285750" indent="-285750">
              <a:lnSpc>
                <a:spcPct val="200000"/>
              </a:lnSpc>
              <a:buFont typeface="Wingdings" panose="05000000000000000000" pitchFamily="2" charset="2"/>
              <a:buChar char="v"/>
            </a:pPr>
            <a:r>
              <a:rPr lang="en-US" sz="2400" b="1" dirty="0" smtClean="0">
                <a:cs typeface="Times New Roman" panose="02020603050405020304" pitchFamily="18" charset="0"/>
              </a:rPr>
              <a:t>Software Processes</a:t>
            </a:r>
          </a:p>
          <a:p>
            <a:pPr marL="285750" indent="-285750">
              <a:lnSpc>
                <a:spcPct val="200000"/>
              </a:lnSpc>
              <a:buFont typeface="Wingdings" panose="05000000000000000000" pitchFamily="2" charset="2"/>
              <a:buChar char="v"/>
            </a:pPr>
            <a:r>
              <a:rPr lang="en-US" sz="2400" b="1" dirty="0">
                <a:cs typeface="Times New Roman" panose="02020603050405020304" pitchFamily="18" charset="0"/>
              </a:rPr>
              <a:t>Software Requirement Specification</a:t>
            </a:r>
          </a:p>
          <a:p>
            <a:pPr marL="285750" indent="-285750">
              <a:lnSpc>
                <a:spcPct val="200000"/>
              </a:lnSpc>
              <a:buFont typeface="Wingdings" panose="05000000000000000000" pitchFamily="2" charset="2"/>
              <a:buChar char="v"/>
            </a:pPr>
            <a:r>
              <a:rPr lang="en-US" sz="2400" b="1" dirty="0" smtClean="0">
                <a:cs typeface="Times New Roman" panose="02020603050405020304" pitchFamily="18" charset="0"/>
              </a:rPr>
              <a:t>Software Process Model</a:t>
            </a:r>
          </a:p>
          <a:p>
            <a:pPr marL="285750" indent="-285750">
              <a:lnSpc>
                <a:spcPct val="200000"/>
              </a:lnSpc>
              <a:buFont typeface="Wingdings" panose="05000000000000000000" pitchFamily="2" charset="2"/>
              <a:buChar char="v"/>
            </a:pPr>
            <a:endParaRPr lang="en-US" sz="2400" b="1" dirty="0" smtClean="0">
              <a:cs typeface="Times New Roman" panose="02020603050405020304" pitchFamily="18" charset="0"/>
            </a:endParaRPr>
          </a:p>
        </p:txBody>
      </p:sp>
    </p:spTree>
    <p:extLst>
      <p:ext uri="{BB962C8B-B14F-4D97-AF65-F5344CB8AC3E}">
        <p14:creationId xmlns:p14="http://schemas.microsoft.com/office/powerpoint/2010/main" val="3068613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Software Development Life Cycle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7-Jul-20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6032421"/>
          </a:xfrm>
          <a:prstGeom prst="rect">
            <a:avLst/>
          </a:prstGeom>
          <a:noFill/>
        </p:spPr>
        <p:txBody>
          <a:bodyPr wrap="square" rtlCol="0">
            <a:spAutoFit/>
          </a:bodyPr>
          <a:lstStyle/>
          <a:p>
            <a:r>
              <a:rPr lang="en-US" sz="2400" b="1" dirty="0"/>
              <a:t>What is SDLC</a:t>
            </a:r>
            <a:r>
              <a:rPr lang="en-US" sz="2400" b="1" dirty="0" smtClean="0"/>
              <a:t>?</a:t>
            </a:r>
          </a:p>
          <a:p>
            <a:pPr algn="just"/>
            <a:r>
              <a:rPr lang="en-US" sz="2000" dirty="0" smtClean="0"/>
              <a:t>SDLC </a:t>
            </a:r>
            <a:r>
              <a:rPr lang="en-US" sz="2000" dirty="0"/>
              <a:t>stands for </a:t>
            </a:r>
            <a:r>
              <a:rPr lang="en-US" sz="2000" b="1" dirty="0"/>
              <a:t>Software Development Lifecycle</a:t>
            </a:r>
            <a:r>
              <a:rPr lang="en-US" sz="2000" dirty="0"/>
              <a:t>. </a:t>
            </a:r>
            <a:r>
              <a:rPr lang="en-US" sz="2000" b="1" dirty="0" smtClean="0"/>
              <a:t>SDLC</a:t>
            </a:r>
            <a:r>
              <a:rPr lang="en-US" sz="2000" dirty="0" smtClean="0"/>
              <a:t> </a:t>
            </a:r>
            <a:r>
              <a:rPr lang="en-US" sz="2000" dirty="0"/>
              <a:t>is a systematic process for building software that ensures the quality and correctness of the software built. SDLC process aims to produce high-quality software that meets customer expectations. </a:t>
            </a:r>
            <a:endParaRPr lang="en-US" sz="2000" dirty="0" smtClean="0"/>
          </a:p>
          <a:p>
            <a:pPr algn="just"/>
            <a:endParaRPr lang="en-US" sz="2000" dirty="0"/>
          </a:p>
          <a:p>
            <a:r>
              <a:rPr lang="en-US" sz="2400" b="1" dirty="0"/>
              <a:t>Why SDLC?</a:t>
            </a:r>
          </a:p>
          <a:p>
            <a:pPr marL="285750" indent="-285750">
              <a:lnSpc>
                <a:spcPct val="150000"/>
              </a:lnSpc>
              <a:buFont typeface="Wingdings" panose="05000000000000000000" pitchFamily="2" charset="2"/>
              <a:buChar char="Ø"/>
            </a:pPr>
            <a:r>
              <a:rPr lang="en-US" sz="2000" dirty="0" smtClean="0"/>
              <a:t>It </a:t>
            </a:r>
            <a:r>
              <a:rPr lang="en-US" sz="2000" dirty="0"/>
              <a:t>offers a basis for project planning, scheduling, and estimating </a:t>
            </a:r>
          </a:p>
          <a:p>
            <a:pPr marL="285750" indent="-285750">
              <a:lnSpc>
                <a:spcPct val="150000"/>
              </a:lnSpc>
              <a:buFont typeface="Wingdings" panose="05000000000000000000" pitchFamily="2" charset="2"/>
              <a:buChar char="Ø"/>
            </a:pPr>
            <a:r>
              <a:rPr lang="en-US" sz="2000" dirty="0"/>
              <a:t>Provides a framework for a standard set of activities and deliverables</a:t>
            </a:r>
          </a:p>
          <a:p>
            <a:pPr marL="285750" indent="-285750">
              <a:lnSpc>
                <a:spcPct val="150000"/>
              </a:lnSpc>
              <a:buFont typeface="Wingdings" panose="05000000000000000000" pitchFamily="2" charset="2"/>
              <a:buChar char="Ø"/>
            </a:pPr>
            <a:r>
              <a:rPr lang="en-US" sz="2000" dirty="0"/>
              <a:t>It is a mechanism for project tracking and control</a:t>
            </a:r>
          </a:p>
          <a:p>
            <a:pPr marL="285750" indent="-285750">
              <a:lnSpc>
                <a:spcPct val="150000"/>
              </a:lnSpc>
              <a:buFont typeface="Wingdings" panose="05000000000000000000" pitchFamily="2" charset="2"/>
              <a:buChar char="Ø"/>
            </a:pPr>
            <a:r>
              <a:rPr lang="en-US" sz="2000" dirty="0"/>
              <a:t>Increases visibility of project planning to all involved stakeholders of the development process </a:t>
            </a:r>
          </a:p>
          <a:p>
            <a:pPr marL="285750" indent="-285750">
              <a:lnSpc>
                <a:spcPct val="150000"/>
              </a:lnSpc>
              <a:buFont typeface="Wingdings" panose="05000000000000000000" pitchFamily="2" charset="2"/>
              <a:buChar char="Ø"/>
            </a:pPr>
            <a:r>
              <a:rPr lang="en-US" sz="2000" dirty="0"/>
              <a:t>Increased and enhance development speed</a:t>
            </a:r>
          </a:p>
          <a:p>
            <a:pPr marL="285750" indent="-285750">
              <a:lnSpc>
                <a:spcPct val="150000"/>
              </a:lnSpc>
              <a:buFont typeface="Wingdings" panose="05000000000000000000" pitchFamily="2" charset="2"/>
              <a:buChar char="Ø"/>
            </a:pPr>
            <a:r>
              <a:rPr lang="en-US" sz="2000" dirty="0"/>
              <a:t>Improved client relations</a:t>
            </a:r>
          </a:p>
          <a:p>
            <a:pPr marL="285750" indent="-285750">
              <a:lnSpc>
                <a:spcPct val="150000"/>
              </a:lnSpc>
              <a:buFont typeface="Wingdings" panose="05000000000000000000" pitchFamily="2" charset="2"/>
              <a:buChar char="Ø"/>
            </a:pPr>
            <a:r>
              <a:rPr lang="en-US" sz="2000" dirty="0"/>
              <a:t>Helps you to decrease project risk and project management plan overhead</a:t>
            </a:r>
          </a:p>
          <a:p>
            <a:pPr algn="just"/>
            <a:endParaRPr lang="en-US" dirty="0"/>
          </a:p>
        </p:txBody>
      </p:sp>
    </p:spTree>
    <p:extLst>
      <p:ext uri="{BB962C8B-B14F-4D97-AF65-F5344CB8AC3E}">
        <p14:creationId xmlns:p14="http://schemas.microsoft.com/office/powerpoint/2010/main" val="1137214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Software Development Life Cycle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7-Jul-20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3142" y="1626836"/>
            <a:ext cx="9040858" cy="1295400"/>
          </a:xfrm>
          <a:prstGeom prst="rect">
            <a:avLst/>
          </a:prstGeom>
        </p:spPr>
      </p:pic>
      <p:sp>
        <p:nvSpPr>
          <p:cNvPr id="5" name="Rectangle 4"/>
          <p:cNvSpPr/>
          <p:nvPr/>
        </p:nvSpPr>
        <p:spPr>
          <a:xfrm>
            <a:off x="152400" y="822306"/>
            <a:ext cx="7086600" cy="1384995"/>
          </a:xfrm>
          <a:prstGeom prst="rect">
            <a:avLst/>
          </a:prstGeom>
        </p:spPr>
        <p:txBody>
          <a:bodyPr wrap="square">
            <a:spAutoFit/>
          </a:bodyPr>
          <a:lstStyle/>
          <a:p>
            <a:r>
              <a:rPr lang="en-US" b="1" dirty="0"/>
              <a:t>SDLC Phases</a:t>
            </a:r>
          </a:p>
          <a:p>
            <a:r>
              <a:rPr lang="en-US" dirty="0"/>
              <a:t>The entire SDLC process divided into the following stages</a:t>
            </a:r>
            <a:r>
              <a:rPr lang="en-US" dirty="0" smtClean="0"/>
              <a:t>:</a:t>
            </a:r>
          </a:p>
          <a:p>
            <a:pPr>
              <a:lnSpc>
                <a:spcPct val="150000"/>
              </a:lnSpc>
            </a:pPr>
            <a:endParaRPr lang="en-US" sz="2000" dirty="0"/>
          </a:p>
          <a:p>
            <a:r>
              <a:rPr lang="en-US" dirty="0" smtClean="0"/>
              <a:t> </a:t>
            </a:r>
            <a:endParaRPr lang="en-US" dirty="0"/>
          </a:p>
        </p:txBody>
      </p:sp>
      <p:sp>
        <p:nvSpPr>
          <p:cNvPr id="6" name="Rectangle 5"/>
          <p:cNvSpPr/>
          <p:nvPr/>
        </p:nvSpPr>
        <p:spPr>
          <a:xfrm>
            <a:off x="381000" y="3184930"/>
            <a:ext cx="4572000" cy="3000821"/>
          </a:xfrm>
          <a:prstGeom prst="rect">
            <a:avLst/>
          </a:prstGeom>
        </p:spPr>
        <p:txBody>
          <a:bodyPr>
            <a:spAutoFit/>
          </a:bodyPr>
          <a:lstStyle/>
          <a:p>
            <a:pPr>
              <a:lnSpc>
                <a:spcPct val="150000"/>
              </a:lnSpc>
            </a:pPr>
            <a:r>
              <a:rPr lang="en-US" b="1" dirty="0"/>
              <a:t>Phase 1: Requirement collection and analysis</a:t>
            </a:r>
          </a:p>
          <a:p>
            <a:pPr>
              <a:lnSpc>
                <a:spcPct val="150000"/>
              </a:lnSpc>
            </a:pPr>
            <a:r>
              <a:rPr lang="en-US" b="1" dirty="0"/>
              <a:t>Phase 2: Feasibility study</a:t>
            </a:r>
          </a:p>
          <a:p>
            <a:pPr>
              <a:lnSpc>
                <a:spcPct val="150000"/>
              </a:lnSpc>
            </a:pPr>
            <a:r>
              <a:rPr lang="en-US" b="1" dirty="0"/>
              <a:t>Phase 3: Design</a:t>
            </a:r>
          </a:p>
          <a:p>
            <a:pPr>
              <a:lnSpc>
                <a:spcPct val="150000"/>
              </a:lnSpc>
            </a:pPr>
            <a:r>
              <a:rPr lang="en-US" b="1" dirty="0"/>
              <a:t>Phase 4: Coding</a:t>
            </a:r>
          </a:p>
          <a:p>
            <a:pPr>
              <a:lnSpc>
                <a:spcPct val="150000"/>
              </a:lnSpc>
            </a:pPr>
            <a:r>
              <a:rPr lang="en-US" b="1" dirty="0"/>
              <a:t>Phase 5: Testing</a:t>
            </a:r>
          </a:p>
          <a:p>
            <a:pPr>
              <a:lnSpc>
                <a:spcPct val="150000"/>
              </a:lnSpc>
            </a:pPr>
            <a:r>
              <a:rPr lang="en-US" b="1" dirty="0"/>
              <a:t>Phase 6: Installation/Deployment</a:t>
            </a:r>
          </a:p>
          <a:p>
            <a:pPr>
              <a:lnSpc>
                <a:spcPct val="150000"/>
              </a:lnSpc>
            </a:pPr>
            <a:r>
              <a:rPr lang="en-US" b="1" dirty="0"/>
              <a:t>Phase 7: Maintenance</a:t>
            </a:r>
          </a:p>
        </p:txBody>
      </p:sp>
    </p:spTree>
    <p:extLst>
      <p:ext uri="{BB962C8B-B14F-4D97-AF65-F5344CB8AC3E}">
        <p14:creationId xmlns:p14="http://schemas.microsoft.com/office/powerpoint/2010/main" val="537478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Software Development Life Cycle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7-Jul-20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5" name="Rectangle 4"/>
          <p:cNvSpPr/>
          <p:nvPr/>
        </p:nvSpPr>
        <p:spPr>
          <a:xfrm>
            <a:off x="115908" y="707290"/>
            <a:ext cx="8915400" cy="5632311"/>
          </a:xfrm>
          <a:prstGeom prst="rect">
            <a:avLst/>
          </a:prstGeom>
        </p:spPr>
        <p:txBody>
          <a:bodyPr wrap="square">
            <a:spAutoFit/>
          </a:bodyPr>
          <a:lstStyle/>
          <a:p>
            <a:r>
              <a:rPr lang="en-US" sz="2000" b="1" dirty="0"/>
              <a:t>Phase 2: Feasibility </a:t>
            </a:r>
            <a:r>
              <a:rPr lang="en-US" sz="2000" b="1" dirty="0" smtClean="0"/>
              <a:t>study</a:t>
            </a:r>
          </a:p>
          <a:p>
            <a:r>
              <a:rPr lang="en-US" sz="2000" dirty="0"/>
              <a:t>This process conducted with the help of </a:t>
            </a:r>
            <a:r>
              <a:rPr lang="en-US" sz="2000" b="1" dirty="0"/>
              <a:t>'Software Requirement Specification</a:t>
            </a:r>
            <a:r>
              <a:rPr lang="en-US" sz="2000" dirty="0"/>
              <a:t>' document also known as '</a:t>
            </a:r>
            <a:r>
              <a:rPr lang="en-US" sz="2000" b="1" dirty="0"/>
              <a:t>SRS</a:t>
            </a:r>
            <a:r>
              <a:rPr lang="en-US" sz="2000" dirty="0"/>
              <a:t>' document</a:t>
            </a:r>
            <a:r>
              <a:rPr lang="en-US" sz="2000" dirty="0" smtClean="0"/>
              <a:t>.</a:t>
            </a:r>
          </a:p>
          <a:p>
            <a:endParaRPr lang="en-US" sz="2000" b="1" dirty="0"/>
          </a:p>
          <a:p>
            <a:r>
              <a:rPr lang="en-US" sz="2000" b="1" dirty="0"/>
              <a:t>There are mainly five types of feasibilities checks: </a:t>
            </a:r>
            <a:endParaRPr lang="en-US" sz="2000" dirty="0"/>
          </a:p>
          <a:p>
            <a:pPr marL="342900" indent="-342900">
              <a:buFont typeface="+mj-lt"/>
              <a:buAutoNum type="arabicPeriod"/>
            </a:pPr>
            <a:r>
              <a:rPr lang="en-US" sz="2000" dirty="0" smtClean="0"/>
              <a:t>Economic</a:t>
            </a:r>
          </a:p>
          <a:p>
            <a:pPr marL="342900" indent="-342900">
              <a:buFont typeface="+mj-lt"/>
              <a:buAutoNum type="arabicPeriod"/>
            </a:pPr>
            <a:r>
              <a:rPr lang="en-US" sz="2000" dirty="0" smtClean="0"/>
              <a:t>Legal</a:t>
            </a:r>
          </a:p>
          <a:p>
            <a:pPr marL="342900" indent="-342900">
              <a:buFont typeface="+mj-lt"/>
              <a:buAutoNum type="arabicPeriod"/>
            </a:pPr>
            <a:r>
              <a:rPr lang="en-US" sz="2000" dirty="0" smtClean="0"/>
              <a:t>Operation feasibility</a:t>
            </a:r>
          </a:p>
          <a:p>
            <a:pPr marL="342900" indent="-342900">
              <a:buFont typeface="+mj-lt"/>
              <a:buAutoNum type="arabicPeriod"/>
            </a:pPr>
            <a:r>
              <a:rPr lang="en-US" sz="2000" dirty="0" smtClean="0"/>
              <a:t>Technical</a:t>
            </a:r>
          </a:p>
          <a:p>
            <a:pPr marL="342900" indent="-342900">
              <a:buFont typeface="+mj-lt"/>
              <a:buAutoNum type="arabicPeriod"/>
            </a:pPr>
            <a:r>
              <a:rPr lang="en-US" sz="2000" dirty="0" smtClean="0"/>
              <a:t>Schedule</a:t>
            </a:r>
          </a:p>
          <a:p>
            <a:pPr marL="342900" indent="-342900">
              <a:buFont typeface="+mj-lt"/>
              <a:buAutoNum type="arabicPeriod"/>
            </a:pPr>
            <a:endParaRPr lang="en-US" sz="2000" dirty="0" smtClean="0"/>
          </a:p>
          <a:p>
            <a:pPr marL="342900" indent="-342900">
              <a:buFont typeface="+mj-lt"/>
              <a:buAutoNum type="arabicPeriod"/>
            </a:pPr>
            <a:endParaRPr lang="en-US" sz="2000" dirty="0"/>
          </a:p>
          <a:p>
            <a:r>
              <a:rPr lang="en-US" sz="2000" b="1" dirty="0" smtClean="0"/>
              <a:t>Phase </a:t>
            </a:r>
            <a:r>
              <a:rPr lang="en-US" sz="2000" b="1" dirty="0"/>
              <a:t>3: Design:</a:t>
            </a:r>
          </a:p>
          <a:p>
            <a:r>
              <a:rPr lang="en-US" sz="2000" dirty="0"/>
              <a:t>In this third phase, the system and software design documents are prepared as per the requirement specification document. This helps define overall system architecture. </a:t>
            </a:r>
          </a:p>
          <a:p>
            <a:endParaRPr lang="en-US" sz="2000" dirty="0" smtClean="0"/>
          </a:p>
          <a:p>
            <a:endParaRPr lang="en-US" sz="2000" dirty="0"/>
          </a:p>
        </p:txBody>
      </p:sp>
    </p:spTree>
    <p:extLst>
      <p:ext uri="{BB962C8B-B14F-4D97-AF65-F5344CB8AC3E}">
        <p14:creationId xmlns:p14="http://schemas.microsoft.com/office/powerpoint/2010/main" val="2150476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Software Development Life Cycle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7-Jul-20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5" name="Rectangle 4"/>
          <p:cNvSpPr/>
          <p:nvPr/>
        </p:nvSpPr>
        <p:spPr>
          <a:xfrm>
            <a:off x="115908" y="707290"/>
            <a:ext cx="8915400" cy="5893921"/>
          </a:xfrm>
          <a:prstGeom prst="rect">
            <a:avLst/>
          </a:prstGeom>
        </p:spPr>
        <p:txBody>
          <a:bodyPr wrap="square">
            <a:spAutoFit/>
          </a:bodyPr>
          <a:lstStyle/>
          <a:p>
            <a:r>
              <a:rPr lang="en-US" b="1" dirty="0" smtClean="0"/>
              <a:t>Phase 3: Design:</a:t>
            </a:r>
          </a:p>
          <a:p>
            <a:endParaRPr lang="en-US" dirty="0" smtClean="0"/>
          </a:p>
          <a:p>
            <a:pPr>
              <a:lnSpc>
                <a:spcPct val="150000"/>
              </a:lnSpc>
            </a:pPr>
            <a:r>
              <a:rPr lang="en-US" dirty="0" smtClean="0"/>
              <a:t>There </a:t>
            </a:r>
            <a:r>
              <a:rPr lang="en-US" dirty="0"/>
              <a:t>are two kinds of design documents developed in this phase: </a:t>
            </a:r>
          </a:p>
          <a:p>
            <a:pPr marL="342900" indent="-342900">
              <a:lnSpc>
                <a:spcPct val="150000"/>
              </a:lnSpc>
              <a:buFont typeface="+mj-lt"/>
              <a:buAutoNum type="arabicPeriod"/>
            </a:pPr>
            <a:r>
              <a:rPr lang="en-US" b="1" dirty="0" smtClean="0"/>
              <a:t>High </a:t>
            </a:r>
            <a:r>
              <a:rPr lang="en-US" b="1" dirty="0"/>
              <a:t>level design (HLD):</a:t>
            </a:r>
            <a:r>
              <a:rPr lang="en-US" dirty="0"/>
              <a:t> It give the architecture of software product. </a:t>
            </a:r>
          </a:p>
          <a:p>
            <a:pPr marL="342900" indent="-342900">
              <a:lnSpc>
                <a:spcPct val="150000"/>
              </a:lnSpc>
              <a:buFont typeface="+mj-lt"/>
              <a:buAutoNum type="arabicPeriod"/>
            </a:pPr>
            <a:r>
              <a:rPr lang="en-US" b="1" dirty="0" smtClean="0"/>
              <a:t>Low </a:t>
            </a:r>
            <a:r>
              <a:rPr lang="en-US" b="1" dirty="0"/>
              <a:t>level design (LLD):</a:t>
            </a:r>
            <a:r>
              <a:rPr lang="en-US" dirty="0"/>
              <a:t> It describe how each and every feature in the product should work and every component. </a:t>
            </a:r>
            <a:endParaRPr lang="en-US" dirty="0" smtClean="0"/>
          </a:p>
          <a:p>
            <a:pPr marL="342900" indent="-342900">
              <a:buFont typeface="+mj-lt"/>
              <a:buAutoNum type="arabicPeriod"/>
            </a:pPr>
            <a:endParaRPr lang="en-US" dirty="0"/>
          </a:p>
          <a:p>
            <a:r>
              <a:rPr lang="en-US" sz="2000" b="1" dirty="0" smtClean="0"/>
              <a:t>High-Level Design (HLD</a:t>
            </a:r>
            <a:r>
              <a:rPr lang="en-US" b="1" dirty="0" smtClean="0"/>
              <a:t>) </a:t>
            </a:r>
            <a:endParaRPr lang="en-GB" b="1" dirty="0" smtClean="0"/>
          </a:p>
          <a:p>
            <a:pPr marL="742950" lvl="1" indent="-285750">
              <a:lnSpc>
                <a:spcPct val="150000"/>
              </a:lnSpc>
              <a:buFont typeface="Arial" panose="020B0604020202020204" pitchFamily="34" charset="0"/>
              <a:buChar char="•"/>
            </a:pPr>
            <a:r>
              <a:rPr lang="en-US" sz="2000" dirty="0" smtClean="0"/>
              <a:t>Brief </a:t>
            </a:r>
            <a:r>
              <a:rPr lang="en-US" sz="2000" dirty="0"/>
              <a:t>description and name of each module</a:t>
            </a:r>
            <a:endParaRPr lang="en-GB" sz="2000" dirty="0"/>
          </a:p>
          <a:p>
            <a:pPr marL="742950" lvl="1" indent="-285750">
              <a:lnSpc>
                <a:spcPct val="150000"/>
              </a:lnSpc>
              <a:buFont typeface="Arial" panose="020B0604020202020204" pitchFamily="34" charset="0"/>
              <a:buChar char="•"/>
            </a:pPr>
            <a:r>
              <a:rPr lang="en-US" sz="2000" dirty="0"/>
              <a:t>An outline about the functionality of every module</a:t>
            </a:r>
            <a:endParaRPr lang="en-GB" sz="2000" dirty="0"/>
          </a:p>
          <a:p>
            <a:pPr marL="742950" lvl="1" indent="-285750">
              <a:lnSpc>
                <a:spcPct val="150000"/>
              </a:lnSpc>
              <a:buFont typeface="Arial" panose="020B0604020202020204" pitchFamily="34" charset="0"/>
              <a:buChar char="•"/>
            </a:pPr>
            <a:r>
              <a:rPr lang="en-US" sz="2000" dirty="0"/>
              <a:t>Interface relationship and dependencies between modules</a:t>
            </a:r>
            <a:endParaRPr lang="en-GB" sz="2000" dirty="0"/>
          </a:p>
          <a:p>
            <a:pPr marL="742950" lvl="1" indent="-285750">
              <a:lnSpc>
                <a:spcPct val="150000"/>
              </a:lnSpc>
              <a:buFont typeface="Arial" panose="020B0604020202020204" pitchFamily="34" charset="0"/>
              <a:buChar char="•"/>
            </a:pPr>
            <a:r>
              <a:rPr lang="en-US" sz="2000" dirty="0"/>
              <a:t>Database tables identified along with their key elements</a:t>
            </a:r>
            <a:endParaRPr lang="en-GB" sz="2000" dirty="0"/>
          </a:p>
          <a:p>
            <a:pPr marL="742950" lvl="1" indent="-285750">
              <a:lnSpc>
                <a:spcPct val="150000"/>
              </a:lnSpc>
              <a:buFont typeface="Arial" panose="020B0604020202020204" pitchFamily="34" charset="0"/>
              <a:buChar char="•"/>
            </a:pPr>
            <a:r>
              <a:rPr lang="en-US" sz="2000" dirty="0"/>
              <a:t>Complete architecture diagrams along with technology details</a:t>
            </a:r>
            <a:endParaRPr lang="en-GB" sz="2000" dirty="0"/>
          </a:p>
          <a:p>
            <a:pPr marL="800100" lvl="1" indent="-342900">
              <a:lnSpc>
                <a:spcPct val="150000"/>
              </a:lnSpc>
              <a:buFont typeface="+mj-lt"/>
              <a:buAutoNum type="arabicPeriod"/>
            </a:pPr>
            <a:endParaRPr lang="en-US" dirty="0"/>
          </a:p>
          <a:p>
            <a:endParaRPr lang="en-US" dirty="0"/>
          </a:p>
        </p:txBody>
      </p:sp>
    </p:spTree>
    <p:extLst>
      <p:ext uri="{BB962C8B-B14F-4D97-AF65-F5344CB8AC3E}">
        <p14:creationId xmlns:p14="http://schemas.microsoft.com/office/powerpoint/2010/main" val="2561975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Software Development Life Cycle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7-Jul-20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5" name="Rectangle 4"/>
          <p:cNvSpPr/>
          <p:nvPr/>
        </p:nvSpPr>
        <p:spPr>
          <a:xfrm>
            <a:off x="115908" y="707290"/>
            <a:ext cx="8915400" cy="4247317"/>
          </a:xfrm>
          <a:prstGeom prst="rect">
            <a:avLst/>
          </a:prstGeom>
        </p:spPr>
        <p:txBody>
          <a:bodyPr wrap="square">
            <a:spAutoFit/>
          </a:bodyPr>
          <a:lstStyle/>
          <a:p>
            <a:r>
              <a:rPr lang="en-US" b="1" dirty="0" smtClean="0"/>
              <a:t>Phase 3: Design:</a:t>
            </a:r>
          </a:p>
          <a:p>
            <a:endParaRPr lang="en-US" dirty="0" smtClean="0"/>
          </a:p>
          <a:p>
            <a:r>
              <a:rPr lang="en-US" b="1" dirty="0"/>
              <a:t>Low-Level Design(LLD)</a:t>
            </a:r>
            <a:endParaRPr lang="en-GB" b="1" dirty="0"/>
          </a:p>
          <a:p>
            <a:pPr marL="800100" lvl="1" indent="-342900">
              <a:lnSpc>
                <a:spcPct val="150000"/>
              </a:lnSpc>
              <a:buFont typeface="Arial" panose="020B0604020202020204" pitchFamily="34" charset="0"/>
              <a:buChar char="•"/>
            </a:pPr>
            <a:r>
              <a:rPr lang="en-US" sz="2000" dirty="0"/>
              <a:t>Functional logic of the modules</a:t>
            </a:r>
            <a:endParaRPr lang="en-GB" sz="2000" dirty="0"/>
          </a:p>
          <a:p>
            <a:pPr marL="800100" lvl="1" indent="-342900">
              <a:lnSpc>
                <a:spcPct val="150000"/>
              </a:lnSpc>
              <a:buFont typeface="Arial" panose="020B0604020202020204" pitchFamily="34" charset="0"/>
              <a:buChar char="•"/>
            </a:pPr>
            <a:r>
              <a:rPr lang="en-US" sz="2000" dirty="0"/>
              <a:t>Database tables, which include type and size</a:t>
            </a:r>
            <a:endParaRPr lang="en-GB" sz="2000" dirty="0"/>
          </a:p>
          <a:p>
            <a:pPr marL="800100" lvl="1" indent="-342900">
              <a:lnSpc>
                <a:spcPct val="150000"/>
              </a:lnSpc>
              <a:buFont typeface="Arial" panose="020B0604020202020204" pitchFamily="34" charset="0"/>
              <a:buChar char="•"/>
            </a:pPr>
            <a:r>
              <a:rPr lang="en-US" sz="2000" dirty="0"/>
              <a:t>Complete detail of the interface </a:t>
            </a:r>
            <a:endParaRPr lang="en-GB" sz="2000" dirty="0"/>
          </a:p>
          <a:p>
            <a:pPr marL="800100" lvl="1" indent="-342900">
              <a:lnSpc>
                <a:spcPct val="150000"/>
              </a:lnSpc>
              <a:buFont typeface="Arial" panose="020B0604020202020204" pitchFamily="34" charset="0"/>
              <a:buChar char="•"/>
            </a:pPr>
            <a:r>
              <a:rPr lang="en-US" sz="2000" dirty="0"/>
              <a:t>Addresses all types of dependency issues</a:t>
            </a:r>
            <a:endParaRPr lang="en-GB" sz="2000" dirty="0"/>
          </a:p>
          <a:p>
            <a:pPr marL="800100" lvl="1" indent="-342900">
              <a:lnSpc>
                <a:spcPct val="150000"/>
              </a:lnSpc>
              <a:buFont typeface="Arial" panose="020B0604020202020204" pitchFamily="34" charset="0"/>
              <a:buChar char="•"/>
            </a:pPr>
            <a:r>
              <a:rPr lang="en-US" sz="2000" dirty="0"/>
              <a:t>Listing of error messages</a:t>
            </a:r>
            <a:endParaRPr lang="en-GB" sz="2000" dirty="0"/>
          </a:p>
          <a:p>
            <a:pPr marL="800100" lvl="1" indent="-342900">
              <a:lnSpc>
                <a:spcPct val="150000"/>
              </a:lnSpc>
              <a:buFont typeface="Arial" panose="020B0604020202020204" pitchFamily="34" charset="0"/>
              <a:buChar char="•"/>
            </a:pPr>
            <a:r>
              <a:rPr lang="en-US" sz="2000" dirty="0"/>
              <a:t>Complete input and outputs for every module</a:t>
            </a:r>
            <a:endParaRPr lang="en-GB" sz="2000" dirty="0"/>
          </a:p>
          <a:p>
            <a:pPr marL="342900" indent="-342900">
              <a:buFont typeface="+mj-lt"/>
              <a:buAutoNum type="arabicPeriod"/>
            </a:pPr>
            <a:endParaRPr lang="en-US" dirty="0"/>
          </a:p>
          <a:p>
            <a:endParaRPr lang="en-US" dirty="0"/>
          </a:p>
        </p:txBody>
      </p:sp>
    </p:spTree>
    <p:extLst>
      <p:ext uri="{BB962C8B-B14F-4D97-AF65-F5344CB8AC3E}">
        <p14:creationId xmlns:p14="http://schemas.microsoft.com/office/powerpoint/2010/main" val="284839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Software Development Life Cycle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7-Jul-20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5" name="Rectangle 4"/>
          <p:cNvSpPr/>
          <p:nvPr/>
        </p:nvSpPr>
        <p:spPr>
          <a:xfrm>
            <a:off x="115908" y="707290"/>
            <a:ext cx="8915400" cy="4708981"/>
          </a:xfrm>
          <a:prstGeom prst="rect">
            <a:avLst/>
          </a:prstGeom>
        </p:spPr>
        <p:txBody>
          <a:bodyPr wrap="square">
            <a:spAutoFit/>
          </a:bodyPr>
          <a:lstStyle/>
          <a:p>
            <a:pPr>
              <a:lnSpc>
                <a:spcPct val="150000"/>
              </a:lnSpc>
            </a:pPr>
            <a:endParaRPr lang="en-US" sz="2000" b="1" dirty="0" smtClean="0"/>
          </a:p>
          <a:p>
            <a:pPr>
              <a:lnSpc>
                <a:spcPct val="150000"/>
              </a:lnSpc>
            </a:pPr>
            <a:r>
              <a:rPr lang="en-US" sz="2000" b="1" dirty="0" smtClean="0"/>
              <a:t>Phase </a:t>
            </a:r>
            <a:r>
              <a:rPr lang="en-US" sz="2000" b="1" dirty="0"/>
              <a:t>7: Maintenance:</a:t>
            </a:r>
          </a:p>
          <a:p>
            <a:pPr>
              <a:lnSpc>
                <a:spcPct val="150000"/>
              </a:lnSpc>
            </a:pPr>
            <a:r>
              <a:rPr lang="en-US" sz="2000" dirty="0"/>
              <a:t>Once the system is deployed, and customers start using the developed system, following 3 activities occur </a:t>
            </a:r>
            <a:endParaRPr lang="en-US" sz="2000" dirty="0" smtClean="0"/>
          </a:p>
          <a:p>
            <a:pPr>
              <a:lnSpc>
                <a:spcPct val="150000"/>
              </a:lnSpc>
            </a:pPr>
            <a:endParaRPr lang="en-US" sz="2000" dirty="0"/>
          </a:p>
          <a:p>
            <a:pPr marL="342900" indent="-342900">
              <a:lnSpc>
                <a:spcPct val="150000"/>
              </a:lnSpc>
              <a:buFont typeface="+mj-lt"/>
              <a:buAutoNum type="arabicPeriod"/>
            </a:pPr>
            <a:r>
              <a:rPr lang="en-US" sz="2000" b="1" dirty="0"/>
              <a:t>Bug fixing </a:t>
            </a:r>
            <a:r>
              <a:rPr lang="en-US" sz="2000" dirty="0"/>
              <a:t>- bugs are reported because of some scenarios which are not tested at all </a:t>
            </a:r>
          </a:p>
          <a:p>
            <a:pPr marL="342900" indent="-342900">
              <a:lnSpc>
                <a:spcPct val="150000"/>
              </a:lnSpc>
              <a:buFont typeface="+mj-lt"/>
              <a:buAutoNum type="arabicPeriod"/>
            </a:pPr>
            <a:r>
              <a:rPr lang="en-US" sz="2000" b="1" dirty="0" smtClean="0"/>
              <a:t>Upgrade</a:t>
            </a:r>
            <a:r>
              <a:rPr lang="en-US" sz="2000" dirty="0" smtClean="0"/>
              <a:t> </a:t>
            </a:r>
            <a:r>
              <a:rPr lang="en-US" sz="2000" dirty="0"/>
              <a:t>- Upgrading the application to the newer versions of the Software</a:t>
            </a:r>
          </a:p>
          <a:p>
            <a:pPr marL="342900" indent="-342900">
              <a:lnSpc>
                <a:spcPct val="150000"/>
              </a:lnSpc>
              <a:buFont typeface="+mj-lt"/>
              <a:buAutoNum type="arabicPeriod"/>
            </a:pPr>
            <a:r>
              <a:rPr lang="en-US" sz="2000" b="1" dirty="0" smtClean="0"/>
              <a:t>Enhancement</a:t>
            </a:r>
            <a:r>
              <a:rPr lang="en-US" sz="2000" dirty="0" smtClean="0"/>
              <a:t> - </a:t>
            </a:r>
            <a:r>
              <a:rPr lang="en-US" sz="2000" dirty="0"/>
              <a:t>Adding some new features into the existing software</a:t>
            </a:r>
          </a:p>
          <a:p>
            <a:pPr>
              <a:lnSpc>
                <a:spcPct val="150000"/>
              </a:lnSpc>
            </a:pPr>
            <a:endParaRPr lang="en-US" sz="2000" dirty="0"/>
          </a:p>
        </p:txBody>
      </p:sp>
      <p:sp>
        <p:nvSpPr>
          <p:cNvPr id="4" name="Rectangle 3"/>
          <p:cNvSpPr/>
          <p:nvPr/>
        </p:nvSpPr>
        <p:spPr>
          <a:xfrm>
            <a:off x="1524000" y="5943600"/>
            <a:ext cx="6884967" cy="307777"/>
          </a:xfrm>
          <a:prstGeom prst="rect">
            <a:avLst/>
          </a:prstGeom>
        </p:spPr>
        <p:txBody>
          <a:bodyPr wrap="square">
            <a:spAutoFit/>
          </a:bodyPr>
          <a:lstStyle/>
          <a:p>
            <a:r>
              <a:rPr lang="en-US" sz="1400" b="1" dirty="0" smtClean="0">
                <a:solidFill>
                  <a:srgbClr val="0070C0"/>
                </a:solidFill>
              </a:rPr>
              <a:t>For more details: </a:t>
            </a:r>
            <a:r>
              <a:rPr lang="en-US" sz="1400" dirty="0" smtClean="0">
                <a:solidFill>
                  <a:srgbClr val="0070C0"/>
                </a:solidFill>
              </a:rPr>
              <a:t>https</a:t>
            </a:r>
            <a:r>
              <a:rPr lang="en-US" sz="1400" dirty="0">
                <a:solidFill>
                  <a:srgbClr val="0070C0"/>
                </a:solidFill>
              </a:rPr>
              <a:t>://www.guru99.com/software-development-life-cycle-tutorial.html</a:t>
            </a:r>
          </a:p>
        </p:txBody>
      </p:sp>
    </p:spTree>
    <p:extLst>
      <p:ext uri="{BB962C8B-B14F-4D97-AF65-F5344CB8AC3E}">
        <p14:creationId xmlns:p14="http://schemas.microsoft.com/office/powerpoint/2010/main" val="3514281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Software Requirement Specification</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7-Jul-20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5" name="Rectangle 4"/>
          <p:cNvSpPr/>
          <p:nvPr/>
        </p:nvSpPr>
        <p:spPr>
          <a:xfrm>
            <a:off x="381000" y="707290"/>
            <a:ext cx="8458200" cy="5170646"/>
          </a:xfrm>
          <a:prstGeom prst="rect">
            <a:avLst/>
          </a:prstGeom>
        </p:spPr>
        <p:txBody>
          <a:bodyPr wrap="square">
            <a:spAutoFit/>
          </a:bodyPr>
          <a:lstStyle/>
          <a:p>
            <a:pPr algn="just">
              <a:lnSpc>
                <a:spcPct val="150000"/>
              </a:lnSpc>
            </a:pPr>
            <a:endParaRPr lang="en-US" sz="2000" b="1" dirty="0" smtClean="0"/>
          </a:p>
          <a:p>
            <a:pPr algn="just">
              <a:lnSpc>
                <a:spcPct val="150000"/>
              </a:lnSpc>
            </a:pPr>
            <a:r>
              <a:rPr lang="en-US" sz="2000" b="1" dirty="0"/>
              <a:t>Software requirement </a:t>
            </a:r>
            <a:r>
              <a:rPr lang="en-US" sz="2000" b="1" dirty="0" smtClean="0"/>
              <a:t>specification(SRS) </a:t>
            </a:r>
            <a:r>
              <a:rPr lang="en-US" sz="2000" dirty="0"/>
              <a:t>is a kind of document which is created by a software analyst after the requirements collected from the various sources - the requirement received by the customer written in ordinary language. It is the job of the analyst to write the requirement in technical language so that they can be understood and beneficial by the development team</a:t>
            </a:r>
            <a:r>
              <a:rPr lang="en-US" sz="2000" dirty="0" smtClean="0"/>
              <a:t>.</a:t>
            </a:r>
          </a:p>
          <a:p>
            <a:pPr algn="just">
              <a:lnSpc>
                <a:spcPct val="150000"/>
              </a:lnSpc>
            </a:pPr>
            <a:endParaRPr lang="en-US" sz="2000" dirty="0"/>
          </a:p>
          <a:p>
            <a:pPr algn="just">
              <a:lnSpc>
                <a:spcPct val="150000"/>
              </a:lnSpc>
            </a:pPr>
            <a:r>
              <a:rPr lang="en-US" sz="2000" dirty="0"/>
              <a:t>The models used at this stage include </a:t>
            </a:r>
            <a:r>
              <a:rPr lang="en-US" sz="2000" b="1" dirty="0"/>
              <a:t>ER diagrams</a:t>
            </a:r>
            <a:r>
              <a:rPr lang="en-US" sz="2000" dirty="0"/>
              <a:t>, </a:t>
            </a:r>
            <a:r>
              <a:rPr lang="en-US" sz="2000" b="1" dirty="0"/>
              <a:t>data flow diagrams (DFDs)</a:t>
            </a:r>
            <a:r>
              <a:rPr lang="en-US" sz="2000" dirty="0"/>
              <a:t>, function decomposition diagrams (FDDs), </a:t>
            </a:r>
            <a:r>
              <a:rPr lang="en-US" sz="2000" b="1" dirty="0"/>
              <a:t>data dictionaries</a:t>
            </a:r>
            <a:r>
              <a:rPr lang="en-US" sz="2000" dirty="0"/>
              <a:t>, etc.</a:t>
            </a:r>
          </a:p>
          <a:p>
            <a:pPr algn="just">
              <a:lnSpc>
                <a:spcPct val="150000"/>
              </a:lnSpc>
            </a:pPr>
            <a:endParaRPr lang="en-US" sz="2000" dirty="0"/>
          </a:p>
          <a:p>
            <a:pPr algn="just">
              <a:lnSpc>
                <a:spcPct val="150000"/>
              </a:lnSpc>
            </a:pPr>
            <a:endParaRPr lang="en-US" sz="2000" dirty="0"/>
          </a:p>
        </p:txBody>
      </p:sp>
    </p:spTree>
    <p:extLst>
      <p:ext uri="{BB962C8B-B14F-4D97-AF65-F5344CB8AC3E}">
        <p14:creationId xmlns:p14="http://schemas.microsoft.com/office/powerpoint/2010/main" val="1759570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4396</TotalTime>
  <Words>1003</Words>
  <Application>Microsoft Office PowerPoint</Application>
  <PresentationFormat>On-screen Show (4:3)</PresentationFormat>
  <Paragraphs>157</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Aharoni</vt:lpstr>
      <vt:lpstr>Arial</vt:lpstr>
      <vt:lpstr>Calibri</vt:lpstr>
      <vt:lpstr>Cambria</vt:lpstr>
      <vt:lpstr>Forte</vt:lpstr>
      <vt:lpstr>Lucida Bright</vt:lpstr>
      <vt:lpstr>Lucida Calligraphy</vt:lpstr>
      <vt:lpstr>Times New Roman</vt:lpstr>
      <vt:lpstr>Wingdings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478</cp:revision>
  <dcterms:created xsi:type="dcterms:W3CDTF">2014-02-03T19:53:25Z</dcterms:created>
  <dcterms:modified xsi:type="dcterms:W3CDTF">2020-07-07T13:57:18Z</dcterms:modified>
</cp:coreProperties>
</file>