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"/>
  </p:notesMasterIdLst>
  <p:sldIdLst>
    <p:sldId id="256" r:id="rId2"/>
    <p:sldId id="368" r:id="rId3"/>
    <p:sldId id="384" r:id="rId4"/>
    <p:sldId id="385" r:id="rId5"/>
    <p:sldId id="387" r:id="rId6"/>
    <p:sldId id="33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B82"/>
    <a:srgbClr val="28A010"/>
    <a:srgbClr val="339933"/>
    <a:srgbClr val="006600"/>
    <a:srgbClr val="E4580A"/>
    <a:srgbClr val="009900"/>
    <a:srgbClr val="91E509"/>
    <a:srgbClr val="72E509"/>
    <a:srgbClr val="00CC00"/>
    <a:srgbClr val="FFA4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132" autoAdjust="0"/>
    <p:restoredTop sz="76173" autoAdjust="0"/>
  </p:normalViewPr>
  <p:slideViewPr>
    <p:cSldViewPr>
      <p:cViewPr varScale="1">
        <p:scale>
          <a:sx n="73" d="100"/>
          <a:sy n="73" d="100"/>
        </p:scale>
        <p:origin x="1434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19FF40-1E4B-4022-B095-5F1B0D419755}" type="datetimeFigureOut">
              <a:rPr lang="en-US" smtClean="0"/>
              <a:pPr/>
              <a:t>7/13/2020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30495F-B77E-4F9C-B54C-CC1559B68E8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335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4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8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34F73-76E2-433A-BAF5-01D9E20E7798}" type="datetime5">
              <a:rPr lang="en-US" smtClean="0"/>
              <a:t>13-Jul-20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7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147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41620-B032-47B1-863A-6996BE3C0C6C}" type="datetime5">
              <a:rPr lang="en-US" smtClean="0"/>
              <a:t>13-Jul-20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7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149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5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5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52FD8-4A8A-489D-836A-F662150951AC}" type="datetime5">
              <a:rPr lang="en-US" smtClean="0"/>
              <a:t>13-Jul-20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7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908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17E22-7686-4A9A-9B72-7225E35F4468}" type="datetime5">
              <a:rPr lang="en-US" smtClean="0"/>
              <a:t>13-Jul-20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7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rgbClr val="009900"/>
                </a:solidFill>
              </a:defRPr>
            </a:lvl1pPr>
          </a:lstStyle>
          <a:p>
            <a:fld id="{BC490F8C-3D0D-4DB1-B2BD-1525EA5CE11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300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20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857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71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573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43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289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144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0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2857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9A259-6D65-465C-BF43-338AB63CE5EE}" type="datetime5">
              <a:rPr lang="en-US" smtClean="0"/>
              <a:t>13-Jul-20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7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924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2462-EAA0-48F8-AD9C-BF8DC20B8371}" type="datetime5">
              <a:rPr lang="en-US" smtClean="0"/>
              <a:t>13-Jul-20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7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77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57" indent="0">
              <a:buNone/>
              <a:defRPr sz="1500" b="1"/>
            </a:lvl2pPr>
            <a:lvl3pPr marL="685715" indent="0">
              <a:buNone/>
              <a:defRPr sz="1350" b="1"/>
            </a:lvl3pPr>
            <a:lvl4pPr marL="1028573" indent="0">
              <a:buNone/>
              <a:defRPr sz="1200" b="1"/>
            </a:lvl4pPr>
            <a:lvl5pPr marL="1371430" indent="0">
              <a:buNone/>
              <a:defRPr sz="1200" b="1"/>
            </a:lvl5pPr>
            <a:lvl6pPr marL="1714289" indent="0">
              <a:buNone/>
              <a:defRPr sz="1200" b="1"/>
            </a:lvl6pPr>
            <a:lvl7pPr marL="2057144" indent="0">
              <a:buNone/>
              <a:defRPr sz="1200" b="1"/>
            </a:lvl7pPr>
            <a:lvl8pPr marL="2400000" indent="0">
              <a:buNone/>
              <a:defRPr sz="1200" b="1"/>
            </a:lvl8pPr>
            <a:lvl9pPr marL="2742857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5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57" indent="0">
              <a:buNone/>
              <a:defRPr sz="1500" b="1"/>
            </a:lvl2pPr>
            <a:lvl3pPr marL="685715" indent="0">
              <a:buNone/>
              <a:defRPr sz="1350" b="1"/>
            </a:lvl3pPr>
            <a:lvl4pPr marL="1028573" indent="0">
              <a:buNone/>
              <a:defRPr sz="1200" b="1"/>
            </a:lvl4pPr>
            <a:lvl5pPr marL="1371430" indent="0">
              <a:buNone/>
              <a:defRPr sz="1200" b="1"/>
            </a:lvl5pPr>
            <a:lvl6pPr marL="1714289" indent="0">
              <a:buNone/>
              <a:defRPr sz="1200" b="1"/>
            </a:lvl6pPr>
            <a:lvl7pPr marL="2057144" indent="0">
              <a:buNone/>
              <a:defRPr sz="1200" b="1"/>
            </a:lvl7pPr>
            <a:lvl8pPr marL="2400000" indent="0">
              <a:buNone/>
              <a:defRPr sz="1200" b="1"/>
            </a:lvl8pPr>
            <a:lvl9pPr marL="2742857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5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3CB4D-EA2C-4301-B848-85C94091B8B9}" type="datetime5">
              <a:rPr lang="en-US" smtClean="0"/>
              <a:t>13-Jul-20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7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894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/>
          </a:bodyPr>
          <a:lstStyle>
            <a:lvl1pPr algn="l">
              <a:defRPr sz="3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1F8BF-33D4-410C-8F55-FD147C1D308A}" type="datetime5">
              <a:rPr lang="en-US" smtClean="0"/>
              <a:t>13-Jul-20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7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881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D4DA8-5FA6-41DF-A258-66D43C0F2B1B}" type="datetime5">
              <a:rPr lang="en-US" smtClean="0"/>
              <a:t>13-Jul-20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7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rgbClr val="28A010"/>
                </a:solidFill>
              </a:defRPr>
            </a:lvl1pPr>
          </a:lstStyle>
          <a:p>
            <a:fld id="{BC490F8C-3D0D-4DB1-B2BD-1525EA5CE11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924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70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857" indent="0">
              <a:buNone/>
              <a:defRPr sz="900"/>
            </a:lvl2pPr>
            <a:lvl3pPr marL="685715" indent="0">
              <a:buNone/>
              <a:defRPr sz="750"/>
            </a:lvl3pPr>
            <a:lvl4pPr marL="1028573" indent="0">
              <a:buNone/>
              <a:defRPr sz="675"/>
            </a:lvl4pPr>
            <a:lvl5pPr marL="1371430" indent="0">
              <a:buNone/>
              <a:defRPr sz="675"/>
            </a:lvl5pPr>
            <a:lvl6pPr marL="1714289" indent="0">
              <a:buNone/>
              <a:defRPr sz="675"/>
            </a:lvl6pPr>
            <a:lvl7pPr marL="2057144" indent="0">
              <a:buNone/>
              <a:defRPr sz="675"/>
            </a:lvl7pPr>
            <a:lvl8pPr marL="2400000" indent="0">
              <a:buNone/>
              <a:defRPr sz="675"/>
            </a:lvl8pPr>
            <a:lvl9pPr marL="2742857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1FAA4-059C-46F3-A0E1-EE7131523ADA}" type="datetime5">
              <a:rPr lang="en-US" smtClean="0"/>
              <a:t>13-Jul-20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7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749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857" indent="0">
              <a:buNone/>
              <a:defRPr sz="2100"/>
            </a:lvl2pPr>
            <a:lvl3pPr marL="685715" indent="0">
              <a:buNone/>
              <a:defRPr sz="1800"/>
            </a:lvl3pPr>
            <a:lvl4pPr marL="1028573" indent="0">
              <a:buNone/>
              <a:defRPr sz="1500"/>
            </a:lvl4pPr>
            <a:lvl5pPr marL="1371430" indent="0">
              <a:buNone/>
              <a:defRPr sz="1500"/>
            </a:lvl5pPr>
            <a:lvl6pPr marL="1714289" indent="0">
              <a:buNone/>
              <a:defRPr sz="1500"/>
            </a:lvl6pPr>
            <a:lvl7pPr marL="2057144" indent="0">
              <a:buNone/>
              <a:defRPr sz="1500"/>
            </a:lvl7pPr>
            <a:lvl8pPr marL="2400000" indent="0">
              <a:buNone/>
              <a:defRPr sz="1500"/>
            </a:lvl8pPr>
            <a:lvl9pPr marL="2742857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857" indent="0">
              <a:buNone/>
              <a:defRPr sz="900"/>
            </a:lvl2pPr>
            <a:lvl3pPr marL="685715" indent="0">
              <a:buNone/>
              <a:defRPr sz="750"/>
            </a:lvl3pPr>
            <a:lvl4pPr marL="1028573" indent="0">
              <a:buNone/>
              <a:defRPr sz="675"/>
            </a:lvl4pPr>
            <a:lvl5pPr marL="1371430" indent="0">
              <a:buNone/>
              <a:defRPr sz="675"/>
            </a:lvl5pPr>
            <a:lvl6pPr marL="1714289" indent="0">
              <a:buNone/>
              <a:defRPr sz="675"/>
            </a:lvl6pPr>
            <a:lvl7pPr marL="2057144" indent="0">
              <a:buNone/>
              <a:defRPr sz="675"/>
            </a:lvl7pPr>
            <a:lvl8pPr marL="2400000" indent="0">
              <a:buNone/>
              <a:defRPr sz="675"/>
            </a:lvl8pPr>
            <a:lvl9pPr marL="2742857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35C1B-B5CC-4DED-BA57-F119C3317EEA}" type="datetime5">
              <a:rPr lang="en-US" smtClean="0"/>
              <a:t>13-Jul-20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7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992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525" y="644844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rgbClr val="FF0000"/>
                </a:solidFill>
              </a:defRPr>
            </a:lvl1pPr>
          </a:lstStyle>
          <a:p>
            <a:fld id="{30F62808-5BEC-4527-8796-12554B43F9B5}" type="datetime5">
              <a:rPr lang="en-US" smtClean="0"/>
              <a:t>13-Jul-20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00875" y="649289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FF0000"/>
                </a:solidFill>
              </a:defRPr>
            </a:lvl1pPr>
          </a:lstStyle>
          <a:p>
            <a:fld id="{BC490F8C-3D0D-4DB1-B2BD-1525EA5CE11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3879342" y="6659357"/>
            <a:ext cx="13853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0" dirty="0" smtClean="0">
                <a:solidFill>
                  <a:srgbClr val="002060"/>
                </a:solidFill>
                <a:latin typeface="Lucida Bright" panose="02040602050505020304" pitchFamily="18" charset="0"/>
                <a:cs typeface="Aharoni" panose="02010803020104030203" pitchFamily="2" charset="-79"/>
              </a:rPr>
              <a:t>Spring_2020</a:t>
            </a:r>
            <a:r>
              <a:rPr lang="en-US" sz="1100" b="0" i="1" dirty="0" smtClean="0">
                <a:solidFill>
                  <a:srgbClr val="C00000"/>
                </a:solidFill>
                <a:latin typeface="Forte" panose="03060902040502070203" pitchFamily="66" charset="0"/>
                <a:cs typeface="Aharoni" panose="02010803020104030203" pitchFamily="2" charset="-79"/>
              </a:rPr>
              <a:t>©</a:t>
            </a:r>
            <a:r>
              <a:rPr lang="en-US" sz="1100" b="0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100" b="0" i="0" dirty="0" smtClean="0">
                <a:solidFill>
                  <a:srgbClr val="009900"/>
                </a:solidFill>
                <a:latin typeface="Forte" panose="03060902040502070203" pitchFamily="66" charset="0"/>
                <a:cs typeface="Aharoni" panose="02010803020104030203" pitchFamily="2" charset="-79"/>
              </a:rPr>
              <a:t>FM D</a:t>
            </a:r>
            <a:endParaRPr lang="en-US" sz="1100" b="0" i="0" dirty="0">
              <a:solidFill>
                <a:srgbClr val="009900"/>
              </a:solidFill>
              <a:latin typeface="Forte" panose="03060902040502070203" pitchFamily="66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39207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685715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44" indent="-257144" algn="l" defTabSz="685715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143" indent="-214288" algn="l" defTabSz="685715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144" indent="-171430" algn="l" defTabSz="685715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000" indent="-171430" algn="l" defTabSz="685715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2857" indent="-171430" algn="l" defTabSz="685715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715" indent="-171430" algn="l" defTabSz="685715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573" indent="-171430" algn="l" defTabSz="685715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430" indent="-171430" algn="l" defTabSz="685715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289" indent="-171430" algn="l" defTabSz="685715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1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57" algn="l" defTabSz="68571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15" algn="l" defTabSz="68571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573" algn="l" defTabSz="68571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30" algn="l" defTabSz="68571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289" algn="l" defTabSz="68571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144" algn="l" defTabSz="68571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000" algn="l" defTabSz="68571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2857" algn="l" defTabSz="68571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ubtitle 2">
            <a:extLst>
              <a:ext uri="{FF2B5EF4-FFF2-40B4-BE49-F238E27FC236}">
                <a16:creationId xmlns:a16="http://schemas.microsoft.com/office/drawing/2014/main" id="{B9994641-FDD5-4191-A4CE-DF07C7915E89}"/>
              </a:ext>
            </a:extLst>
          </p:cNvPr>
          <p:cNvSpPr txBox="1">
            <a:spLocks/>
          </p:cNvSpPr>
          <p:nvPr/>
        </p:nvSpPr>
        <p:spPr>
          <a:xfrm>
            <a:off x="1270993" y="5088232"/>
            <a:ext cx="6343649" cy="122872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en-US" sz="36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Fahad Ahmed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Lecturer, Dept. of </a:t>
            </a:r>
            <a:r>
              <a:rPr lang="en-US" sz="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CSE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E-mail: fahadahmed@uap-bd.edu</a:t>
            </a:r>
          </a:p>
          <a:p>
            <a:pPr marL="0" indent="0" algn="ctr">
              <a:spcBef>
                <a:spcPts val="0"/>
              </a:spcBef>
              <a:buNone/>
            </a:pPr>
            <a:endParaRPr lang="en-US" sz="2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FDF5A0B-3F2C-4188-9624-856948B63B33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38100">
            <a:solidFill>
              <a:srgbClr val="91E5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36846E3-5EC8-4890-9987-7F42A01985C6}"/>
              </a:ext>
            </a:extLst>
          </p:cNvPr>
          <p:cNvSpPr/>
          <p:nvPr/>
        </p:nvSpPr>
        <p:spPr>
          <a:xfrm>
            <a:off x="152400" y="152400"/>
            <a:ext cx="8839200" cy="6553200"/>
          </a:xfrm>
          <a:prstGeom prst="rect">
            <a:avLst/>
          </a:prstGeom>
          <a:noFill/>
          <a:ln>
            <a:solidFill>
              <a:srgbClr val="91E5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81000" y="1492634"/>
            <a:ext cx="8428911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0" dirty="0">
                <a:solidFill>
                  <a:srgbClr val="0070C0"/>
                </a:solidFill>
                <a:latin typeface="Lucida Calligraphy" panose="03010101010101010101" pitchFamily="66" charset="0"/>
                <a:ea typeface="+mj-ea"/>
                <a:cs typeface="+mj-cs"/>
              </a:rPr>
              <a:t>CSE- </a:t>
            </a:r>
            <a:r>
              <a:rPr lang="en-US" sz="5000" dirty="0" smtClean="0">
                <a:solidFill>
                  <a:srgbClr val="0070C0"/>
                </a:solidFill>
                <a:latin typeface="Lucida Calligraphy" panose="03010101010101010101" pitchFamily="66" charset="0"/>
                <a:ea typeface="+mj-ea"/>
                <a:cs typeface="+mj-cs"/>
              </a:rPr>
              <a:t>321</a:t>
            </a:r>
          </a:p>
          <a:p>
            <a:pPr algn="ctr"/>
            <a:r>
              <a:rPr lang="en-US" sz="5400" dirty="0">
                <a:solidFill>
                  <a:srgbClr val="00B0F0"/>
                </a:solidFill>
                <a:latin typeface="Lucida Calligraphy" panose="03010101010101010101" pitchFamily="66" charset="0"/>
                <a:ea typeface="+mj-ea"/>
                <a:cs typeface="+mj-cs"/>
              </a:rPr>
              <a:t>Software  Engineering</a:t>
            </a: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1971078" y="3232194"/>
            <a:ext cx="4943475" cy="1447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685715" rtl="0" eaLnBrk="1" latinLnBrk="0" hangingPunct="1">
              <a:spcBef>
                <a:spcPct val="0"/>
              </a:spcBef>
              <a:buNone/>
              <a:defRPr sz="30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Lecture </a:t>
            </a:r>
            <a:r>
              <a:rPr lang="en-US" sz="4000" dirty="0" smtClean="0">
                <a:solidFill>
                  <a:schemeClr val="tx1"/>
                </a:solidFill>
              </a:rPr>
              <a:t>: </a:t>
            </a:r>
            <a:r>
              <a:rPr lang="en-US" sz="4000" dirty="0" smtClean="0">
                <a:solidFill>
                  <a:schemeClr val="tx1"/>
                </a:solidFill>
              </a:rPr>
              <a:t>05 </a:t>
            </a:r>
            <a:r>
              <a:rPr lang="en-US" sz="4000" dirty="0">
                <a:solidFill>
                  <a:schemeClr val="tx1"/>
                </a:solidFill>
              </a:rPr>
              <a:t/>
            </a:r>
            <a:br>
              <a:rPr lang="en-US" sz="4000" dirty="0">
                <a:solidFill>
                  <a:schemeClr val="tx1"/>
                </a:solidFill>
              </a:rPr>
            </a:br>
            <a:r>
              <a:rPr lang="en-US" sz="4000" dirty="0">
                <a:solidFill>
                  <a:srgbClr val="FF0000"/>
                </a:solidFill>
                <a:latin typeface="Cambria" panose="02040503050406030204" pitchFamily="18" charset="0"/>
              </a:rPr>
              <a:t>Software </a:t>
            </a:r>
            <a:r>
              <a:rPr lang="en-US" sz="4000" dirty="0" smtClean="0">
                <a:solidFill>
                  <a:srgbClr val="FF0000"/>
                </a:solidFill>
                <a:latin typeface="Cambria" panose="02040503050406030204" pitchFamily="18" charset="0"/>
              </a:rPr>
              <a:t>Processes (cont.)</a:t>
            </a:r>
            <a:endParaRPr lang="en-US" altLang="en-US" sz="4000" dirty="0">
              <a:solidFill>
                <a:srgbClr val="FF0000"/>
              </a:solidFill>
              <a:latin typeface="Cambria" panose="020405030504060302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0761" y="233938"/>
            <a:ext cx="1249388" cy="1211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680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Lecture Outlines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B26D8-3561-48E4-8D15-3EE1CBD1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FE59-00C6-4921-A621-C727A74DF132}" type="datetime5">
              <a:rPr lang="en-US" sz="2000" smtClean="0"/>
              <a:t>13-Jul-20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2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45058" y="864799"/>
            <a:ext cx="4572000" cy="3755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286000" y="2286000"/>
            <a:ext cx="3323602" cy="7546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3200" b="1" dirty="0" smtClean="0">
                <a:cs typeface="Times New Roman" panose="02020603050405020304" pitchFamily="18" charset="0"/>
              </a:rPr>
              <a:t>Waterfall </a:t>
            </a:r>
            <a:r>
              <a:rPr lang="en-US" sz="3200" b="1" dirty="0" smtClean="0">
                <a:cs typeface="Times New Roman" panose="02020603050405020304" pitchFamily="18" charset="0"/>
              </a:rPr>
              <a:t>Model</a:t>
            </a:r>
            <a:endParaRPr lang="en-US" sz="3200" b="1" dirty="0" smtClean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8613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>
                <a:latin typeface="Times New Roman" panose="02020603050405020304" pitchFamily="18" charset="0"/>
                <a:cs typeface="Times New Roman" panose="02020603050405020304" pitchFamily="18" charset="0"/>
              </a:rPr>
              <a:t>Popular SDLC models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B26D8-3561-48E4-8D15-3EE1CBD1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FE59-00C6-4921-A621-C727A74DF132}" type="datetime5">
              <a:rPr lang="en-US" sz="2000" smtClean="0"/>
              <a:t>13-Jul-20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3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45058" y="864799"/>
            <a:ext cx="4572000" cy="3755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4348" y="762000"/>
            <a:ext cx="89985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743227"/>
            <a:ext cx="7086600" cy="5515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647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Waterfall Model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B26D8-3561-48E4-8D15-3EE1CBD1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FE59-00C6-4921-A621-C727A74DF132}" type="datetime5">
              <a:rPr lang="en-US" sz="2000" smtClean="0"/>
              <a:t>13-Jul-20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4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45058" y="864799"/>
            <a:ext cx="4572000" cy="3755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4348" y="762000"/>
            <a:ext cx="89985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2000" dirty="0"/>
          </a:p>
        </p:txBody>
      </p:sp>
      <p:pic>
        <p:nvPicPr>
          <p:cNvPr id="10" name="Picture 9" descr="2.1.Waterfall-model.ep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844" y="2764257"/>
            <a:ext cx="7244379" cy="407358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28600" y="699130"/>
            <a:ext cx="87630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What is The Waterfall Model</a:t>
            </a:r>
            <a:r>
              <a:rPr lang="en-US" b="1" dirty="0" smtClean="0"/>
              <a:t>? </a:t>
            </a:r>
            <a:r>
              <a:rPr lang="en-US" b="1" dirty="0">
                <a:solidFill>
                  <a:srgbClr val="FF0000"/>
                </a:solidFill>
              </a:rPr>
              <a:t>(</a:t>
            </a:r>
            <a:r>
              <a:rPr lang="en-US" b="1" dirty="0" smtClean="0">
                <a:solidFill>
                  <a:srgbClr val="FF0000"/>
                </a:solidFill>
              </a:rPr>
              <a:t>Iterative)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CA" altLang="en-US" dirty="0" smtClean="0"/>
              <a:t>Also </a:t>
            </a:r>
            <a:r>
              <a:rPr lang="en-CA" altLang="en-US" dirty="0"/>
              <a:t>called </a:t>
            </a:r>
            <a:r>
              <a:rPr lang="en-CA" altLang="en-US" b="1" dirty="0"/>
              <a:t>classic software life cycle </a:t>
            </a:r>
            <a:r>
              <a:rPr lang="en-CA" altLang="en-US" dirty="0"/>
              <a:t>or </a:t>
            </a:r>
            <a:r>
              <a:rPr lang="en-CA" altLang="en-US" b="1" dirty="0"/>
              <a:t>sequential </a:t>
            </a:r>
            <a:r>
              <a:rPr lang="en-CA" altLang="en-US" b="1" dirty="0" smtClean="0"/>
              <a:t>model or </a:t>
            </a:r>
            <a:r>
              <a:rPr lang="en-GB" b="1" dirty="0"/>
              <a:t>linear-sequential life cycle model</a:t>
            </a:r>
            <a:endParaRPr lang="en-CA" altLang="en-US" b="1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CA" altLang="en-US" dirty="0" smtClean="0"/>
              <a:t>Process </a:t>
            </a:r>
            <a:r>
              <a:rPr lang="en-CA" altLang="en-US" dirty="0"/>
              <a:t>activities (phases/stages) are </a:t>
            </a:r>
            <a:r>
              <a:rPr lang="en-CA" altLang="en-US" b="1" dirty="0"/>
              <a:t>clearly separated </a:t>
            </a:r>
            <a:endParaRPr lang="en-CA" altLang="en-US" b="1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CA" altLang="en-US" dirty="0" smtClean="0"/>
              <a:t>After </a:t>
            </a:r>
            <a:r>
              <a:rPr lang="en-CA" altLang="en-US" dirty="0"/>
              <a:t>a number of iterations, phases of the life cycle (such as specification and design) are “frozen”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dirty="0" smtClean="0"/>
              <a:t>It </a:t>
            </a:r>
            <a:r>
              <a:rPr lang="en-US" dirty="0"/>
              <a:t>was introduced in 1970 by Winston Royce. </a:t>
            </a:r>
          </a:p>
        </p:txBody>
      </p:sp>
    </p:spTree>
    <p:extLst>
      <p:ext uri="{BB962C8B-B14F-4D97-AF65-F5344CB8AC3E}">
        <p14:creationId xmlns:p14="http://schemas.microsoft.com/office/powerpoint/2010/main" val="4282083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>
                <a:latin typeface="Times New Roman" panose="02020603050405020304" pitchFamily="18" charset="0"/>
                <a:cs typeface="Times New Roman" panose="02020603050405020304" pitchFamily="18" charset="0"/>
              </a:rPr>
              <a:t>Waterfall Model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B26D8-3561-48E4-8D15-3EE1CBD1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FE59-00C6-4921-A621-C727A74DF132}" type="datetime5">
              <a:rPr lang="en-US" sz="2000" smtClean="0"/>
              <a:t>13-Jul-20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5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45058" y="864799"/>
            <a:ext cx="4572000" cy="3755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4348" y="762000"/>
            <a:ext cx="89985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2000" dirty="0"/>
          </a:p>
        </p:txBody>
      </p:sp>
      <p:sp>
        <p:nvSpPr>
          <p:cNvPr id="4" name="Rectangle 3"/>
          <p:cNvSpPr/>
          <p:nvPr/>
        </p:nvSpPr>
        <p:spPr>
          <a:xfrm>
            <a:off x="228600" y="699130"/>
            <a:ext cx="8763000" cy="49244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/>
              <a:t>When </a:t>
            </a:r>
            <a:r>
              <a:rPr lang="en-US" sz="2000" b="1" dirty="0"/>
              <a:t>to use SDLC Waterfall Model</a:t>
            </a:r>
          </a:p>
          <a:p>
            <a:r>
              <a:rPr lang="en-US" dirty="0"/>
              <a:t>Waterfall model can be used when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Requirements are not changing </a:t>
            </a:r>
            <a:r>
              <a:rPr lang="en-US" dirty="0" smtClean="0"/>
              <a:t>frequently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en-US" dirty="0"/>
              <a:t>Can be used also for parts of larger software systems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Requirement </a:t>
            </a:r>
            <a:r>
              <a:rPr lang="en-US" dirty="0"/>
              <a:t>is clear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Environment is stable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Technology and tools used are not dynamic and is stable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Resources are available and </a:t>
            </a:r>
            <a:r>
              <a:rPr lang="en-US" dirty="0" smtClean="0"/>
              <a:t>trained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 smtClean="0"/>
          </a:p>
          <a:p>
            <a:endParaRPr lang="en-US" dirty="0"/>
          </a:p>
          <a:p>
            <a:r>
              <a:rPr lang="en-GB" altLang="zh-TW" sz="2400" b="1" dirty="0"/>
              <a:t>Drawback of the waterfall model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Difficult to incorporate change requests</a:t>
            </a:r>
            <a:r>
              <a:rPr lang="en-GB" altLang="zh-TW" dirty="0"/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Incremental delivery not supported.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Overlapping of phases not supported.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Risk handling not supported.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Limited customer interactions</a:t>
            </a:r>
            <a:r>
              <a:rPr lang="en-US" dirty="0" smtClean="0"/>
              <a:t>.</a:t>
            </a:r>
            <a:endParaRPr lang="en-US" dirty="0"/>
          </a:p>
          <a:p>
            <a:endParaRPr lang="en-GB" altLang="zh-TW" dirty="0"/>
          </a:p>
        </p:txBody>
      </p:sp>
    </p:spTree>
    <p:extLst>
      <p:ext uri="{BB962C8B-B14F-4D97-AF65-F5344CB8AC3E}">
        <p14:creationId xmlns:p14="http://schemas.microsoft.com/office/powerpoint/2010/main" val="4081525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442CBDB-4699-4E2B-80AF-540B19877C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3163" y="1371600"/>
            <a:ext cx="4829696" cy="23431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4C8A73A-14F4-43C6-8E31-9819981E0325}"/>
              </a:ext>
            </a:extLst>
          </p:cNvPr>
          <p:cNvSpPr txBox="1"/>
          <p:nvPr/>
        </p:nvSpPr>
        <p:spPr bwMode="auto">
          <a:xfrm>
            <a:off x="2086235" y="4171952"/>
            <a:ext cx="5343525" cy="1107996"/>
          </a:xfrm>
          <a:prstGeom prst="rect">
            <a:avLst/>
          </a:prstGeom>
          <a:noFill/>
          <a:ln>
            <a:solidFill>
              <a:schemeClr val="tx1"/>
            </a:solidFill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Thanks to All 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3FF661-2A93-455E-BE22-2838481CC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E2546-02E8-4889-90BF-2283B0D02777}" type="datetime5">
              <a:rPr lang="en-US" smtClean="0"/>
              <a:t>13-Jul-20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C32DBB-99E4-4868-92CA-A8BD5B863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609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theme/theme1.xml><?xml version="1.0" encoding="utf-8"?>
<a:theme xmlns:a="http://schemas.openxmlformats.org/drawingml/2006/main" name="SH_radial_light_gre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4596</TotalTime>
  <Words>183</Words>
  <Application>Microsoft Office PowerPoint</Application>
  <PresentationFormat>On-screen Show (4:3)</PresentationFormat>
  <Paragraphs>43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7" baseType="lpstr">
      <vt:lpstr>Aharoni</vt:lpstr>
      <vt:lpstr>Arial</vt:lpstr>
      <vt:lpstr>Calibri</vt:lpstr>
      <vt:lpstr>Cambria</vt:lpstr>
      <vt:lpstr>Forte</vt:lpstr>
      <vt:lpstr>Lucida Bright</vt:lpstr>
      <vt:lpstr>Lucida Calligraphy</vt:lpstr>
      <vt:lpstr>新細明體</vt:lpstr>
      <vt:lpstr>Times New Roman</vt:lpstr>
      <vt:lpstr>Wingdings</vt:lpstr>
      <vt:lpstr>SH_radial_light_grey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SlideHunter</dc:creator>
  <cp:lastModifiedBy>Fahad Ahmed</cp:lastModifiedBy>
  <cp:revision>494</cp:revision>
  <dcterms:created xsi:type="dcterms:W3CDTF">2014-02-03T19:53:25Z</dcterms:created>
  <dcterms:modified xsi:type="dcterms:W3CDTF">2020-07-13T11:22:09Z</dcterms:modified>
</cp:coreProperties>
</file>