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368" r:id="rId3"/>
    <p:sldId id="384" r:id="rId4"/>
    <p:sldId id="435" r:id="rId5"/>
    <p:sldId id="436" r:id="rId6"/>
    <p:sldId id="437" r:id="rId7"/>
    <p:sldId id="438" r:id="rId8"/>
    <p:sldId id="439" r:id="rId9"/>
    <p:sldId id="391" r:id="rId10"/>
    <p:sldId id="426" r:id="rId11"/>
    <p:sldId id="427" r:id="rId12"/>
    <p:sldId id="393" r:id="rId13"/>
    <p:sldId id="394" r:id="rId14"/>
    <p:sldId id="395" r:id="rId15"/>
    <p:sldId id="428" r:id="rId16"/>
    <p:sldId id="429" r:id="rId17"/>
    <p:sldId id="433" r:id="rId18"/>
    <p:sldId id="434" r:id="rId19"/>
    <p:sldId id="396" r:id="rId20"/>
    <p:sldId id="397" r:id="rId21"/>
    <p:sldId id="430" r:id="rId22"/>
    <p:sldId id="399" r:id="rId23"/>
    <p:sldId id="431" r:id="rId24"/>
    <p:sldId id="432" r:id="rId25"/>
    <p:sldId id="400" r:id="rId26"/>
    <p:sldId id="401" r:id="rId27"/>
    <p:sldId id="33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2B82"/>
    <a:srgbClr val="28A010"/>
    <a:srgbClr val="006600"/>
    <a:srgbClr val="E4580A"/>
    <a:srgbClr val="009900"/>
    <a:srgbClr val="91E509"/>
    <a:srgbClr val="72E509"/>
    <a:srgbClr val="00CC00"/>
    <a:srgbClr val="FFA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76173" autoAdjust="0"/>
  </p:normalViewPr>
  <p:slideViewPr>
    <p:cSldViewPr>
      <p:cViewPr varScale="1">
        <p:scale>
          <a:sx n="73" d="100"/>
          <a:sy n="73" d="100"/>
        </p:scale>
        <p:origin x="1416" y="3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9FF40-1E4B-4022-B095-5F1B0D419755}" type="datetimeFigureOut">
              <a:rPr lang="en-US" smtClean="0"/>
              <a:pPr/>
              <a:t>7/16/2020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0495F-B77E-4F9C-B54C-CC1559B68E8D}" type="slidenum">
              <a:rPr lang="en-US" smtClean="0"/>
              <a:pPr/>
              <a:t>‹#›</a:t>
            </a:fld>
            <a:endParaRPr lang="en-US"/>
          </a:p>
        </p:txBody>
      </p:sp>
    </p:spTree>
    <p:extLst>
      <p:ext uri="{BB962C8B-B14F-4D97-AF65-F5344CB8AC3E}">
        <p14:creationId xmlns:p14="http://schemas.microsoft.com/office/powerpoint/2010/main" val="330933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7" indent="0" algn="ctr">
              <a:buNone/>
              <a:defRPr>
                <a:solidFill>
                  <a:schemeClr val="tx1">
                    <a:tint val="75000"/>
                  </a:schemeClr>
                </a:solidFill>
              </a:defRPr>
            </a:lvl2pPr>
            <a:lvl3pPr marL="685715" indent="0" algn="ctr">
              <a:buNone/>
              <a:defRPr>
                <a:solidFill>
                  <a:schemeClr val="tx1">
                    <a:tint val="75000"/>
                  </a:schemeClr>
                </a:solidFill>
              </a:defRPr>
            </a:lvl3pPr>
            <a:lvl4pPr marL="1028573" indent="0" algn="ctr">
              <a:buNone/>
              <a:defRPr>
                <a:solidFill>
                  <a:schemeClr val="tx1">
                    <a:tint val="75000"/>
                  </a:schemeClr>
                </a:solidFill>
              </a:defRPr>
            </a:lvl4pPr>
            <a:lvl5pPr marL="1371430" indent="0" algn="ctr">
              <a:buNone/>
              <a:defRPr>
                <a:solidFill>
                  <a:schemeClr val="tx1">
                    <a:tint val="75000"/>
                  </a:schemeClr>
                </a:solidFill>
              </a:defRPr>
            </a:lvl5pPr>
            <a:lvl6pPr marL="1714289" indent="0" algn="ctr">
              <a:buNone/>
              <a:defRPr>
                <a:solidFill>
                  <a:schemeClr val="tx1">
                    <a:tint val="75000"/>
                  </a:schemeClr>
                </a:solidFill>
              </a:defRPr>
            </a:lvl6pPr>
            <a:lvl7pPr marL="2057144" indent="0" algn="ctr">
              <a:buNone/>
              <a:defRPr>
                <a:solidFill>
                  <a:schemeClr val="tx1">
                    <a:tint val="75000"/>
                  </a:schemeClr>
                </a:solidFill>
              </a:defRPr>
            </a:lvl7pPr>
            <a:lvl8pPr marL="2400000" indent="0" algn="ctr">
              <a:buNone/>
              <a:defRPr>
                <a:solidFill>
                  <a:schemeClr val="tx1">
                    <a:tint val="75000"/>
                  </a:schemeClr>
                </a:solidFill>
              </a:defRPr>
            </a:lvl8pPr>
            <a:lvl9pPr marL="27428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F234F73-76E2-433A-BAF5-01D9E20E7798}" type="datetime5">
              <a:rPr lang="en-US" smtClean="0"/>
              <a:t>16-Jul-20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41620-B032-47B1-863A-6996BE3C0C6C}" type="datetime5">
              <a:rPr lang="en-US" smtClean="0"/>
              <a:t>16-Jul-20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052FD8-4A8A-489D-836A-F662150951AC}" type="datetime5">
              <a:rPr lang="en-US" smtClean="0"/>
              <a:t>16-Jul-20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517E22-7686-4A9A-9B72-7225E35F4468}" type="datetime5">
              <a:rPr lang="en-US" smtClean="0"/>
              <a:t>16-Jul-20</a:t>
            </a:fld>
            <a:endParaRPr lang="en-US" dirty="0"/>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sz="2000">
                <a:solidFill>
                  <a:srgbClr val="00990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3694300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57" indent="0">
              <a:buNone/>
              <a:defRPr sz="1350">
                <a:solidFill>
                  <a:schemeClr val="tx1">
                    <a:tint val="75000"/>
                  </a:schemeClr>
                </a:solidFill>
              </a:defRPr>
            </a:lvl2pPr>
            <a:lvl3pPr marL="685715" indent="0">
              <a:buNone/>
              <a:defRPr sz="1200">
                <a:solidFill>
                  <a:schemeClr val="tx1">
                    <a:tint val="75000"/>
                  </a:schemeClr>
                </a:solidFill>
              </a:defRPr>
            </a:lvl3pPr>
            <a:lvl4pPr marL="1028573" indent="0">
              <a:buNone/>
              <a:defRPr sz="1050">
                <a:solidFill>
                  <a:schemeClr val="tx1">
                    <a:tint val="75000"/>
                  </a:schemeClr>
                </a:solidFill>
              </a:defRPr>
            </a:lvl4pPr>
            <a:lvl5pPr marL="1371430" indent="0">
              <a:buNone/>
              <a:defRPr sz="1050">
                <a:solidFill>
                  <a:schemeClr val="tx1">
                    <a:tint val="75000"/>
                  </a:schemeClr>
                </a:solidFill>
              </a:defRPr>
            </a:lvl5pPr>
            <a:lvl6pPr marL="1714289" indent="0">
              <a:buNone/>
              <a:defRPr sz="1050">
                <a:solidFill>
                  <a:schemeClr val="tx1">
                    <a:tint val="75000"/>
                  </a:schemeClr>
                </a:solidFill>
              </a:defRPr>
            </a:lvl6pPr>
            <a:lvl7pPr marL="2057144" indent="0">
              <a:buNone/>
              <a:defRPr sz="1050">
                <a:solidFill>
                  <a:schemeClr val="tx1">
                    <a:tint val="75000"/>
                  </a:schemeClr>
                </a:solidFill>
              </a:defRPr>
            </a:lvl7pPr>
            <a:lvl8pPr marL="2400000" indent="0">
              <a:buNone/>
              <a:defRPr sz="1050">
                <a:solidFill>
                  <a:schemeClr val="tx1">
                    <a:tint val="75000"/>
                  </a:schemeClr>
                </a:solidFill>
              </a:defRPr>
            </a:lvl8pPr>
            <a:lvl9pPr marL="274285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9A259-6D65-465C-BF43-338AB63CE5EE}" type="datetime5">
              <a:rPr lang="en-US" smtClean="0"/>
              <a:t>16-Jul-20</a:t>
            </a:fld>
            <a:endParaRPr lang="en-US"/>
          </a:p>
        </p:txBody>
      </p:sp>
      <p:sp>
        <p:nvSpPr>
          <p:cNvPr id="5" name="Footer Placeholder 4"/>
          <p:cNvSpPr>
            <a:spLocks noGrp="1"/>
          </p:cNvSpPr>
          <p:nvPr>
            <p:ph type="ftr" sz="quarter" idx="11"/>
          </p:nvPr>
        </p:nvSpPr>
        <p:spPr>
          <a:xfrm>
            <a:off x="3124200" y="635637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D2462-EAA0-48F8-AD9C-BF8DC20B8371}" type="datetime5">
              <a:rPr lang="en-US" smtClean="0"/>
              <a:t>16-Jul-20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5" y="1535113"/>
            <a:ext cx="4041775" cy="639762"/>
          </a:xfrm>
        </p:spPr>
        <p:txBody>
          <a:bodyPr anchor="b"/>
          <a:lstStyle>
            <a:lvl1pPr marL="0" indent="0">
              <a:buNone/>
              <a:defRPr sz="1800" b="1"/>
            </a:lvl1pPr>
            <a:lvl2pPr marL="342857" indent="0">
              <a:buNone/>
              <a:defRPr sz="1500" b="1"/>
            </a:lvl2pPr>
            <a:lvl3pPr marL="685715" indent="0">
              <a:buNone/>
              <a:defRPr sz="1350" b="1"/>
            </a:lvl3pPr>
            <a:lvl4pPr marL="1028573" indent="0">
              <a:buNone/>
              <a:defRPr sz="1200" b="1"/>
            </a:lvl4pPr>
            <a:lvl5pPr marL="1371430" indent="0">
              <a:buNone/>
              <a:defRPr sz="1200" b="1"/>
            </a:lvl5pPr>
            <a:lvl6pPr marL="1714289" indent="0">
              <a:buNone/>
              <a:defRPr sz="1200" b="1"/>
            </a:lvl6pPr>
            <a:lvl7pPr marL="2057144" indent="0">
              <a:buNone/>
              <a:defRPr sz="1200" b="1"/>
            </a:lvl7pPr>
            <a:lvl8pPr marL="2400000" indent="0">
              <a:buNone/>
              <a:defRPr sz="1200" b="1"/>
            </a:lvl8pPr>
            <a:lvl9pPr marL="274285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5"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A3CB4D-EA2C-4301-B848-85C94091B8B9}" type="datetime5">
              <a:rPr lang="en-US" smtClean="0"/>
              <a:t>16-Jul-20</a:t>
            </a:fld>
            <a:endParaRPr lang="en-US"/>
          </a:p>
        </p:txBody>
      </p:sp>
      <p:sp>
        <p:nvSpPr>
          <p:cNvPr id="8" name="Footer Placeholder 7"/>
          <p:cNvSpPr>
            <a:spLocks noGrp="1"/>
          </p:cNvSpPr>
          <p:nvPr>
            <p:ph type="ftr" sz="quarter" idx="11"/>
          </p:nvPr>
        </p:nvSpPr>
        <p:spPr>
          <a:xfrm>
            <a:off x="3124200" y="635637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3000">
                <a:solidFill>
                  <a:schemeClr val="tx1">
                    <a:lumMod val="75000"/>
                    <a:lumOff val="2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6471F8BF-33D4-410C-8F55-FD147C1D308A}" type="datetime5">
              <a:rPr lang="en-US" smtClean="0"/>
              <a:t>16-Jul-20</a:t>
            </a:fld>
            <a:endParaRPr lang="en-US"/>
          </a:p>
        </p:txBody>
      </p:sp>
      <p:sp>
        <p:nvSpPr>
          <p:cNvPr id="4" name="Footer Placeholder 3"/>
          <p:cNvSpPr>
            <a:spLocks noGrp="1"/>
          </p:cNvSpPr>
          <p:nvPr>
            <p:ph type="ftr" sz="quarter" idx="11"/>
          </p:nvPr>
        </p:nvSpPr>
        <p:spPr>
          <a:xfrm>
            <a:off x="3124200" y="635637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D4DA8-5FA6-41DF-A258-66D43C0F2B1B}" type="datetime5">
              <a:rPr lang="en-US" smtClean="0"/>
              <a:t>16-Jul-20</a:t>
            </a:fld>
            <a:endParaRPr lang="en-US"/>
          </a:p>
        </p:txBody>
      </p:sp>
      <p:sp>
        <p:nvSpPr>
          <p:cNvPr id="3" name="Footer Placeholder 2"/>
          <p:cNvSpPr>
            <a:spLocks noGrp="1"/>
          </p:cNvSpPr>
          <p:nvPr>
            <p:ph type="ftr" sz="quarter" idx="11"/>
          </p:nvPr>
        </p:nvSpPr>
        <p:spPr>
          <a:xfrm>
            <a:off x="3124200" y="635637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lvl1pPr>
              <a:defRPr sz="2000">
                <a:solidFill>
                  <a:srgbClr val="28A010"/>
                </a:solidFill>
              </a:defRPr>
            </a:lvl1pPr>
          </a:lstStyle>
          <a:p>
            <a:fld id="{BC490F8C-3D0D-4DB1-B2BD-1525EA5CE111}" type="slidenum">
              <a:rPr lang="en-US" smtClean="0"/>
              <a:pPr/>
              <a:t>‹#›</a:t>
            </a:fld>
            <a:endParaRPr lang="en-US" dirty="0"/>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0"/>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601FAA4-059C-46F3-A0E1-EE7131523ADA}" type="datetime5">
              <a:rPr lang="en-US" smtClean="0"/>
              <a:t>16-Jul-20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57" indent="0">
              <a:buNone/>
              <a:defRPr sz="2100"/>
            </a:lvl2pPr>
            <a:lvl3pPr marL="685715" indent="0">
              <a:buNone/>
              <a:defRPr sz="1800"/>
            </a:lvl3pPr>
            <a:lvl4pPr marL="1028573" indent="0">
              <a:buNone/>
              <a:defRPr sz="1500"/>
            </a:lvl4pPr>
            <a:lvl5pPr marL="1371430" indent="0">
              <a:buNone/>
              <a:defRPr sz="1500"/>
            </a:lvl5pPr>
            <a:lvl6pPr marL="1714289" indent="0">
              <a:buNone/>
              <a:defRPr sz="1500"/>
            </a:lvl6pPr>
            <a:lvl7pPr marL="2057144" indent="0">
              <a:buNone/>
              <a:defRPr sz="1500"/>
            </a:lvl7pPr>
            <a:lvl8pPr marL="2400000" indent="0">
              <a:buNone/>
              <a:defRPr sz="1500"/>
            </a:lvl8pPr>
            <a:lvl9pPr marL="2742857" indent="0">
              <a:buNone/>
              <a:defRPr sz="15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57" indent="0">
              <a:buNone/>
              <a:defRPr sz="900"/>
            </a:lvl2pPr>
            <a:lvl3pPr marL="685715" indent="0">
              <a:buNone/>
              <a:defRPr sz="750"/>
            </a:lvl3pPr>
            <a:lvl4pPr marL="1028573" indent="0">
              <a:buNone/>
              <a:defRPr sz="675"/>
            </a:lvl4pPr>
            <a:lvl5pPr marL="1371430" indent="0">
              <a:buNone/>
              <a:defRPr sz="675"/>
            </a:lvl5pPr>
            <a:lvl6pPr marL="1714289" indent="0">
              <a:buNone/>
              <a:defRPr sz="675"/>
            </a:lvl6pPr>
            <a:lvl7pPr marL="2057144" indent="0">
              <a:buNone/>
              <a:defRPr sz="675"/>
            </a:lvl7pPr>
            <a:lvl8pPr marL="2400000" indent="0">
              <a:buNone/>
              <a:defRPr sz="675"/>
            </a:lvl8pPr>
            <a:lvl9pPr marL="274285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A35C1B-B5CC-4DED-BA57-F119C3317EEA}" type="datetime5">
              <a:rPr lang="en-US" smtClean="0"/>
              <a:t>16-Jul-20</a:t>
            </a:fld>
            <a:endParaRPr lang="en-US"/>
          </a:p>
        </p:txBody>
      </p:sp>
      <p:sp>
        <p:nvSpPr>
          <p:cNvPr id="6" name="Footer Placeholder 5"/>
          <p:cNvSpPr>
            <a:spLocks noGrp="1"/>
          </p:cNvSpPr>
          <p:nvPr>
            <p:ph type="ftr" sz="quarter" idx="11"/>
          </p:nvPr>
        </p:nvSpPr>
        <p:spPr>
          <a:xfrm>
            <a:off x="3124200" y="635637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pPr/>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525" y="6448445"/>
            <a:ext cx="2133600" cy="365125"/>
          </a:xfrm>
          <a:prstGeom prst="rect">
            <a:avLst/>
          </a:prstGeom>
        </p:spPr>
        <p:txBody>
          <a:bodyPr vert="horz" lIns="91440" tIns="45720" rIns="91440" bIns="45720" rtlCol="0" anchor="ctr"/>
          <a:lstStyle>
            <a:lvl1pPr algn="l">
              <a:defRPr sz="1200" b="1">
                <a:solidFill>
                  <a:srgbClr val="FF0000"/>
                </a:solidFill>
              </a:defRPr>
            </a:lvl1pPr>
          </a:lstStyle>
          <a:p>
            <a:fld id="{30F62808-5BEC-4527-8796-12554B43F9B5}" type="datetime5">
              <a:rPr lang="en-US" smtClean="0"/>
              <a:t>16-Jul-20</a:t>
            </a:fld>
            <a:endParaRPr lang="en-US" dirty="0"/>
          </a:p>
        </p:txBody>
      </p:sp>
      <p:sp>
        <p:nvSpPr>
          <p:cNvPr id="6" name="Slide Number Placeholder 5"/>
          <p:cNvSpPr>
            <a:spLocks noGrp="1"/>
          </p:cNvSpPr>
          <p:nvPr>
            <p:ph type="sldNum" sz="quarter" idx="4"/>
          </p:nvPr>
        </p:nvSpPr>
        <p:spPr>
          <a:xfrm>
            <a:off x="7000875" y="6492894"/>
            <a:ext cx="2133600" cy="365125"/>
          </a:xfrm>
          <a:prstGeom prst="rect">
            <a:avLst/>
          </a:prstGeom>
        </p:spPr>
        <p:txBody>
          <a:bodyPr vert="horz" lIns="91440" tIns="45720" rIns="91440" bIns="45720" rtlCol="0" anchor="ctr"/>
          <a:lstStyle>
            <a:lvl1pPr algn="r">
              <a:defRPr sz="1200" b="1">
                <a:solidFill>
                  <a:srgbClr val="FF0000"/>
                </a:solidFill>
              </a:defRPr>
            </a:lvl1pPr>
          </a:lstStyle>
          <a:p>
            <a:fld id="{BC490F8C-3D0D-4DB1-B2BD-1525EA5CE111}" type="slidenum">
              <a:rPr lang="en-US" smtClean="0"/>
              <a:pPr/>
              <a:t>‹#›</a:t>
            </a:fld>
            <a:endParaRPr lang="en-US" dirty="0"/>
          </a:p>
        </p:txBody>
      </p:sp>
      <p:sp>
        <p:nvSpPr>
          <p:cNvPr id="7" name="TextBox 6"/>
          <p:cNvSpPr txBox="1"/>
          <p:nvPr userDrawn="1"/>
        </p:nvSpPr>
        <p:spPr>
          <a:xfrm>
            <a:off x="3879342" y="6659357"/>
            <a:ext cx="1385316" cy="261610"/>
          </a:xfrm>
          <a:prstGeom prst="rect">
            <a:avLst/>
          </a:prstGeom>
          <a:noFill/>
        </p:spPr>
        <p:txBody>
          <a:bodyPr wrap="none" rtlCol="0">
            <a:spAutoFit/>
          </a:bodyPr>
          <a:lstStyle/>
          <a:p>
            <a:r>
              <a:rPr lang="en-US" sz="900" b="0" dirty="0" smtClean="0">
                <a:solidFill>
                  <a:srgbClr val="002060"/>
                </a:solidFill>
                <a:latin typeface="Lucida Bright" panose="02040602050505020304" pitchFamily="18" charset="0"/>
                <a:cs typeface="Aharoni" panose="02010803020104030203" pitchFamily="2" charset="-79"/>
              </a:rPr>
              <a:t>Spring_2020</a:t>
            </a:r>
            <a:r>
              <a:rPr lang="en-US" sz="1100" b="0" i="1" dirty="0" smtClean="0">
                <a:solidFill>
                  <a:srgbClr val="C00000"/>
                </a:solidFill>
                <a:latin typeface="Forte" panose="03060902040502070203" pitchFamily="66" charset="0"/>
                <a:cs typeface="Aharoni" panose="02010803020104030203" pitchFamily="2" charset="-79"/>
              </a:rPr>
              <a:t>©</a:t>
            </a:r>
            <a:r>
              <a:rPr lang="en-US" sz="1100" b="0" dirty="0" smtClean="0">
                <a:solidFill>
                  <a:srgbClr val="002060"/>
                </a:solidFill>
                <a:latin typeface="Aharoni" panose="02010803020104030203" pitchFamily="2" charset="-79"/>
                <a:cs typeface="Aharoni" panose="02010803020104030203" pitchFamily="2" charset="-79"/>
              </a:rPr>
              <a:t> </a:t>
            </a:r>
            <a:r>
              <a:rPr lang="en-US" sz="1100" b="0" i="0" dirty="0" smtClean="0">
                <a:solidFill>
                  <a:srgbClr val="009900"/>
                </a:solidFill>
                <a:latin typeface="Forte" panose="03060902040502070203" pitchFamily="66" charset="0"/>
                <a:cs typeface="Aharoni" panose="02010803020104030203" pitchFamily="2" charset="-79"/>
              </a:rPr>
              <a:t>FM D</a:t>
            </a:r>
            <a:endParaRPr lang="en-US" sz="1100" b="0" i="0" dirty="0">
              <a:solidFill>
                <a:srgbClr val="009900"/>
              </a:solidFill>
              <a:latin typeface="Forte" panose="03060902040502070203" pitchFamily="66" charset="0"/>
              <a:cs typeface="Aharoni" panose="02010803020104030203" pitchFamily="2" charset="-79"/>
            </a:endParaRPr>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685715" rtl="0" eaLnBrk="1" latinLnBrk="0" hangingPunct="1">
        <a:spcBef>
          <a:spcPct val="0"/>
        </a:spcBef>
        <a:buNone/>
        <a:defRPr sz="3300" kern="1200">
          <a:solidFill>
            <a:schemeClr val="tx1"/>
          </a:solidFill>
          <a:latin typeface="+mj-lt"/>
          <a:ea typeface="+mj-ea"/>
          <a:cs typeface="+mj-cs"/>
        </a:defRPr>
      </a:lvl1pPr>
    </p:titleStyle>
    <p:bodyStyle>
      <a:lvl1pPr marL="257144" indent="-257144" algn="l" defTabSz="685715"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43" indent="-214288" algn="l" defTabSz="68571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144" indent="-171430" algn="l" defTabSz="685715"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00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857"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715"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573"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430"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289" indent="-171430" algn="l" defTabSz="68571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15" rtl="0" eaLnBrk="1" latinLnBrk="0" hangingPunct="1">
        <a:defRPr sz="1350" kern="1200">
          <a:solidFill>
            <a:schemeClr val="tx1"/>
          </a:solidFill>
          <a:latin typeface="+mn-lt"/>
          <a:ea typeface="+mn-ea"/>
          <a:cs typeface="+mn-cs"/>
        </a:defRPr>
      </a:lvl1pPr>
      <a:lvl2pPr marL="342857" algn="l" defTabSz="685715" rtl="0" eaLnBrk="1" latinLnBrk="0" hangingPunct="1">
        <a:defRPr sz="1350" kern="1200">
          <a:solidFill>
            <a:schemeClr val="tx1"/>
          </a:solidFill>
          <a:latin typeface="+mn-lt"/>
          <a:ea typeface="+mn-ea"/>
          <a:cs typeface="+mn-cs"/>
        </a:defRPr>
      </a:lvl2pPr>
      <a:lvl3pPr marL="685715" algn="l" defTabSz="685715" rtl="0" eaLnBrk="1" latinLnBrk="0" hangingPunct="1">
        <a:defRPr sz="1350" kern="1200">
          <a:solidFill>
            <a:schemeClr val="tx1"/>
          </a:solidFill>
          <a:latin typeface="+mn-lt"/>
          <a:ea typeface="+mn-ea"/>
          <a:cs typeface="+mn-cs"/>
        </a:defRPr>
      </a:lvl3pPr>
      <a:lvl4pPr marL="1028573" algn="l" defTabSz="685715" rtl="0" eaLnBrk="1" latinLnBrk="0" hangingPunct="1">
        <a:defRPr sz="1350" kern="1200">
          <a:solidFill>
            <a:schemeClr val="tx1"/>
          </a:solidFill>
          <a:latin typeface="+mn-lt"/>
          <a:ea typeface="+mn-ea"/>
          <a:cs typeface="+mn-cs"/>
        </a:defRPr>
      </a:lvl4pPr>
      <a:lvl5pPr marL="1371430" algn="l" defTabSz="685715" rtl="0" eaLnBrk="1" latinLnBrk="0" hangingPunct="1">
        <a:defRPr sz="1350" kern="1200">
          <a:solidFill>
            <a:schemeClr val="tx1"/>
          </a:solidFill>
          <a:latin typeface="+mn-lt"/>
          <a:ea typeface="+mn-ea"/>
          <a:cs typeface="+mn-cs"/>
        </a:defRPr>
      </a:lvl5pPr>
      <a:lvl6pPr marL="1714289" algn="l" defTabSz="685715" rtl="0" eaLnBrk="1" latinLnBrk="0" hangingPunct="1">
        <a:defRPr sz="1350" kern="1200">
          <a:solidFill>
            <a:schemeClr val="tx1"/>
          </a:solidFill>
          <a:latin typeface="+mn-lt"/>
          <a:ea typeface="+mn-ea"/>
          <a:cs typeface="+mn-cs"/>
        </a:defRPr>
      </a:lvl6pPr>
      <a:lvl7pPr marL="2057144" algn="l" defTabSz="685715" rtl="0" eaLnBrk="1" latinLnBrk="0" hangingPunct="1">
        <a:defRPr sz="1350" kern="1200">
          <a:solidFill>
            <a:schemeClr val="tx1"/>
          </a:solidFill>
          <a:latin typeface="+mn-lt"/>
          <a:ea typeface="+mn-ea"/>
          <a:cs typeface="+mn-cs"/>
        </a:defRPr>
      </a:lvl7pPr>
      <a:lvl8pPr marL="2400000" algn="l" defTabSz="685715" rtl="0" eaLnBrk="1" latinLnBrk="0" hangingPunct="1">
        <a:defRPr sz="1350" kern="1200">
          <a:solidFill>
            <a:schemeClr val="tx1"/>
          </a:solidFill>
          <a:latin typeface="+mn-lt"/>
          <a:ea typeface="+mn-ea"/>
          <a:cs typeface="+mn-cs"/>
        </a:defRPr>
      </a:lvl8pPr>
      <a:lvl9pPr marL="2742857" algn="l" defTabSz="68571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software-engineering-spiral-model/" TargetMode="External"/><Relationship Id="rId2" Type="http://schemas.openxmlformats.org/officeDocument/2006/relationships/hyperlink" Target="https://www.javatpoint.com/software-engineering-spiral-model"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software-engineering-spiral-mode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software-engineering-incremental-process-model/"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software-engineering-incremental-process-model/"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software-engineering-incremental-process-model/"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software-engineering-sdlc-v-model/"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guru99.com/what-is-rad-rapid-software-development-model-advantages-disadvantages.html"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software-engineering-rapid-application-development-model"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81000" y="1492634"/>
            <a:ext cx="8428911" cy="1692771"/>
          </a:xfrm>
          <a:prstGeom prst="rect">
            <a:avLst/>
          </a:prstGeom>
          <a:noFill/>
        </p:spPr>
        <p:txBody>
          <a:bodyPr wrap="none" rtlCol="0">
            <a:spAutoFit/>
          </a:bodyPr>
          <a:lstStyle/>
          <a:p>
            <a:pPr algn="ctr"/>
            <a:r>
              <a:rPr lang="en-US" sz="5000" dirty="0">
                <a:solidFill>
                  <a:srgbClr val="0070C0"/>
                </a:solidFill>
                <a:latin typeface="Lucida Calligraphy" panose="03010101010101010101" pitchFamily="66" charset="0"/>
                <a:ea typeface="+mj-ea"/>
                <a:cs typeface="+mj-cs"/>
              </a:rPr>
              <a:t>CSE- </a:t>
            </a:r>
            <a:r>
              <a:rPr lang="en-US" sz="5000" dirty="0" smtClean="0">
                <a:solidFill>
                  <a:srgbClr val="0070C0"/>
                </a:solidFill>
                <a:latin typeface="Lucida Calligraphy" panose="03010101010101010101" pitchFamily="66" charset="0"/>
                <a:ea typeface="+mj-ea"/>
                <a:cs typeface="+mj-cs"/>
              </a:rPr>
              <a:t>321</a:t>
            </a:r>
          </a:p>
          <a:p>
            <a:pPr algn="ctr"/>
            <a:r>
              <a:rPr lang="en-US" sz="5400" dirty="0">
                <a:solidFill>
                  <a:srgbClr val="00B0F0"/>
                </a:solidFill>
                <a:latin typeface="Lucida Calligraphy" panose="03010101010101010101" pitchFamily="66" charset="0"/>
                <a:ea typeface="+mj-ea"/>
                <a:cs typeface="+mj-cs"/>
              </a:rPr>
              <a:t>Software  Engineering</a:t>
            </a:r>
          </a:p>
        </p:txBody>
      </p:sp>
      <p:sp>
        <p:nvSpPr>
          <p:cNvPr id="12" name="Rectangle 2"/>
          <p:cNvSpPr txBox="1">
            <a:spLocks noChangeArrowheads="1"/>
          </p:cNvSpPr>
          <p:nvPr/>
        </p:nvSpPr>
        <p:spPr>
          <a:xfrm>
            <a:off x="1971078" y="3232194"/>
            <a:ext cx="4943475" cy="1447801"/>
          </a:xfrm>
          <a:prstGeom prst="rect">
            <a:avLst/>
          </a:prstGeom>
        </p:spPr>
        <p:txBody>
          <a:bodyPr vert="horz" lIns="91440" tIns="45720" rIns="91440" bIns="45720" rtlCol="0" anchor="ctr">
            <a:normAutofit fontScale="92500" lnSpcReduction="20000"/>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US" sz="4000" dirty="0" smtClean="0">
                <a:solidFill>
                  <a:schemeClr val="tx1"/>
                </a:solidFill>
              </a:rPr>
              <a:t>Lecture: 06 </a:t>
            </a:r>
            <a:r>
              <a:rPr lang="en-US" sz="4000" dirty="0">
                <a:solidFill>
                  <a:schemeClr val="tx1"/>
                </a:solidFill>
              </a:rPr>
              <a:t/>
            </a:r>
            <a:br>
              <a:rPr lang="en-US" sz="4000" dirty="0">
                <a:solidFill>
                  <a:schemeClr val="tx1"/>
                </a:solidFill>
              </a:rPr>
            </a:br>
            <a:r>
              <a:rPr lang="en-US" sz="4000" dirty="0">
                <a:solidFill>
                  <a:srgbClr val="FF0000"/>
                </a:solidFill>
                <a:latin typeface="Cambria" panose="02040503050406030204" pitchFamily="18" charset="0"/>
              </a:rPr>
              <a:t>Software </a:t>
            </a:r>
            <a:r>
              <a:rPr lang="en-US" sz="4000" dirty="0" smtClean="0">
                <a:solidFill>
                  <a:srgbClr val="FF0000"/>
                </a:solidFill>
                <a:latin typeface="Cambria" panose="02040503050406030204" pitchFamily="18" charset="0"/>
              </a:rPr>
              <a:t>Processes (cont.)</a:t>
            </a: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761" y="233938"/>
            <a:ext cx="1249388" cy="1211907"/>
          </a:xfrm>
          <a:prstGeom prst="rect">
            <a:avLst/>
          </a:prstGeom>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5" name="Picture 4"/>
          <p:cNvPicPr>
            <a:picLocks noChangeAspect="1"/>
          </p:cNvPicPr>
          <p:nvPr/>
        </p:nvPicPr>
        <p:blipFill>
          <a:blip r:embed="rId2"/>
          <a:stretch>
            <a:fillRect/>
          </a:stretch>
        </p:blipFill>
        <p:spPr>
          <a:xfrm>
            <a:off x="162360" y="609314"/>
            <a:ext cx="8819281" cy="5876161"/>
          </a:xfrm>
          <a:prstGeom prst="rect">
            <a:avLst/>
          </a:prstGeom>
        </p:spPr>
      </p:pic>
    </p:spTree>
    <p:extLst>
      <p:ext uri="{BB962C8B-B14F-4D97-AF65-F5344CB8AC3E}">
        <p14:creationId xmlns:p14="http://schemas.microsoft.com/office/powerpoint/2010/main" val="2480431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1026" name="Picture 2" descr="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56036"/>
            <a:ext cx="6934200" cy="6045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86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a:t>
            </a:r>
            <a:r>
              <a:rPr lang="en-US" sz="3000" b="1" dirty="0" smtClean="0">
                <a:latin typeface="Times New Roman" panose="02020603050405020304" pitchFamily="18" charset="0"/>
                <a:cs typeface="Times New Roman" panose="02020603050405020304" pitchFamily="18" charset="0"/>
              </a:rPr>
              <a:t>Model Sectors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9525" y="594633"/>
            <a:ext cx="8998519"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Spiral Model Sectors</a:t>
            </a:r>
          </a:p>
        </p:txBody>
      </p:sp>
      <p:sp>
        <p:nvSpPr>
          <p:cNvPr id="4" name="Rectangle 3"/>
          <p:cNvSpPr/>
          <p:nvPr/>
        </p:nvSpPr>
        <p:spPr>
          <a:xfrm>
            <a:off x="250643" y="1289916"/>
            <a:ext cx="8588829" cy="5170646"/>
          </a:xfrm>
          <a:prstGeom prst="rect">
            <a:avLst/>
          </a:prstGeom>
        </p:spPr>
        <p:txBody>
          <a:bodyPr wrap="square">
            <a:spAutoFit/>
          </a:bodyPr>
          <a:lstStyle/>
          <a:p>
            <a:pPr>
              <a:lnSpc>
                <a:spcPct val="90000"/>
              </a:lnSpc>
            </a:pPr>
            <a:r>
              <a:rPr lang="en-GB" altLang="zh-TW" sz="2000" b="1" dirty="0" smtClean="0"/>
              <a:t>Objective setting</a:t>
            </a:r>
          </a:p>
          <a:p>
            <a:pPr lvl="1">
              <a:lnSpc>
                <a:spcPct val="90000"/>
              </a:lnSpc>
            </a:pPr>
            <a:r>
              <a:rPr lang="en-GB" altLang="zh-TW" sz="2000" dirty="0" smtClean="0"/>
              <a:t>Specific objectives for the phase are identified.</a:t>
            </a:r>
          </a:p>
          <a:p>
            <a:pPr lvl="1">
              <a:lnSpc>
                <a:spcPct val="90000"/>
              </a:lnSpc>
            </a:pPr>
            <a:endParaRPr lang="en-GB" altLang="zh-TW" sz="2000" dirty="0" smtClean="0"/>
          </a:p>
          <a:p>
            <a:pPr>
              <a:lnSpc>
                <a:spcPct val="90000"/>
              </a:lnSpc>
            </a:pPr>
            <a:r>
              <a:rPr lang="en-GB" altLang="zh-TW" sz="2000" b="1" dirty="0" smtClean="0"/>
              <a:t>Risk assessment and reduction</a:t>
            </a:r>
          </a:p>
          <a:p>
            <a:pPr lvl="1">
              <a:lnSpc>
                <a:spcPct val="90000"/>
              </a:lnSpc>
            </a:pPr>
            <a:r>
              <a:rPr lang="en-GB" altLang="zh-TW" sz="2000" dirty="0" smtClean="0"/>
              <a:t>Risks are assessed and activities put in place to reduce the key risks.</a:t>
            </a:r>
          </a:p>
          <a:p>
            <a:pPr lvl="1">
              <a:lnSpc>
                <a:spcPct val="90000"/>
              </a:lnSpc>
            </a:pPr>
            <a:endParaRPr lang="en-GB" altLang="zh-TW" sz="2000" dirty="0" smtClean="0"/>
          </a:p>
          <a:p>
            <a:pPr>
              <a:lnSpc>
                <a:spcPct val="90000"/>
              </a:lnSpc>
            </a:pPr>
            <a:r>
              <a:rPr lang="en-GB" altLang="zh-TW" sz="2000" b="1" dirty="0" smtClean="0"/>
              <a:t>Development and validation</a:t>
            </a:r>
          </a:p>
          <a:p>
            <a:pPr lvl="1">
              <a:lnSpc>
                <a:spcPct val="90000"/>
              </a:lnSpc>
            </a:pPr>
            <a:r>
              <a:rPr lang="en-GB" altLang="zh-TW" sz="2000" dirty="0" smtClean="0"/>
              <a:t>A development model for the system is chosen  which can be any of the generic models.</a:t>
            </a:r>
          </a:p>
          <a:p>
            <a:pPr lvl="1">
              <a:lnSpc>
                <a:spcPct val="90000"/>
              </a:lnSpc>
            </a:pPr>
            <a:endParaRPr lang="en-GB" altLang="zh-TW" sz="2000" dirty="0" smtClean="0"/>
          </a:p>
          <a:p>
            <a:pPr>
              <a:lnSpc>
                <a:spcPct val="90000"/>
              </a:lnSpc>
            </a:pPr>
            <a:r>
              <a:rPr lang="en-GB" altLang="zh-TW" sz="2000" b="1" dirty="0" smtClean="0"/>
              <a:t>Planning</a:t>
            </a:r>
          </a:p>
          <a:p>
            <a:pPr lvl="1">
              <a:lnSpc>
                <a:spcPct val="90000"/>
              </a:lnSpc>
            </a:pPr>
            <a:r>
              <a:rPr lang="en-GB" altLang="zh-TW" sz="2000" dirty="0" smtClean="0"/>
              <a:t>The project is reviewed and the next phase of the spiral is planned.</a:t>
            </a:r>
          </a:p>
          <a:p>
            <a:pPr lvl="1">
              <a:lnSpc>
                <a:spcPct val="90000"/>
              </a:lnSpc>
            </a:pPr>
            <a:endParaRPr lang="en-GB" altLang="zh-TW" sz="2000" dirty="0" smtClean="0"/>
          </a:p>
          <a:p>
            <a:endParaRPr lang="en-US" b="1" dirty="0" smtClean="0"/>
          </a:p>
          <a:p>
            <a:pPr algn="just"/>
            <a:r>
              <a:rPr lang="en-US" sz="2000" b="1" dirty="0" smtClean="0"/>
              <a:t>Why Spiral Model is called Meta Model ?</a:t>
            </a:r>
            <a:endParaRPr lang="en-US" sz="2000" dirty="0" smtClean="0"/>
          </a:p>
          <a:p>
            <a:pPr algn="just"/>
            <a:r>
              <a:rPr lang="en-US" sz="2000" dirty="0" smtClean="0"/>
              <a:t>The Spiral model is called as a Meta Model because it subsumes all the other SDLC models. </a:t>
            </a:r>
          </a:p>
          <a:p>
            <a:pPr lvl="1">
              <a:lnSpc>
                <a:spcPct val="90000"/>
              </a:lnSpc>
            </a:pPr>
            <a:endParaRPr lang="en-GB" altLang="zh-TW" sz="2000" dirty="0"/>
          </a:p>
        </p:txBody>
      </p:sp>
      <p:sp>
        <p:nvSpPr>
          <p:cNvPr id="5" name="Rectangle 4"/>
          <p:cNvSpPr/>
          <p:nvPr/>
        </p:nvSpPr>
        <p:spPr>
          <a:xfrm>
            <a:off x="2143124" y="6198952"/>
            <a:ext cx="6162675" cy="523220"/>
          </a:xfrm>
          <a:prstGeom prst="rect">
            <a:avLst/>
          </a:prstGeom>
        </p:spPr>
        <p:txBody>
          <a:bodyPr wrap="square">
            <a:spAutoFit/>
          </a:bodyPr>
          <a:lstStyle/>
          <a:p>
            <a:r>
              <a:rPr lang="en-GB" sz="1400" dirty="0">
                <a:hlinkClick r:id="rId2"/>
              </a:rPr>
              <a:t>https://</a:t>
            </a:r>
            <a:r>
              <a:rPr lang="en-GB" sz="1400" dirty="0" smtClean="0">
                <a:hlinkClick r:id="rId2"/>
              </a:rPr>
              <a:t>www.javatpoint.com/software-engineering-spiral-model</a:t>
            </a:r>
            <a:endParaRPr lang="en-GB" sz="1400" dirty="0" smtClean="0"/>
          </a:p>
          <a:p>
            <a:r>
              <a:rPr lang="en-GB" sz="1400" dirty="0">
                <a:hlinkClick r:id="rId3"/>
              </a:rPr>
              <a:t>https://www.geeksforgeeks.org/software-engineering-spiral-model/</a:t>
            </a:r>
            <a:endParaRPr lang="en-GB" sz="1400" dirty="0"/>
          </a:p>
        </p:txBody>
      </p:sp>
    </p:spTree>
    <p:extLst>
      <p:ext uri="{BB962C8B-B14F-4D97-AF65-F5344CB8AC3E}">
        <p14:creationId xmlns:p14="http://schemas.microsoft.com/office/powerpoint/2010/main" val="922197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a:t>
            </a:r>
            <a:r>
              <a:rPr lang="en-US" sz="3000" b="1" dirty="0" smtClean="0">
                <a:latin typeface="Times New Roman" panose="02020603050405020304" pitchFamily="18" charset="0"/>
                <a:cs typeface="Times New Roman" panose="02020603050405020304" pitchFamily="18" charset="0"/>
              </a:rPr>
              <a:t>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50643" y="864799"/>
            <a:ext cx="8588829" cy="5386090"/>
          </a:xfrm>
          <a:prstGeom prst="rect">
            <a:avLst/>
          </a:prstGeom>
        </p:spPr>
        <p:txBody>
          <a:bodyPr wrap="square">
            <a:spAutoFit/>
          </a:bodyPr>
          <a:lstStyle/>
          <a:p>
            <a:r>
              <a:rPr lang="en-US" sz="2000" b="1" dirty="0"/>
              <a:t>When to use Spiral Model?</a:t>
            </a:r>
          </a:p>
          <a:p>
            <a:pPr marL="800100" lvl="1" indent="-342900">
              <a:buFont typeface="Wingdings" panose="05000000000000000000" pitchFamily="2" charset="2"/>
              <a:buChar char="v"/>
            </a:pPr>
            <a:r>
              <a:rPr lang="en-US" sz="2000" dirty="0" smtClean="0"/>
              <a:t>When deliverance is required to be </a:t>
            </a:r>
            <a:r>
              <a:rPr lang="en-US" sz="2000" b="1" dirty="0" smtClean="0">
                <a:solidFill>
                  <a:srgbClr val="339933"/>
                </a:solidFill>
              </a:rPr>
              <a:t>frequent</a:t>
            </a:r>
            <a:r>
              <a:rPr lang="en-US" sz="2000" dirty="0" smtClean="0"/>
              <a:t>.</a:t>
            </a:r>
          </a:p>
          <a:p>
            <a:pPr marL="800100" lvl="1" indent="-342900">
              <a:buFont typeface="Wingdings" panose="05000000000000000000" pitchFamily="2" charset="2"/>
              <a:buChar char="v"/>
            </a:pPr>
            <a:r>
              <a:rPr lang="en-US" sz="2000" dirty="0" smtClean="0"/>
              <a:t>When </a:t>
            </a:r>
            <a:r>
              <a:rPr lang="en-US" sz="2000" dirty="0"/>
              <a:t>the project is </a:t>
            </a:r>
            <a:r>
              <a:rPr lang="en-US" sz="2000" b="1" dirty="0">
                <a:solidFill>
                  <a:srgbClr val="339933"/>
                </a:solidFill>
              </a:rPr>
              <a:t>large</a:t>
            </a:r>
          </a:p>
          <a:p>
            <a:pPr marL="800100" lvl="1" indent="-342900">
              <a:buFont typeface="Wingdings" panose="05000000000000000000" pitchFamily="2" charset="2"/>
              <a:buChar char="v"/>
            </a:pPr>
            <a:r>
              <a:rPr lang="en-US" sz="2000" dirty="0"/>
              <a:t>When requirements are </a:t>
            </a:r>
            <a:r>
              <a:rPr lang="en-US" sz="2000" dirty="0">
                <a:solidFill>
                  <a:srgbClr val="339933"/>
                </a:solidFill>
              </a:rPr>
              <a:t>unclear and complex</a:t>
            </a:r>
          </a:p>
          <a:p>
            <a:pPr marL="800100" lvl="1" indent="-342900">
              <a:buFont typeface="Wingdings" panose="05000000000000000000" pitchFamily="2" charset="2"/>
              <a:buChar char="v"/>
            </a:pPr>
            <a:r>
              <a:rPr lang="en-US" sz="2000" dirty="0"/>
              <a:t>When changes may require at any time</a:t>
            </a:r>
          </a:p>
          <a:p>
            <a:pPr marL="800100" lvl="1" indent="-342900">
              <a:buFont typeface="Wingdings" panose="05000000000000000000" pitchFamily="2" charset="2"/>
              <a:buChar char="v"/>
            </a:pPr>
            <a:r>
              <a:rPr lang="en-US" sz="2000" dirty="0">
                <a:solidFill>
                  <a:srgbClr val="339933"/>
                </a:solidFill>
              </a:rPr>
              <a:t>Large and high </a:t>
            </a:r>
            <a:r>
              <a:rPr lang="en-US" sz="2000" dirty="0"/>
              <a:t>budget </a:t>
            </a:r>
            <a:r>
              <a:rPr lang="en-US" sz="2000" dirty="0" smtClean="0"/>
              <a:t>projects</a:t>
            </a:r>
          </a:p>
          <a:p>
            <a:endParaRPr lang="en-US" sz="2000" dirty="0"/>
          </a:p>
          <a:p>
            <a:r>
              <a:rPr lang="en-US" sz="2000" b="1" dirty="0"/>
              <a:t>Advantages</a:t>
            </a:r>
          </a:p>
          <a:p>
            <a:pPr marL="800100" lvl="1" indent="-342900">
              <a:buFont typeface="Wingdings" panose="05000000000000000000" pitchFamily="2" charset="2"/>
              <a:buChar char="v"/>
            </a:pPr>
            <a:r>
              <a:rPr lang="en-US" dirty="0"/>
              <a:t>Risk </a:t>
            </a:r>
            <a:r>
              <a:rPr lang="en-US" dirty="0" smtClean="0"/>
              <a:t>Handling</a:t>
            </a:r>
          </a:p>
          <a:p>
            <a:pPr marL="800100" lvl="1" indent="-342900">
              <a:buFont typeface="Wingdings" panose="05000000000000000000" pitchFamily="2" charset="2"/>
              <a:buChar char="v"/>
            </a:pPr>
            <a:r>
              <a:rPr lang="en-US" dirty="0"/>
              <a:t>Good for large </a:t>
            </a:r>
            <a:r>
              <a:rPr lang="en-US" dirty="0" smtClean="0"/>
              <a:t>projects</a:t>
            </a:r>
          </a:p>
          <a:p>
            <a:pPr marL="800100" lvl="1" indent="-342900">
              <a:buFont typeface="Wingdings" panose="05000000000000000000" pitchFamily="2" charset="2"/>
              <a:buChar char="v"/>
            </a:pPr>
            <a:r>
              <a:rPr lang="en-US" dirty="0"/>
              <a:t>Flexibility in </a:t>
            </a:r>
            <a:r>
              <a:rPr lang="en-US" dirty="0" smtClean="0"/>
              <a:t>Requirements</a:t>
            </a:r>
          </a:p>
          <a:p>
            <a:pPr marL="800100" lvl="1" indent="-342900">
              <a:buFont typeface="Wingdings" panose="05000000000000000000" pitchFamily="2" charset="2"/>
              <a:buChar char="v"/>
            </a:pPr>
            <a:r>
              <a:rPr lang="en-US" dirty="0"/>
              <a:t>Customer </a:t>
            </a:r>
            <a:r>
              <a:rPr lang="en-US" dirty="0" smtClean="0"/>
              <a:t>Satisfaction</a:t>
            </a:r>
          </a:p>
          <a:p>
            <a:pPr marL="800100" lvl="1" indent="-342900">
              <a:buFont typeface="Wingdings" panose="05000000000000000000" pitchFamily="2" charset="2"/>
              <a:buChar char="v"/>
            </a:pPr>
            <a:endParaRPr lang="en-US" sz="2000" dirty="0"/>
          </a:p>
          <a:p>
            <a:r>
              <a:rPr lang="en-US" sz="2000" b="1" dirty="0"/>
              <a:t>Disadvantages</a:t>
            </a:r>
          </a:p>
          <a:p>
            <a:pPr marL="800100" lvl="1" indent="-342900">
              <a:buFont typeface="Wingdings" panose="05000000000000000000" pitchFamily="2" charset="2"/>
              <a:buChar char="v"/>
            </a:pPr>
            <a:r>
              <a:rPr lang="en-US" dirty="0" smtClean="0"/>
              <a:t>Complex</a:t>
            </a:r>
          </a:p>
          <a:p>
            <a:pPr marL="800100" lvl="1" indent="-342900">
              <a:buFont typeface="Wingdings" panose="05000000000000000000" pitchFamily="2" charset="2"/>
              <a:buChar char="v"/>
            </a:pPr>
            <a:r>
              <a:rPr lang="en-US" dirty="0" smtClean="0"/>
              <a:t>Expensive</a:t>
            </a:r>
          </a:p>
          <a:p>
            <a:pPr marL="800100" lvl="1" indent="-342900">
              <a:buFont typeface="Wingdings" panose="05000000000000000000" pitchFamily="2" charset="2"/>
              <a:buChar char="v"/>
            </a:pPr>
            <a:r>
              <a:rPr lang="en-US" dirty="0"/>
              <a:t>Too much dependable on Risk </a:t>
            </a:r>
            <a:r>
              <a:rPr lang="en-US" dirty="0" smtClean="0"/>
              <a:t>Analysis</a:t>
            </a:r>
          </a:p>
          <a:p>
            <a:pPr marL="800100" lvl="1" indent="-342900">
              <a:buFont typeface="Wingdings" panose="05000000000000000000" pitchFamily="2" charset="2"/>
              <a:buChar char="v"/>
            </a:pPr>
            <a:r>
              <a:rPr lang="en-US" dirty="0"/>
              <a:t>Difficulty in time management</a:t>
            </a:r>
            <a:endParaRPr lang="en-CA" altLang="en-US" sz="2000" dirty="0"/>
          </a:p>
        </p:txBody>
      </p:sp>
      <p:sp>
        <p:nvSpPr>
          <p:cNvPr id="5" name="TextBox 4"/>
          <p:cNvSpPr txBox="1"/>
          <p:nvPr/>
        </p:nvSpPr>
        <p:spPr>
          <a:xfrm>
            <a:off x="2484637" y="6426674"/>
            <a:ext cx="4177939" cy="276999"/>
          </a:xfrm>
          <a:prstGeom prst="rect">
            <a:avLst/>
          </a:prstGeom>
          <a:noFill/>
        </p:spPr>
        <p:txBody>
          <a:bodyPr wrap="none" rtlCol="0">
            <a:spAutoFit/>
          </a:bodyPr>
          <a:lstStyle/>
          <a:p>
            <a:r>
              <a:rPr lang="en-GB" sz="1200" dirty="0">
                <a:hlinkClick r:id="rId2"/>
              </a:rPr>
              <a:t>https://www.javatpoint.com/software-engineering-spiral-model</a:t>
            </a:r>
            <a:endParaRPr lang="en-GB" sz="1200" dirty="0"/>
          </a:p>
        </p:txBody>
      </p:sp>
    </p:spTree>
    <p:extLst>
      <p:ext uri="{BB962C8B-B14F-4D97-AF65-F5344CB8AC3E}">
        <p14:creationId xmlns:p14="http://schemas.microsoft.com/office/powerpoint/2010/main" val="3631725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Incremental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640186"/>
            <a:ext cx="8963685" cy="1477328"/>
          </a:xfrm>
          <a:prstGeom prst="rect">
            <a:avLst/>
          </a:prstGeom>
        </p:spPr>
        <p:txBody>
          <a:bodyPr wrap="square">
            <a:spAutoFit/>
          </a:bodyPr>
          <a:lstStyle/>
          <a:p>
            <a:pPr algn="just"/>
            <a:r>
              <a:rPr lang="en-US" b="1" dirty="0"/>
              <a:t>Incremental process model </a:t>
            </a:r>
            <a:r>
              <a:rPr lang="en-US" dirty="0"/>
              <a:t>is also know as </a:t>
            </a:r>
            <a:r>
              <a:rPr lang="en-US" b="1" dirty="0"/>
              <a:t>Successive version model</a:t>
            </a:r>
            <a:r>
              <a:rPr lang="en-US" dirty="0"/>
              <a:t>. </a:t>
            </a:r>
            <a:endParaRPr lang="en-US" dirty="0" smtClean="0"/>
          </a:p>
          <a:p>
            <a:pPr algn="just"/>
            <a:endParaRPr lang="en-US" dirty="0"/>
          </a:p>
          <a:p>
            <a:pPr algn="just"/>
            <a:r>
              <a:rPr lang="en-US" dirty="0"/>
              <a:t>First, a simple working system implementing only a few basic features is built and then that is delivered to the customer. Then thereafter many successive iterations/ versions are implemented and delivered to the customer until the desired system is released.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671512"/>
            <a:ext cx="4470133" cy="1472878"/>
          </a:xfrm>
          <a:prstGeom prst="rect">
            <a:avLst/>
          </a:prstGeom>
        </p:spPr>
      </p:pic>
      <p:sp>
        <p:nvSpPr>
          <p:cNvPr id="5" name="Rectangle 4"/>
          <p:cNvSpPr/>
          <p:nvPr/>
        </p:nvSpPr>
        <p:spPr>
          <a:xfrm>
            <a:off x="46045" y="5248116"/>
            <a:ext cx="8806218" cy="646331"/>
          </a:xfrm>
          <a:prstGeom prst="rect">
            <a:avLst/>
          </a:prstGeom>
        </p:spPr>
        <p:txBody>
          <a:bodyPr wrap="square">
            <a:spAutoFit/>
          </a:bodyPr>
          <a:lstStyle/>
          <a:p>
            <a:r>
              <a:rPr lang="en-GB" dirty="0">
                <a:solidFill>
                  <a:srgbClr val="222222"/>
                </a:solidFill>
                <a:latin typeface="Source Sans Pro"/>
              </a:rPr>
              <a:t>Incremental Model is a process of software development where requirements are broken down into multiple standalone modules of software development cycle.</a:t>
            </a:r>
            <a:endParaRPr lang="en-GB" dirty="0"/>
          </a:p>
        </p:txBody>
      </p:sp>
      <p:pic>
        <p:nvPicPr>
          <p:cNvPr id="2050" name="Picture 2" descr="What is Incremental model in SDLC? Advantages &amp; Disadvant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888" y="2380231"/>
            <a:ext cx="3000375" cy="22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688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Incremental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62055"/>
            <a:ext cx="7924800" cy="5429146"/>
          </a:xfrm>
          <a:prstGeom prst="rect">
            <a:avLst/>
          </a:prstGeom>
        </p:spPr>
      </p:pic>
    </p:spTree>
    <p:extLst>
      <p:ext uri="{BB962C8B-B14F-4D97-AF65-F5344CB8AC3E}">
        <p14:creationId xmlns:p14="http://schemas.microsoft.com/office/powerpoint/2010/main" val="3841541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Incremental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437113" y="992616"/>
            <a:ext cx="3412024" cy="369332"/>
          </a:xfrm>
          <a:prstGeom prst="rect">
            <a:avLst/>
          </a:prstGeom>
        </p:spPr>
        <p:txBody>
          <a:bodyPr wrap="none">
            <a:spAutoFit/>
          </a:bodyPr>
          <a:lstStyle/>
          <a:p>
            <a:r>
              <a:rPr lang="en-GB" b="1" dirty="0">
                <a:latin typeface="Roboto"/>
              </a:rPr>
              <a:t>Types of Incremental model –</a:t>
            </a:r>
            <a:endParaRPr lang="en-GB" dirty="0"/>
          </a:p>
        </p:txBody>
      </p:sp>
      <p:sp>
        <p:nvSpPr>
          <p:cNvPr id="5" name="Rectangle 4"/>
          <p:cNvSpPr/>
          <p:nvPr/>
        </p:nvSpPr>
        <p:spPr>
          <a:xfrm>
            <a:off x="382114" y="2077189"/>
            <a:ext cx="8325887" cy="923330"/>
          </a:xfrm>
          <a:prstGeom prst="rect">
            <a:avLst/>
          </a:prstGeom>
        </p:spPr>
        <p:txBody>
          <a:bodyPr wrap="square">
            <a:spAutoFit/>
          </a:bodyPr>
          <a:lstStyle/>
          <a:p>
            <a:r>
              <a:rPr lang="en-GB" b="1" dirty="0">
                <a:latin typeface="Roboto"/>
              </a:rPr>
              <a:t>Staged Delivery Model – </a:t>
            </a:r>
            <a:endParaRPr lang="en-GB" b="1" dirty="0" smtClean="0">
              <a:latin typeface="Roboto"/>
            </a:endParaRPr>
          </a:p>
          <a:p>
            <a:endParaRPr lang="en-GB" b="1" dirty="0">
              <a:latin typeface="Roboto"/>
            </a:endParaRPr>
          </a:p>
          <a:p>
            <a:r>
              <a:rPr lang="en-GB" dirty="0" smtClean="0">
                <a:latin typeface="Roboto"/>
              </a:rPr>
              <a:t>Construction </a:t>
            </a:r>
            <a:r>
              <a:rPr lang="en-GB" dirty="0">
                <a:latin typeface="Roboto"/>
              </a:rPr>
              <a:t>of only one part of the project at a time.</a:t>
            </a:r>
            <a:endParaRPr lang="en-GB" dirty="0"/>
          </a:p>
        </p:txBody>
      </p:sp>
      <p:sp>
        <p:nvSpPr>
          <p:cNvPr id="6" name="Rectangle 5"/>
          <p:cNvSpPr/>
          <p:nvPr/>
        </p:nvSpPr>
        <p:spPr>
          <a:xfrm>
            <a:off x="382114" y="3376995"/>
            <a:ext cx="8554488" cy="1477328"/>
          </a:xfrm>
          <a:prstGeom prst="rect">
            <a:avLst/>
          </a:prstGeom>
        </p:spPr>
        <p:txBody>
          <a:bodyPr wrap="square">
            <a:spAutoFit/>
          </a:bodyPr>
          <a:lstStyle/>
          <a:p>
            <a:r>
              <a:rPr lang="en-GB" b="1" dirty="0">
                <a:latin typeface="Roboto"/>
              </a:rPr>
              <a:t>Parallel Development Model </a:t>
            </a:r>
            <a:r>
              <a:rPr lang="en-GB" b="1" dirty="0" smtClean="0">
                <a:latin typeface="Roboto"/>
              </a:rPr>
              <a:t>–</a:t>
            </a:r>
          </a:p>
          <a:p>
            <a:r>
              <a:rPr lang="en-GB" b="1" dirty="0">
                <a:latin typeface="Roboto"/>
              </a:rPr>
              <a:t> </a:t>
            </a:r>
            <a:endParaRPr lang="en-GB" b="1" dirty="0" smtClean="0">
              <a:latin typeface="Roboto"/>
            </a:endParaRPr>
          </a:p>
          <a:p>
            <a:r>
              <a:rPr lang="en-GB" dirty="0" smtClean="0">
                <a:latin typeface="Roboto"/>
              </a:rPr>
              <a:t>Different </a:t>
            </a:r>
            <a:r>
              <a:rPr lang="en-GB" dirty="0">
                <a:latin typeface="Roboto"/>
              </a:rPr>
              <a:t>subsystems are developed at the same time. It can decrease the calendar time needed for the development, i.e. TTM (Time to Market), if enough Resources are available.</a:t>
            </a:r>
            <a:endParaRPr lang="en-GB" dirty="0"/>
          </a:p>
        </p:txBody>
      </p:sp>
      <p:sp>
        <p:nvSpPr>
          <p:cNvPr id="14" name="Rectangle 13"/>
          <p:cNvSpPr/>
          <p:nvPr/>
        </p:nvSpPr>
        <p:spPr>
          <a:xfrm>
            <a:off x="2143125" y="6493684"/>
            <a:ext cx="5257800" cy="261610"/>
          </a:xfrm>
          <a:prstGeom prst="rect">
            <a:avLst/>
          </a:prstGeom>
        </p:spPr>
        <p:txBody>
          <a:bodyPr wrap="square">
            <a:spAutoFit/>
          </a:bodyPr>
          <a:lstStyle/>
          <a:p>
            <a:r>
              <a:rPr lang="en-GB" sz="1100" dirty="0">
                <a:hlinkClick r:id="rId2"/>
              </a:rPr>
              <a:t>https://www.geeksforgeeks.org/software-engineering-incremental-process-model/</a:t>
            </a:r>
            <a:endParaRPr lang="en-GB" sz="1100" dirty="0"/>
          </a:p>
        </p:txBody>
      </p:sp>
    </p:spTree>
    <p:extLst>
      <p:ext uri="{BB962C8B-B14F-4D97-AF65-F5344CB8AC3E}">
        <p14:creationId xmlns:p14="http://schemas.microsoft.com/office/powerpoint/2010/main" val="830833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Incremental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5" name="Rectangle 4"/>
          <p:cNvSpPr/>
          <p:nvPr/>
        </p:nvSpPr>
        <p:spPr>
          <a:xfrm>
            <a:off x="155041" y="683243"/>
            <a:ext cx="8325887" cy="369332"/>
          </a:xfrm>
          <a:prstGeom prst="rect">
            <a:avLst/>
          </a:prstGeom>
        </p:spPr>
        <p:txBody>
          <a:bodyPr wrap="square">
            <a:spAutoFit/>
          </a:bodyPr>
          <a:lstStyle/>
          <a:p>
            <a:r>
              <a:rPr lang="en-GB" b="1" dirty="0">
                <a:latin typeface="Roboto"/>
              </a:rPr>
              <a:t>Staged Delivery Model – </a:t>
            </a:r>
            <a:endParaRPr lang="en-GB"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86" y="1298540"/>
            <a:ext cx="7284895" cy="5047180"/>
          </a:xfrm>
          <a:prstGeom prst="rect">
            <a:avLst/>
          </a:prstGeom>
        </p:spPr>
      </p:pic>
      <p:sp>
        <p:nvSpPr>
          <p:cNvPr id="14" name="Rectangle 13"/>
          <p:cNvSpPr/>
          <p:nvPr/>
        </p:nvSpPr>
        <p:spPr>
          <a:xfrm>
            <a:off x="2143125" y="6493684"/>
            <a:ext cx="5257800" cy="261610"/>
          </a:xfrm>
          <a:prstGeom prst="rect">
            <a:avLst/>
          </a:prstGeom>
        </p:spPr>
        <p:txBody>
          <a:bodyPr wrap="square">
            <a:spAutoFit/>
          </a:bodyPr>
          <a:lstStyle/>
          <a:p>
            <a:r>
              <a:rPr lang="en-GB" sz="1100" dirty="0">
                <a:hlinkClick r:id="rId3"/>
              </a:rPr>
              <a:t>https://www.geeksforgeeks.org/software-engineering-incremental-process-model/</a:t>
            </a:r>
            <a:endParaRPr lang="en-GB" sz="1100" dirty="0"/>
          </a:p>
        </p:txBody>
      </p:sp>
    </p:spTree>
    <p:extLst>
      <p:ext uri="{BB962C8B-B14F-4D97-AF65-F5344CB8AC3E}">
        <p14:creationId xmlns:p14="http://schemas.microsoft.com/office/powerpoint/2010/main" val="3705363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Incremental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6" name="Rectangle 5"/>
          <p:cNvSpPr/>
          <p:nvPr/>
        </p:nvSpPr>
        <p:spPr>
          <a:xfrm>
            <a:off x="74348" y="975341"/>
            <a:ext cx="8554488" cy="369332"/>
          </a:xfrm>
          <a:prstGeom prst="rect">
            <a:avLst/>
          </a:prstGeom>
        </p:spPr>
        <p:txBody>
          <a:bodyPr wrap="square">
            <a:spAutoFit/>
          </a:bodyPr>
          <a:lstStyle/>
          <a:p>
            <a:r>
              <a:rPr lang="en-GB" b="1" dirty="0">
                <a:latin typeface="Roboto"/>
              </a:rPr>
              <a:t>Parallel Development Model – </a:t>
            </a:r>
            <a:endParaRPr lang="en-GB"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58" y="1479349"/>
            <a:ext cx="7391400" cy="5117867"/>
          </a:xfrm>
          <a:prstGeom prst="rect">
            <a:avLst/>
          </a:prstGeom>
        </p:spPr>
      </p:pic>
      <p:sp>
        <p:nvSpPr>
          <p:cNvPr id="14" name="Rectangle 13"/>
          <p:cNvSpPr/>
          <p:nvPr/>
        </p:nvSpPr>
        <p:spPr>
          <a:xfrm>
            <a:off x="2143125" y="6493684"/>
            <a:ext cx="5257800" cy="261610"/>
          </a:xfrm>
          <a:prstGeom prst="rect">
            <a:avLst/>
          </a:prstGeom>
        </p:spPr>
        <p:txBody>
          <a:bodyPr wrap="square">
            <a:spAutoFit/>
          </a:bodyPr>
          <a:lstStyle/>
          <a:p>
            <a:r>
              <a:rPr lang="en-GB" sz="1100" dirty="0">
                <a:hlinkClick r:id="rId3"/>
              </a:rPr>
              <a:t>https://www.geeksforgeeks.org/software-engineering-incremental-process-model/</a:t>
            </a:r>
            <a:endParaRPr lang="en-GB" sz="1100" dirty="0"/>
          </a:p>
        </p:txBody>
      </p:sp>
    </p:spTree>
    <p:extLst>
      <p:ext uri="{BB962C8B-B14F-4D97-AF65-F5344CB8AC3E}">
        <p14:creationId xmlns:p14="http://schemas.microsoft.com/office/powerpoint/2010/main" val="3537736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Incremental 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19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4801314"/>
          </a:xfrm>
          <a:prstGeom prst="rect">
            <a:avLst/>
          </a:prstGeom>
        </p:spPr>
        <p:txBody>
          <a:bodyPr wrap="square">
            <a:spAutoFit/>
          </a:bodyPr>
          <a:lstStyle/>
          <a:p>
            <a:r>
              <a:rPr lang="en-US" b="1" dirty="0"/>
              <a:t>When we use the Incremental Model?</a:t>
            </a:r>
          </a:p>
          <a:p>
            <a:pPr marL="742950" lvl="1" indent="-285750">
              <a:buFont typeface="Wingdings" panose="05000000000000000000" pitchFamily="2" charset="2"/>
              <a:buChar char="v"/>
            </a:pPr>
            <a:r>
              <a:rPr lang="en-US" dirty="0"/>
              <a:t>Funding Schedule, Risk, Program Complexity, or need for early realization of benefits.</a:t>
            </a:r>
          </a:p>
          <a:p>
            <a:pPr marL="742950" lvl="1" indent="-285750">
              <a:buFont typeface="Wingdings" panose="05000000000000000000" pitchFamily="2" charset="2"/>
              <a:buChar char="v"/>
            </a:pPr>
            <a:r>
              <a:rPr lang="en-US" dirty="0"/>
              <a:t>When Requirements are known up-front.</a:t>
            </a:r>
          </a:p>
          <a:p>
            <a:pPr marL="742950" lvl="1" indent="-285750">
              <a:buFont typeface="Wingdings" panose="05000000000000000000" pitchFamily="2" charset="2"/>
              <a:buChar char="v"/>
            </a:pPr>
            <a:r>
              <a:rPr lang="en-US" dirty="0"/>
              <a:t>When Projects having lengthy developments schedules.</a:t>
            </a:r>
          </a:p>
          <a:p>
            <a:pPr marL="742950" lvl="1" indent="-285750">
              <a:buFont typeface="Wingdings" panose="05000000000000000000" pitchFamily="2" charset="2"/>
              <a:buChar char="v"/>
            </a:pPr>
            <a:r>
              <a:rPr lang="en-US" dirty="0"/>
              <a:t>Projects with new Technology. </a:t>
            </a:r>
            <a:endParaRPr lang="en-US" dirty="0" smtClean="0"/>
          </a:p>
          <a:p>
            <a:endParaRPr lang="en-US" b="1" dirty="0"/>
          </a:p>
          <a:p>
            <a:r>
              <a:rPr lang="en-US" b="1" dirty="0" smtClean="0"/>
              <a:t>Advantage </a:t>
            </a:r>
          </a:p>
          <a:p>
            <a:pPr marL="742950" lvl="1" indent="-285750">
              <a:buFont typeface="Wingdings" panose="05000000000000000000" pitchFamily="2" charset="2"/>
              <a:buChar char="v"/>
            </a:pPr>
            <a:r>
              <a:rPr lang="en-US" dirty="0" smtClean="0"/>
              <a:t>Errors </a:t>
            </a:r>
            <a:r>
              <a:rPr lang="en-US" dirty="0"/>
              <a:t>are easy to be recognized.</a:t>
            </a:r>
          </a:p>
          <a:p>
            <a:pPr marL="742950" lvl="1" indent="-285750">
              <a:buFont typeface="Wingdings" panose="05000000000000000000" pitchFamily="2" charset="2"/>
              <a:buChar char="v"/>
            </a:pPr>
            <a:r>
              <a:rPr lang="en-US" dirty="0"/>
              <a:t>Easier to test and debug</a:t>
            </a:r>
          </a:p>
          <a:p>
            <a:pPr marL="742950" lvl="1" indent="-285750">
              <a:buFont typeface="Wingdings" panose="05000000000000000000" pitchFamily="2" charset="2"/>
              <a:buChar char="v"/>
            </a:pPr>
            <a:r>
              <a:rPr lang="en-US" dirty="0"/>
              <a:t>More flexible.</a:t>
            </a:r>
          </a:p>
          <a:p>
            <a:pPr marL="742950" lvl="1" indent="-285750">
              <a:buFont typeface="Wingdings" panose="05000000000000000000" pitchFamily="2" charset="2"/>
              <a:buChar char="v"/>
            </a:pPr>
            <a:r>
              <a:rPr lang="en-US" dirty="0"/>
              <a:t>Simple to manage risk because it handled during its iteration.</a:t>
            </a:r>
          </a:p>
          <a:p>
            <a:pPr marL="742950" lvl="1" indent="-285750">
              <a:buFont typeface="Wingdings" panose="05000000000000000000" pitchFamily="2" charset="2"/>
              <a:buChar char="v"/>
            </a:pPr>
            <a:r>
              <a:rPr lang="en-US" dirty="0"/>
              <a:t>The Client gets important functionality early</a:t>
            </a:r>
            <a:r>
              <a:rPr lang="en-US" dirty="0" smtClean="0"/>
              <a:t>.</a:t>
            </a:r>
          </a:p>
          <a:p>
            <a:pPr marL="742950" lvl="1" indent="-285750">
              <a:buFont typeface="Wingdings" panose="05000000000000000000" pitchFamily="2" charset="2"/>
              <a:buChar char="v"/>
            </a:pPr>
            <a:endParaRPr lang="en-US" dirty="0"/>
          </a:p>
          <a:p>
            <a:r>
              <a:rPr lang="en-US" b="1" dirty="0"/>
              <a:t>Disadvantage </a:t>
            </a:r>
            <a:endParaRPr lang="en-US" b="1" dirty="0" smtClean="0"/>
          </a:p>
          <a:p>
            <a:pPr marL="742950" lvl="1" indent="-285750">
              <a:buFont typeface="Wingdings" panose="05000000000000000000" pitchFamily="2" charset="2"/>
              <a:buChar char="v"/>
            </a:pPr>
            <a:r>
              <a:rPr lang="en-US" dirty="0" smtClean="0"/>
              <a:t>Need </a:t>
            </a:r>
            <a:r>
              <a:rPr lang="en-US" dirty="0"/>
              <a:t>for good planning</a:t>
            </a:r>
          </a:p>
          <a:p>
            <a:pPr marL="742950" lvl="1" indent="-285750">
              <a:buFont typeface="Wingdings" panose="05000000000000000000" pitchFamily="2" charset="2"/>
              <a:buChar char="v"/>
            </a:pPr>
            <a:r>
              <a:rPr lang="en-US" dirty="0"/>
              <a:t>Total Cost is high.</a:t>
            </a:r>
          </a:p>
          <a:p>
            <a:pPr marL="742950" lvl="1" indent="-285750">
              <a:buFont typeface="Wingdings" panose="05000000000000000000" pitchFamily="2" charset="2"/>
              <a:buChar char="v"/>
            </a:pPr>
            <a:r>
              <a:rPr lang="en-US" dirty="0"/>
              <a:t>Well defined module interfaces are needed.</a:t>
            </a:r>
          </a:p>
        </p:txBody>
      </p:sp>
    </p:spTree>
    <p:extLst>
      <p:ext uri="{BB962C8B-B14F-4D97-AF65-F5344CB8AC3E}">
        <p14:creationId xmlns:p14="http://schemas.microsoft.com/office/powerpoint/2010/main" val="1748901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smtClean="0">
                <a:latin typeface="Times New Roman" panose="02020603050405020304" pitchFamily="18" charset="0"/>
                <a:cs typeface="Times New Roman" panose="02020603050405020304" pitchFamily="18" charset="0"/>
              </a:rPr>
              <a:t>Lecture Outlines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p:cNvSpPr txBox="1"/>
          <p:nvPr/>
        </p:nvSpPr>
        <p:spPr>
          <a:xfrm>
            <a:off x="1295400" y="1551152"/>
            <a:ext cx="7133941" cy="3785652"/>
          </a:xfrm>
          <a:prstGeom prst="rect">
            <a:avLst/>
          </a:prstGeom>
          <a:noFill/>
        </p:spPr>
        <p:txBody>
          <a:bodyPr wrap="none" rtlCol="0">
            <a:spAutoFit/>
          </a:bodyPr>
          <a:lstStyle/>
          <a:p>
            <a:pPr marL="285750" indent="-285750">
              <a:lnSpc>
                <a:spcPct val="150000"/>
              </a:lnSpc>
              <a:buFont typeface="Wingdings" panose="05000000000000000000" pitchFamily="2" charset="2"/>
              <a:buChar char="v"/>
            </a:pPr>
            <a:r>
              <a:rPr lang="en-US" sz="3200" b="1" dirty="0">
                <a:cs typeface="Times New Roman" panose="02020603050405020304" pitchFamily="18" charset="0"/>
              </a:rPr>
              <a:t>Rapid application development model </a:t>
            </a:r>
            <a:endParaRPr lang="en-US" sz="3200" b="1" dirty="0" smtClean="0">
              <a:cs typeface="Times New Roman" panose="02020603050405020304" pitchFamily="18" charset="0"/>
            </a:endParaRPr>
          </a:p>
          <a:p>
            <a:pPr marL="285750" indent="-285750">
              <a:lnSpc>
                <a:spcPct val="150000"/>
              </a:lnSpc>
              <a:buFont typeface="Wingdings" panose="05000000000000000000" pitchFamily="2" charset="2"/>
              <a:buChar char="v"/>
            </a:pPr>
            <a:r>
              <a:rPr lang="en-US" sz="3200" b="1" dirty="0" smtClean="0">
                <a:cs typeface="Times New Roman" panose="02020603050405020304" pitchFamily="18" charset="0"/>
              </a:rPr>
              <a:t>Spiral Model</a:t>
            </a:r>
          </a:p>
          <a:p>
            <a:pPr marL="285750" indent="-285750">
              <a:lnSpc>
                <a:spcPct val="150000"/>
              </a:lnSpc>
              <a:buFont typeface="Wingdings" panose="05000000000000000000" pitchFamily="2" charset="2"/>
              <a:buChar char="v"/>
            </a:pPr>
            <a:r>
              <a:rPr lang="en-US" sz="3200" b="1" dirty="0">
                <a:cs typeface="Times New Roman" panose="02020603050405020304" pitchFamily="18" charset="0"/>
              </a:rPr>
              <a:t>Incremental </a:t>
            </a:r>
            <a:r>
              <a:rPr lang="en-US" sz="3200" b="1" dirty="0" smtClean="0">
                <a:cs typeface="Times New Roman" panose="02020603050405020304" pitchFamily="18" charset="0"/>
              </a:rPr>
              <a:t>Model</a:t>
            </a:r>
          </a:p>
          <a:p>
            <a:pPr marL="285750" indent="-285750">
              <a:lnSpc>
                <a:spcPct val="150000"/>
              </a:lnSpc>
              <a:buFont typeface="Wingdings" panose="05000000000000000000" pitchFamily="2" charset="2"/>
              <a:buChar char="v"/>
            </a:pPr>
            <a:r>
              <a:rPr lang="en-US" sz="3200" b="1" dirty="0" smtClean="0">
                <a:cs typeface="Times New Roman" panose="02020603050405020304" pitchFamily="18" charset="0"/>
              </a:rPr>
              <a:t>V-Model</a:t>
            </a:r>
          </a:p>
          <a:p>
            <a:pPr marL="285750" indent="-285750">
              <a:lnSpc>
                <a:spcPct val="150000"/>
              </a:lnSpc>
              <a:buFont typeface="Wingdings" panose="05000000000000000000" pitchFamily="2" charset="2"/>
              <a:buChar char="v"/>
            </a:pPr>
            <a:endParaRPr lang="en-US" sz="3200" b="1" dirty="0" smtClean="0">
              <a:cs typeface="Times New Roman" panose="02020603050405020304" pitchFamily="18" charset="0"/>
            </a:endParaRPr>
          </a:p>
        </p:txBody>
      </p:sp>
    </p:spTree>
    <p:extLst>
      <p:ext uri="{BB962C8B-B14F-4D97-AF65-F5344CB8AC3E}">
        <p14:creationId xmlns:p14="http://schemas.microsoft.com/office/powerpoint/2010/main" val="3068613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20</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286565" y="762000"/>
            <a:ext cx="8786301" cy="4708981"/>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000" dirty="0" smtClean="0"/>
              <a:t>The left side of the model is Software Development Life Cycle - </a:t>
            </a:r>
            <a:r>
              <a:rPr lang="en-US" sz="2000" b="1" dirty="0" smtClean="0"/>
              <a:t>SDLC</a:t>
            </a:r>
            <a:endParaRPr lang="en-US" sz="2000" dirty="0" smtClean="0"/>
          </a:p>
          <a:p>
            <a:pPr marL="342900" indent="-342900">
              <a:lnSpc>
                <a:spcPct val="150000"/>
              </a:lnSpc>
              <a:buFont typeface="Wingdings" panose="05000000000000000000" pitchFamily="2" charset="2"/>
              <a:buChar char="v"/>
            </a:pPr>
            <a:r>
              <a:rPr lang="en-US" sz="2000" dirty="0" smtClean="0"/>
              <a:t>The right side of the model is Software Test Life Cycle - </a:t>
            </a:r>
            <a:r>
              <a:rPr lang="en-US" sz="2000" b="1" dirty="0" smtClean="0"/>
              <a:t>STLC</a:t>
            </a:r>
            <a:endParaRPr lang="en-US" sz="2000" dirty="0" smtClean="0"/>
          </a:p>
          <a:p>
            <a:pPr marL="342900" indent="-342900">
              <a:lnSpc>
                <a:spcPct val="150000"/>
              </a:lnSpc>
              <a:buFont typeface="Wingdings" panose="05000000000000000000" pitchFamily="2" charset="2"/>
              <a:buChar char="v"/>
            </a:pPr>
            <a:r>
              <a:rPr lang="en-US" sz="2000" dirty="0" smtClean="0"/>
              <a:t>The entire figure looks like a V, hence the name </a:t>
            </a:r>
            <a:r>
              <a:rPr lang="en-US" sz="2000" b="1" dirty="0" smtClean="0"/>
              <a:t>V – model</a:t>
            </a:r>
            <a:endParaRPr lang="en-US" sz="2000" dirty="0" smtClean="0"/>
          </a:p>
          <a:p>
            <a:pPr marL="342900" indent="-342900">
              <a:lnSpc>
                <a:spcPct val="150000"/>
              </a:lnSpc>
              <a:buFont typeface="Wingdings" panose="05000000000000000000" pitchFamily="2" charset="2"/>
              <a:buChar char="v"/>
            </a:pPr>
            <a:r>
              <a:rPr lang="en-US" sz="2000" dirty="0" smtClean="0">
                <a:solidFill>
                  <a:srgbClr val="000000"/>
                </a:solidFill>
              </a:rPr>
              <a:t>V-Model referred to as the Verification and Validation Model.</a:t>
            </a:r>
          </a:p>
          <a:p>
            <a:pPr marL="342900" indent="-342900">
              <a:lnSpc>
                <a:spcPct val="150000"/>
              </a:lnSpc>
              <a:buFont typeface="Wingdings" panose="05000000000000000000" pitchFamily="2" charset="2"/>
              <a:buChar char="v"/>
            </a:pPr>
            <a:endParaRPr lang="en-US" sz="2000" dirty="0" smtClean="0">
              <a:solidFill>
                <a:srgbClr val="000000"/>
              </a:solidFill>
            </a:endParaRPr>
          </a:p>
          <a:p>
            <a:pPr marL="342900" indent="-342900">
              <a:lnSpc>
                <a:spcPct val="150000"/>
              </a:lnSpc>
              <a:buFont typeface="Wingdings" panose="05000000000000000000" pitchFamily="2" charset="2"/>
              <a:buChar char="v"/>
            </a:pPr>
            <a:r>
              <a:rPr lang="en-US" sz="2000" dirty="0"/>
              <a:t>P</a:t>
            </a:r>
            <a:r>
              <a:rPr lang="en-US" sz="2000" dirty="0" smtClean="0"/>
              <a:t>rocess </a:t>
            </a:r>
            <a:r>
              <a:rPr lang="en-US" sz="2000" dirty="0"/>
              <a:t>executes in a sequential manner in V-shape</a:t>
            </a:r>
            <a:r>
              <a:rPr lang="en-US" sz="2000" dirty="0" smtClean="0"/>
              <a:t>.</a:t>
            </a:r>
          </a:p>
          <a:p>
            <a:pPr marL="342900" indent="-342900">
              <a:lnSpc>
                <a:spcPct val="150000"/>
              </a:lnSpc>
              <a:buFont typeface="Wingdings" panose="05000000000000000000" pitchFamily="2" charset="2"/>
              <a:buChar char="v"/>
            </a:pPr>
            <a:r>
              <a:rPr lang="en-US" sz="2000" dirty="0"/>
              <a:t> It is based on the association of a testing phase for each corresponding development stage</a:t>
            </a:r>
            <a:r>
              <a:rPr lang="en-US" sz="2000" dirty="0" smtClean="0"/>
              <a:t>.</a:t>
            </a:r>
            <a:r>
              <a:rPr lang="en-US" sz="2000" dirty="0"/>
              <a:t> Development of each step directly associated with the testing phase. </a:t>
            </a:r>
            <a:endParaRPr lang="en-US" sz="2000" dirty="0" smtClean="0"/>
          </a:p>
          <a:p>
            <a:pPr marL="342900" indent="-342900">
              <a:lnSpc>
                <a:spcPct val="150000"/>
              </a:lnSpc>
              <a:buFont typeface="Wingdings" panose="05000000000000000000" pitchFamily="2" charset="2"/>
              <a:buChar char="v"/>
            </a:pPr>
            <a:r>
              <a:rPr lang="en-US" sz="2000" dirty="0" smtClean="0"/>
              <a:t>The </a:t>
            </a:r>
            <a:r>
              <a:rPr lang="en-US" sz="2000" dirty="0"/>
              <a:t>next phase starts only after completion of the previous </a:t>
            </a:r>
            <a:r>
              <a:rPr lang="en-US" sz="2000" dirty="0" smtClean="0"/>
              <a:t>phase.</a:t>
            </a:r>
            <a:endParaRPr lang="en-US" sz="2000" dirty="0"/>
          </a:p>
        </p:txBody>
      </p:sp>
    </p:spTree>
    <p:extLst>
      <p:ext uri="{BB962C8B-B14F-4D97-AF65-F5344CB8AC3E}">
        <p14:creationId xmlns:p14="http://schemas.microsoft.com/office/powerpoint/2010/main" val="907857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21</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439" y="771007"/>
            <a:ext cx="6868069" cy="5464034"/>
          </a:xfrm>
          <a:prstGeom prst="rect">
            <a:avLst/>
          </a:prstGeom>
        </p:spPr>
      </p:pic>
      <p:sp>
        <p:nvSpPr>
          <p:cNvPr id="4" name="Rectangle 3"/>
          <p:cNvSpPr/>
          <p:nvPr/>
        </p:nvSpPr>
        <p:spPr>
          <a:xfrm>
            <a:off x="1600200" y="6309537"/>
            <a:ext cx="7010400" cy="369332"/>
          </a:xfrm>
          <a:prstGeom prst="rect">
            <a:avLst/>
          </a:prstGeom>
        </p:spPr>
        <p:txBody>
          <a:bodyPr wrap="square">
            <a:spAutoFit/>
          </a:bodyPr>
          <a:lstStyle/>
          <a:p>
            <a:r>
              <a:rPr lang="en-GB" dirty="0">
                <a:hlinkClick r:id="rId3"/>
              </a:rPr>
              <a:t>https://www.geeksforgeeks.org/software-engineering-sdlc-v-model/</a:t>
            </a:r>
            <a:endParaRPr lang="en-GB" dirty="0"/>
          </a:p>
        </p:txBody>
      </p:sp>
      <p:cxnSp>
        <p:nvCxnSpPr>
          <p:cNvPr id="10" name="Straight Arrow Connector 9"/>
          <p:cNvCxnSpPr/>
          <p:nvPr/>
        </p:nvCxnSpPr>
        <p:spPr>
          <a:xfrm>
            <a:off x="457200" y="1240351"/>
            <a:ext cx="2362200" cy="4398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553200" y="1600200"/>
            <a:ext cx="1752600" cy="419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185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22</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550088" y="800704"/>
            <a:ext cx="3186073" cy="2352952"/>
          </a:xfrm>
          <a:prstGeom prst="rect">
            <a:avLst/>
          </a:prstGeom>
        </p:spPr>
        <p:txBody>
          <a:bodyPr wrap="square">
            <a:spAutoFit/>
          </a:bodyPr>
          <a:lstStyle/>
          <a:p>
            <a:pPr fontAlgn="base">
              <a:lnSpc>
                <a:spcPct val="150000"/>
              </a:lnSpc>
            </a:pPr>
            <a:r>
              <a:rPr lang="en-US" sz="2000" b="1" dirty="0" smtClean="0"/>
              <a:t>Design Phase:</a:t>
            </a:r>
          </a:p>
          <a:p>
            <a:pPr marL="285750" indent="-285750" fontAlgn="base">
              <a:lnSpc>
                <a:spcPct val="150000"/>
              </a:lnSpc>
              <a:buFont typeface="Wingdings" panose="05000000000000000000" pitchFamily="2" charset="2"/>
              <a:buChar char="v"/>
            </a:pPr>
            <a:r>
              <a:rPr lang="en-US" sz="2000" dirty="0" smtClean="0"/>
              <a:t>Requirement Analysis</a:t>
            </a:r>
          </a:p>
          <a:p>
            <a:pPr marL="285750" indent="-285750" fontAlgn="base">
              <a:lnSpc>
                <a:spcPct val="150000"/>
              </a:lnSpc>
              <a:buFont typeface="Wingdings" panose="05000000000000000000" pitchFamily="2" charset="2"/>
              <a:buChar char="v"/>
            </a:pPr>
            <a:r>
              <a:rPr lang="en-US" sz="2000" dirty="0" smtClean="0"/>
              <a:t>System Design</a:t>
            </a:r>
          </a:p>
          <a:p>
            <a:pPr marL="285750" indent="-285750" fontAlgn="base">
              <a:lnSpc>
                <a:spcPct val="150000"/>
              </a:lnSpc>
              <a:buFont typeface="Wingdings" panose="05000000000000000000" pitchFamily="2" charset="2"/>
              <a:buChar char="v"/>
            </a:pPr>
            <a:r>
              <a:rPr lang="en-US" sz="2000" dirty="0" smtClean="0"/>
              <a:t>Architectural Design</a:t>
            </a:r>
          </a:p>
          <a:p>
            <a:pPr marL="285750" indent="-285750" fontAlgn="base">
              <a:lnSpc>
                <a:spcPct val="150000"/>
              </a:lnSpc>
              <a:buFont typeface="Wingdings" panose="05000000000000000000" pitchFamily="2" charset="2"/>
              <a:buChar char="v"/>
            </a:pPr>
            <a:r>
              <a:rPr lang="en-US" sz="2000" dirty="0" smtClean="0"/>
              <a:t>Module Design</a:t>
            </a:r>
            <a:endParaRPr lang="en-US" sz="2000" dirty="0"/>
          </a:p>
        </p:txBody>
      </p:sp>
      <p:sp>
        <p:nvSpPr>
          <p:cNvPr id="5" name="Rectangle 4"/>
          <p:cNvSpPr/>
          <p:nvPr/>
        </p:nvSpPr>
        <p:spPr>
          <a:xfrm>
            <a:off x="550088" y="3437797"/>
            <a:ext cx="3687804" cy="2400657"/>
          </a:xfrm>
          <a:prstGeom prst="rect">
            <a:avLst/>
          </a:prstGeom>
        </p:spPr>
        <p:txBody>
          <a:bodyPr wrap="none">
            <a:spAutoFit/>
          </a:bodyPr>
          <a:lstStyle/>
          <a:p>
            <a:pPr>
              <a:lnSpc>
                <a:spcPct val="150000"/>
              </a:lnSpc>
            </a:pPr>
            <a:r>
              <a:rPr lang="en-US" sz="2000" b="1" dirty="0">
                <a:ea typeface="Times New Roman" panose="02020603050405020304" pitchFamily="18" charset="0"/>
              </a:rPr>
              <a:t>Testing </a:t>
            </a:r>
            <a:r>
              <a:rPr lang="en-US" sz="2000" b="1" dirty="0" smtClean="0">
                <a:ea typeface="Times New Roman" panose="02020603050405020304" pitchFamily="18" charset="0"/>
              </a:rPr>
              <a:t>Phases</a:t>
            </a:r>
          </a:p>
          <a:p>
            <a:pPr marL="285750" indent="-285750">
              <a:lnSpc>
                <a:spcPct val="150000"/>
              </a:lnSpc>
              <a:buFont typeface="Wingdings" panose="05000000000000000000" pitchFamily="2" charset="2"/>
              <a:buChar char="v"/>
            </a:pPr>
            <a:r>
              <a:rPr lang="en-US" sz="2000" dirty="0"/>
              <a:t>Unit </a:t>
            </a:r>
            <a:r>
              <a:rPr lang="en-US" sz="2000" dirty="0" smtClean="0"/>
              <a:t>Testing</a:t>
            </a:r>
          </a:p>
          <a:p>
            <a:pPr marL="285750" indent="-285750">
              <a:lnSpc>
                <a:spcPct val="150000"/>
              </a:lnSpc>
              <a:buFont typeface="Wingdings" panose="05000000000000000000" pitchFamily="2" charset="2"/>
              <a:buChar char="v"/>
            </a:pPr>
            <a:r>
              <a:rPr lang="en-US" sz="2000" dirty="0"/>
              <a:t>Integration </a:t>
            </a:r>
            <a:r>
              <a:rPr lang="en-US" sz="2000" dirty="0" smtClean="0"/>
              <a:t>testing</a:t>
            </a:r>
          </a:p>
          <a:p>
            <a:pPr marL="285750" indent="-285750">
              <a:lnSpc>
                <a:spcPct val="150000"/>
              </a:lnSpc>
              <a:buFont typeface="Wingdings" panose="05000000000000000000" pitchFamily="2" charset="2"/>
              <a:buChar char="v"/>
            </a:pPr>
            <a:r>
              <a:rPr lang="en-US" sz="2000" dirty="0"/>
              <a:t>System </a:t>
            </a:r>
            <a:r>
              <a:rPr lang="en-US" sz="2000" dirty="0" smtClean="0"/>
              <a:t>Testing</a:t>
            </a:r>
          </a:p>
          <a:p>
            <a:pPr marL="285750" indent="-285750">
              <a:lnSpc>
                <a:spcPct val="150000"/>
              </a:lnSpc>
              <a:buFont typeface="Wingdings" panose="05000000000000000000" pitchFamily="2" charset="2"/>
              <a:buChar char="v"/>
            </a:pPr>
            <a:r>
              <a:rPr lang="en-US" sz="2000" dirty="0"/>
              <a:t>User Acceptance Testing (</a:t>
            </a:r>
            <a:r>
              <a:rPr lang="en-US" sz="2000" dirty="0" smtClean="0"/>
              <a:t>UAT)</a:t>
            </a:r>
            <a:endParaRPr lang="en-US" sz="20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6161" y="1413736"/>
            <a:ext cx="5155345" cy="4101441"/>
          </a:xfrm>
          <a:prstGeom prst="rect">
            <a:avLst/>
          </a:prstGeom>
        </p:spPr>
      </p:pic>
    </p:spTree>
    <p:extLst>
      <p:ext uri="{BB962C8B-B14F-4D97-AF65-F5344CB8AC3E}">
        <p14:creationId xmlns:p14="http://schemas.microsoft.com/office/powerpoint/2010/main" val="1873150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149187" y="636206"/>
            <a:ext cx="8806218" cy="6063198"/>
          </a:xfrm>
          <a:prstGeom prst="rect">
            <a:avLst/>
          </a:prstGeom>
        </p:spPr>
        <p:txBody>
          <a:bodyPr wrap="square">
            <a:spAutoFit/>
          </a:bodyPr>
          <a:lstStyle/>
          <a:p>
            <a:pPr fontAlgn="base">
              <a:lnSpc>
                <a:spcPct val="150000"/>
              </a:lnSpc>
            </a:pPr>
            <a:r>
              <a:rPr lang="en-US" sz="2400" b="1" dirty="0" smtClean="0"/>
              <a:t>Design Phase:</a:t>
            </a:r>
          </a:p>
          <a:p>
            <a:pPr fontAlgn="base">
              <a:lnSpc>
                <a:spcPct val="150000"/>
              </a:lnSpc>
            </a:pPr>
            <a:endParaRPr lang="en-US" sz="2400" b="1" dirty="0" smtClean="0"/>
          </a:p>
          <a:p>
            <a:pPr marL="285750" indent="-285750" fontAlgn="base">
              <a:buFont typeface="Arial" panose="020B0604020202020204" pitchFamily="34" charset="0"/>
              <a:buChar char="•"/>
            </a:pPr>
            <a:r>
              <a:rPr lang="en-GB" sz="2000" b="1" dirty="0"/>
              <a:t>Requirement Analysis:</a:t>
            </a:r>
            <a:r>
              <a:rPr lang="en-GB" sz="2000" dirty="0"/>
              <a:t> This phase contains detailed communication with the customer to understand their requirements and expectations. This stage is known as Requirement Gathering</a:t>
            </a:r>
            <a:r>
              <a:rPr lang="en-GB" sz="2000" dirty="0" smtClean="0"/>
              <a:t>.</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b="1" dirty="0"/>
              <a:t>System Design:</a:t>
            </a:r>
            <a:r>
              <a:rPr lang="en-GB" sz="2000" dirty="0"/>
              <a:t> This phase contains the system design and the complete hardware and communication setup for developing product</a:t>
            </a:r>
            <a:r>
              <a:rPr lang="en-GB" sz="2000" dirty="0" smtClean="0"/>
              <a:t>.</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b="1" dirty="0"/>
              <a:t>Architectural Design:</a:t>
            </a:r>
            <a:r>
              <a:rPr lang="en-GB" sz="2000" dirty="0"/>
              <a:t> System design is broken down further into modules taking up different functionalities. The data transfer and communication between the internal modules and with the outside world (other systems) is clearly understood</a:t>
            </a:r>
            <a:r>
              <a:rPr lang="en-GB" sz="2000" dirty="0" smtClean="0"/>
              <a:t>.</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b="1" dirty="0"/>
              <a:t>Module Design:</a:t>
            </a:r>
            <a:r>
              <a:rPr lang="en-GB" sz="2000" dirty="0"/>
              <a:t> In this phase the system breaks </a:t>
            </a:r>
            <a:r>
              <a:rPr lang="en-GB" sz="2000" dirty="0" smtClean="0"/>
              <a:t>down </a:t>
            </a:r>
            <a:r>
              <a:rPr lang="en-GB" sz="2000" dirty="0"/>
              <a:t>into small modules. The detailed design of modules is specified, also known as Low-Level Design (LLD).</a:t>
            </a:r>
          </a:p>
          <a:p>
            <a:pPr fontAlgn="base">
              <a:lnSpc>
                <a:spcPct val="150000"/>
              </a:lnSpc>
            </a:pPr>
            <a:endParaRPr lang="en-US" sz="2400" b="1" dirty="0" smtClean="0"/>
          </a:p>
        </p:txBody>
      </p:sp>
    </p:spTree>
    <p:extLst>
      <p:ext uri="{BB962C8B-B14F-4D97-AF65-F5344CB8AC3E}">
        <p14:creationId xmlns:p14="http://schemas.microsoft.com/office/powerpoint/2010/main" val="14812507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109182" y="553998"/>
            <a:ext cx="8806218" cy="5816977"/>
          </a:xfrm>
          <a:prstGeom prst="rect">
            <a:avLst/>
          </a:prstGeom>
        </p:spPr>
        <p:txBody>
          <a:bodyPr wrap="square">
            <a:spAutoFit/>
          </a:bodyPr>
          <a:lstStyle/>
          <a:p>
            <a:pPr fontAlgn="base">
              <a:lnSpc>
                <a:spcPct val="150000"/>
              </a:lnSpc>
            </a:pPr>
            <a:r>
              <a:rPr lang="en-US" sz="2400" b="1" dirty="0"/>
              <a:t>Testing Phases</a:t>
            </a:r>
          </a:p>
          <a:p>
            <a:pPr fontAlgn="base">
              <a:lnSpc>
                <a:spcPct val="150000"/>
              </a:lnSpc>
            </a:pPr>
            <a:endParaRPr lang="en-US" sz="2400" b="1" dirty="0" smtClean="0"/>
          </a:p>
          <a:p>
            <a:pPr marL="285750" indent="-285750" fontAlgn="base">
              <a:buFont typeface="Arial" panose="020B0604020202020204" pitchFamily="34" charset="0"/>
              <a:buChar char="•"/>
            </a:pPr>
            <a:r>
              <a:rPr lang="en-GB" sz="2000" b="1" dirty="0"/>
              <a:t>Unit Testing:</a:t>
            </a:r>
            <a:r>
              <a:rPr lang="en-GB" sz="2000" dirty="0"/>
              <a:t> Unit Test Plans are developed during module design phase. These Unit Test Plans are executed to eliminate bugs at code or unit level</a:t>
            </a:r>
            <a:r>
              <a:rPr lang="en-GB" sz="2000" dirty="0" smtClean="0"/>
              <a:t>.</a:t>
            </a:r>
          </a:p>
          <a:p>
            <a:pPr marL="285750" indent="-285750" fontAlgn="base">
              <a:buFont typeface="Arial" panose="020B0604020202020204" pitchFamily="34" charset="0"/>
              <a:buChar char="•"/>
            </a:pPr>
            <a:endParaRPr lang="en-GB" sz="2000" dirty="0"/>
          </a:p>
          <a:p>
            <a:pPr marL="285750" indent="-285750" fontAlgn="base">
              <a:buFont typeface="Arial" panose="020B0604020202020204" pitchFamily="34" charset="0"/>
              <a:buChar char="•"/>
            </a:pPr>
            <a:r>
              <a:rPr lang="en-GB" sz="2000" b="1" dirty="0"/>
              <a:t>Integration testing:</a:t>
            </a:r>
            <a:r>
              <a:rPr lang="en-GB" sz="2000" dirty="0"/>
              <a:t> After </a:t>
            </a:r>
            <a:r>
              <a:rPr lang="en-GB" sz="2000" b="1" dirty="0"/>
              <a:t>completion of unit te</a:t>
            </a:r>
            <a:r>
              <a:rPr lang="en-GB" sz="2000" dirty="0"/>
              <a:t>sting Integration testing is performed. In integration testing, the modules are integrated and the system is tested. Integration testing is performed on the </a:t>
            </a:r>
            <a:r>
              <a:rPr lang="en-GB" sz="2000" b="1" dirty="0"/>
              <a:t>Architecture design phase</a:t>
            </a:r>
            <a:r>
              <a:rPr lang="en-GB" sz="2000" dirty="0"/>
              <a:t>. </a:t>
            </a:r>
            <a:r>
              <a:rPr lang="en-GB" sz="2000" b="1" dirty="0"/>
              <a:t>This test verifies the communication of modules among themselves</a:t>
            </a:r>
            <a:r>
              <a:rPr lang="en-GB" sz="2000" b="1" dirty="0" smtClean="0"/>
              <a:t>.</a:t>
            </a:r>
          </a:p>
          <a:p>
            <a:pPr marL="285750" indent="-285750" fontAlgn="base">
              <a:buFont typeface="Arial" panose="020B0604020202020204" pitchFamily="34" charset="0"/>
              <a:buChar char="•"/>
            </a:pPr>
            <a:endParaRPr lang="en-GB" sz="2000" b="1" dirty="0"/>
          </a:p>
          <a:p>
            <a:pPr marL="285750" indent="-285750" fontAlgn="base">
              <a:buFont typeface="Arial" panose="020B0604020202020204" pitchFamily="34" charset="0"/>
              <a:buChar char="•"/>
            </a:pPr>
            <a:r>
              <a:rPr lang="en-GB" sz="2000" b="1" dirty="0" smtClean="0"/>
              <a:t>System Testing:</a:t>
            </a:r>
            <a:r>
              <a:rPr lang="en-GB" sz="2000" dirty="0" smtClean="0"/>
              <a:t> System testing test the </a:t>
            </a:r>
            <a:r>
              <a:rPr lang="en-GB" sz="2000" b="1" dirty="0" smtClean="0"/>
              <a:t>complete application </a:t>
            </a:r>
            <a:r>
              <a:rPr lang="en-GB" sz="2000" dirty="0" smtClean="0"/>
              <a:t>with its functionality, inter dependency, and communication. It tests the functional and non-functional requirements of the developed application.</a:t>
            </a:r>
          </a:p>
          <a:p>
            <a:pPr marL="285750" indent="-285750" fontAlgn="base">
              <a:buFont typeface="Arial" panose="020B0604020202020204" pitchFamily="34" charset="0"/>
              <a:buChar char="•"/>
            </a:pPr>
            <a:endParaRPr lang="en-GB" sz="2000" dirty="0" smtClean="0"/>
          </a:p>
          <a:p>
            <a:pPr marL="285750" indent="-285750" fontAlgn="base">
              <a:buFont typeface="Arial" panose="020B0604020202020204" pitchFamily="34" charset="0"/>
              <a:buChar char="•"/>
            </a:pPr>
            <a:r>
              <a:rPr lang="en-GB" sz="2000" b="1" dirty="0" smtClean="0"/>
              <a:t>User </a:t>
            </a:r>
            <a:r>
              <a:rPr lang="en-GB" sz="2000" b="1" dirty="0"/>
              <a:t>Acceptance Testing (UAT):</a:t>
            </a:r>
            <a:r>
              <a:rPr lang="en-GB" sz="2000" dirty="0"/>
              <a:t> UAT is performed in a </a:t>
            </a:r>
            <a:r>
              <a:rPr lang="en-GB" sz="2000" b="1" dirty="0"/>
              <a:t>user environment</a:t>
            </a:r>
            <a:r>
              <a:rPr lang="en-GB" sz="2000" dirty="0"/>
              <a:t> that resembles the production environment. UAT verifies that the delivered system </a:t>
            </a:r>
            <a:r>
              <a:rPr lang="en-GB" sz="2000" b="1" dirty="0"/>
              <a:t>meets user’s requirement </a:t>
            </a:r>
            <a:r>
              <a:rPr lang="en-GB" sz="2000" dirty="0"/>
              <a:t>and system is ready for use in real world.</a:t>
            </a:r>
          </a:p>
        </p:txBody>
      </p:sp>
    </p:spTree>
    <p:extLst>
      <p:ext uri="{BB962C8B-B14F-4D97-AF65-F5344CB8AC3E}">
        <p14:creationId xmlns:p14="http://schemas.microsoft.com/office/powerpoint/2010/main" val="4043315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381000" y="799011"/>
            <a:ext cx="8534400" cy="4031873"/>
          </a:xfrm>
          <a:prstGeom prst="rect">
            <a:avLst/>
          </a:prstGeom>
        </p:spPr>
        <p:txBody>
          <a:bodyPr wrap="square">
            <a:spAutoFit/>
          </a:bodyPr>
          <a:lstStyle/>
          <a:p>
            <a:pPr fontAlgn="base"/>
            <a:r>
              <a:rPr lang="en-US" sz="2400" b="1" strike="sngStrike" dirty="0">
                <a:solidFill>
                  <a:srgbClr val="FF0000"/>
                </a:solidFill>
              </a:rPr>
              <a:t>Principles of V-Model</a:t>
            </a:r>
            <a:r>
              <a:rPr lang="en-US" sz="2400" b="1" strike="sngStrike" dirty="0" smtClean="0">
                <a:solidFill>
                  <a:srgbClr val="FF0000"/>
                </a:solidFill>
              </a:rPr>
              <a:t>:</a:t>
            </a:r>
          </a:p>
          <a:p>
            <a:pPr fontAlgn="base"/>
            <a:endParaRPr lang="en-US" sz="2400" b="1" dirty="0" smtClean="0"/>
          </a:p>
          <a:p>
            <a:pPr fontAlgn="base"/>
            <a:r>
              <a:rPr lang="en-US" sz="2400" b="1" dirty="0" smtClean="0"/>
              <a:t>When </a:t>
            </a:r>
            <a:r>
              <a:rPr lang="en-US" sz="2400" b="1" dirty="0"/>
              <a:t>to use?</a:t>
            </a:r>
            <a:endParaRPr lang="en-US" sz="2400" dirty="0"/>
          </a:p>
          <a:p>
            <a:pPr marL="342900" indent="-342900" fontAlgn="base">
              <a:lnSpc>
                <a:spcPct val="200000"/>
              </a:lnSpc>
              <a:buFont typeface="Wingdings" panose="05000000000000000000" pitchFamily="2" charset="2"/>
              <a:buChar char="§"/>
            </a:pPr>
            <a:r>
              <a:rPr lang="en-US" sz="2000" dirty="0"/>
              <a:t>Where requirements are clearly defined and fixed.</a:t>
            </a:r>
          </a:p>
          <a:p>
            <a:pPr marL="342900" indent="-342900" fontAlgn="base">
              <a:lnSpc>
                <a:spcPct val="200000"/>
              </a:lnSpc>
              <a:buFont typeface="Wingdings" panose="05000000000000000000" pitchFamily="2" charset="2"/>
              <a:buChar char="§"/>
            </a:pPr>
            <a:r>
              <a:rPr lang="en-US" sz="2000" dirty="0"/>
              <a:t>The V-Model is used when ample technical resources are available with technical expertise</a:t>
            </a:r>
            <a:r>
              <a:rPr lang="en-US" sz="2000" dirty="0" smtClean="0"/>
              <a:t>.</a:t>
            </a:r>
            <a:endParaRPr lang="en-US" sz="2800" b="1" dirty="0"/>
          </a:p>
          <a:p>
            <a:pPr marL="342900" indent="-342900" fontAlgn="base">
              <a:lnSpc>
                <a:spcPct val="200000"/>
              </a:lnSpc>
              <a:buFont typeface="Wingdings" panose="05000000000000000000" pitchFamily="2" charset="2"/>
              <a:buChar char="§"/>
            </a:pPr>
            <a:r>
              <a:rPr lang="en-US" sz="2000" dirty="0"/>
              <a:t>Proactive defect tracking – that is defects are found at early stage.</a:t>
            </a:r>
            <a:endParaRPr lang="en-US" sz="2800" b="1" dirty="0" smtClean="0"/>
          </a:p>
          <a:p>
            <a:pPr fontAlgn="base"/>
            <a:endParaRPr lang="en-US" sz="2400" dirty="0"/>
          </a:p>
        </p:txBody>
      </p:sp>
    </p:spTree>
    <p:extLst>
      <p:ext uri="{BB962C8B-B14F-4D97-AF65-F5344CB8AC3E}">
        <p14:creationId xmlns:p14="http://schemas.microsoft.com/office/powerpoint/2010/main" val="28336399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V-Model</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26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11" name="Rectangle 10"/>
          <p:cNvSpPr/>
          <p:nvPr/>
        </p:nvSpPr>
        <p:spPr>
          <a:xfrm>
            <a:off x="109182" y="794657"/>
            <a:ext cx="8963685" cy="369332"/>
          </a:xfrm>
          <a:prstGeom prst="rect">
            <a:avLst/>
          </a:prstGeom>
        </p:spPr>
        <p:txBody>
          <a:bodyPr wrap="square">
            <a:spAutoFit/>
          </a:bodyPr>
          <a:lstStyle/>
          <a:p>
            <a:endParaRPr lang="en-US" dirty="0"/>
          </a:p>
        </p:txBody>
      </p:sp>
      <p:sp>
        <p:nvSpPr>
          <p:cNvPr id="4" name="Rectangle 3"/>
          <p:cNvSpPr/>
          <p:nvPr/>
        </p:nvSpPr>
        <p:spPr>
          <a:xfrm>
            <a:off x="381000" y="799011"/>
            <a:ext cx="8534400" cy="5355312"/>
          </a:xfrm>
          <a:prstGeom prst="rect">
            <a:avLst/>
          </a:prstGeom>
        </p:spPr>
        <p:txBody>
          <a:bodyPr wrap="square">
            <a:spAutoFit/>
          </a:bodyPr>
          <a:lstStyle/>
          <a:p>
            <a:pPr fontAlgn="base">
              <a:lnSpc>
                <a:spcPct val="150000"/>
              </a:lnSpc>
            </a:pPr>
            <a:r>
              <a:rPr lang="en-US" sz="2000" b="1" dirty="0"/>
              <a:t>Advantages:</a:t>
            </a:r>
            <a:endParaRPr lang="en-US" sz="2000" dirty="0"/>
          </a:p>
          <a:p>
            <a:pPr marL="285750" lvl="0" indent="-285750" fontAlgn="base">
              <a:lnSpc>
                <a:spcPct val="150000"/>
              </a:lnSpc>
              <a:buFont typeface="Wingdings" panose="05000000000000000000" pitchFamily="2" charset="2"/>
              <a:buChar char="§"/>
            </a:pPr>
            <a:r>
              <a:rPr lang="en-US" sz="2000" dirty="0" smtClean="0"/>
              <a:t>V-Model </a:t>
            </a:r>
            <a:r>
              <a:rPr lang="en-US" sz="2000" dirty="0"/>
              <a:t>is used for small projects where project requirements are clear.</a:t>
            </a:r>
          </a:p>
          <a:p>
            <a:pPr marL="285750" lvl="0" indent="-285750" fontAlgn="base">
              <a:lnSpc>
                <a:spcPct val="150000"/>
              </a:lnSpc>
              <a:buFont typeface="Wingdings" panose="05000000000000000000" pitchFamily="2" charset="2"/>
              <a:buChar char="§"/>
            </a:pPr>
            <a:r>
              <a:rPr lang="en-US" sz="2000" dirty="0"/>
              <a:t>Simple and easy to understand and use.</a:t>
            </a:r>
          </a:p>
          <a:p>
            <a:pPr marL="285750" lvl="0" indent="-285750" fontAlgn="base">
              <a:lnSpc>
                <a:spcPct val="150000"/>
              </a:lnSpc>
              <a:buFont typeface="Wingdings" panose="05000000000000000000" pitchFamily="2" charset="2"/>
              <a:buChar char="§"/>
            </a:pPr>
            <a:r>
              <a:rPr lang="en-US" sz="2000" dirty="0" smtClean="0"/>
              <a:t>Probability </a:t>
            </a:r>
            <a:r>
              <a:rPr lang="en-US" sz="2000" dirty="0"/>
              <a:t>of building an error-free and good quality product.</a:t>
            </a:r>
          </a:p>
          <a:p>
            <a:pPr fontAlgn="base">
              <a:lnSpc>
                <a:spcPct val="150000"/>
              </a:lnSpc>
            </a:pPr>
            <a:endParaRPr lang="en-US" sz="2000" b="1" dirty="0" smtClean="0"/>
          </a:p>
          <a:p>
            <a:pPr fontAlgn="base">
              <a:lnSpc>
                <a:spcPct val="150000"/>
              </a:lnSpc>
            </a:pPr>
            <a:r>
              <a:rPr lang="en-US" sz="2000" b="1" dirty="0" smtClean="0"/>
              <a:t>Disadvantages</a:t>
            </a:r>
            <a:r>
              <a:rPr lang="en-US" sz="2000" b="1" dirty="0"/>
              <a:t>:</a:t>
            </a:r>
            <a:endParaRPr lang="en-US" sz="2000" dirty="0"/>
          </a:p>
          <a:p>
            <a:pPr marL="285750" lvl="0" indent="-285750" fontAlgn="base">
              <a:lnSpc>
                <a:spcPct val="150000"/>
              </a:lnSpc>
              <a:buFont typeface="Wingdings" panose="05000000000000000000" pitchFamily="2" charset="2"/>
              <a:buChar char="§"/>
            </a:pPr>
            <a:r>
              <a:rPr lang="en-US" sz="2000" dirty="0" smtClean="0"/>
              <a:t>It </a:t>
            </a:r>
            <a:r>
              <a:rPr lang="en-US" sz="2000" dirty="0"/>
              <a:t>is not a good for complex and object-oriented projects.</a:t>
            </a:r>
          </a:p>
          <a:p>
            <a:pPr marL="285750" lvl="0" indent="-285750" fontAlgn="base">
              <a:lnSpc>
                <a:spcPct val="150000"/>
              </a:lnSpc>
              <a:buFont typeface="Wingdings" panose="05000000000000000000" pitchFamily="2" charset="2"/>
              <a:buChar char="§"/>
            </a:pPr>
            <a:r>
              <a:rPr lang="en-US" sz="2000" dirty="0"/>
              <a:t>It is not suitable for projects where requirements are </a:t>
            </a:r>
            <a:r>
              <a:rPr lang="en-US" sz="2000" b="1" dirty="0"/>
              <a:t>not clear and contains </a:t>
            </a:r>
            <a:r>
              <a:rPr lang="en-US" sz="2000" dirty="0"/>
              <a:t>high risk of changing.</a:t>
            </a:r>
          </a:p>
          <a:p>
            <a:pPr marL="285750" lvl="0" indent="-285750" fontAlgn="base">
              <a:lnSpc>
                <a:spcPct val="150000"/>
              </a:lnSpc>
              <a:buFont typeface="Wingdings" panose="05000000000000000000" pitchFamily="2" charset="2"/>
              <a:buChar char="§"/>
            </a:pPr>
            <a:r>
              <a:rPr lang="en-US" sz="2000" dirty="0" smtClean="0"/>
              <a:t>It </a:t>
            </a:r>
            <a:r>
              <a:rPr lang="en-US" sz="2000" dirty="0"/>
              <a:t>does not easily handle concurrent events.</a:t>
            </a:r>
          </a:p>
          <a:p>
            <a:pPr fontAlgn="base">
              <a:lnSpc>
                <a:spcPct val="150000"/>
              </a:lnSpc>
            </a:pPr>
            <a:endParaRPr lang="en-US" sz="2800" dirty="0"/>
          </a:p>
        </p:txBody>
      </p:sp>
    </p:spTree>
    <p:extLst>
      <p:ext uri="{BB962C8B-B14F-4D97-AF65-F5344CB8AC3E}">
        <p14:creationId xmlns:p14="http://schemas.microsoft.com/office/powerpoint/2010/main" val="22542424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Date Placeholder 1">
            <a:extLst>
              <a:ext uri="{FF2B5EF4-FFF2-40B4-BE49-F238E27FC236}">
                <a16:creationId xmlns:a16="http://schemas.microsoft.com/office/drawing/2014/main" id="{773FF661-2A93-455E-BE22-2838481CC809}"/>
              </a:ext>
            </a:extLst>
          </p:cNvPr>
          <p:cNvSpPr>
            <a:spLocks noGrp="1"/>
          </p:cNvSpPr>
          <p:nvPr>
            <p:ph type="dt" sz="half" idx="10"/>
          </p:nvPr>
        </p:nvSpPr>
        <p:spPr/>
        <p:txBody>
          <a:bodyPr/>
          <a:lstStyle/>
          <a:p>
            <a:fld id="{A7BE2546-02E8-4889-90BF-2283B0D02777}" type="datetime5">
              <a:rPr lang="en-US" smtClean="0"/>
              <a:t>16-Jul-20</a:t>
            </a:fld>
            <a:endParaRPr lang="en-US" dirty="0"/>
          </a:p>
        </p:txBody>
      </p:sp>
      <p:sp>
        <p:nvSpPr>
          <p:cNvPr id="4" name="Slide Number Placeholder 3">
            <a:extLst>
              <a:ext uri="{FF2B5EF4-FFF2-40B4-BE49-F238E27FC236}">
                <a16:creationId xmlns:a16="http://schemas.microsoft.com/office/drawing/2014/main" id="{74C32DBB-99E4-4868-92CA-A8BD5B863A62}"/>
              </a:ext>
            </a:extLst>
          </p:cNvPr>
          <p:cNvSpPr>
            <a:spLocks noGrp="1"/>
          </p:cNvSpPr>
          <p:nvPr>
            <p:ph type="sldNum" sz="quarter" idx="12"/>
          </p:nvPr>
        </p:nvSpPr>
        <p:spPr/>
        <p:txBody>
          <a:bodyPr/>
          <a:lstStyle/>
          <a:p>
            <a:fld id="{BC490F8C-3D0D-4DB1-B2BD-1525EA5CE111}" type="slidenum">
              <a:rPr lang="en-US" smtClean="0"/>
              <a:pPr/>
              <a:t>27</a:t>
            </a:fld>
            <a:endParaRPr lang="en-US"/>
          </a:p>
        </p:txBody>
      </p:sp>
    </p:spTree>
    <p:extLst>
      <p:ext uri="{BB962C8B-B14F-4D97-AF65-F5344CB8AC3E}">
        <p14:creationId xmlns:p14="http://schemas.microsoft.com/office/powerpoint/2010/main" val="57060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Popular SDLC models</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3</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743227"/>
            <a:ext cx="7086600" cy="5515988"/>
          </a:xfrm>
          <a:prstGeom prst="rect">
            <a:avLst/>
          </a:prstGeom>
        </p:spPr>
      </p:pic>
    </p:spTree>
    <p:extLst>
      <p:ext uri="{BB962C8B-B14F-4D97-AF65-F5344CB8AC3E}">
        <p14:creationId xmlns:p14="http://schemas.microsoft.com/office/powerpoint/2010/main" val="3541647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Rapid application development model (RAD)</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4</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6" name="Rectangle 5"/>
          <p:cNvSpPr/>
          <p:nvPr/>
        </p:nvSpPr>
        <p:spPr>
          <a:xfrm>
            <a:off x="228599" y="838673"/>
            <a:ext cx="8844267" cy="4662815"/>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Rapid application development model (RAD</a:t>
            </a:r>
            <a:r>
              <a:rPr lang="en-US" b="1" dirty="0" smtClean="0">
                <a:latin typeface="Times New Roman" panose="02020603050405020304" pitchFamily="18" charset="0"/>
                <a:cs typeface="Times New Roman" panose="02020603050405020304" pitchFamily="18" charset="0"/>
              </a:rPr>
              <a:t>) </a:t>
            </a:r>
            <a:r>
              <a:rPr lang="en-US" dirty="0" smtClean="0"/>
              <a:t>is </a:t>
            </a:r>
            <a:r>
              <a:rPr lang="en-US" dirty="0"/>
              <a:t>a linear sequential software development process model that emphasizes a concise development cycle using an element based construction approach</a:t>
            </a:r>
            <a:r>
              <a:rPr lang="en-US" dirty="0" smtClean="0"/>
              <a:t>.</a:t>
            </a:r>
          </a:p>
          <a:p>
            <a:pPr algn="just"/>
            <a:endParaRPr lang="en-US" dirty="0" smtClean="0"/>
          </a:p>
          <a:p>
            <a:pPr algn="just"/>
            <a:r>
              <a:rPr lang="en-US" dirty="0"/>
              <a:t>Rapid Application Development process is an adoption of the waterfall </a:t>
            </a:r>
            <a:r>
              <a:rPr lang="en-US" dirty="0" smtClean="0"/>
              <a:t>model, </a:t>
            </a:r>
            <a:r>
              <a:rPr lang="en-US" dirty="0"/>
              <a:t>it targets at developing software in a short span of time. </a:t>
            </a:r>
            <a:endParaRPr lang="en-US" dirty="0" smtClean="0"/>
          </a:p>
          <a:p>
            <a:endParaRPr lang="en-US" dirty="0"/>
          </a:p>
          <a:p>
            <a:r>
              <a:rPr lang="en-US" dirty="0" smtClean="0"/>
              <a:t>RAD </a:t>
            </a:r>
            <a:r>
              <a:rPr lang="en-US" dirty="0"/>
              <a:t>model has following phases </a:t>
            </a:r>
          </a:p>
          <a:p>
            <a:pPr marL="742950" lvl="1" indent="-285750">
              <a:lnSpc>
                <a:spcPct val="150000"/>
              </a:lnSpc>
              <a:buFont typeface="Wingdings" panose="05000000000000000000" pitchFamily="2" charset="2"/>
              <a:buChar char="v"/>
            </a:pPr>
            <a:r>
              <a:rPr lang="en-US" dirty="0"/>
              <a:t>Business Modeling</a:t>
            </a:r>
          </a:p>
          <a:p>
            <a:pPr marL="742950" lvl="1" indent="-285750">
              <a:lnSpc>
                <a:spcPct val="150000"/>
              </a:lnSpc>
              <a:buFont typeface="Wingdings" panose="05000000000000000000" pitchFamily="2" charset="2"/>
              <a:buChar char="v"/>
            </a:pPr>
            <a:r>
              <a:rPr lang="en-US" dirty="0"/>
              <a:t>Data Modeling</a:t>
            </a:r>
          </a:p>
          <a:p>
            <a:pPr marL="742950" lvl="1" indent="-285750">
              <a:lnSpc>
                <a:spcPct val="150000"/>
              </a:lnSpc>
              <a:buFont typeface="Wingdings" panose="05000000000000000000" pitchFamily="2" charset="2"/>
              <a:buChar char="v"/>
            </a:pPr>
            <a:r>
              <a:rPr lang="en-US" dirty="0"/>
              <a:t>Process Modeling</a:t>
            </a:r>
          </a:p>
          <a:p>
            <a:pPr marL="742950" lvl="1" indent="-285750">
              <a:lnSpc>
                <a:spcPct val="150000"/>
              </a:lnSpc>
              <a:buFont typeface="Wingdings" panose="05000000000000000000" pitchFamily="2" charset="2"/>
              <a:buChar char="v"/>
            </a:pPr>
            <a:r>
              <a:rPr lang="en-US" dirty="0"/>
              <a:t>Application Generation</a:t>
            </a:r>
          </a:p>
          <a:p>
            <a:pPr marL="742950" lvl="1" indent="-285750">
              <a:lnSpc>
                <a:spcPct val="150000"/>
              </a:lnSpc>
              <a:buFont typeface="Wingdings" panose="05000000000000000000" pitchFamily="2" charset="2"/>
              <a:buChar char="v"/>
            </a:pPr>
            <a:r>
              <a:rPr lang="en-US" dirty="0"/>
              <a:t>Testing and Turnover</a:t>
            </a:r>
          </a:p>
          <a:p>
            <a:endParaRPr lang="en-US" dirty="0"/>
          </a:p>
        </p:txBody>
      </p:sp>
      <p:sp>
        <p:nvSpPr>
          <p:cNvPr id="4" name="TextBox 3"/>
          <p:cNvSpPr txBox="1"/>
          <p:nvPr/>
        </p:nvSpPr>
        <p:spPr>
          <a:xfrm>
            <a:off x="1676400" y="6399877"/>
            <a:ext cx="6308137" cy="261610"/>
          </a:xfrm>
          <a:prstGeom prst="rect">
            <a:avLst/>
          </a:prstGeom>
          <a:noFill/>
        </p:spPr>
        <p:txBody>
          <a:bodyPr wrap="none" rtlCol="0">
            <a:spAutoFit/>
          </a:bodyPr>
          <a:lstStyle/>
          <a:p>
            <a:r>
              <a:rPr lang="en-GB" sz="1100" dirty="0">
                <a:hlinkClick r:id="rId2"/>
              </a:rPr>
              <a:t>https://www.guru99.com/what-is-rad-rapid-software-development-model-advantages-disadvantages.html</a:t>
            </a:r>
            <a:endParaRPr lang="en-GB" sz="1100" dirty="0"/>
          </a:p>
        </p:txBody>
      </p:sp>
    </p:spTree>
    <p:extLst>
      <p:ext uri="{BB962C8B-B14F-4D97-AF65-F5344CB8AC3E}">
        <p14:creationId xmlns:p14="http://schemas.microsoft.com/office/powerpoint/2010/main" val="3071954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Rapid application development model (RAD)</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5</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6" name="Rectangle 5"/>
          <p:cNvSpPr/>
          <p:nvPr/>
        </p:nvSpPr>
        <p:spPr>
          <a:xfrm>
            <a:off x="228599" y="838673"/>
            <a:ext cx="8610601" cy="5909310"/>
          </a:xfrm>
          <a:prstGeom prst="rect">
            <a:avLst/>
          </a:prstGeom>
        </p:spPr>
        <p:txBody>
          <a:bodyPr wrap="square">
            <a:spAutoFit/>
          </a:bodyPr>
          <a:lstStyle/>
          <a:p>
            <a:pPr algn="just"/>
            <a:r>
              <a:rPr lang="en-US" b="1" dirty="0"/>
              <a:t>1.Business Modelling:</a:t>
            </a:r>
            <a:r>
              <a:rPr lang="en-US" dirty="0"/>
              <a:t> The information flow among business functions is defined by </a:t>
            </a:r>
            <a:r>
              <a:rPr lang="en-US" b="1" dirty="0"/>
              <a:t>answering questions </a:t>
            </a:r>
            <a:r>
              <a:rPr lang="en-US" dirty="0"/>
              <a:t>like what data drives the business process, what data is generated, who generates it, where does the information go, who process it and so on</a:t>
            </a:r>
            <a:r>
              <a:rPr lang="en-US" dirty="0" smtClean="0"/>
              <a:t>.</a:t>
            </a:r>
          </a:p>
          <a:p>
            <a:pPr algn="just"/>
            <a:endParaRPr lang="en-GB" dirty="0"/>
          </a:p>
          <a:p>
            <a:pPr algn="just"/>
            <a:r>
              <a:rPr lang="en-US" b="1" dirty="0"/>
              <a:t>2. Data Modelling:</a:t>
            </a:r>
            <a:r>
              <a:rPr lang="en-US" dirty="0"/>
              <a:t> The data collected from business modeling is refined into </a:t>
            </a:r>
            <a:r>
              <a:rPr lang="en-US" b="1" dirty="0"/>
              <a:t>a set of data objects (entities) </a:t>
            </a:r>
            <a:r>
              <a:rPr lang="en-US" dirty="0"/>
              <a:t>that are needed to support the business. The attributes (character of each entity) are identified, and the relation between these data objects (entities) is defined</a:t>
            </a:r>
            <a:r>
              <a:rPr lang="en-US" dirty="0" smtClean="0"/>
              <a:t>.</a:t>
            </a:r>
          </a:p>
          <a:p>
            <a:pPr algn="just"/>
            <a:endParaRPr lang="en-GB" dirty="0"/>
          </a:p>
          <a:p>
            <a:pPr algn="just"/>
            <a:r>
              <a:rPr lang="en-US" b="1" dirty="0"/>
              <a:t>3. Process Modelling:</a:t>
            </a:r>
            <a:r>
              <a:rPr lang="en-US" dirty="0"/>
              <a:t> The information object defined in the data modeling phase are transformed to achieve the data flow necessary to implement a business function. Processing descriptions are created for adding, modifying, deleting, or retrieving a data object</a:t>
            </a:r>
            <a:r>
              <a:rPr lang="en-US" dirty="0" smtClean="0"/>
              <a:t>.</a:t>
            </a:r>
          </a:p>
          <a:p>
            <a:pPr algn="just"/>
            <a:endParaRPr lang="en-GB" dirty="0"/>
          </a:p>
          <a:p>
            <a:pPr algn="just"/>
            <a:r>
              <a:rPr lang="en-US" b="1" dirty="0"/>
              <a:t>4. Application Generation:</a:t>
            </a:r>
            <a:r>
              <a:rPr lang="en-US" dirty="0"/>
              <a:t> Automated tools are used to facilitate construction of the software; even they use </a:t>
            </a:r>
            <a:r>
              <a:rPr lang="en-US" dirty="0" smtClean="0"/>
              <a:t>the fourth-generation </a:t>
            </a:r>
            <a:r>
              <a:rPr lang="en-US" dirty="0"/>
              <a:t>language (4GL</a:t>
            </a:r>
            <a:r>
              <a:rPr lang="en-US" dirty="0" smtClean="0"/>
              <a:t>) technologies.</a:t>
            </a:r>
          </a:p>
          <a:p>
            <a:pPr algn="just"/>
            <a:endParaRPr lang="en-GB" dirty="0"/>
          </a:p>
          <a:p>
            <a:pPr algn="just"/>
            <a:r>
              <a:rPr lang="en-US" b="1" dirty="0"/>
              <a:t>5. Testing &amp; Turnover:</a:t>
            </a:r>
            <a:r>
              <a:rPr lang="en-US" dirty="0"/>
              <a:t> Many of the programming components have already been tested since RAD emphasis reuse. This reduces the overall testing time. But the new part must be tested, and all interfaces must be fully exercised.</a:t>
            </a:r>
            <a:endParaRPr lang="en-GB" dirty="0"/>
          </a:p>
          <a:p>
            <a:pPr algn="just"/>
            <a:endParaRPr lang="en-US" dirty="0"/>
          </a:p>
        </p:txBody>
      </p:sp>
    </p:spTree>
    <p:extLst>
      <p:ext uri="{BB962C8B-B14F-4D97-AF65-F5344CB8AC3E}">
        <p14:creationId xmlns:p14="http://schemas.microsoft.com/office/powerpoint/2010/main" val="4174874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Rapid application development model (RAD)</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6</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8266"/>
            <a:ext cx="9144000" cy="5561463"/>
          </a:xfrm>
          <a:prstGeom prst="rect">
            <a:avLst/>
          </a:prstGeom>
        </p:spPr>
      </p:pic>
      <p:sp>
        <p:nvSpPr>
          <p:cNvPr id="4" name="Rectangle 3"/>
          <p:cNvSpPr/>
          <p:nvPr/>
        </p:nvSpPr>
        <p:spPr>
          <a:xfrm>
            <a:off x="2116999" y="6362528"/>
            <a:ext cx="6639469" cy="261610"/>
          </a:xfrm>
          <a:prstGeom prst="rect">
            <a:avLst/>
          </a:prstGeom>
        </p:spPr>
        <p:txBody>
          <a:bodyPr wrap="square">
            <a:spAutoFit/>
          </a:bodyPr>
          <a:lstStyle/>
          <a:p>
            <a:r>
              <a:rPr lang="en-GB" sz="1050" dirty="0">
                <a:hlinkClick r:id="rId3"/>
              </a:rPr>
              <a:t>https://www.javatpoint.com/software-engineering-rapid-application-development-model</a:t>
            </a:r>
            <a:endParaRPr lang="en-GB" sz="1050" dirty="0"/>
          </a:p>
        </p:txBody>
      </p:sp>
    </p:spTree>
    <p:extLst>
      <p:ext uri="{BB962C8B-B14F-4D97-AF65-F5344CB8AC3E}">
        <p14:creationId xmlns:p14="http://schemas.microsoft.com/office/powerpoint/2010/main" val="2204933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Rapid application development model (RAD)</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7</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74348" y="897456"/>
            <a:ext cx="8764852" cy="5478423"/>
          </a:xfrm>
          <a:prstGeom prst="rect">
            <a:avLst/>
          </a:prstGeom>
        </p:spPr>
        <p:txBody>
          <a:bodyPr wrap="square">
            <a:spAutoFit/>
          </a:bodyPr>
          <a:lstStyle/>
          <a:p>
            <a:r>
              <a:rPr lang="en-US" sz="2000" b="1" dirty="0"/>
              <a:t>When to use RAD Model?</a:t>
            </a:r>
          </a:p>
          <a:p>
            <a:pPr marL="342900" indent="-342900">
              <a:buFont typeface="Wingdings" panose="05000000000000000000" pitchFamily="2" charset="2"/>
              <a:buChar char="v"/>
            </a:pPr>
            <a:r>
              <a:rPr lang="en-US" sz="2000" dirty="0"/>
              <a:t>When the system should need to create the project that modularizes in a short span time (2-3 months</a:t>
            </a:r>
            <a:r>
              <a:rPr lang="en-US" sz="2000" dirty="0" smtClean="0"/>
              <a:t>).</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smtClean="0"/>
              <a:t>It </a:t>
            </a:r>
            <a:r>
              <a:rPr lang="en-US" sz="2000" dirty="0"/>
              <a:t>is also suitable for projects where requirements can be modularized and reusable components are also available for development. </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The model can also be used when already existing system components can be used in developing a new system with minimum changes</a:t>
            </a:r>
            <a:r>
              <a:rPr lang="en-US" sz="2000" dirty="0" smtClean="0"/>
              <a:t>.</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This model can only be used if the teams consist of domain experts. This is because relevant knowledge and ability to use powerful techniques is a necessity. </a:t>
            </a:r>
            <a:endParaRPr lang="en-US" sz="2000" dirty="0" smtClean="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The model should be chosen when the budget permits the use of automated tools and techniques required. </a:t>
            </a:r>
          </a:p>
          <a:p>
            <a:pPr marL="285750" indent="-285750">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38136817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a:latin typeface="Times New Roman" panose="02020603050405020304" pitchFamily="18" charset="0"/>
                <a:cs typeface="Times New Roman" panose="02020603050405020304" pitchFamily="18" charset="0"/>
              </a:rPr>
              <a:t>Rapid application development model (RAD)</a:t>
            </a:r>
            <a:endParaRPr lang="en-US" sz="3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8</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228599" y="762000"/>
            <a:ext cx="8588829" cy="5632311"/>
          </a:xfrm>
          <a:prstGeom prst="rect">
            <a:avLst/>
          </a:prstGeom>
        </p:spPr>
        <p:txBody>
          <a:bodyPr wrap="square">
            <a:spAutoFit/>
          </a:bodyPr>
          <a:lstStyle/>
          <a:p>
            <a:pPr>
              <a:lnSpc>
                <a:spcPct val="150000"/>
              </a:lnSpc>
            </a:pPr>
            <a:r>
              <a:rPr lang="en-US" sz="2000" b="1" dirty="0"/>
              <a:t>Advantage of RAD Model</a:t>
            </a:r>
          </a:p>
          <a:p>
            <a:pPr marL="342900" indent="-342900" algn="just">
              <a:buFont typeface="Wingdings" panose="05000000000000000000" pitchFamily="2" charset="2"/>
              <a:buChar char="v"/>
            </a:pPr>
            <a:r>
              <a:rPr lang="en-US" sz="2000" dirty="0"/>
              <a:t>Use of reusable components helps to reduce the cycle time of the project. </a:t>
            </a:r>
          </a:p>
          <a:p>
            <a:pPr marL="342900" indent="-342900" algn="just">
              <a:buFont typeface="Wingdings" panose="05000000000000000000" pitchFamily="2" charset="2"/>
              <a:buChar char="v"/>
            </a:pPr>
            <a:r>
              <a:rPr lang="en-US" sz="2000" dirty="0"/>
              <a:t>Feedback from the customer is available at initial stages. </a:t>
            </a:r>
          </a:p>
          <a:p>
            <a:pPr marL="342900" indent="-342900" algn="just">
              <a:buFont typeface="Wingdings" panose="05000000000000000000" pitchFamily="2" charset="2"/>
              <a:buChar char="v"/>
            </a:pPr>
            <a:r>
              <a:rPr lang="en-US" sz="2000" dirty="0"/>
              <a:t>Reduced costs as fewer developers are required. </a:t>
            </a:r>
          </a:p>
          <a:p>
            <a:pPr marL="342900" indent="-342900" algn="just">
              <a:buFont typeface="Wingdings" panose="05000000000000000000" pitchFamily="2" charset="2"/>
              <a:buChar char="v"/>
            </a:pPr>
            <a:r>
              <a:rPr lang="en-US" sz="2000" dirty="0"/>
              <a:t>Use of powerful development tools results in better quality products in comparatively shorter time spans. </a:t>
            </a:r>
          </a:p>
          <a:p>
            <a:pPr marL="342900" indent="-342900" algn="just">
              <a:buFont typeface="Wingdings" panose="05000000000000000000" pitchFamily="2" charset="2"/>
              <a:buChar char="v"/>
            </a:pPr>
            <a:r>
              <a:rPr lang="en-US" sz="2000" dirty="0"/>
              <a:t>The progress and development of the project can be measured through the various stages. </a:t>
            </a:r>
          </a:p>
          <a:p>
            <a:pPr marL="342900" indent="-342900" algn="just">
              <a:buFont typeface="Wingdings" panose="05000000000000000000" pitchFamily="2" charset="2"/>
              <a:buChar char="v"/>
            </a:pPr>
            <a:r>
              <a:rPr lang="en-US" sz="2000" dirty="0"/>
              <a:t>It is easier to accommodate changing requirements due to the short iteration time spans. </a:t>
            </a:r>
          </a:p>
          <a:p>
            <a:pPr marL="342900" indent="-342900">
              <a:buFont typeface="Wingdings" panose="05000000000000000000" pitchFamily="2" charset="2"/>
              <a:buChar char="v"/>
            </a:pPr>
            <a:endParaRPr lang="en-US" sz="2000" dirty="0" smtClean="0"/>
          </a:p>
          <a:p>
            <a:pPr>
              <a:lnSpc>
                <a:spcPct val="150000"/>
              </a:lnSpc>
            </a:pPr>
            <a:r>
              <a:rPr lang="en-US" sz="2000" b="1" dirty="0" smtClean="0"/>
              <a:t>Disadvantage </a:t>
            </a:r>
            <a:r>
              <a:rPr lang="en-US" sz="2000" b="1" dirty="0"/>
              <a:t>of RAD Model</a:t>
            </a:r>
          </a:p>
          <a:p>
            <a:pPr marL="342900" indent="-342900">
              <a:buFont typeface="Wingdings" panose="05000000000000000000" pitchFamily="2" charset="2"/>
              <a:buChar char="v"/>
            </a:pPr>
            <a:r>
              <a:rPr lang="en-US" sz="2000" dirty="0"/>
              <a:t>It required highly skilled designers.</a:t>
            </a:r>
          </a:p>
          <a:p>
            <a:pPr marL="342900" indent="-342900">
              <a:buFont typeface="Wingdings" panose="05000000000000000000" pitchFamily="2" charset="2"/>
              <a:buChar char="v"/>
            </a:pPr>
            <a:r>
              <a:rPr lang="en-US" sz="2000" dirty="0"/>
              <a:t>All application is not compatible with RAD.</a:t>
            </a:r>
          </a:p>
          <a:p>
            <a:pPr marL="342900" indent="-342900">
              <a:buFont typeface="Wingdings" panose="05000000000000000000" pitchFamily="2" charset="2"/>
              <a:buChar char="v"/>
            </a:pPr>
            <a:r>
              <a:rPr lang="en-US" sz="2000" dirty="0"/>
              <a:t>For smaller projects, we cannot use the RAD model.</a:t>
            </a:r>
          </a:p>
          <a:p>
            <a:pPr marL="342900" indent="-342900">
              <a:buFont typeface="Wingdings" panose="05000000000000000000" pitchFamily="2" charset="2"/>
              <a:buChar char="v"/>
            </a:pPr>
            <a:r>
              <a:rPr lang="en-US" sz="2000" dirty="0"/>
              <a:t>On the high technical risk, it's not suitable.</a:t>
            </a:r>
          </a:p>
          <a:p>
            <a:pPr marL="342900" indent="-342900">
              <a:buFont typeface="Wingdings" panose="05000000000000000000" pitchFamily="2" charset="2"/>
              <a:buChar char="v"/>
            </a:pPr>
            <a:r>
              <a:rPr lang="en-US" sz="2000" dirty="0"/>
              <a:t>Required user involvement.</a:t>
            </a:r>
          </a:p>
        </p:txBody>
      </p:sp>
    </p:spTree>
    <p:extLst>
      <p:ext uri="{BB962C8B-B14F-4D97-AF65-F5344CB8AC3E}">
        <p14:creationId xmlns:p14="http://schemas.microsoft.com/office/powerpoint/2010/main" val="2544583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741" y="0"/>
            <a:ext cx="9121734" cy="553998"/>
          </a:xfrm>
          <a:prstGeom prst="rect">
            <a:avLst/>
          </a:prstGeom>
          <a:ln/>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Spiral Model</a:t>
            </a:r>
          </a:p>
        </p:txBody>
      </p:sp>
      <p:sp>
        <p:nvSpPr>
          <p:cNvPr id="2" name="Date Placeholder 1">
            <a:extLst>
              <a:ext uri="{FF2B5EF4-FFF2-40B4-BE49-F238E27FC236}">
                <a16:creationId xmlns:a16="http://schemas.microsoft.com/office/drawing/2014/main" id="{27FB26D8-3561-48E4-8D15-3EE1CBD1861D}"/>
              </a:ext>
            </a:extLst>
          </p:cNvPr>
          <p:cNvSpPr>
            <a:spLocks noGrp="1"/>
          </p:cNvSpPr>
          <p:nvPr>
            <p:ph type="dt" sz="half" idx="10"/>
          </p:nvPr>
        </p:nvSpPr>
        <p:spPr/>
        <p:txBody>
          <a:bodyPr/>
          <a:lstStyle/>
          <a:p>
            <a:fld id="{7B1AFE59-00C6-4921-A621-C727A74DF132}" type="datetime5">
              <a:rPr lang="en-US" sz="2000" smtClean="0"/>
              <a:t>16-Jul-20</a:t>
            </a:fld>
            <a:endParaRPr lang="en-US" dirty="0"/>
          </a:p>
        </p:txBody>
      </p:sp>
      <p:sp>
        <p:nvSpPr>
          <p:cNvPr id="3" name="Slide Number Placeholder 2">
            <a:extLst>
              <a:ext uri="{FF2B5EF4-FFF2-40B4-BE49-F238E27FC236}">
                <a16:creationId xmlns:a16="http://schemas.microsoft.com/office/drawing/2014/main" id="{374C32EB-D7FF-4398-9095-D3B0ECE21393}"/>
              </a:ext>
            </a:extLst>
          </p:cNvPr>
          <p:cNvSpPr>
            <a:spLocks noGrp="1"/>
          </p:cNvSpPr>
          <p:nvPr>
            <p:ph type="sldNum" sz="quarter" idx="12"/>
          </p:nvPr>
        </p:nvSpPr>
        <p:spPr/>
        <p:txBody>
          <a:bodyPr/>
          <a:lstStyle/>
          <a:p>
            <a:fld id="{BC490F8C-3D0D-4DB1-B2BD-1525EA5CE111}" type="slidenum">
              <a:rPr lang="en-US" sz="2000" smtClean="0">
                <a:solidFill>
                  <a:srgbClr val="009900"/>
                </a:solidFill>
              </a:rPr>
              <a:pPr/>
              <a:t>9</a:t>
            </a:fld>
            <a:endParaRPr lang="en-US" sz="2000" dirty="0">
              <a:solidFill>
                <a:srgbClr val="009900"/>
              </a:solidFill>
            </a:endParaRPr>
          </a:p>
        </p:txBody>
      </p:sp>
      <p:sp>
        <p:nvSpPr>
          <p:cNvPr id="8" name="Rectangle 7"/>
          <p:cNvSpPr/>
          <p:nvPr/>
        </p:nvSpPr>
        <p:spPr>
          <a:xfrm>
            <a:off x="4545058" y="864799"/>
            <a:ext cx="4572000" cy="375552"/>
          </a:xfrm>
          <a:prstGeom prst="rect">
            <a:avLst/>
          </a:prstGeom>
        </p:spPr>
        <p:txBody>
          <a:bodyPr>
            <a:spAutoFit/>
          </a:bodyPr>
          <a:lstStyle/>
          <a:p>
            <a:pPr marL="285750" indent="-285750">
              <a:lnSpc>
                <a:spcPct val="107000"/>
              </a:lnSpc>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74348" y="762000"/>
            <a:ext cx="8998519" cy="400110"/>
          </a:xfrm>
          <a:prstGeom prst="rect">
            <a:avLst/>
          </a:prstGeom>
          <a:noFill/>
        </p:spPr>
        <p:txBody>
          <a:bodyPr wrap="square" rtlCol="0">
            <a:spAutoFit/>
          </a:bodyPr>
          <a:lstStyle/>
          <a:p>
            <a:endParaRPr lang="en-GB" sz="2000" dirty="0"/>
          </a:p>
        </p:txBody>
      </p:sp>
      <p:sp>
        <p:nvSpPr>
          <p:cNvPr id="4" name="Rectangle 3"/>
          <p:cNvSpPr/>
          <p:nvPr/>
        </p:nvSpPr>
        <p:spPr>
          <a:xfrm>
            <a:off x="301220" y="724397"/>
            <a:ext cx="8487676" cy="5509200"/>
          </a:xfrm>
          <a:prstGeom prst="rect">
            <a:avLst/>
          </a:prstGeom>
        </p:spPr>
        <p:txBody>
          <a:bodyPr wrap="square">
            <a:spAutoFit/>
          </a:bodyPr>
          <a:lstStyle/>
          <a:p>
            <a:pPr algn="just"/>
            <a:r>
              <a:rPr lang="en-GB" sz="2200" b="1" dirty="0">
                <a:solidFill>
                  <a:srgbClr val="222222"/>
                </a:solidFill>
              </a:rPr>
              <a:t>What is Spiral Model</a:t>
            </a:r>
            <a:r>
              <a:rPr lang="en-GB" sz="2200" b="1" dirty="0" smtClean="0">
                <a:solidFill>
                  <a:srgbClr val="222222"/>
                </a:solidFill>
              </a:rPr>
              <a:t>?</a:t>
            </a:r>
          </a:p>
          <a:p>
            <a:pPr algn="just"/>
            <a:endParaRPr lang="en-GB" sz="2200" b="1" dirty="0">
              <a:solidFill>
                <a:srgbClr val="222222"/>
              </a:solidFill>
            </a:endParaRPr>
          </a:p>
          <a:p>
            <a:pPr algn="just"/>
            <a:r>
              <a:rPr lang="en-GB" sz="2200" dirty="0" smtClean="0">
                <a:solidFill>
                  <a:srgbClr val="222222"/>
                </a:solidFill>
              </a:rPr>
              <a:t>Each </a:t>
            </a:r>
            <a:r>
              <a:rPr lang="en-GB" sz="2200" dirty="0">
                <a:solidFill>
                  <a:srgbClr val="222222"/>
                </a:solidFill>
              </a:rPr>
              <a:t>phase in spiral model begins with a </a:t>
            </a:r>
            <a:r>
              <a:rPr lang="en-GB" sz="2200" b="1" dirty="0">
                <a:solidFill>
                  <a:srgbClr val="222222"/>
                </a:solidFill>
              </a:rPr>
              <a:t>design goal </a:t>
            </a:r>
            <a:r>
              <a:rPr lang="en-GB" sz="2200" b="1" dirty="0" smtClean="0">
                <a:solidFill>
                  <a:srgbClr val="222222"/>
                </a:solidFill>
              </a:rPr>
              <a:t>(review) </a:t>
            </a:r>
            <a:r>
              <a:rPr lang="en-GB" sz="2200" dirty="0" smtClean="0">
                <a:solidFill>
                  <a:srgbClr val="222222"/>
                </a:solidFill>
              </a:rPr>
              <a:t>and </a:t>
            </a:r>
            <a:r>
              <a:rPr lang="en-GB" sz="2200" dirty="0">
                <a:solidFill>
                  <a:srgbClr val="222222"/>
                </a:solidFill>
              </a:rPr>
              <a:t>ends with the </a:t>
            </a:r>
            <a:r>
              <a:rPr lang="en-GB" sz="2200" b="1" dirty="0">
                <a:solidFill>
                  <a:srgbClr val="222222"/>
                </a:solidFill>
              </a:rPr>
              <a:t>client reviewing </a:t>
            </a:r>
            <a:r>
              <a:rPr lang="en-GB" sz="2200" dirty="0">
                <a:solidFill>
                  <a:srgbClr val="222222"/>
                </a:solidFill>
              </a:rPr>
              <a:t>the progress. The spiral model was first mentioned by Barry Boehm in his 1986 paper</a:t>
            </a:r>
            <a:r>
              <a:rPr lang="en-GB" sz="2200" dirty="0" smtClean="0">
                <a:solidFill>
                  <a:srgbClr val="222222"/>
                </a:solidFill>
              </a:rPr>
              <a:t>.</a:t>
            </a:r>
          </a:p>
          <a:p>
            <a:pPr algn="just"/>
            <a:endParaRPr lang="en-GB" sz="2200" dirty="0" smtClean="0">
              <a:solidFill>
                <a:srgbClr val="222222"/>
              </a:solidFill>
            </a:endParaRPr>
          </a:p>
          <a:p>
            <a:pPr algn="just"/>
            <a:r>
              <a:rPr lang="en-GB" sz="2200" dirty="0"/>
              <a:t>It implements the potential for rapid development of new versions of the software.</a:t>
            </a:r>
            <a:endParaRPr lang="en-GB" sz="2200" dirty="0" smtClean="0">
              <a:solidFill>
                <a:srgbClr val="222222"/>
              </a:solidFill>
            </a:endParaRPr>
          </a:p>
          <a:p>
            <a:pPr algn="just"/>
            <a:endParaRPr lang="en-GB" sz="2200" dirty="0">
              <a:solidFill>
                <a:srgbClr val="222222"/>
              </a:solidFill>
            </a:endParaRPr>
          </a:p>
          <a:p>
            <a:pPr algn="just"/>
            <a:r>
              <a:rPr lang="en-GB" sz="2200" dirty="0">
                <a:solidFill>
                  <a:srgbClr val="222222"/>
                </a:solidFill>
              </a:rPr>
              <a:t>The development team in Spiral-SDLC model starts with </a:t>
            </a:r>
            <a:r>
              <a:rPr lang="en-GB" sz="2200" b="1" dirty="0">
                <a:solidFill>
                  <a:srgbClr val="222222"/>
                </a:solidFill>
              </a:rPr>
              <a:t>a small set </a:t>
            </a:r>
            <a:r>
              <a:rPr lang="en-GB" sz="2200" dirty="0">
                <a:solidFill>
                  <a:srgbClr val="222222"/>
                </a:solidFill>
              </a:rPr>
              <a:t>of requirement and goes through each development phase for those set of requirements. </a:t>
            </a:r>
            <a:endParaRPr lang="en-GB" sz="2200" dirty="0" smtClean="0">
              <a:solidFill>
                <a:srgbClr val="222222"/>
              </a:solidFill>
            </a:endParaRPr>
          </a:p>
          <a:p>
            <a:pPr algn="just"/>
            <a:endParaRPr lang="en-GB" sz="2200" dirty="0">
              <a:solidFill>
                <a:srgbClr val="222222"/>
              </a:solidFill>
            </a:endParaRPr>
          </a:p>
          <a:p>
            <a:pPr algn="just"/>
            <a:r>
              <a:rPr lang="en-GB" sz="2200" dirty="0" smtClean="0">
                <a:solidFill>
                  <a:srgbClr val="222222"/>
                </a:solidFill>
              </a:rPr>
              <a:t>The </a:t>
            </a:r>
            <a:r>
              <a:rPr lang="en-GB" sz="2200" dirty="0">
                <a:solidFill>
                  <a:srgbClr val="222222"/>
                </a:solidFill>
              </a:rPr>
              <a:t>software engineering team </a:t>
            </a:r>
            <a:r>
              <a:rPr lang="en-GB" sz="2200" b="1" dirty="0">
                <a:solidFill>
                  <a:srgbClr val="222222"/>
                </a:solidFill>
              </a:rPr>
              <a:t>adds functionality </a:t>
            </a:r>
            <a:r>
              <a:rPr lang="en-GB" sz="2200" dirty="0">
                <a:solidFill>
                  <a:srgbClr val="222222"/>
                </a:solidFill>
              </a:rPr>
              <a:t>for the additional requirement in </a:t>
            </a:r>
            <a:r>
              <a:rPr lang="en-GB" sz="2200" b="1" dirty="0">
                <a:solidFill>
                  <a:srgbClr val="222222"/>
                </a:solidFill>
              </a:rPr>
              <a:t>every-increasing spirals </a:t>
            </a:r>
            <a:r>
              <a:rPr lang="en-GB" sz="2200" dirty="0">
                <a:solidFill>
                  <a:srgbClr val="222222"/>
                </a:solidFill>
              </a:rPr>
              <a:t>until the application is ready for the production phase.</a:t>
            </a:r>
            <a:endParaRPr lang="en-GB" sz="2200" b="0" i="0" dirty="0">
              <a:solidFill>
                <a:srgbClr val="222222"/>
              </a:solidFill>
              <a:effectLst/>
            </a:endParaRPr>
          </a:p>
        </p:txBody>
      </p:sp>
    </p:spTree>
    <p:extLst>
      <p:ext uri="{BB962C8B-B14F-4D97-AF65-F5344CB8AC3E}">
        <p14:creationId xmlns:p14="http://schemas.microsoft.com/office/powerpoint/2010/main" val="1723943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4693</TotalTime>
  <Words>1315</Words>
  <Application>Microsoft Office PowerPoint</Application>
  <PresentationFormat>On-screen Show (4:3)</PresentationFormat>
  <Paragraphs>264</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新細明體</vt:lpstr>
      <vt:lpstr>Aharoni</vt:lpstr>
      <vt:lpstr>Arial</vt:lpstr>
      <vt:lpstr>Calibri</vt:lpstr>
      <vt:lpstr>Cambria</vt:lpstr>
      <vt:lpstr>Forte</vt:lpstr>
      <vt:lpstr>Lucida Bright</vt:lpstr>
      <vt:lpstr>Lucida Calligraphy</vt:lpstr>
      <vt:lpstr>Roboto</vt:lpstr>
      <vt:lpstr>Source Sans Pro</vt:lpstr>
      <vt:lpstr>Times New Roman</vt:lpstr>
      <vt:lpstr>Wingdings</vt:lpstr>
      <vt:lpstr>SH_radial_light_grey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Fahad</cp:lastModifiedBy>
  <cp:revision>499</cp:revision>
  <dcterms:created xsi:type="dcterms:W3CDTF">2014-02-03T19:53:25Z</dcterms:created>
  <dcterms:modified xsi:type="dcterms:W3CDTF">2020-07-16T06:13:00Z</dcterms:modified>
</cp:coreProperties>
</file>