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368" r:id="rId3"/>
    <p:sldId id="384" r:id="rId4"/>
    <p:sldId id="426" r:id="rId5"/>
    <p:sldId id="402" r:id="rId6"/>
    <p:sldId id="425" r:id="rId7"/>
    <p:sldId id="403" r:id="rId8"/>
    <p:sldId id="406" r:id="rId9"/>
    <p:sldId id="404" r:id="rId10"/>
    <p:sldId id="405" r:id="rId11"/>
    <p:sldId id="427" r:id="rId12"/>
    <p:sldId id="428" r:id="rId13"/>
    <p:sldId id="429" r:id="rId14"/>
    <p:sldId id="407" r:id="rId15"/>
    <p:sldId id="408" r:id="rId16"/>
    <p:sldId id="415" r:id="rId17"/>
    <p:sldId id="409" r:id="rId18"/>
    <p:sldId id="410" r:id="rId19"/>
    <p:sldId id="411" r:id="rId20"/>
    <p:sldId id="412" r:id="rId21"/>
    <p:sldId id="413" r:id="rId22"/>
    <p:sldId id="414" r:id="rId23"/>
    <p:sldId id="416" r:id="rId24"/>
    <p:sldId id="417" r:id="rId25"/>
    <p:sldId id="418" r:id="rId26"/>
    <p:sldId id="419" r:id="rId27"/>
    <p:sldId id="420" r:id="rId28"/>
    <p:sldId id="421" r:id="rId29"/>
    <p:sldId id="422" r:id="rId30"/>
    <p:sldId id="423" r:id="rId31"/>
    <p:sldId id="424" r:id="rId32"/>
    <p:sldId id="430" r:id="rId33"/>
    <p:sldId id="33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002B82"/>
    <a:srgbClr val="28A010"/>
    <a:srgbClr val="006600"/>
    <a:srgbClr val="E4580A"/>
    <a:srgbClr val="009900"/>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76173" autoAdjust="0"/>
  </p:normalViewPr>
  <p:slideViewPr>
    <p:cSldViewPr>
      <p:cViewPr varScale="1">
        <p:scale>
          <a:sx n="73" d="100"/>
          <a:sy n="73" d="100"/>
        </p:scale>
        <p:origin x="1416"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7/19/2020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19-Jul-20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19-Jul-20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19-Jul-20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19-Jul-20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19-Jul-20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19-Jul-20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19-Jul-20</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19-Jul-20</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19-Jul-20</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19-Jul-20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19-Jul-20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19-Jul-20</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971078" y="3232194"/>
            <a:ext cx="4943475" cy="1447801"/>
          </a:xfrm>
          <a:prstGeom prst="rect">
            <a:avLst/>
          </a:prstGeom>
        </p:spPr>
        <p:txBody>
          <a:bodyPr vert="horz" lIns="91440" tIns="45720" rIns="91440" bIns="45720" rtlCol="0" anchor="ctr">
            <a:normAutofit fontScale="92500" lnSpcReduction="20000"/>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07 </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Software </a:t>
            </a:r>
            <a:r>
              <a:rPr lang="en-US" sz="4000" dirty="0" smtClean="0">
                <a:solidFill>
                  <a:srgbClr val="FF0000"/>
                </a:solidFill>
                <a:latin typeface="Cambria" panose="02040503050406030204" pitchFamily="18" charset="0"/>
              </a:rPr>
              <a:t>Processes (cont.)</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10" name="Rectangle 9"/>
          <p:cNvSpPr/>
          <p:nvPr/>
        </p:nvSpPr>
        <p:spPr>
          <a:xfrm>
            <a:off x="206990" y="762000"/>
            <a:ext cx="8768067" cy="3317703"/>
          </a:xfrm>
          <a:prstGeom prst="rect">
            <a:avLst/>
          </a:prstGeom>
        </p:spPr>
        <p:txBody>
          <a:bodyPr wrap="square">
            <a:spAutoFit/>
          </a:bodyPr>
          <a:lstStyle/>
          <a:p>
            <a:r>
              <a:rPr lang="en-US" sz="2400" b="1" dirty="0"/>
              <a:t>Agile Testing Methods</a:t>
            </a:r>
            <a:r>
              <a:rPr lang="en-US" sz="2400" b="1" dirty="0" smtClean="0"/>
              <a:t>:</a:t>
            </a:r>
          </a:p>
          <a:p>
            <a:endParaRPr lang="en-US" sz="2400" b="1" dirty="0"/>
          </a:p>
          <a:p>
            <a:pPr marL="800100" lvl="1" indent="-342900">
              <a:lnSpc>
                <a:spcPct val="150000"/>
              </a:lnSpc>
              <a:buFont typeface="Wingdings" panose="05000000000000000000" pitchFamily="2" charset="2"/>
              <a:buChar char="v"/>
            </a:pPr>
            <a:r>
              <a:rPr lang="en-US" sz="2200" dirty="0"/>
              <a:t>Scrum</a:t>
            </a:r>
          </a:p>
          <a:p>
            <a:pPr marL="800100" lvl="1" indent="-342900">
              <a:lnSpc>
                <a:spcPct val="150000"/>
              </a:lnSpc>
              <a:buFont typeface="Wingdings" panose="05000000000000000000" pitchFamily="2" charset="2"/>
              <a:buChar char="v"/>
            </a:pPr>
            <a:r>
              <a:rPr lang="en-US" sz="2200" dirty="0"/>
              <a:t>Crystal</a:t>
            </a:r>
          </a:p>
          <a:p>
            <a:pPr marL="800100" lvl="1" indent="-342900">
              <a:lnSpc>
                <a:spcPct val="150000"/>
              </a:lnSpc>
              <a:buFont typeface="Wingdings" panose="05000000000000000000" pitchFamily="2" charset="2"/>
              <a:buChar char="v"/>
            </a:pPr>
            <a:r>
              <a:rPr lang="en-US" sz="2200" dirty="0"/>
              <a:t>Dynamic Software Development Method(DSDM)</a:t>
            </a:r>
          </a:p>
          <a:p>
            <a:pPr marL="800100" lvl="1" indent="-342900">
              <a:lnSpc>
                <a:spcPct val="150000"/>
              </a:lnSpc>
              <a:buFont typeface="Wingdings" panose="05000000000000000000" pitchFamily="2" charset="2"/>
              <a:buChar char="v"/>
            </a:pPr>
            <a:r>
              <a:rPr lang="en-US" sz="2200" dirty="0"/>
              <a:t>Feature Driven Development(FDD)</a:t>
            </a:r>
          </a:p>
          <a:p>
            <a:pPr marL="800100" lvl="1" indent="-342900">
              <a:lnSpc>
                <a:spcPct val="150000"/>
              </a:lnSpc>
              <a:buFont typeface="Wingdings" panose="05000000000000000000" pitchFamily="2" charset="2"/>
              <a:buChar char="v"/>
            </a:pPr>
            <a:r>
              <a:rPr lang="en-US" sz="2200" b="1" dirty="0" err="1" smtClean="0"/>
              <a:t>eXtreme</a:t>
            </a:r>
            <a:r>
              <a:rPr lang="en-US" sz="2200" b="1" dirty="0" smtClean="0"/>
              <a:t> </a:t>
            </a:r>
            <a:r>
              <a:rPr lang="en-US" sz="2200" b="1" dirty="0"/>
              <a:t>Programming(XP)</a:t>
            </a:r>
          </a:p>
        </p:txBody>
      </p:sp>
      <p:sp>
        <p:nvSpPr>
          <p:cNvPr id="4" name="Rectangle 3"/>
          <p:cNvSpPr/>
          <p:nvPr/>
        </p:nvSpPr>
        <p:spPr>
          <a:xfrm>
            <a:off x="2438400" y="6382311"/>
            <a:ext cx="5029200" cy="276999"/>
          </a:xfrm>
          <a:prstGeom prst="rect">
            <a:avLst/>
          </a:prstGeom>
        </p:spPr>
        <p:txBody>
          <a:bodyPr wrap="square">
            <a:spAutoFit/>
          </a:bodyPr>
          <a:lstStyle/>
          <a:p>
            <a:r>
              <a:rPr lang="en-US" sz="1200" dirty="0">
                <a:solidFill>
                  <a:srgbClr val="002B82"/>
                </a:solidFill>
              </a:rPr>
              <a:t>https://www.javatpoint.com/software-engineering-agile-model</a:t>
            </a:r>
          </a:p>
        </p:txBody>
      </p:sp>
    </p:spTree>
    <p:extLst>
      <p:ext uri="{BB962C8B-B14F-4D97-AF65-F5344CB8AC3E}">
        <p14:creationId xmlns:p14="http://schemas.microsoft.com/office/powerpoint/2010/main" val="2642631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eXtreme Programming (XP)</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10" name="Rectangle 9"/>
          <p:cNvSpPr/>
          <p:nvPr/>
        </p:nvSpPr>
        <p:spPr>
          <a:xfrm>
            <a:off x="206990" y="762000"/>
            <a:ext cx="8768067" cy="4185761"/>
          </a:xfrm>
          <a:prstGeom prst="rect">
            <a:avLst/>
          </a:prstGeom>
        </p:spPr>
        <p:txBody>
          <a:bodyPr wrap="square">
            <a:spAutoFit/>
          </a:bodyPr>
          <a:lstStyle/>
          <a:p>
            <a:r>
              <a:rPr lang="en-US" sz="2400" b="1" dirty="0" err="1"/>
              <a:t>eXtreme</a:t>
            </a:r>
            <a:r>
              <a:rPr lang="en-US" sz="2400" b="1" dirty="0"/>
              <a:t> Programming (XP</a:t>
            </a:r>
            <a:r>
              <a:rPr lang="en-US" sz="2400" b="1" dirty="0" smtClean="0"/>
              <a:t>):</a:t>
            </a:r>
          </a:p>
          <a:p>
            <a:endParaRPr lang="en-US" sz="2400" b="1" dirty="0" smtClean="0"/>
          </a:p>
          <a:p>
            <a:pPr algn="just"/>
            <a:r>
              <a:rPr lang="en-GB" sz="2000" b="1" dirty="0"/>
              <a:t>Extreme programming (XP) </a:t>
            </a:r>
            <a:r>
              <a:rPr lang="en-GB" sz="2000" dirty="0"/>
              <a:t>is a Software Development Methodology which is intended to improve software quality and responsiveness to changing customer requirements</a:t>
            </a:r>
            <a:r>
              <a:rPr lang="en-GB" sz="2000" dirty="0" smtClean="0"/>
              <a:t>.</a:t>
            </a:r>
          </a:p>
          <a:p>
            <a:pPr algn="just"/>
            <a:endParaRPr lang="en-GB" sz="2000" dirty="0" smtClean="0"/>
          </a:p>
          <a:p>
            <a:pPr algn="just"/>
            <a:r>
              <a:rPr lang="en-GB" sz="2000" dirty="0"/>
              <a:t>XP is a lightweight, efficient, low-risk, flexible, predictable, scientific, and fun way to develop a software</a:t>
            </a:r>
            <a:r>
              <a:rPr lang="en-GB" sz="2000" dirty="0" smtClean="0"/>
              <a:t>.</a:t>
            </a:r>
          </a:p>
          <a:p>
            <a:pPr algn="just"/>
            <a:endParaRPr lang="en-GB" sz="2000" dirty="0" smtClean="0"/>
          </a:p>
          <a:p>
            <a:pPr algn="just"/>
            <a:r>
              <a:rPr lang="en-GB" sz="2000" dirty="0" smtClean="0"/>
              <a:t> </a:t>
            </a:r>
            <a:r>
              <a:rPr lang="en-GB" sz="2000" dirty="0"/>
              <a:t>XP is the most specific of the </a:t>
            </a:r>
            <a:r>
              <a:rPr lang="en-GB" sz="2000" b="1" dirty="0"/>
              <a:t>agile frameworks </a:t>
            </a:r>
            <a:r>
              <a:rPr lang="en-GB" sz="2000" dirty="0"/>
              <a:t>regarding appropriate engineering practices for software development</a:t>
            </a:r>
            <a:r>
              <a:rPr lang="en-GB" sz="2000" dirty="0" smtClean="0"/>
              <a:t>.</a:t>
            </a:r>
          </a:p>
          <a:p>
            <a:pPr algn="just"/>
            <a:endParaRPr lang="en-GB" sz="2000" dirty="0"/>
          </a:p>
          <a:p>
            <a:endParaRPr lang="en-US" b="1" dirty="0"/>
          </a:p>
        </p:txBody>
      </p:sp>
    </p:spTree>
    <p:extLst>
      <p:ext uri="{BB962C8B-B14F-4D97-AF65-F5344CB8AC3E}">
        <p14:creationId xmlns:p14="http://schemas.microsoft.com/office/powerpoint/2010/main" val="2600427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eXtreme Programming (XP)</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10" name="Rectangle 9"/>
          <p:cNvSpPr/>
          <p:nvPr/>
        </p:nvSpPr>
        <p:spPr>
          <a:xfrm>
            <a:off x="206990" y="762000"/>
            <a:ext cx="8768067" cy="3877985"/>
          </a:xfrm>
          <a:prstGeom prst="rect">
            <a:avLst/>
          </a:prstGeom>
        </p:spPr>
        <p:txBody>
          <a:bodyPr wrap="square">
            <a:spAutoFit/>
          </a:bodyPr>
          <a:lstStyle/>
          <a:p>
            <a:r>
              <a:rPr lang="en-US" sz="2400" b="1" dirty="0" err="1"/>
              <a:t>eXtreme</a:t>
            </a:r>
            <a:r>
              <a:rPr lang="en-US" sz="2400" b="1" dirty="0"/>
              <a:t> Programming (XP</a:t>
            </a:r>
            <a:r>
              <a:rPr lang="en-US" sz="2400" b="1" dirty="0" smtClean="0"/>
              <a:t>):</a:t>
            </a:r>
          </a:p>
          <a:p>
            <a:endParaRPr lang="en-US" sz="2400" b="1" dirty="0" smtClean="0"/>
          </a:p>
          <a:p>
            <a:pPr algn="just"/>
            <a:r>
              <a:rPr lang="en-GB" sz="2000" dirty="0"/>
              <a:t>Extreme Programming technique is very helpful when there is constantly changing demands or requirements from the customers or when they are not sure about the functionality of the system. </a:t>
            </a:r>
          </a:p>
          <a:p>
            <a:pPr algn="just"/>
            <a:endParaRPr lang="en-GB" sz="2000" dirty="0"/>
          </a:p>
          <a:p>
            <a:pPr algn="just"/>
            <a:r>
              <a:rPr lang="en-GB" sz="2000" dirty="0"/>
              <a:t>It advocates frequent "releases" of the product in short development cycles, which inherently improves the productivity of the system and also introduces a checkpoint where any customer requirements can be easily implemented. The XP develops software keeping customer in the target.</a:t>
            </a:r>
          </a:p>
          <a:p>
            <a:pPr algn="just"/>
            <a:endParaRPr lang="en-GB" sz="2000" dirty="0"/>
          </a:p>
          <a:p>
            <a:endParaRPr lang="en-US" b="1" dirty="0"/>
          </a:p>
        </p:txBody>
      </p:sp>
    </p:spTree>
    <p:extLst>
      <p:ext uri="{BB962C8B-B14F-4D97-AF65-F5344CB8AC3E}">
        <p14:creationId xmlns:p14="http://schemas.microsoft.com/office/powerpoint/2010/main" val="1707046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eXtreme Programming (XP)</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11" name="Rectangle 10"/>
          <p:cNvSpPr/>
          <p:nvPr/>
        </p:nvSpPr>
        <p:spPr>
          <a:xfrm>
            <a:off x="109182" y="794657"/>
            <a:ext cx="8963685" cy="4832092"/>
          </a:xfrm>
          <a:prstGeom prst="rect">
            <a:avLst/>
          </a:prstGeom>
        </p:spPr>
        <p:txBody>
          <a:bodyPr wrap="square">
            <a:spAutoFit/>
          </a:bodyPr>
          <a:lstStyle/>
          <a:p>
            <a:r>
              <a:rPr lang="en-GB" sz="2400" b="1" dirty="0"/>
              <a:t>Why is it called </a:t>
            </a:r>
            <a:r>
              <a:rPr lang="en-GB" sz="2400" b="1" dirty="0" smtClean="0"/>
              <a:t>“</a:t>
            </a:r>
            <a:r>
              <a:rPr lang="en-GB" sz="2400" b="1" dirty="0" err="1" smtClean="0"/>
              <a:t>eXtreme</a:t>
            </a:r>
            <a:r>
              <a:rPr lang="en-GB" sz="2400" b="1" dirty="0" smtClean="0"/>
              <a:t>”?</a:t>
            </a:r>
          </a:p>
          <a:p>
            <a:endParaRPr lang="en-GB" sz="2400" b="1" dirty="0"/>
          </a:p>
          <a:p>
            <a:pPr marL="285750" indent="-285750">
              <a:buFont typeface="Arial" panose="020B0604020202020204" pitchFamily="34" charset="0"/>
              <a:buChar char="•"/>
            </a:pPr>
            <a:r>
              <a:rPr lang="en-GB" sz="2000" dirty="0" err="1" smtClean="0"/>
              <a:t>eXtreme</a:t>
            </a:r>
            <a:r>
              <a:rPr lang="en-GB" sz="2000" dirty="0" smtClean="0"/>
              <a:t> </a:t>
            </a:r>
            <a:r>
              <a:rPr lang="en-GB" sz="2000" dirty="0"/>
              <a:t>Programming takes the effective principles and practices to extreme levels.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Code reviews are effective as the code is reviewed all the time.</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Testing is effective as there is continuous regression and testing.</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Design is effective as everybody needs to do refactoring daily.</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Integration testing is important as integrate and test several times a day.</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Short iterations are effective as the planning game for release planning and iteration planning</a:t>
            </a:r>
            <a:r>
              <a:rPr lang="en-GB" dirty="0"/>
              <a:t>.</a:t>
            </a:r>
            <a:endParaRPr lang="en-US" dirty="0"/>
          </a:p>
        </p:txBody>
      </p:sp>
      <p:sp>
        <p:nvSpPr>
          <p:cNvPr id="10" name="Rectangle 9"/>
          <p:cNvSpPr/>
          <p:nvPr/>
        </p:nvSpPr>
        <p:spPr>
          <a:xfrm>
            <a:off x="206990" y="762000"/>
            <a:ext cx="8768067" cy="677108"/>
          </a:xfrm>
          <a:prstGeom prst="rect">
            <a:avLst/>
          </a:prstGeom>
        </p:spPr>
        <p:txBody>
          <a:bodyPr wrap="square">
            <a:spAutoFit/>
          </a:bodyPr>
          <a:lstStyle/>
          <a:p>
            <a:pPr algn="just"/>
            <a:endParaRPr lang="en-GB" sz="2000" dirty="0"/>
          </a:p>
          <a:p>
            <a:endParaRPr lang="en-US" b="1" dirty="0"/>
          </a:p>
        </p:txBody>
      </p:sp>
    </p:spTree>
    <p:extLst>
      <p:ext uri="{BB962C8B-B14F-4D97-AF65-F5344CB8AC3E}">
        <p14:creationId xmlns:p14="http://schemas.microsoft.com/office/powerpoint/2010/main" val="274242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eXtreme Programming (XP)</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57458"/>
            <a:ext cx="8136562" cy="4881937"/>
          </a:xfrm>
          <a:prstGeom prst="rect">
            <a:avLst/>
          </a:prstGeom>
        </p:spPr>
      </p:pic>
    </p:spTree>
    <p:extLst>
      <p:ext uri="{BB962C8B-B14F-4D97-AF65-F5344CB8AC3E}">
        <p14:creationId xmlns:p14="http://schemas.microsoft.com/office/powerpoint/2010/main" val="2349146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161024" y="539731"/>
            <a:ext cx="8768067" cy="6217087"/>
          </a:xfrm>
          <a:prstGeom prst="rect">
            <a:avLst/>
          </a:prstGeom>
        </p:spPr>
        <p:txBody>
          <a:bodyPr wrap="square">
            <a:spAutoFit/>
          </a:bodyPr>
          <a:lstStyle/>
          <a:p>
            <a:r>
              <a:rPr lang="en-US" sz="2000" b="1" dirty="0"/>
              <a:t>When to use the Agile Model?</a:t>
            </a:r>
          </a:p>
          <a:p>
            <a:pPr marL="285750" indent="-285750">
              <a:buFont typeface="Wingdings" panose="05000000000000000000" pitchFamily="2" charset="2"/>
              <a:buChar char="§"/>
            </a:pPr>
            <a:r>
              <a:rPr lang="en-US" dirty="0"/>
              <a:t>When frequent changes are required.</a:t>
            </a:r>
          </a:p>
          <a:p>
            <a:pPr marL="285750" indent="-285750">
              <a:buFont typeface="Wingdings" panose="05000000000000000000" pitchFamily="2" charset="2"/>
              <a:buChar char="§"/>
            </a:pPr>
            <a:r>
              <a:rPr lang="en-US" dirty="0"/>
              <a:t>When a highly qualified and experienced team is available.</a:t>
            </a:r>
          </a:p>
          <a:p>
            <a:pPr marL="285750" indent="-285750">
              <a:buFont typeface="Wingdings" panose="05000000000000000000" pitchFamily="2" charset="2"/>
              <a:buChar char="§"/>
            </a:pPr>
            <a:r>
              <a:rPr lang="en-US" dirty="0"/>
              <a:t>When a customer is ready to have a meeting with a software team all the time.</a:t>
            </a:r>
          </a:p>
          <a:p>
            <a:pPr marL="285750" indent="-285750">
              <a:buFont typeface="Wingdings" panose="05000000000000000000" pitchFamily="2" charset="2"/>
              <a:buChar char="§"/>
            </a:pPr>
            <a:r>
              <a:rPr lang="en-US" dirty="0"/>
              <a:t>When project size is small</a:t>
            </a:r>
            <a:r>
              <a:rPr lang="en-US" dirty="0" smtClean="0"/>
              <a:t>.</a:t>
            </a:r>
          </a:p>
          <a:p>
            <a:pPr marL="285750" indent="-285750">
              <a:buFont typeface="Wingdings" panose="05000000000000000000" pitchFamily="2" charset="2"/>
              <a:buChar char="§"/>
            </a:pPr>
            <a:endParaRPr lang="en-US" dirty="0"/>
          </a:p>
          <a:p>
            <a:r>
              <a:rPr lang="en-US" b="1" dirty="0" smtClean="0"/>
              <a:t>Advantage :</a:t>
            </a:r>
            <a:endParaRPr lang="en-US" b="1" dirty="0"/>
          </a:p>
          <a:p>
            <a:pPr marL="285750" indent="-285750">
              <a:buFont typeface="Wingdings" panose="05000000000000000000" pitchFamily="2" charset="2"/>
              <a:buChar char="§"/>
            </a:pPr>
            <a:r>
              <a:rPr lang="en-US" dirty="0" smtClean="0"/>
              <a:t>Frequent Delivery</a:t>
            </a:r>
          </a:p>
          <a:p>
            <a:pPr marL="285750" indent="-285750">
              <a:buFont typeface="Wingdings" panose="05000000000000000000" pitchFamily="2" charset="2"/>
              <a:buChar char="§"/>
            </a:pPr>
            <a:r>
              <a:rPr lang="en-US" dirty="0" smtClean="0"/>
              <a:t>Face-to-Face Communication with clients.</a:t>
            </a:r>
          </a:p>
          <a:p>
            <a:pPr marL="285750" indent="-285750">
              <a:buFont typeface="Wingdings" panose="05000000000000000000" pitchFamily="2" charset="2"/>
              <a:buChar char="§"/>
            </a:pPr>
            <a:r>
              <a:rPr lang="en-US" dirty="0" smtClean="0"/>
              <a:t>Efficient design and fulfils the business requirement.</a:t>
            </a:r>
          </a:p>
          <a:p>
            <a:pPr marL="285750" indent="-285750">
              <a:buFont typeface="Wingdings" panose="05000000000000000000" pitchFamily="2" charset="2"/>
              <a:buChar char="§"/>
            </a:pPr>
            <a:r>
              <a:rPr lang="en-US" dirty="0" smtClean="0"/>
              <a:t>Anytime changes are acceptable.</a:t>
            </a:r>
          </a:p>
          <a:p>
            <a:pPr marL="285750" indent="-285750">
              <a:buFont typeface="Wingdings" panose="05000000000000000000" pitchFamily="2" charset="2"/>
              <a:buChar char="§"/>
            </a:pPr>
            <a:r>
              <a:rPr lang="en-US" dirty="0" smtClean="0"/>
              <a:t>It reduces total development time.</a:t>
            </a:r>
          </a:p>
          <a:p>
            <a:pPr marL="285750" indent="-285750">
              <a:buFont typeface="Wingdings" panose="05000000000000000000" pitchFamily="2" charset="2"/>
              <a:buChar char="§"/>
            </a:pPr>
            <a:endParaRPr lang="en-US" dirty="0" smtClean="0"/>
          </a:p>
          <a:p>
            <a:r>
              <a:rPr lang="en-US" b="1" dirty="0" smtClean="0"/>
              <a:t>Disadvantages :</a:t>
            </a:r>
          </a:p>
          <a:p>
            <a:pPr marL="285750" indent="-285750">
              <a:buFont typeface="Wingdings" panose="05000000000000000000" pitchFamily="2" charset="2"/>
              <a:buChar char="§"/>
            </a:pPr>
            <a:r>
              <a:rPr lang="en-US" dirty="0"/>
              <a:t>Depends heavily on customer interaction, so if customer is not clear, team can be driven in the wrong direction.</a:t>
            </a:r>
          </a:p>
          <a:p>
            <a:pPr marL="285750" indent="-285750">
              <a:buFont typeface="Wingdings" panose="05000000000000000000" pitchFamily="2" charset="2"/>
              <a:buChar char="§"/>
            </a:pPr>
            <a:r>
              <a:rPr lang="en-US" dirty="0"/>
              <a:t>There is a very high individual dependency, since there is minimum documentation generated.</a:t>
            </a:r>
          </a:p>
          <a:p>
            <a:pPr marL="285750" indent="-285750">
              <a:buFont typeface="Wingdings" panose="05000000000000000000" pitchFamily="2" charset="2"/>
              <a:buChar char="§"/>
            </a:pPr>
            <a:r>
              <a:rPr lang="en-US" dirty="0"/>
              <a:t>Transfer of technology to new team members may be quite challenging due to lack of documentation.</a:t>
            </a:r>
          </a:p>
          <a:p>
            <a:endParaRPr lang="en-US" b="1"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074882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Difference between Agile and Waterfall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109437" y="735954"/>
            <a:ext cx="8772573" cy="5570756"/>
          </a:xfrm>
          <a:prstGeom prst="rect">
            <a:avLst/>
          </a:prstGeom>
        </p:spPr>
        <p:txBody>
          <a:bodyPr wrap="square">
            <a:spAutoFit/>
          </a:bodyPr>
          <a:lstStyle/>
          <a:p>
            <a:r>
              <a:rPr lang="en-US" sz="2000" b="1" dirty="0" smtClean="0"/>
              <a:t>Key Difference</a:t>
            </a:r>
          </a:p>
          <a:p>
            <a:pPr marL="342900" indent="-342900">
              <a:buFont typeface="+mj-lt"/>
              <a:buAutoNum type="arabicPeriod"/>
            </a:pPr>
            <a:endParaRPr lang="en-US" sz="2000" dirty="0"/>
          </a:p>
          <a:p>
            <a:pPr marL="342900" indent="-342900">
              <a:buFont typeface="+mj-lt"/>
              <a:buAutoNum type="arabicPeriod"/>
            </a:pPr>
            <a:r>
              <a:rPr lang="en-US" sz="2000" dirty="0" smtClean="0"/>
              <a:t>Waterfall </a:t>
            </a:r>
            <a:r>
              <a:rPr lang="en-US" sz="2000" dirty="0"/>
              <a:t>is a </a:t>
            </a:r>
            <a:r>
              <a:rPr lang="en-US" sz="2000" b="1" dirty="0"/>
              <a:t>Liner Sequential</a:t>
            </a:r>
            <a:r>
              <a:rPr lang="en-US" sz="2000" dirty="0"/>
              <a:t> Life Cycle Model whereas Agile is a </a:t>
            </a:r>
            <a:r>
              <a:rPr lang="en-US" sz="2000" b="1" dirty="0"/>
              <a:t>continuous iteration </a:t>
            </a:r>
            <a:r>
              <a:rPr lang="en-US" sz="2000" dirty="0"/>
              <a:t>of development and testing in the software development process</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a:t>Agile methodology is known for its flexibility whereas Waterfall is a structured software development methodology</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a:t>Agile follows an incremental approach whereas the Waterfall methodology is a sequential design process</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a:t>Agile performs testing concurrently with software development whereas in Waterfall methodology testing comes after the “Build” phase</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a:t>Agile allows changes in project development requirement whereas Waterfall has no scope of changing the requirements once the project development starts.</a:t>
            </a:r>
          </a:p>
          <a:p>
            <a:pPr algn="just"/>
            <a:endParaRPr lang="en-US" i="0" dirty="0">
              <a:effectLst/>
            </a:endParaRPr>
          </a:p>
        </p:txBody>
      </p:sp>
    </p:spTree>
    <p:extLst>
      <p:ext uri="{BB962C8B-B14F-4D97-AF65-F5344CB8AC3E}">
        <p14:creationId xmlns:p14="http://schemas.microsoft.com/office/powerpoint/2010/main" val="1391714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Big Bang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4" name="Rectangle 3"/>
          <p:cNvSpPr/>
          <p:nvPr/>
        </p:nvSpPr>
        <p:spPr>
          <a:xfrm>
            <a:off x="109437" y="735954"/>
            <a:ext cx="8772573" cy="1477328"/>
          </a:xfrm>
          <a:prstGeom prst="rect">
            <a:avLst/>
          </a:prstGeom>
        </p:spPr>
        <p:txBody>
          <a:bodyPr wrap="square">
            <a:spAutoFit/>
          </a:bodyPr>
          <a:lstStyle/>
          <a:p>
            <a:pPr algn="just"/>
            <a:r>
              <a:rPr lang="en-US" b="1" dirty="0"/>
              <a:t>When to use Big Bang Model</a:t>
            </a:r>
            <a:r>
              <a:rPr lang="en-US" b="1" dirty="0" smtClean="0"/>
              <a:t>?</a:t>
            </a:r>
          </a:p>
          <a:p>
            <a:pPr algn="just"/>
            <a:r>
              <a:rPr lang="en-US" dirty="0"/>
              <a:t>T</a:t>
            </a:r>
            <a:r>
              <a:rPr lang="en-US" dirty="0" smtClean="0"/>
              <a:t>his </a:t>
            </a:r>
            <a:r>
              <a:rPr lang="en-US" dirty="0"/>
              <a:t>model is required when this project is small like an academic project or a practical project. This method is also used when the size of the developer team is small and when requirements are not defined, and the release date is not confirmed or given by the customer.</a:t>
            </a:r>
            <a:endParaRPr lang="en-US" b="0" i="0" dirty="0">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9208" y="2213282"/>
            <a:ext cx="6204217" cy="4087769"/>
          </a:xfrm>
          <a:prstGeom prst="rect">
            <a:avLst/>
          </a:prstGeom>
        </p:spPr>
      </p:pic>
      <p:sp>
        <p:nvSpPr>
          <p:cNvPr id="9" name="Rectangle 8"/>
          <p:cNvSpPr/>
          <p:nvPr/>
        </p:nvSpPr>
        <p:spPr>
          <a:xfrm>
            <a:off x="119087" y="2624058"/>
            <a:ext cx="4572000" cy="2403863"/>
          </a:xfrm>
          <a:prstGeom prst="rect">
            <a:avLst/>
          </a:prstGeom>
        </p:spPr>
        <p:txBody>
          <a:bodyPr>
            <a:spAutoFit/>
          </a:bodyPr>
          <a:lstStyle/>
          <a:p>
            <a:r>
              <a:rPr lang="en-US" b="1" dirty="0" smtClean="0"/>
              <a:t>Advantages:</a:t>
            </a:r>
            <a:endParaRPr lang="en-US" b="1" dirty="0"/>
          </a:p>
          <a:p>
            <a:pPr>
              <a:lnSpc>
                <a:spcPct val="150000"/>
              </a:lnSpc>
              <a:buFont typeface="+mj-lt"/>
              <a:buAutoNum type="arabicPeriod"/>
            </a:pPr>
            <a:r>
              <a:rPr lang="en-US" dirty="0"/>
              <a:t>There is no planning required.</a:t>
            </a:r>
          </a:p>
          <a:p>
            <a:pPr>
              <a:lnSpc>
                <a:spcPct val="150000"/>
              </a:lnSpc>
              <a:buFont typeface="+mj-lt"/>
              <a:buAutoNum type="arabicPeriod"/>
            </a:pPr>
            <a:r>
              <a:rPr lang="en-US" dirty="0"/>
              <a:t>Simple Model.</a:t>
            </a:r>
          </a:p>
          <a:p>
            <a:pPr>
              <a:lnSpc>
                <a:spcPct val="150000"/>
              </a:lnSpc>
              <a:buFont typeface="+mj-lt"/>
              <a:buAutoNum type="arabicPeriod"/>
            </a:pPr>
            <a:r>
              <a:rPr lang="en-US" dirty="0"/>
              <a:t>Few resources required.</a:t>
            </a:r>
          </a:p>
          <a:p>
            <a:pPr>
              <a:lnSpc>
                <a:spcPct val="150000"/>
              </a:lnSpc>
              <a:buFont typeface="+mj-lt"/>
              <a:buAutoNum type="arabicPeriod"/>
            </a:pPr>
            <a:r>
              <a:rPr lang="en-US" dirty="0"/>
              <a:t>Easy to manage.</a:t>
            </a:r>
          </a:p>
          <a:p>
            <a:pPr>
              <a:lnSpc>
                <a:spcPct val="150000"/>
              </a:lnSpc>
              <a:buFont typeface="+mj-lt"/>
              <a:buAutoNum type="arabicPeriod"/>
            </a:pPr>
            <a:r>
              <a:rPr lang="en-US" dirty="0"/>
              <a:t>Flexible for developers.</a:t>
            </a:r>
            <a:endParaRPr lang="en-US" b="0" i="0" dirty="0">
              <a:effectLst/>
            </a:endParaRPr>
          </a:p>
        </p:txBody>
      </p:sp>
    </p:spTree>
    <p:extLst>
      <p:ext uri="{BB962C8B-B14F-4D97-AF65-F5344CB8AC3E}">
        <p14:creationId xmlns:p14="http://schemas.microsoft.com/office/powerpoint/2010/main" val="59460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Prototyping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4" name="Rectangle 3"/>
          <p:cNvSpPr/>
          <p:nvPr/>
        </p:nvSpPr>
        <p:spPr>
          <a:xfrm>
            <a:off x="109437" y="735954"/>
            <a:ext cx="8772573" cy="2308324"/>
          </a:xfrm>
          <a:prstGeom prst="rect">
            <a:avLst/>
          </a:prstGeom>
        </p:spPr>
        <p:txBody>
          <a:bodyPr wrap="square">
            <a:spAutoFit/>
          </a:bodyPr>
          <a:lstStyle/>
          <a:p>
            <a:pPr marL="285750" indent="-285750" algn="just">
              <a:buFont typeface="Arial" panose="020B0604020202020204" pitchFamily="34" charset="0"/>
              <a:buChar char="•"/>
            </a:pPr>
            <a:r>
              <a:rPr lang="en-US" dirty="0"/>
              <a:t>In Software Engineering, Prototype methodology is a software development model in which a prototype is built, test and then reworked when needed until an acceptable prototype is achieved</a:t>
            </a:r>
            <a:r>
              <a:rPr lang="en-US" dirty="0" smtClean="0"/>
              <a:t>.</a:t>
            </a:r>
          </a:p>
          <a:p>
            <a:pPr marL="285750" indent="-285750">
              <a:buFont typeface="Arial" panose="020B0604020202020204" pitchFamily="34" charset="0"/>
              <a:buChar char="•"/>
            </a:pPr>
            <a:r>
              <a:rPr lang="en-US" dirty="0"/>
              <a:t>Regular meetings are essential to keep the project on time and avoid costly delays in prototyping approach.</a:t>
            </a:r>
          </a:p>
          <a:p>
            <a:pPr marL="285750" indent="-285750">
              <a:buFont typeface="Arial" panose="020B0604020202020204" pitchFamily="34" charset="0"/>
              <a:buChar char="•"/>
            </a:pPr>
            <a:r>
              <a:rPr lang="en-US" dirty="0"/>
              <a:t>Missing functionality can be </a:t>
            </a:r>
            <a:r>
              <a:rPr lang="en-US" dirty="0" smtClean="0"/>
              <a:t>identified</a:t>
            </a:r>
          </a:p>
          <a:p>
            <a:pPr marL="285750" indent="-285750">
              <a:buFont typeface="Arial" panose="020B0604020202020204" pitchFamily="34" charset="0"/>
              <a:buChar char="•"/>
            </a:pPr>
            <a:r>
              <a:rPr lang="en-US" dirty="0" smtClean="0"/>
              <a:t>Prototyping </a:t>
            </a:r>
            <a:r>
              <a:rPr lang="en-US" dirty="0"/>
              <a:t>may encourage excessive change requests.</a:t>
            </a:r>
          </a:p>
          <a:p>
            <a:pPr algn="just"/>
            <a:endParaRPr lang="en-US" b="0" i="0" dirty="0">
              <a:effectLs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767" y="3270563"/>
            <a:ext cx="6407911" cy="2996045"/>
          </a:xfrm>
          <a:prstGeom prst="rect">
            <a:avLst/>
          </a:prstGeom>
        </p:spPr>
      </p:pic>
    </p:spTree>
    <p:extLst>
      <p:ext uri="{BB962C8B-B14F-4D97-AF65-F5344CB8AC3E}">
        <p14:creationId xmlns:p14="http://schemas.microsoft.com/office/powerpoint/2010/main" val="20497604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Prototyping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582864"/>
            <a:ext cx="5543634" cy="6275136"/>
          </a:xfrm>
          <a:prstGeom prst="rect">
            <a:avLst/>
          </a:prstGeom>
        </p:spPr>
      </p:pic>
      <p:sp>
        <p:nvSpPr>
          <p:cNvPr id="9" name="Rectangle 8"/>
          <p:cNvSpPr/>
          <p:nvPr/>
        </p:nvSpPr>
        <p:spPr>
          <a:xfrm>
            <a:off x="109437" y="735954"/>
            <a:ext cx="8772573" cy="1200329"/>
          </a:xfrm>
          <a:prstGeom prst="rect">
            <a:avLst/>
          </a:prstGeom>
        </p:spPr>
        <p:txBody>
          <a:bodyPr wrap="square">
            <a:spAutoFit/>
          </a:bodyPr>
          <a:lstStyle/>
          <a:p>
            <a:pPr algn="just"/>
            <a:r>
              <a:rPr lang="en-US" b="1" dirty="0"/>
              <a:t>There are 2 approaches for this model:</a:t>
            </a:r>
          </a:p>
          <a:p>
            <a:pPr marL="342900" indent="-342900" algn="just">
              <a:buFont typeface="+mj-lt"/>
              <a:buAutoNum type="arabicPeriod"/>
            </a:pPr>
            <a:r>
              <a:rPr lang="en-US" dirty="0"/>
              <a:t>Rapid Throwaway Prototyping </a:t>
            </a:r>
          </a:p>
          <a:p>
            <a:pPr marL="342900" indent="-342900" algn="just">
              <a:buFont typeface="+mj-lt"/>
              <a:buAutoNum type="arabicPeriod"/>
            </a:pPr>
            <a:r>
              <a:rPr lang="en-US" dirty="0"/>
              <a:t>Evolutionary Prototyping</a:t>
            </a:r>
          </a:p>
          <a:p>
            <a:pPr algn="just"/>
            <a:endParaRPr lang="en-US" i="0" dirty="0">
              <a:effectLst/>
            </a:endParaRPr>
          </a:p>
        </p:txBody>
      </p:sp>
    </p:spTree>
    <p:extLst>
      <p:ext uri="{BB962C8B-B14F-4D97-AF65-F5344CB8AC3E}">
        <p14:creationId xmlns:p14="http://schemas.microsoft.com/office/powerpoint/2010/main" val="1597696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p:cNvSpPr txBox="1"/>
          <p:nvPr/>
        </p:nvSpPr>
        <p:spPr>
          <a:xfrm>
            <a:off x="1076325" y="685800"/>
            <a:ext cx="6247801" cy="4616648"/>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en-US" sz="2800" b="1" dirty="0" smtClean="0">
                <a:cs typeface="Times New Roman" panose="02020603050405020304" pitchFamily="18" charset="0"/>
              </a:rPr>
              <a:t>Agile Model</a:t>
            </a:r>
          </a:p>
          <a:p>
            <a:pPr marL="285750" indent="-285750">
              <a:lnSpc>
                <a:spcPct val="150000"/>
              </a:lnSpc>
              <a:buFont typeface="Wingdings" panose="05000000000000000000" pitchFamily="2" charset="2"/>
              <a:buChar char="v"/>
            </a:pPr>
            <a:r>
              <a:rPr lang="en-US" sz="2800" b="1" dirty="0">
                <a:cs typeface="Times New Roman" panose="02020603050405020304" pitchFamily="18" charset="0"/>
              </a:rPr>
              <a:t>Big bang </a:t>
            </a:r>
            <a:r>
              <a:rPr lang="en-US" sz="2800" b="1" dirty="0" smtClean="0">
                <a:cs typeface="Times New Roman" panose="02020603050405020304" pitchFamily="18" charset="0"/>
              </a:rPr>
              <a:t>model</a:t>
            </a:r>
            <a:endParaRPr lang="en-US" sz="2800" b="1" dirty="0">
              <a:cs typeface="Times New Roman" panose="02020603050405020304" pitchFamily="18" charset="0"/>
            </a:endParaRPr>
          </a:p>
          <a:p>
            <a:pPr marL="285750" indent="-285750">
              <a:lnSpc>
                <a:spcPct val="150000"/>
              </a:lnSpc>
              <a:buFont typeface="Wingdings" panose="05000000000000000000" pitchFamily="2" charset="2"/>
              <a:buChar char="v"/>
            </a:pPr>
            <a:r>
              <a:rPr lang="en-US" sz="2800" b="1" dirty="0">
                <a:cs typeface="Times New Roman" panose="02020603050405020304" pitchFamily="18" charset="0"/>
              </a:rPr>
              <a:t>Prototype </a:t>
            </a:r>
            <a:r>
              <a:rPr lang="en-US" sz="2800" b="1" dirty="0" smtClean="0">
                <a:cs typeface="Times New Roman" panose="02020603050405020304" pitchFamily="18" charset="0"/>
              </a:rPr>
              <a:t>Model</a:t>
            </a:r>
          </a:p>
          <a:p>
            <a:pPr marL="285750" indent="-285750">
              <a:lnSpc>
                <a:spcPct val="150000"/>
              </a:lnSpc>
              <a:buFont typeface="Wingdings" panose="05000000000000000000" pitchFamily="2" charset="2"/>
              <a:buChar char="v"/>
            </a:pPr>
            <a:r>
              <a:rPr lang="en-US" sz="2800" b="1" dirty="0">
                <a:cs typeface="Times New Roman" panose="02020603050405020304" pitchFamily="18" charset="0"/>
              </a:rPr>
              <a:t>Comparison of Various SDLC </a:t>
            </a:r>
            <a:r>
              <a:rPr lang="en-US" sz="2800" b="1" dirty="0" smtClean="0">
                <a:cs typeface="Times New Roman" panose="02020603050405020304" pitchFamily="18" charset="0"/>
              </a:rPr>
              <a:t>Models</a:t>
            </a:r>
          </a:p>
          <a:p>
            <a:pPr marL="285750" indent="-285750">
              <a:lnSpc>
                <a:spcPct val="150000"/>
              </a:lnSpc>
              <a:buFont typeface="Wingdings" panose="05000000000000000000" pitchFamily="2" charset="2"/>
              <a:buChar char="v"/>
            </a:pPr>
            <a:r>
              <a:rPr lang="en-US" sz="2800" b="1" dirty="0">
                <a:cs typeface="Times New Roman" panose="02020603050405020304" pitchFamily="18" charset="0"/>
              </a:rPr>
              <a:t>Software </a:t>
            </a:r>
            <a:r>
              <a:rPr lang="en-US" sz="2800" b="1" dirty="0" smtClean="0">
                <a:cs typeface="Times New Roman" panose="02020603050405020304" pitchFamily="18" charset="0"/>
              </a:rPr>
              <a:t>Evolution</a:t>
            </a:r>
          </a:p>
          <a:p>
            <a:pPr marL="285750" indent="-285750">
              <a:lnSpc>
                <a:spcPct val="150000"/>
              </a:lnSpc>
              <a:buFont typeface="Wingdings" panose="05000000000000000000" pitchFamily="2" charset="2"/>
              <a:buChar char="v"/>
            </a:pPr>
            <a:r>
              <a:rPr lang="en-US" sz="2800" b="1" dirty="0">
                <a:cs typeface="Times New Roman" panose="02020603050405020304" pitchFamily="18" charset="0"/>
              </a:rPr>
              <a:t> Rational Unified Process</a:t>
            </a:r>
          </a:p>
          <a:p>
            <a:pPr marL="285750" indent="-285750">
              <a:lnSpc>
                <a:spcPct val="150000"/>
              </a:lnSpc>
              <a:buFont typeface="Wingdings" panose="05000000000000000000" pitchFamily="2" charset="2"/>
              <a:buChar char="v"/>
            </a:pPr>
            <a:r>
              <a:rPr lang="en-US" sz="2800" b="1" dirty="0" smtClean="0">
                <a:cs typeface="Times New Roman" panose="02020603050405020304" pitchFamily="18" charset="0"/>
              </a:rPr>
              <a:t>Computer-Aided </a:t>
            </a:r>
            <a:r>
              <a:rPr lang="en-US" sz="2800" b="1" dirty="0">
                <a:cs typeface="Times New Roman" panose="02020603050405020304" pitchFamily="18" charset="0"/>
              </a:rPr>
              <a:t>Software </a:t>
            </a:r>
            <a:r>
              <a:rPr lang="en-US" sz="2800" b="1" dirty="0" smtClean="0">
                <a:cs typeface="Times New Roman" panose="02020603050405020304" pitchFamily="18" charset="0"/>
              </a:rPr>
              <a:t>Engineering</a:t>
            </a: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Prototyping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599275" y="893376"/>
            <a:ext cx="7891563" cy="3511859"/>
          </a:xfrm>
          <a:prstGeom prst="rect">
            <a:avLst/>
          </a:prstGeom>
        </p:spPr>
        <p:txBody>
          <a:bodyPr wrap="square">
            <a:spAutoFit/>
          </a:bodyPr>
          <a:lstStyle/>
          <a:p>
            <a:pPr>
              <a:lnSpc>
                <a:spcPct val="150000"/>
              </a:lnSpc>
            </a:pPr>
            <a:r>
              <a:rPr lang="en-US" sz="2400" b="1" dirty="0"/>
              <a:t>When to use</a:t>
            </a:r>
            <a:r>
              <a:rPr lang="en-US" dirty="0" smtClean="0"/>
              <a:t/>
            </a:r>
            <a:br>
              <a:rPr lang="en-US" dirty="0" smtClean="0"/>
            </a:br>
            <a:endParaRPr lang="en-US" dirty="0" smtClean="0"/>
          </a:p>
          <a:p>
            <a:pPr algn="just">
              <a:lnSpc>
                <a:spcPct val="150000"/>
              </a:lnSpc>
            </a:pPr>
            <a:r>
              <a:rPr lang="en-US" dirty="0" smtClean="0"/>
              <a:t>The Prototyping Model should be used when the requirements of the product are not clearly understood or are unstable. It can also be used if requirements are changing quickly. This model can be successfully used for developing user interfaces, high technology software-intensive systems, and systems with complex algorithms and interfaces. It is also a very good choice to demonstrate the technical feasibility of the product.</a:t>
            </a:r>
            <a:endParaRPr lang="en-US" i="0" dirty="0">
              <a:effectLst/>
            </a:endParaRPr>
          </a:p>
        </p:txBody>
      </p:sp>
    </p:spTree>
    <p:extLst>
      <p:ext uri="{BB962C8B-B14F-4D97-AF65-F5344CB8AC3E}">
        <p14:creationId xmlns:p14="http://schemas.microsoft.com/office/powerpoint/2010/main" val="2581892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Prototyping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109437" y="735954"/>
            <a:ext cx="8772573" cy="5078313"/>
          </a:xfrm>
          <a:prstGeom prst="rect">
            <a:avLst/>
          </a:prstGeom>
        </p:spPr>
        <p:txBody>
          <a:bodyPr wrap="square">
            <a:spAutoFit/>
          </a:bodyPr>
          <a:lstStyle/>
          <a:p>
            <a:r>
              <a:rPr lang="en-US" b="1" dirty="0"/>
              <a:t>Advantage of Prototype Model</a:t>
            </a:r>
          </a:p>
          <a:p>
            <a:pPr marL="285750" indent="-285750">
              <a:buFont typeface="Wingdings" panose="05000000000000000000" pitchFamily="2" charset="2"/>
              <a:buChar char="v"/>
            </a:pPr>
            <a:r>
              <a:rPr lang="en-US" dirty="0"/>
              <a:t>Reduce the risk of incorrect user requirement</a:t>
            </a:r>
          </a:p>
          <a:p>
            <a:pPr marL="285750" indent="-285750">
              <a:buFont typeface="Wingdings" panose="05000000000000000000" pitchFamily="2" charset="2"/>
              <a:buChar char="v"/>
            </a:pPr>
            <a:r>
              <a:rPr lang="en-US" dirty="0"/>
              <a:t>Good where requirement are changing/uncommitted</a:t>
            </a:r>
          </a:p>
          <a:p>
            <a:pPr marL="285750" indent="-285750">
              <a:buFont typeface="Wingdings" panose="05000000000000000000" pitchFamily="2" charset="2"/>
              <a:buChar char="v"/>
            </a:pPr>
            <a:r>
              <a:rPr lang="en-US" dirty="0"/>
              <a:t>Regular visible process aids management</a:t>
            </a:r>
          </a:p>
          <a:p>
            <a:pPr marL="285750" indent="-285750">
              <a:buFont typeface="Wingdings" panose="05000000000000000000" pitchFamily="2" charset="2"/>
              <a:buChar char="v"/>
            </a:pPr>
            <a:r>
              <a:rPr lang="en-US" dirty="0"/>
              <a:t>Support early product marketing</a:t>
            </a:r>
          </a:p>
          <a:p>
            <a:pPr marL="285750" indent="-285750">
              <a:buFont typeface="Wingdings" panose="05000000000000000000" pitchFamily="2" charset="2"/>
              <a:buChar char="v"/>
            </a:pPr>
            <a:r>
              <a:rPr lang="en-US" dirty="0"/>
              <a:t>Reduce Maintenance cost.</a:t>
            </a:r>
          </a:p>
          <a:p>
            <a:pPr marL="285750" indent="-285750">
              <a:buFont typeface="Wingdings" panose="05000000000000000000" pitchFamily="2" charset="2"/>
              <a:buChar char="v"/>
            </a:pPr>
            <a:r>
              <a:rPr lang="en-US" dirty="0"/>
              <a:t>Errors can be detected much earlier as the system is made side by side</a:t>
            </a:r>
            <a:r>
              <a:rPr lang="en-US" dirty="0" smtClean="0"/>
              <a:t>.</a:t>
            </a:r>
          </a:p>
          <a:p>
            <a:endParaRPr lang="en-US" dirty="0"/>
          </a:p>
          <a:p>
            <a:r>
              <a:rPr lang="en-US" b="1" dirty="0"/>
              <a:t>Disadvantage of Prototype Model</a:t>
            </a:r>
          </a:p>
          <a:p>
            <a:pPr marL="285750" indent="-285750">
              <a:buFont typeface="Wingdings" panose="05000000000000000000" pitchFamily="2" charset="2"/>
              <a:buChar char="v"/>
            </a:pPr>
            <a:r>
              <a:rPr lang="en-US" dirty="0"/>
              <a:t>An unstable/badly implemented prototype often becomes the final product.</a:t>
            </a:r>
          </a:p>
          <a:p>
            <a:pPr marL="285750" indent="-285750">
              <a:buFont typeface="Wingdings" panose="05000000000000000000" pitchFamily="2" charset="2"/>
              <a:buChar char="v"/>
            </a:pPr>
            <a:r>
              <a:rPr lang="en-US" dirty="0"/>
              <a:t>Require extensive customer collaboration</a:t>
            </a:r>
          </a:p>
          <a:p>
            <a:pPr marL="285750" indent="-285750">
              <a:buFont typeface="Wingdings" panose="05000000000000000000" pitchFamily="2" charset="2"/>
              <a:buChar char="v"/>
            </a:pPr>
            <a:r>
              <a:rPr lang="en-US" dirty="0" smtClean="0"/>
              <a:t>Difficult </a:t>
            </a:r>
            <a:r>
              <a:rPr lang="en-US" dirty="0"/>
              <a:t>to know how long the project will last.</a:t>
            </a:r>
          </a:p>
          <a:p>
            <a:pPr marL="285750" indent="-285750">
              <a:buFont typeface="Wingdings" panose="05000000000000000000" pitchFamily="2" charset="2"/>
              <a:buChar char="v"/>
            </a:pPr>
            <a:r>
              <a:rPr lang="en-US" dirty="0"/>
              <a:t>Easy to fall back into the code and fix without proper requirement analysis, design, customer evaluation, and feedback.</a:t>
            </a:r>
          </a:p>
          <a:p>
            <a:pPr marL="285750" indent="-285750">
              <a:buFont typeface="Wingdings" panose="05000000000000000000" pitchFamily="2" charset="2"/>
              <a:buChar char="v"/>
            </a:pPr>
            <a:r>
              <a:rPr lang="en-US" dirty="0"/>
              <a:t>Prototyping tools are expensive.</a:t>
            </a:r>
          </a:p>
          <a:p>
            <a:pPr marL="285750" indent="-285750">
              <a:buFont typeface="Wingdings" panose="05000000000000000000" pitchFamily="2" charset="2"/>
              <a:buChar char="v"/>
            </a:pPr>
            <a:r>
              <a:rPr lang="en-US" dirty="0"/>
              <a:t>Special tools &amp; techniques are required to build a prototype.</a:t>
            </a:r>
          </a:p>
          <a:p>
            <a:pPr marL="285750" indent="-285750">
              <a:buFont typeface="Wingdings" panose="05000000000000000000" pitchFamily="2" charset="2"/>
              <a:buChar char="v"/>
            </a:pPr>
            <a:r>
              <a:rPr lang="en-US" dirty="0"/>
              <a:t>It is a time-consuming process.</a:t>
            </a:r>
          </a:p>
          <a:p>
            <a:pPr algn="just"/>
            <a:endParaRPr lang="en-US" i="0" dirty="0">
              <a:effectLst/>
            </a:endParaRPr>
          </a:p>
        </p:txBody>
      </p:sp>
    </p:spTree>
    <p:extLst>
      <p:ext uri="{BB962C8B-B14F-4D97-AF65-F5344CB8AC3E}">
        <p14:creationId xmlns:p14="http://schemas.microsoft.com/office/powerpoint/2010/main" val="3569376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Comparison of Various SDLC Models</a:t>
            </a: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36514159"/>
              </p:ext>
            </p:extLst>
          </p:nvPr>
        </p:nvGraphicFramePr>
        <p:xfrm>
          <a:off x="17095" y="567060"/>
          <a:ext cx="9134475" cy="6151199"/>
        </p:xfrm>
        <a:graphic>
          <a:graphicData uri="http://schemas.openxmlformats.org/drawingml/2006/table">
            <a:tbl>
              <a:tblPr firstRow="1" firstCol="1" bandRow="1">
                <a:tableStyleId>{5C22544A-7EE6-4342-B048-85BDC9FD1C3A}</a:tableStyleId>
              </a:tblPr>
              <a:tblGrid>
                <a:gridCol w="1826895">
                  <a:extLst>
                    <a:ext uri="{9D8B030D-6E8A-4147-A177-3AD203B41FA5}">
                      <a16:colId xmlns:a16="http://schemas.microsoft.com/office/drawing/2014/main" val="3045313420"/>
                    </a:ext>
                  </a:extLst>
                </a:gridCol>
                <a:gridCol w="1826895">
                  <a:extLst>
                    <a:ext uri="{9D8B030D-6E8A-4147-A177-3AD203B41FA5}">
                      <a16:colId xmlns:a16="http://schemas.microsoft.com/office/drawing/2014/main" val="3251282373"/>
                    </a:ext>
                  </a:extLst>
                </a:gridCol>
                <a:gridCol w="1826895">
                  <a:extLst>
                    <a:ext uri="{9D8B030D-6E8A-4147-A177-3AD203B41FA5}">
                      <a16:colId xmlns:a16="http://schemas.microsoft.com/office/drawing/2014/main" val="2428517615"/>
                    </a:ext>
                  </a:extLst>
                </a:gridCol>
                <a:gridCol w="1826895">
                  <a:extLst>
                    <a:ext uri="{9D8B030D-6E8A-4147-A177-3AD203B41FA5}">
                      <a16:colId xmlns:a16="http://schemas.microsoft.com/office/drawing/2014/main" val="2462062543"/>
                    </a:ext>
                  </a:extLst>
                </a:gridCol>
                <a:gridCol w="1826895">
                  <a:extLst>
                    <a:ext uri="{9D8B030D-6E8A-4147-A177-3AD203B41FA5}">
                      <a16:colId xmlns:a16="http://schemas.microsoft.com/office/drawing/2014/main" val="682858697"/>
                    </a:ext>
                  </a:extLst>
                </a:gridCol>
              </a:tblGrid>
              <a:tr h="299961">
                <a:tc>
                  <a:txBody>
                    <a:bodyPr/>
                    <a:lstStyle/>
                    <a:p>
                      <a:pPr marL="0" marR="0" algn="l">
                        <a:lnSpc>
                          <a:spcPct val="107000"/>
                        </a:lnSpc>
                        <a:spcBef>
                          <a:spcPts val="0"/>
                        </a:spcBef>
                        <a:spcAft>
                          <a:spcPts val="0"/>
                        </a:spcAft>
                      </a:pPr>
                      <a:r>
                        <a:rPr lang="en-US" sz="1400" dirty="0">
                          <a:effectLst/>
                        </a:rPr>
                        <a:t>Properties of Model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Water-Fall Model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Incremental Model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Spiral Model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Rad Model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483286694"/>
                  </a:ext>
                </a:extLst>
              </a:tr>
              <a:tr h="299961">
                <a:tc>
                  <a:txBody>
                    <a:bodyPr/>
                    <a:lstStyle/>
                    <a:p>
                      <a:pPr marL="0" marR="0" algn="l">
                        <a:lnSpc>
                          <a:spcPct val="107000"/>
                        </a:lnSpc>
                        <a:spcBef>
                          <a:spcPts val="0"/>
                        </a:spcBef>
                        <a:spcAft>
                          <a:spcPts val="0"/>
                        </a:spcAft>
                      </a:pPr>
                      <a:r>
                        <a:rPr lang="en-US" sz="1400">
                          <a:effectLst/>
                        </a:rPr>
                        <a:t>Planning in early stage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295472184"/>
                  </a:ext>
                </a:extLst>
              </a:tr>
              <a:tr h="458778">
                <a:tc>
                  <a:txBody>
                    <a:bodyPr/>
                    <a:lstStyle/>
                    <a:p>
                      <a:pPr marL="0" marR="0" algn="l">
                        <a:lnSpc>
                          <a:spcPct val="107000"/>
                        </a:lnSpc>
                        <a:spcBef>
                          <a:spcPts val="0"/>
                        </a:spcBef>
                        <a:spcAft>
                          <a:spcPts val="0"/>
                        </a:spcAft>
                      </a:pPr>
                      <a:r>
                        <a:rPr lang="en-US" sz="1400">
                          <a:effectLst/>
                        </a:rPr>
                        <a:t>Returning to an earlier phase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48397609"/>
                  </a:ext>
                </a:extLst>
              </a:tr>
              <a:tr h="299961">
                <a:tc>
                  <a:txBody>
                    <a:bodyPr/>
                    <a:lstStyle/>
                    <a:p>
                      <a:pPr marL="0" marR="0" algn="l">
                        <a:lnSpc>
                          <a:spcPct val="107000"/>
                        </a:lnSpc>
                        <a:spcBef>
                          <a:spcPts val="0"/>
                        </a:spcBef>
                        <a:spcAft>
                          <a:spcPts val="0"/>
                        </a:spcAft>
                      </a:pPr>
                      <a:r>
                        <a:rPr lang="en-US" sz="1400">
                          <a:effectLst/>
                        </a:rPr>
                        <a:t>Handle Large-Project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Not Appropriate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Not Appropriate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Appropriate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Not Appropriate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144083339"/>
                  </a:ext>
                </a:extLst>
              </a:tr>
              <a:tr h="450235">
                <a:tc>
                  <a:txBody>
                    <a:bodyPr/>
                    <a:lstStyle/>
                    <a:p>
                      <a:pPr marL="0" marR="0" algn="l">
                        <a:lnSpc>
                          <a:spcPct val="107000"/>
                        </a:lnSpc>
                        <a:spcBef>
                          <a:spcPts val="0"/>
                        </a:spcBef>
                        <a:spcAft>
                          <a:spcPts val="0"/>
                        </a:spcAft>
                      </a:pPr>
                      <a:r>
                        <a:rPr lang="en-US" sz="1400">
                          <a:effectLst/>
                        </a:rPr>
                        <a:t>Detailed Documentation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Necessary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 but not much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Limited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680452060"/>
                  </a:ext>
                </a:extLst>
              </a:tr>
              <a:tr h="237314">
                <a:tc>
                  <a:txBody>
                    <a:bodyPr/>
                    <a:lstStyle/>
                    <a:p>
                      <a:pPr marL="0" marR="0" algn="l">
                        <a:lnSpc>
                          <a:spcPct val="107000"/>
                        </a:lnSpc>
                        <a:spcBef>
                          <a:spcPts val="0"/>
                        </a:spcBef>
                        <a:spcAft>
                          <a:spcPts val="0"/>
                        </a:spcAft>
                      </a:pPr>
                      <a:r>
                        <a:rPr lang="en-US" sz="1400">
                          <a:effectLst/>
                        </a:rPr>
                        <a:t>Cost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Low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Low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Expensive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Low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2299602674"/>
                  </a:ext>
                </a:extLst>
              </a:tr>
              <a:tr h="458778">
                <a:tc>
                  <a:txBody>
                    <a:bodyPr/>
                    <a:lstStyle/>
                    <a:p>
                      <a:pPr marL="0" marR="0" algn="l">
                        <a:lnSpc>
                          <a:spcPct val="107000"/>
                        </a:lnSpc>
                        <a:spcBef>
                          <a:spcPts val="0"/>
                        </a:spcBef>
                        <a:spcAft>
                          <a:spcPts val="0"/>
                        </a:spcAft>
                      </a:pPr>
                      <a:r>
                        <a:rPr lang="en-US" sz="1400">
                          <a:effectLst/>
                        </a:rPr>
                        <a:t>Requirement Specifications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Beginning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Beginning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Beginning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Time boxed release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279313729"/>
                  </a:ext>
                </a:extLst>
              </a:tr>
              <a:tr h="299961">
                <a:tc>
                  <a:txBody>
                    <a:bodyPr/>
                    <a:lstStyle/>
                    <a:p>
                      <a:pPr marL="0" marR="0" algn="l">
                        <a:lnSpc>
                          <a:spcPct val="107000"/>
                        </a:lnSpc>
                        <a:spcBef>
                          <a:spcPts val="0"/>
                        </a:spcBef>
                        <a:spcAft>
                          <a:spcPts val="0"/>
                        </a:spcAft>
                      </a:pPr>
                      <a:r>
                        <a:rPr lang="en-US" sz="1400">
                          <a:effectLst/>
                        </a:rPr>
                        <a:t>Flexibility to change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Difficult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Easy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Easy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Easy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2644731"/>
                  </a:ext>
                </a:extLst>
              </a:tr>
              <a:tr h="387560">
                <a:tc>
                  <a:txBody>
                    <a:bodyPr/>
                    <a:lstStyle/>
                    <a:p>
                      <a:pPr marL="0" marR="0" algn="l">
                        <a:lnSpc>
                          <a:spcPct val="107000"/>
                        </a:lnSpc>
                        <a:spcBef>
                          <a:spcPts val="0"/>
                        </a:spcBef>
                        <a:spcAft>
                          <a:spcPts val="0"/>
                        </a:spcAft>
                      </a:pPr>
                      <a:r>
                        <a:rPr lang="en-US" sz="1400" dirty="0">
                          <a:effectLst/>
                        </a:rPr>
                        <a:t>User Involvement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Only at beginning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Intermediate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High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Only at the beginning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2111706806"/>
                  </a:ext>
                </a:extLst>
              </a:tr>
              <a:tr h="450235">
                <a:tc>
                  <a:txBody>
                    <a:bodyPr/>
                    <a:lstStyle/>
                    <a:p>
                      <a:pPr marL="0" marR="0" algn="l">
                        <a:lnSpc>
                          <a:spcPct val="107000"/>
                        </a:lnSpc>
                        <a:spcBef>
                          <a:spcPts val="0"/>
                        </a:spcBef>
                        <a:spcAft>
                          <a:spcPts val="0"/>
                        </a:spcAft>
                      </a:pPr>
                      <a:r>
                        <a:rPr lang="en-US" sz="1400">
                          <a:effectLst/>
                        </a:rPr>
                        <a:t>Maintenance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Least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Promotes Maintainability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Typical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Easily Maintained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630490018"/>
                  </a:ext>
                </a:extLst>
              </a:tr>
              <a:tr h="458778">
                <a:tc>
                  <a:txBody>
                    <a:bodyPr/>
                    <a:lstStyle/>
                    <a:p>
                      <a:pPr marL="0" marR="0" algn="l">
                        <a:lnSpc>
                          <a:spcPct val="107000"/>
                        </a:lnSpc>
                        <a:spcBef>
                          <a:spcPts val="0"/>
                        </a:spcBef>
                        <a:spcAft>
                          <a:spcPts val="0"/>
                        </a:spcAft>
                      </a:pPr>
                      <a:r>
                        <a:rPr lang="en-US" sz="1400" dirty="0">
                          <a:effectLst/>
                        </a:rPr>
                        <a:t>Testing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After completion of coding phase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After every iteration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At the end of the engineering phase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After completion of coding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2158084467"/>
                  </a:ext>
                </a:extLst>
              </a:tr>
              <a:tr h="344872">
                <a:tc>
                  <a:txBody>
                    <a:bodyPr/>
                    <a:lstStyle/>
                    <a:p>
                      <a:pPr marL="0" marR="0" algn="l">
                        <a:lnSpc>
                          <a:spcPct val="107000"/>
                        </a:lnSpc>
                        <a:spcBef>
                          <a:spcPts val="0"/>
                        </a:spcBef>
                        <a:spcAft>
                          <a:spcPts val="0"/>
                        </a:spcAft>
                      </a:pPr>
                      <a:r>
                        <a:rPr lang="en-US" sz="1400">
                          <a:effectLst/>
                        </a:rPr>
                        <a:t>Overlapping Phases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smtClean="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4609914"/>
                  </a:ext>
                </a:extLst>
              </a:tr>
              <a:tr h="237314">
                <a:tc>
                  <a:txBody>
                    <a:bodyPr/>
                    <a:lstStyle/>
                    <a:p>
                      <a:pPr marL="0" marR="0" algn="l">
                        <a:lnSpc>
                          <a:spcPct val="107000"/>
                        </a:lnSpc>
                        <a:spcBef>
                          <a:spcPts val="0"/>
                        </a:spcBef>
                        <a:spcAft>
                          <a:spcPts val="0"/>
                        </a:spcAft>
                      </a:pPr>
                      <a:r>
                        <a:rPr lang="en-US" sz="1400" dirty="0">
                          <a:effectLst/>
                        </a:rPr>
                        <a:t>Re-usability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Least possible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To some extent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To some extent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4071780917"/>
                  </a:ext>
                </a:extLst>
              </a:tr>
              <a:tr h="458778">
                <a:tc>
                  <a:txBody>
                    <a:bodyPr/>
                    <a:lstStyle/>
                    <a:p>
                      <a:pPr marL="0" marR="0" algn="l">
                        <a:lnSpc>
                          <a:spcPct val="107000"/>
                        </a:lnSpc>
                        <a:spcBef>
                          <a:spcPts val="0"/>
                        </a:spcBef>
                        <a:spcAft>
                          <a:spcPts val="0"/>
                        </a:spcAft>
                      </a:pPr>
                      <a:r>
                        <a:rPr lang="en-US" sz="1400" dirty="0">
                          <a:effectLst/>
                        </a:rPr>
                        <a:t>Working software availability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At the end of the life-cycle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At the end of every iteration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At the end of every iteration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At the end of the life cycle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406706664"/>
                  </a:ext>
                </a:extLst>
              </a:tr>
              <a:tr h="299961">
                <a:tc>
                  <a:txBody>
                    <a:bodyPr/>
                    <a:lstStyle/>
                    <a:p>
                      <a:pPr marL="0" marR="0" algn="l">
                        <a:lnSpc>
                          <a:spcPct val="107000"/>
                        </a:lnSpc>
                        <a:spcBef>
                          <a:spcPts val="0"/>
                        </a:spcBef>
                        <a:spcAft>
                          <a:spcPts val="0"/>
                        </a:spcAft>
                      </a:pPr>
                      <a:r>
                        <a:rPr lang="en-US" sz="1400">
                          <a:effectLst/>
                        </a:rPr>
                        <a:t>Objective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High Assurance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Rapid Development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High Assurance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Rapid development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127681289"/>
                  </a:ext>
                </a:extLst>
              </a:tr>
              <a:tr h="237314">
                <a:tc>
                  <a:txBody>
                    <a:bodyPr/>
                    <a:lstStyle/>
                    <a:p>
                      <a:pPr marL="0" marR="0" algn="l">
                        <a:lnSpc>
                          <a:spcPct val="107000"/>
                        </a:lnSpc>
                        <a:spcBef>
                          <a:spcPts val="0"/>
                        </a:spcBef>
                        <a:spcAft>
                          <a:spcPts val="0"/>
                        </a:spcAft>
                      </a:pPr>
                      <a:r>
                        <a:rPr lang="en-US" sz="1400">
                          <a:effectLst/>
                        </a:rPr>
                        <a:t>Team size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Large Team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Not Large Team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Large Team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Small Team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1348174678"/>
                  </a:ext>
                </a:extLst>
              </a:tr>
              <a:tr h="458778">
                <a:tc>
                  <a:txBody>
                    <a:bodyPr/>
                    <a:lstStyle/>
                    <a:p>
                      <a:pPr marL="0" marR="0" algn="l">
                        <a:lnSpc>
                          <a:spcPct val="107000"/>
                        </a:lnSpc>
                        <a:spcBef>
                          <a:spcPts val="0"/>
                        </a:spcBef>
                        <a:spcAft>
                          <a:spcPts val="0"/>
                        </a:spcAft>
                      </a:pPr>
                      <a:r>
                        <a:rPr lang="en-US" sz="1400">
                          <a:effectLst/>
                        </a:rPr>
                        <a:t>Customer control over administrator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Very Low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tc>
                  <a:txBody>
                    <a:bodyPr/>
                    <a:lstStyle/>
                    <a:p>
                      <a:pPr marL="0" marR="0" algn="l">
                        <a:lnSpc>
                          <a:spcPct val="107000"/>
                        </a:lnSpc>
                        <a:spcBef>
                          <a:spcPts val="0"/>
                        </a:spcBef>
                        <a:spcAft>
                          <a:spcPts val="0"/>
                        </a:spcAft>
                      </a:pPr>
                      <a:r>
                        <a:rPr lang="en-US" sz="1400" dirty="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573" marR="37573" marT="0" marB="0"/>
                </a:tc>
                <a:extLst>
                  <a:ext uri="{0D108BD9-81ED-4DB2-BD59-A6C34878D82A}">
                    <a16:rowId xmlns:a16="http://schemas.microsoft.com/office/drawing/2014/main" val="3754458538"/>
                  </a:ext>
                </a:extLst>
              </a:tr>
            </a:tbl>
          </a:graphicData>
        </a:graphic>
      </p:graphicFrame>
    </p:spTree>
    <p:extLst>
      <p:ext uri="{BB962C8B-B14F-4D97-AF65-F5344CB8AC3E}">
        <p14:creationId xmlns:p14="http://schemas.microsoft.com/office/powerpoint/2010/main" val="2557384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Software E</a:t>
            </a:r>
            <a:r>
              <a:rPr lang="en-US" sz="3000" b="1" dirty="0" smtClean="0">
                <a:latin typeface="Times New Roman" panose="02020603050405020304" pitchFamily="18" charset="0"/>
                <a:cs typeface="Times New Roman" panose="02020603050405020304" pitchFamily="18" charset="0"/>
              </a:rPr>
              <a:t>volution </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1015663"/>
          </a:xfrm>
          <a:prstGeom prst="rect">
            <a:avLst/>
          </a:prstGeom>
        </p:spPr>
        <p:txBody>
          <a:bodyPr wrap="square">
            <a:spAutoFit/>
          </a:bodyPr>
          <a:lstStyle/>
          <a:p>
            <a:pPr algn="just"/>
            <a:r>
              <a:rPr lang="en-US" sz="2000" b="1" dirty="0"/>
              <a:t>Software evolution </a:t>
            </a:r>
            <a:r>
              <a:rPr lang="en-US" sz="2000" dirty="0"/>
              <a:t>is concerned with modifying existing software systems to meet </a:t>
            </a:r>
            <a:r>
              <a:rPr lang="en-US" sz="2000" dirty="0" smtClean="0"/>
              <a:t>new requirements</a:t>
            </a:r>
            <a:r>
              <a:rPr lang="en-US" sz="2000" dirty="0"/>
              <a:t>. This is becoming the normal approach to software development for small </a:t>
            </a:r>
            <a:r>
              <a:rPr lang="en-US" sz="2000" dirty="0" smtClean="0"/>
              <a:t>and medium-sized </a:t>
            </a:r>
            <a:r>
              <a:rPr lang="en-US" sz="2000" dirty="0"/>
              <a:t>systems. </a:t>
            </a:r>
            <a:endParaRPr lang="en-US" sz="2000" i="0" dirty="0">
              <a:effectLst/>
            </a:endParaRPr>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47" y="2602974"/>
            <a:ext cx="8761142" cy="269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5702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Rational Unified Process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2554545"/>
          </a:xfrm>
          <a:prstGeom prst="rect">
            <a:avLst/>
          </a:prstGeom>
        </p:spPr>
        <p:txBody>
          <a:bodyPr wrap="square">
            <a:spAutoFit/>
          </a:bodyPr>
          <a:lstStyle/>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dirty="0">
                <a:solidFill>
                  <a:srgbClr val="000000"/>
                </a:solidFill>
                <a:ea typeface="PMingLiU"/>
              </a:rPr>
              <a:t>The </a:t>
            </a:r>
            <a:r>
              <a:rPr kumimoji="1" lang="en-US" altLang="en-US" sz="2000" b="1" dirty="0">
                <a:solidFill>
                  <a:srgbClr val="000000"/>
                </a:solidFill>
                <a:ea typeface="PMingLiU"/>
              </a:rPr>
              <a:t>Rational Unified Process (RUP) </a:t>
            </a:r>
            <a:r>
              <a:rPr kumimoji="1" lang="en-US" altLang="en-US" sz="2000" dirty="0">
                <a:solidFill>
                  <a:srgbClr val="000000"/>
                </a:solidFill>
                <a:ea typeface="PMingLiU"/>
              </a:rPr>
              <a:t>is an example of </a:t>
            </a:r>
            <a:r>
              <a:rPr kumimoji="1" lang="en-US" altLang="en-US" sz="2000" dirty="0" smtClean="0">
                <a:solidFill>
                  <a:srgbClr val="000000"/>
                </a:solidFill>
                <a:ea typeface="PMingLiU"/>
              </a:rPr>
              <a:t>a </a:t>
            </a:r>
            <a:r>
              <a:rPr kumimoji="1" lang="en-US" altLang="en-US" sz="2000" dirty="0">
                <a:solidFill>
                  <a:srgbClr val="000000"/>
                </a:solidFill>
                <a:ea typeface="PMingLiU"/>
              </a:rPr>
              <a:t>modern process model derived from the work on the UML and associated process</a:t>
            </a:r>
            <a:r>
              <a:rPr kumimoji="1" lang="en-US" altLang="en-US" sz="2000" dirty="0" smtClean="0">
                <a:solidFill>
                  <a:srgbClr val="000000"/>
                </a:solidFill>
                <a:ea typeface="PMingLiU"/>
              </a:rPr>
              <a:t>.</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endParaRPr kumimoji="1" lang="en-US" altLang="en-US"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dirty="0">
                <a:solidFill>
                  <a:srgbClr val="000000"/>
                </a:solidFill>
                <a:ea typeface="PMingLiU"/>
              </a:rPr>
              <a:t>Normally described from 3 perspectives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A dynamic perspective that shows phases over time;</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A static perspective that shows process activities;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A </a:t>
            </a:r>
            <a:r>
              <a:rPr kumimoji="1" lang="en-US" altLang="en-US" sz="2000" dirty="0" smtClean="0">
                <a:solidFill>
                  <a:srgbClr val="000000"/>
                </a:solidFill>
                <a:ea typeface="PMingLiU"/>
              </a:rPr>
              <a:t>practice </a:t>
            </a:r>
            <a:r>
              <a:rPr kumimoji="1" lang="en-US" altLang="en-US" sz="2000" dirty="0">
                <a:solidFill>
                  <a:srgbClr val="000000"/>
                </a:solidFill>
                <a:ea typeface="PMingLiU"/>
              </a:rPr>
              <a:t>perspective that suggests good practice.</a:t>
            </a: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26" y="3719422"/>
            <a:ext cx="8553769" cy="206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501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RUP phases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4401205"/>
          </a:xfrm>
          <a:prstGeom prst="rect">
            <a:avLst/>
          </a:prstGeom>
        </p:spPr>
        <p:txBody>
          <a:bodyPr wrap="square">
            <a:spAutoFit/>
          </a:bodyPr>
          <a:lstStyle/>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b="1" dirty="0">
                <a:solidFill>
                  <a:srgbClr val="000000"/>
                </a:solidFill>
                <a:ea typeface="PMingLiU"/>
              </a:rPr>
              <a:t>Inception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Establish the business case for the system</a:t>
            </a:r>
            <a:r>
              <a:rPr kumimoji="1" lang="en-US" altLang="en-US" sz="2000" dirty="0" smtClean="0">
                <a:solidFill>
                  <a:srgbClr val="000000"/>
                </a:solidFill>
                <a:ea typeface="PMingLiU"/>
              </a:rPr>
              <a: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endParaRPr kumimoji="1" lang="en-US" altLang="en-US"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b="1" dirty="0">
                <a:solidFill>
                  <a:srgbClr val="000000"/>
                </a:solidFill>
                <a:ea typeface="PMingLiU"/>
              </a:rPr>
              <a:t>Elaboration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Develop an understanding of the problem domain and the system architecture</a:t>
            </a:r>
            <a:r>
              <a:rPr kumimoji="1" lang="en-US" altLang="en-US" sz="2000" dirty="0" smtClean="0">
                <a:solidFill>
                  <a:srgbClr val="000000"/>
                </a:solidFill>
                <a:ea typeface="PMingLiU"/>
              </a:rPr>
              <a: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endParaRPr kumimoji="1" lang="en-US" altLang="en-US"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b="1" dirty="0">
                <a:solidFill>
                  <a:srgbClr val="000000"/>
                </a:solidFill>
                <a:ea typeface="PMingLiU"/>
              </a:rPr>
              <a:t>Construction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System design, programming and testing</a:t>
            </a:r>
            <a:r>
              <a:rPr kumimoji="1" lang="en-US" altLang="en-US" sz="2000" dirty="0" smtClean="0">
                <a:solidFill>
                  <a:srgbClr val="000000"/>
                </a:solidFill>
                <a:ea typeface="PMingLiU"/>
              </a:rPr>
              <a: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endParaRPr kumimoji="1" lang="en-US" altLang="en-US"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000" b="1" dirty="0">
                <a:solidFill>
                  <a:srgbClr val="000000"/>
                </a:solidFill>
                <a:ea typeface="PMingLiU"/>
              </a:rPr>
              <a:t>Transition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US" altLang="en-US" sz="2000" dirty="0">
                <a:solidFill>
                  <a:srgbClr val="000000"/>
                </a:solidFill>
                <a:ea typeface="PMingLiU"/>
              </a:rPr>
              <a:t>Deploy the system in its operating environment.</a:t>
            </a:r>
          </a:p>
        </p:txBody>
      </p:sp>
    </p:spTree>
    <p:extLst>
      <p:ext uri="{BB962C8B-B14F-4D97-AF65-F5344CB8AC3E}">
        <p14:creationId xmlns:p14="http://schemas.microsoft.com/office/powerpoint/2010/main" val="327436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Rational Unified Process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4290405"/>
          </a:xfrm>
          <a:prstGeom prst="rect">
            <a:avLst/>
          </a:prstGeom>
        </p:spPr>
        <p:txBody>
          <a:bodyPr wrap="square">
            <a:spAutoFit/>
          </a:bodyPr>
          <a:lstStyle/>
          <a:p>
            <a:pPr lvl="0" defTabSz="911225" fontAlgn="base">
              <a:spcBef>
                <a:spcPct val="20000"/>
              </a:spcBef>
              <a:spcAft>
                <a:spcPct val="0"/>
              </a:spcAft>
              <a:buClr>
                <a:srgbClr val="CC9900"/>
              </a:buClr>
              <a:buSzPct val="65000"/>
            </a:pPr>
            <a:r>
              <a:rPr kumimoji="1" lang="en-US" altLang="en-US" sz="2400" b="1" dirty="0">
                <a:solidFill>
                  <a:srgbClr val="000000"/>
                </a:solidFill>
                <a:ea typeface="PMingLiU"/>
              </a:rPr>
              <a:t>Six fundamental </a:t>
            </a:r>
            <a:r>
              <a:rPr kumimoji="1" lang="en-US" altLang="en-US" sz="2400" b="1" dirty="0" smtClean="0">
                <a:solidFill>
                  <a:srgbClr val="000000"/>
                </a:solidFill>
                <a:ea typeface="PMingLiU"/>
              </a:rPr>
              <a:t>best practices </a:t>
            </a:r>
            <a:r>
              <a:rPr kumimoji="1" lang="en-US" altLang="en-US" sz="2400" b="1" dirty="0">
                <a:solidFill>
                  <a:srgbClr val="000000"/>
                </a:solidFill>
                <a:ea typeface="PMingLiU"/>
              </a:rPr>
              <a:t>are recommended</a:t>
            </a:r>
            <a:r>
              <a:rPr kumimoji="1" lang="en-US" altLang="en-US" sz="2000" dirty="0" smtClean="0">
                <a:solidFill>
                  <a:srgbClr val="000000"/>
                </a:solidFill>
                <a:ea typeface="PMingLiU"/>
              </a:rPr>
              <a:t>:</a:t>
            </a:r>
          </a:p>
          <a:p>
            <a:pPr lvl="0" defTabSz="911225" fontAlgn="base">
              <a:spcBef>
                <a:spcPct val="20000"/>
              </a:spcBef>
              <a:spcAft>
                <a:spcPct val="0"/>
              </a:spcAft>
              <a:buClr>
                <a:srgbClr val="CC9900"/>
              </a:buClr>
              <a:buSzPct val="65000"/>
            </a:pPr>
            <a:endParaRPr kumimoji="1" lang="en-US" altLang="en-US"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Develop software iteratively</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Manage requirements</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Use component-based architectures</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Visually model software</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Verify software quality</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US" altLang="en-US" sz="2400" dirty="0">
                <a:solidFill>
                  <a:srgbClr val="000000"/>
                </a:solidFill>
                <a:ea typeface="PMingLiU"/>
              </a:rPr>
              <a:t>Control changes to software</a:t>
            </a:r>
          </a:p>
          <a:p>
            <a:pPr lvl="0" defTabSz="911225" fontAlgn="base">
              <a:spcBef>
                <a:spcPct val="20000"/>
              </a:spcBef>
              <a:spcAft>
                <a:spcPct val="0"/>
              </a:spcAft>
              <a:buClr>
                <a:srgbClr val="CC9900"/>
              </a:buClr>
              <a:buSzPct val="65000"/>
            </a:pPr>
            <a:endParaRPr kumimoji="1" lang="en-US" altLang="en-US" sz="20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000" dirty="0">
              <a:solidFill>
                <a:srgbClr val="000000"/>
              </a:solidFill>
              <a:ea typeface="PMingLiU"/>
            </a:endParaRPr>
          </a:p>
        </p:txBody>
      </p:sp>
    </p:spTree>
    <p:extLst>
      <p:ext uri="{BB962C8B-B14F-4D97-AF65-F5344CB8AC3E}">
        <p14:creationId xmlns:p14="http://schemas.microsoft.com/office/powerpoint/2010/main" val="971399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Computer-Aided Software Engineering</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4031873"/>
          </a:xfrm>
          <a:prstGeom prst="rect">
            <a:avLst/>
          </a:prstGeom>
        </p:spPr>
        <p:txBody>
          <a:bodyPr wrap="square">
            <a:spAutoFit/>
          </a:bodyPr>
          <a:lstStyle/>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GB" altLang="zh-TW" sz="2000" b="1" dirty="0">
                <a:solidFill>
                  <a:srgbClr val="000000"/>
                </a:solidFill>
                <a:ea typeface="PMingLiU"/>
              </a:rPr>
              <a:t>Computer-Aided Software Engineering (CASE</a:t>
            </a:r>
            <a:r>
              <a:rPr kumimoji="1" lang="en-GB" altLang="zh-TW" sz="2000" dirty="0">
                <a:solidFill>
                  <a:srgbClr val="000000"/>
                </a:solidFill>
                <a:ea typeface="PMingLiU"/>
              </a:rPr>
              <a:t>) is software to support software development and evolution processes</a:t>
            </a:r>
            <a:r>
              <a:rPr kumimoji="1" lang="en-GB" altLang="zh-TW" sz="2000" dirty="0" smtClean="0">
                <a:solidFill>
                  <a:srgbClr val="000000"/>
                </a:solidFill>
                <a:ea typeface="PMingLiU"/>
              </a:rPr>
              <a:t>.</a:t>
            </a:r>
          </a:p>
          <a:p>
            <a:pPr marL="341313" lvl="0" indent="-341313" defTabSz="911225" fontAlgn="base">
              <a:spcBef>
                <a:spcPct val="20000"/>
              </a:spcBef>
              <a:spcAft>
                <a:spcPct val="0"/>
              </a:spcAft>
              <a:buClr>
                <a:srgbClr val="CC9900"/>
              </a:buClr>
              <a:buSzPct val="65000"/>
              <a:buFont typeface="Wingdings" panose="05000000000000000000" pitchFamily="2" charset="2"/>
              <a:buChar char="n"/>
            </a:pPr>
            <a:endParaRPr kumimoji="1" lang="en-GB" altLang="zh-TW" sz="20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GB" altLang="zh-TW" sz="2000" b="1" dirty="0">
                <a:solidFill>
                  <a:srgbClr val="000000"/>
                </a:solidFill>
                <a:ea typeface="PMingLiU"/>
              </a:rPr>
              <a:t>Activity automation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000" dirty="0">
                <a:solidFill>
                  <a:srgbClr val="000000"/>
                </a:solidFill>
                <a:ea typeface="PMingLiU"/>
              </a:rPr>
              <a:t>Graphical editors for system model development;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000" dirty="0">
                <a:solidFill>
                  <a:srgbClr val="000000"/>
                </a:solidFill>
                <a:ea typeface="PMingLiU"/>
              </a:rPr>
              <a:t>Data dictionary to manage design entities;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000" dirty="0">
                <a:solidFill>
                  <a:srgbClr val="000000"/>
                </a:solidFill>
                <a:ea typeface="PMingLiU"/>
              </a:rPr>
              <a:t>Graphical UI builder for user interface construction;</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000" dirty="0">
                <a:solidFill>
                  <a:srgbClr val="000000"/>
                </a:solidFill>
                <a:ea typeface="PMingLiU"/>
              </a:rPr>
              <a:t>Debuggers to support program fault finding;</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000" dirty="0">
                <a:solidFill>
                  <a:srgbClr val="000000"/>
                </a:solidFill>
                <a:ea typeface="PMingLiU"/>
              </a:rPr>
              <a:t>Automated translators to generate new versions of a program.</a:t>
            </a:r>
          </a:p>
          <a:p>
            <a:pPr lvl="0" defTabSz="911225" fontAlgn="base">
              <a:spcBef>
                <a:spcPct val="20000"/>
              </a:spcBef>
              <a:spcAft>
                <a:spcPct val="0"/>
              </a:spcAft>
              <a:buClr>
                <a:srgbClr val="CC9900"/>
              </a:buClr>
              <a:buSzPct val="65000"/>
            </a:pPr>
            <a:endParaRPr kumimoji="1" lang="en-US" altLang="en-US" sz="20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000" dirty="0">
              <a:solidFill>
                <a:srgbClr val="000000"/>
              </a:solidFill>
              <a:ea typeface="PMingLiU"/>
            </a:endParaRPr>
          </a:p>
        </p:txBody>
      </p:sp>
    </p:spTree>
    <p:extLst>
      <p:ext uri="{BB962C8B-B14F-4D97-AF65-F5344CB8AC3E}">
        <p14:creationId xmlns:p14="http://schemas.microsoft.com/office/powerpoint/2010/main" val="20557399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Computer-Aided Software Engineering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5543056"/>
          </a:xfrm>
          <a:prstGeom prst="rect">
            <a:avLst/>
          </a:prstGeom>
        </p:spPr>
        <p:txBody>
          <a:bodyPr wrap="square">
            <a:spAutoFit/>
          </a:bodyPr>
          <a:lstStyle/>
          <a:p>
            <a:pPr lvl="0" defTabSz="911225" fontAlgn="base">
              <a:lnSpc>
                <a:spcPct val="90000"/>
              </a:lnSpc>
              <a:spcBef>
                <a:spcPct val="20000"/>
              </a:spcBef>
              <a:spcAft>
                <a:spcPct val="0"/>
              </a:spcAft>
              <a:buClr>
                <a:srgbClr val="CC9900"/>
              </a:buClr>
              <a:buSzPct val="65000"/>
            </a:pPr>
            <a:r>
              <a:rPr lang="en-GB" altLang="zh-TW" sz="2200" b="1" dirty="0"/>
              <a:t>CASE classification</a:t>
            </a:r>
            <a:endParaRPr kumimoji="1" lang="en-GB" altLang="zh-TW" sz="2200" b="1" dirty="0" smtClean="0">
              <a:solidFill>
                <a:srgbClr val="000000"/>
              </a:solidFill>
              <a:ea typeface="PMingLiU"/>
            </a:endParaRPr>
          </a:p>
          <a:p>
            <a:pPr marL="341313" lvl="0" indent="-341313" defTabSz="911225" fontAlgn="base">
              <a:lnSpc>
                <a:spcPct val="90000"/>
              </a:lnSpc>
              <a:spcBef>
                <a:spcPct val="20000"/>
              </a:spcBef>
              <a:spcAft>
                <a:spcPct val="0"/>
              </a:spcAft>
              <a:buClr>
                <a:srgbClr val="CC9900"/>
              </a:buClr>
              <a:buSzPct val="65000"/>
              <a:buFont typeface="Wingdings" panose="05000000000000000000" pitchFamily="2" charset="2"/>
              <a:buChar char="n"/>
            </a:pPr>
            <a:r>
              <a:rPr kumimoji="1" lang="en-GB" altLang="zh-TW" sz="2200" dirty="0" smtClean="0">
                <a:solidFill>
                  <a:srgbClr val="000000"/>
                </a:solidFill>
                <a:ea typeface="PMingLiU"/>
              </a:rPr>
              <a:t>Classification </a:t>
            </a:r>
            <a:r>
              <a:rPr kumimoji="1" lang="en-GB" altLang="zh-TW" sz="2200" dirty="0">
                <a:solidFill>
                  <a:srgbClr val="000000"/>
                </a:solidFill>
                <a:ea typeface="PMingLiU"/>
              </a:rPr>
              <a:t>helps us understand the different types of CASE tools and their support for process activities</a:t>
            </a:r>
            <a:r>
              <a:rPr kumimoji="1" lang="en-GB" altLang="zh-TW" sz="2200" dirty="0" smtClean="0">
                <a:solidFill>
                  <a:srgbClr val="000000"/>
                </a:solidFill>
                <a:ea typeface="PMingLiU"/>
              </a:rPr>
              <a:t>.</a:t>
            </a:r>
          </a:p>
          <a:p>
            <a:pPr lvl="0" defTabSz="911225" fontAlgn="base">
              <a:lnSpc>
                <a:spcPct val="90000"/>
              </a:lnSpc>
              <a:spcBef>
                <a:spcPct val="20000"/>
              </a:spcBef>
              <a:spcAft>
                <a:spcPct val="0"/>
              </a:spcAft>
              <a:buClr>
                <a:srgbClr val="CC9900"/>
              </a:buClr>
              <a:buSzPct val="65000"/>
            </a:pPr>
            <a:endParaRPr kumimoji="1" lang="en-GB" altLang="zh-TW" sz="2200" dirty="0">
              <a:solidFill>
                <a:srgbClr val="000000"/>
              </a:solidFill>
              <a:ea typeface="PMingLiU"/>
            </a:endParaRPr>
          </a:p>
          <a:p>
            <a:pPr marL="341313" lvl="0" indent="-341313" defTabSz="911225" fontAlgn="base">
              <a:lnSpc>
                <a:spcPct val="90000"/>
              </a:lnSpc>
              <a:spcBef>
                <a:spcPct val="20000"/>
              </a:spcBef>
              <a:spcAft>
                <a:spcPct val="0"/>
              </a:spcAft>
              <a:buClr>
                <a:srgbClr val="CC9900"/>
              </a:buClr>
              <a:buSzPct val="65000"/>
              <a:buFont typeface="Wingdings" panose="05000000000000000000" pitchFamily="2" charset="2"/>
              <a:buChar char="n"/>
            </a:pPr>
            <a:r>
              <a:rPr kumimoji="1" lang="en-GB" altLang="zh-TW" sz="2200" b="1" dirty="0">
                <a:solidFill>
                  <a:srgbClr val="000000"/>
                </a:solidFill>
                <a:ea typeface="PMingLiU"/>
              </a:rPr>
              <a:t>Functional perspective</a:t>
            </a:r>
          </a:p>
          <a:p>
            <a:pPr marL="666750" lvl="1" indent="-323850" defTabSz="911225" fontAlgn="base">
              <a:lnSpc>
                <a:spcPct val="90000"/>
              </a:lnSpc>
              <a:spcBef>
                <a:spcPct val="20000"/>
              </a:spcBef>
              <a:spcAft>
                <a:spcPct val="0"/>
              </a:spcAft>
              <a:buClr>
                <a:srgbClr val="3B812F"/>
              </a:buClr>
              <a:buSzPct val="60000"/>
              <a:buFont typeface="Wingdings" panose="05000000000000000000" pitchFamily="2" charset="2"/>
              <a:buChar char="q"/>
            </a:pPr>
            <a:r>
              <a:rPr kumimoji="1" lang="en-GB" altLang="zh-TW" sz="2200" dirty="0">
                <a:solidFill>
                  <a:srgbClr val="000000"/>
                </a:solidFill>
                <a:ea typeface="PMingLiU"/>
              </a:rPr>
              <a:t>Tools are classified according to their specific function</a:t>
            </a:r>
            <a:r>
              <a:rPr kumimoji="1" lang="en-GB" altLang="zh-TW" sz="2200" dirty="0" smtClean="0">
                <a:solidFill>
                  <a:srgbClr val="000000"/>
                </a:solidFill>
                <a:ea typeface="PMingLiU"/>
              </a:rPr>
              <a:t>.</a:t>
            </a:r>
          </a:p>
          <a:p>
            <a:pPr marL="666750" lvl="1" indent="-323850" defTabSz="911225" fontAlgn="base">
              <a:lnSpc>
                <a:spcPct val="90000"/>
              </a:lnSpc>
              <a:spcBef>
                <a:spcPct val="20000"/>
              </a:spcBef>
              <a:spcAft>
                <a:spcPct val="0"/>
              </a:spcAft>
              <a:buClr>
                <a:srgbClr val="3B812F"/>
              </a:buClr>
              <a:buSzPct val="60000"/>
              <a:buFont typeface="Wingdings" panose="05000000000000000000" pitchFamily="2" charset="2"/>
              <a:buChar char="q"/>
            </a:pPr>
            <a:endParaRPr kumimoji="1" lang="en-GB" altLang="zh-TW" sz="2200" dirty="0">
              <a:solidFill>
                <a:srgbClr val="000000"/>
              </a:solidFill>
              <a:ea typeface="PMingLiU"/>
            </a:endParaRPr>
          </a:p>
          <a:p>
            <a:pPr marL="341313" lvl="0" indent="-341313" defTabSz="911225" fontAlgn="base">
              <a:lnSpc>
                <a:spcPct val="90000"/>
              </a:lnSpc>
              <a:spcBef>
                <a:spcPct val="20000"/>
              </a:spcBef>
              <a:spcAft>
                <a:spcPct val="0"/>
              </a:spcAft>
              <a:buClr>
                <a:srgbClr val="CC9900"/>
              </a:buClr>
              <a:buSzPct val="65000"/>
              <a:buFont typeface="Wingdings" panose="05000000000000000000" pitchFamily="2" charset="2"/>
              <a:buChar char="n"/>
            </a:pPr>
            <a:r>
              <a:rPr kumimoji="1" lang="en-GB" altLang="zh-TW" sz="2200" b="1" dirty="0">
                <a:solidFill>
                  <a:srgbClr val="000000"/>
                </a:solidFill>
                <a:ea typeface="PMingLiU"/>
              </a:rPr>
              <a:t>Process perspective</a:t>
            </a:r>
          </a:p>
          <a:p>
            <a:pPr marL="666750" lvl="1" indent="-323850" defTabSz="911225" fontAlgn="base">
              <a:lnSpc>
                <a:spcPct val="90000"/>
              </a:lnSpc>
              <a:spcBef>
                <a:spcPct val="20000"/>
              </a:spcBef>
              <a:spcAft>
                <a:spcPct val="0"/>
              </a:spcAft>
              <a:buClr>
                <a:srgbClr val="3B812F"/>
              </a:buClr>
              <a:buSzPct val="60000"/>
              <a:buFont typeface="Wingdings" panose="05000000000000000000" pitchFamily="2" charset="2"/>
              <a:buChar char="q"/>
            </a:pPr>
            <a:r>
              <a:rPr kumimoji="1" lang="en-GB" altLang="zh-TW" sz="2200" dirty="0">
                <a:solidFill>
                  <a:srgbClr val="000000"/>
                </a:solidFill>
                <a:ea typeface="PMingLiU"/>
              </a:rPr>
              <a:t>Tools are classified according to process activities that are supported</a:t>
            </a:r>
            <a:r>
              <a:rPr kumimoji="1" lang="en-GB" altLang="zh-TW" sz="2200" dirty="0" smtClean="0">
                <a:solidFill>
                  <a:srgbClr val="000000"/>
                </a:solidFill>
                <a:ea typeface="PMingLiU"/>
              </a:rPr>
              <a:t>.</a:t>
            </a:r>
          </a:p>
          <a:p>
            <a:pPr marL="666750" lvl="1" indent="-323850" defTabSz="911225" fontAlgn="base">
              <a:lnSpc>
                <a:spcPct val="90000"/>
              </a:lnSpc>
              <a:spcBef>
                <a:spcPct val="20000"/>
              </a:spcBef>
              <a:spcAft>
                <a:spcPct val="0"/>
              </a:spcAft>
              <a:buClr>
                <a:srgbClr val="3B812F"/>
              </a:buClr>
              <a:buSzPct val="60000"/>
              <a:buFont typeface="Wingdings" panose="05000000000000000000" pitchFamily="2" charset="2"/>
              <a:buChar char="q"/>
            </a:pPr>
            <a:endParaRPr kumimoji="1" lang="en-GB" altLang="zh-TW" sz="2200" dirty="0">
              <a:solidFill>
                <a:srgbClr val="000000"/>
              </a:solidFill>
              <a:ea typeface="PMingLiU"/>
            </a:endParaRPr>
          </a:p>
          <a:p>
            <a:pPr marL="341313" lvl="0" indent="-341313" defTabSz="911225" fontAlgn="base">
              <a:lnSpc>
                <a:spcPct val="90000"/>
              </a:lnSpc>
              <a:spcBef>
                <a:spcPct val="20000"/>
              </a:spcBef>
              <a:spcAft>
                <a:spcPct val="0"/>
              </a:spcAft>
              <a:buClr>
                <a:srgbClr val="CC9900"/>
              </a:buClr>
              <a:buSzPct val="65000"/>
              <a:buFont typeface="Wingdings" panose="05000000000000000000" pitchFamily="2" charset="2"/>
              <a:buChar char="n"/>
            </a:pPr>
            <a:r>
              <a:rPr kumimoji="1" lang="en-GB" altLang="zh-TW" sz="2200" b="1" dirty="0">
                <a:solidFill>
                  <a:srgbClr val="000000"/>
                </a:solidFill>
                <a:ea typeface="PMingLiU"/>
              </a:rPr>
              <a:t>Integration perspective</a:t>
            </a:r>
          </a:p>
          <a:p>
            <a:pPr marL="666750" lvl="1" indent="-323850" defTabSz="911225" fontAlgn="base">
              <a:lnSpc>
                <a:spcPct val="90000"/>
              </a:lnSpc>
              <a:spcBef>
                <a:spcPct val="20000"/>
              </a:spcBef>
              <a:spcAft>
                <a:spcPct val="0"/>
              </a:spcAft>
              <a:buClr>
                <a:srgbClr val="3B812F"/>
              </a:buClr>
              <a:buSzPct val="60000"/>
              <a:buFont typeface="Wingdings" panose="05000000000000000000" pitchFamily="2" charset="2"/>
              <a:buChar char="q"/>
            </a:pPr>
            <a:r>
              <a:rPr kumimoji="1" lang="en-GB" altLang="zh-TW" sz="2200" dirty="0">
                <a:solidFill>
                  <a:srgbClr val="000000"/>
                </a:solidFill>
                <a:ea typeface="PMingLiU"/>
              </a:rPr>
              <a:t>Tools are classified according to their organisation into integrated units.	</a:t>
            </a:r>
          </a:p>
          <a:p>
            <a:pPr lvl="0" defTabSz="911225" fontAlgn="base">
              <a:spcBef>
                <a:spcPct val="20000"/>
              </a:spcBef>
              <a:spcAft>
                <a:spcPct val="0"/>
              </a:spcAft>
              <a:buClr>
                <a:srgbClr val="CC9900"/>
              </a:buClr>
              <a:buSzPct val="65000"/>
            </a:pPr>
            <a:endParaRPr kumimoji="1" lang="en-US" altLang="en-US" sz="22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200" dirty="0">
              <a:solidFill>
                <a:srgbClr val="000000"/>
              </a:solidFill>
              <a:ea typeface="PMingLiU"/>
            </a:endParaRPr>
          </a:p>
        </p:txBody>
      </p:sp>
    </p:spTree>
    <p:extLst>
      <p:ext uri="{BB962C8B-B14F-4D97-AF65-F5344CB8AC3E}">
        <p14:creationId xmlns:p14="http://schemas.microsoft.com/office/powerpoint/2010/main" val="15982885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Activity Based Classification of CASE Tools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1024" y="539731"/>
            <a:ext cx="8768067" cy="646331"/>
          </a:xfrm>
          <a:prstGeom prst="rect">
            <a:avLst/>
          </a:prstGeom>
        </p:spPr>
        <p:txBody>
          <a:bodyPr wrap="square">
            <a:spAutoFit/>
          </a:bodyPr>
          <a:lstStyle/>
          <a:p>
            <a:endParaRPr lang="en-US" b="1" dirty="0"/>
          </a:p>
          <a:p>
            <a:pPr marL="285750" indent="-285750">
              <a:buFont typeface="Wingdings" panose="05000000000000000000" pitchFamily="2" charset="2"/>
              <a:buChar char="§"/>
            </a:pPr>
            <a:endParaRPr lang="en-US" dirty="0"/>
          </a:p>
        </p:txBody>
      </p:sp>
      <p:sp>
        <p:nvSpPr>
          <p:cNvPr id="9" name="Rectangle 8"/>
          <p:cNvSpPr/>
          <p:nvPr/>
        </p:nvSpPr>
        <p:spPr>
          <a:xfrm>
            <a:off x="208726" y="732519"/>
            <a:ext cx="8729763" cy="837152"/>
          </a:xfrm>
          <a:prstGeom prst="rect">
            <a:avLst/>
          </a:prstGeom>
        </p:spPr>
        <p:txBody>
          <a:bodyPr wrap="square">
            <a:spAutoFit/>
          </a:bodyPr>
          <a:lstStyle/>
          <a:p>
            <a:pPr lvl="0" defTabSz="911225" fontAlgn="base">
              <a:spcBef>
                <a:spcPct val="20000"/>
              </a:spcBef>
              <a:spcAft>
                <a:spcPct val="0"/>
              </a:spcAft>
              <a:buClr>
                <a:srgbClr val="CC9900"/>
              </a:buClr>
              <a:buSzPct val="65000"/>
            </a:pPr>
            <a:endParaRPr kumimoji="1" lang="en-US" altLang="en-US" sz="22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200" dirty="0">
              <a:solidFill>
                <a:srgbClr val="000000"/>
              </a:solidFill>
              <a:ea typeface="PMingLiU"/>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371600" y="732519"/>
            <a:ext cx="6794497" cy="5660227"/>
          </a:xfrm>
          <a:prstGeom prst="rect">
            <a:avLst/>
          </a:prstGeom>
        </p:spPr>
      </p:pic>
    </p:spTree>
    <p:extLst>
      <p:ext uri="{BB962C8B-B14F-4D97-AF65-F5344CB8AC3E}">
        <p14:creationId xmlns:p14="http://schemas.microsoft.com/office/powerpoint/2010/main" val="1021869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Popular SDLC models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743227"/>
            <a:ext cx="7086600" cy="5515988"/>
          </a:xfrm>
          <a:prstGeom prst="rect">
            <a:avLst/>
          </a:prstGeom>
        </p:spPr>
      </p:pic>
    </p:spTree>
    <p:extLst>
      <p:ext uri="{BB962C8B-B14F-4D97-AF65-F5344CB8AC3E}">
        <p14:creationId xmlns:p14="http://schemas.microsoft.com/office/powerpoint/2010/main" val="3541647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CASE </a:t>
            </a:r>
            <a:r>
              <a:rPr lang="en-US" sz="3000" b="1" dirty="0" smtClean="0">
                <a:latin typeface="Times New Roman" panose="02020603050405020304" pitchFamily="18" charset="0"/>
                <a:cs typeface="Times New Roman" panose="02020603050405020304" pitchFamily="18" charset="0"/>
              </a:rPr>
              <a:t>Integration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0828" y="1052575"/>
            <a:ext cx="8768067" cy="4672048"/>
          </a:xfrm>
          <a:prstGeom prst="rect">
            <a:avLst/>
          </a:prstGeom>
        </p:spPr>
        <p:txBody>
          <a:bodyPr wrap="square">
            <a:spAutoFit/>
          </a:bodyPr>
          <a:lstStyle/>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000000"/>
                </a:solidFill>
                <a:ea typeface="PMingLiU"/>
              </a:rPr>
              <a:t>Tools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400" dirty="0">
                <a:solidFill>
                  <a:srgbClr val="000000"/>
                </a:solidFill>
                <a:ea typeface="PMingLiU"/>
              </a:rPr>
              <a:t>Support individual process tasks such as design consistency checking, text editing, etc</a:t>
            </a:r>
            <a:r>
              <a:rPr kumimoji="1" lang="en-GB" altLang="zh-TW" sz="2400" dirty="0" smtClean="0">
                <a:solidFill>
                  <a:srgbClr val="000000"/>
                </a:solidFill>
                <a:ea typeface="PMingLiU"/>
              </a:rPr>
              <a: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endParaRPr kumimoji="1" lang="en-GB" altLang="zh-TW" sz="24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000000"/>
                </a:solidFill>
                <a:ea typeface="PMingLiU"/>
              </a:rPr>
              <a:t>Workbenches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400" dirty="0">
                <a:solidFill>
                  <a:srgbClr val="000000"/>
                </a:solidFill>
                <a:ea typeface="PMingLiU"/>
              </a:rPr>
              <a:t>Support a process phase such as specification or design, Normally include a number of integrated tools</a:t>
            </a:r>
            <a:r>
              <a:rPr kumimoji="1" lang="en-GB" altLang="zh-TW" sz="2400" dirty="0" smtClean="0">
                <a:solidFill>
                  <a:srgbClr val="000000"/>
                </a:solidFill>
                <a:ea typeface="PMingLiU"/>
              </a:rPr>
              <a:t>.</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endParaRPr kumimoji="1" lang="en-GB" altLang="zh-TW" sz="2400" dirty="0">
              <a:solidFill>
                <a:srgbClr val="000000"/>
              </a:solidFill>
              <a:ea typeface="PMingLiU"/>
            </a:endParaRPr>
          </a:p>
          <a:p>
            <a:pPr marL="341313" lvl="0" indent="-341313" defTabSz="911225"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000000"/>
                </a:solidFill>
                <a:ea typeface="PMingLiU"/>
              </a:rPr>
              <a:t>Environments</a:t>
            </a:r>
          </a:p>
          <a:p>
            <a:pPr marL="666750" lvl="1" indent="-323850" defTabSz="911225" fontAlgn="base">
              <a:spcBef>
                <a:spcPct val="20000"/>
              </a:spcBef>
              <a:spcAft>
                <a:spcPct val="0"/>
              </a:spcAft>
              <a:buClr>
                <a:srgbClr val="3B812F"/>
              </a:buClr>
              <a:buSzPct val="60000"/>
              <a:buFont typeface="Wingdings" panose="05000000000000000000" pitchFamily="2" charset="2"/>
              <a:buChar char="q"/>
            </a:pPr>
            <a:r>
              <a:rPr kumimoji="1" lang="en-GB" altLang="zh-TW" sz="2400" dirty="0">
                <a:solidFill>
                  <a:srgbClr val="000000"/>
                </a:solidFill>
                <a:ea typeface="PMingLiU"/>
              </a:rPr>
              <a:t>Support all or a substantial part of an entire software process. Normally include several integrated workbenches.</a:t>
            </a:r>
          </a:p>
        </p:txBody>
      </p:sp>
      <p:sp>
        <p:nvSpPr>
          <p:cNvPr id="9" name="Rectangle 8"/>
          <p:cNvSpPr/>
          <p:nvPr/>
        </p:nvSpPr>
        <p:spPr>
          <a:xfrm>
            <a:off x="208726" y="732519"/>
            <a:ext cx="8729763" cy="837152"/>
          </a:xfrm>
          <a:prstGeom prst="rect">
            <a:avLst/>
          </a:prstGeom>
        </p:spPr>
        <p:txBody>
          <a:bodyPr wrap="square">
            <a:spAutoFit/>
          </a:bodyPr>
          <a:lstStyle/>
          <a:p>
            <a:pPr lvl="0" defTabSz="911225" fontAlgn="base">
              <a:spcBef>
                <a:spcPct val="20000"/>
              </a:spcBef>
              <a:spcAft>
                <a:spcPct val="0"/>
              </a:spcAft>
              <a:buClr>
                <a:srgbClr val="CC9900"/>
              </a:buClr>
              <a:buSzPct val="65000"/>
            </a:pPr>
            <a:endParaRPr kumimoji="1" lang="en-US" altLang="en-US" sz="22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200" dirty="0">
              <a:solidFill>
                <a:srgbClr val="000000"/>
              </a:solidFill>
              <a:ea typeface="PMingLiU"/>
            </a:endParaRPr>
          </a:p>
        </p:txBody>
      </p:sp>
    </p:spTree>
    <p:extLst>
      <p:ext uri="{BB962C8B-B14F-4D97-AF65-F5344CB8AC3E}">
        <p14:creationId xmlns:p14="http://schemas.microsoft.com/office/powerpoint/2010/main" val="165266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CASE Integration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208726" y="732519"/>
            <a:ext cx="8729763" cy="837152"/>
          </a:xfrm>
          <a:prstGeom prst="rect">
            <a:avLst/>
          </a:prstGeom>
        </p:spPr>
        <p:txBody>
          <a:bodyPr wrap="square">
            <a:spAutoFit/>
          </a:bodyPr>
          <a:lstStyle/>
          <a:p>
            <a:pPr lvl="0" defTabSz="911225" fontAlgn="base">
              <a:spcBef>
                <a:spcPct val="20000"/>
              </a:spcBef>
              <a:spcAft>
                <a:spcPct val="0"/>
              </a:spcAft>
              <a:buClr>
                <a:srgbClr val="CC9900"/>
              </a:buClr>
              <a:buSzPct val="65000"/>
            </a:pPr>
            <a:endParaRPr kumimoji="1" lang="en-US" altLang="en-US" sz="22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200" dirty="0">
              <a:solidFill>
                <a:srgbClr val="000000"/>
              </a:solidFill>
              <a:ea typeface="PMingLiU"/>
            </a:endParaRPr>
          </a:p>
        </p:txBody>
      </p:sp>
      <p:pic>
        <p:nvPicPr>
          <p:cNvPr id="4" name="Picture 3"/>
          <p:cNvPicPr>
            <a:picLocks noChangeAspect="1"/>
          </p:cNvPicPr>
          <p:nvPr/>
        </p:nvPicPr>
        <p:blipFill>
          <a:blip r:embed="rId2"/>
          <a:stretch>
            <a:fillRect/>
          </a:stretch>
        </p:blipFill>
        <p:spPr>
          <a:xfrm>
            <a:off x="30156" y="553998"/>
            <a:ext cx="9086901" cy="5961730"/>
          </a:xfrm>
          <a:prstGeom prst="rect">
            <a:avLst/>
          </a:prstGeom>
        </p:spPr>
      </p:pic>
    </p:spTree>
    <p:extLst>
      <p:ext uri="{BB962C8B-B14F-4D97-AF65-F5344CB8AC3E}">
        <p14:creationId xmlns:p14="http://schemas.microsoft.com/office/powerpoint/2010/main" val="499988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Ct-01</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208726" y="732519"/>
            <a:ext cx="8729763" cy="837152"/>
          </a:xfrm>
          <a:prstGeom prst="rect">
            <a:avLst/>
          </a:prstGeom>
        </p:spPr>
        <p:txBody>
          <a:bodyPr wrap="square">
            <a:spAutoFit/>
          </a:bodyPr>
          <a:lstStyle/>
          <a:p>
            <a:pPr lvl="0" defTabSz="911225" fontAlgn="base">
              <a:spcBef>
                <a:spcPct val="20000"/>
              </a:spcBef>
              <a:spcAft>
                <a:spcPct val="0"/>
              </a:spcAft>
              <a:buClr>
                <a:srgbClr val="CC9900"/>
              </a:buClr>
              <a:buSzPct val="65000"/>
            </a:pPr>
            <a:endParaRPr kumimoji="1" lang="en-US" altLang="en-US" sz="2200" dirty="0" smtClean="0">
              <a:solidFill>
                <a:srgbClr val="000000"/>
              </a:solidFill>
              <a:ea typeface="PMingLiU"/>
            </a:endParaRPr>
          </a:p>
          <a:p>
            <a:pPr lvl="0" defTabSz="911225" fontAlgn="base">
              <a:spcBef>
                <a:spcPct val="20000"/>
              </a:spcBef>
              <a:spcAft>
                <a:spcPct val="0"/>
              </a:spcAft>
              <a:buClr>
                <a:srgbClr val="CC9900"/>
              </a:buClr>
              <a:buSzPct val="65000"/>
            </a:pPr>
            <a:endParaRPr kumimoji="1" lang="en-US" altLang="en-US" sz="2200" dirty="0">
              <a:solidFill>
                <a:srgbClr val="000000"/>
              </a:solidFill>
              <a:ea typeface="PMingLiU"/>
            </a:endParaRPr>
          </a:p>
        </p:txBody>
      </p:sp>
      <p:sp>
        <p:nvSpPr>
          <p:cNvPr id="5" name="TextBox 4"/>
          <p:cNvSpPr txBox="1"/>
          <p:nvPr/>
        </p:nvSpPr>
        <p:spPr>
          <a:xfrm>
            <a:off x="1219200" y="2039277"/>
            <a:ext cx="5983241" cy="1815882"/>
          </a:xfrm>
          <a:prstGeom prst="rect">
            <a:avLst/>
          </a:prstGeom>
          <a:noFill/>
        </p:spPr>
        <p:txBody>
          <a:bodyPr wrap="none" rtlCol="0">
            <a:spAutoFit/>
          </a:bodyPr>
          <a:lstStyle/>
          <a:p>
            <a:r>
              <a:rPr lang="en-GB" sz="2800" b="1" dirty="0" smtClean="0"/>
              <a:t>CT -01 Date: 26-07-2020 class time</a:t>
            </a:r>
          </a:p>
          <a:p>
            <a:endParaRPr lang="en-GB" sz="2800" b="1" dirty="0" smtClean="0"/>
          </a:p>
          <a:p>
            <a:r>
              <a:rPr lang="en-GB" sz="2800" b="1" dirty="0" smtClean="0"/>
              <a:t>L4  </a:t>
            </a:r>
            <a:r>
              <a:rPr lang="en-GB" sz="2800" b="1" dirty="0" smtClean="0"/>
              <a:t>to L7-</a:t>
            </a:r>
            <a:r>
              <a:rPr lang="en-GB" sz="2800" dirty="0" smtClean="0"/>
              <a:t>--- </a:t>
            </a:r>
            <a:r>
              <a:rPr lang="en-GB" sz="2800" dirty="0" err="1" smtClean="0"/>
              <a:t>mcq</a:t>
            </a:r>
            <a:r>
              <a:rPr lang="en-GB" sz="2800" dirty="0" smtClean="0"/>
              <a:t>+ </a:t>
            </a:r>
            <a:r>
              <a:rPr lang="en-GB" sz="2800" smtClean="0"/>
              <a:t>S.Q          </a:t>
            </a:r>
            <a:r>
              <a:rPr lang="en-GB" sz="2800" smtClean="0"/>
              <a:t>      10 </a:t>
            </a:r>
            <a:r>
              <a:rPr lang="en-GB" sz="2800" dirty="0" smtClean="0"/>
              <a:t>marks</a:t>
            </a:r>
          </a:p>
          <a:p>
            <a:r>
              <a:rPr lang="en-GB" sz="2800" b="1" dirty="0" smtClean="0"/>
              <a:t>Only L7 </a:t>
            </a:r>
            <a:r>
              <a:rPr lang="en-GB" sz="2800" dirty="0" smtClean="0"/>
              <a:t>– 10 marks question    10 marks</a:t>
            </a:r>
            <a:endParaRPr lang="en-GB" sz="2800" dirty="0"/>
          </a:p>
        </p:txBody>
      </p:sp>
    </p:spTree>
    <p:extLst>
      <p:ext uri="{BB962C8B-B14F-4D97-AF65-F5344CB8AC3E}">
        <p14:creationId xmlns:p14="http://schemas.microsoft.com/office/powerpoint/2010/main" val="28687764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19-Jul-20</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33</a:t>
            </a:fld>
            <a:endParaRPr lang="en-US"/>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206990" y="700445"/>
            <a:ext cx="8768067" cy="5940088"/>
          </a:xfrm>
          <a:prstGeom prst="rect">
            <a:avLst/>
          </a:prstGeom>
        </p:spPr>
        <p:txBody>
          <a:bodyPr wrap="square">
            <a:spAutoFit/>
          </a:bodyPr>
          <a:lstStyle/>
          <a:p>
            <a:pPr algn="just"/>
            <a:r>
              <a:rPr lang="en-US" sz="2000" b="1" dirty="0">
                <a:solidFill>
                  <a:srgbClr val="000000"/>
                </a:solidFill>
              </a:rPr>
              <a:t>Agile </a:t>
            </a:r>
            <a:r>
              <a:rPr lang="en-US" sz="2000" b="1" dirty="0" smtClean="0">
                <a:solidFill>
                  <a:srgbClr val="000000"/>
                </a:solidFill>
              </a:rPr>
              <a:t>model </a:t>
            </a:r>
            <a:r>
              <a:rPr lang="en-US" sz="2000" dirty="0">
                <a:solidFill>
                  <a:srgbClr val="000000"/>
                </a:solidFill>
              </a:rPr>
              <a:t>is a combination of </a:t>
            </a:r>
            <a:r>
              <a:rPr lang="en-US" sz="2000" b="1" dirty="0">
                <a:solidFill>
                  <a:srgbClr val="000000"/>
                </a:solidFill>
              </a:rPr>
              <a:t>iterative</a:t>
            </a:r>
            <a:r>
              <a:rPr lang="en-US" sz="2000" dirty="0">
                <a:solidFill>
                  <a:srgbClr val="000000"/>
                </a:solidFill>
              </a:rPr>
              <a:t> and </a:t>
            </a:r>
            <a:r>
              <a:rPr lang="en-US" sz="2000" b="1" dirty="0">
                <a:solidFill>
                  <a:srgbClr val="000000"/>
                </a:solidFill>
              </a:rPr>
              <a:t>incremental</a:t>
            </a:r>
            <a:r>
              <a:rPr lang="en-US" sz="2000" dirty="0">
                <a:solidFill>
                  <a:srgbClr val="000000"/>
                </a:solidFill>
              </a:rPr>
              <a:t> process models with focus on process adaptability and customer satisfaction by rapid delivery of working software product</a:t>
            </a:r>
            <a:r>
              <a:rPr lang="en-US" sz="2000" dirty="0" smtClean="0">
                <a:solidFill>
                  <a:srgbClr val="000000"/>
                </a:solidFill>
              </a:rPr>
              <a:t>.</a:t>
            </a:r>
          </a:p>
          <a:p>
            <a:pPr algn="just"/>
            <a:endParaRPr lang="en-US" sz="2000" dirty="0" smtClean="0">
              <a:solidFill>
                <a:srgbClr val="000000"/>
              </a:solidFill>
            </a:endParaRPr>
          </a:p>
          <a:p>
            <a:pPr algn="just"/>
            <a:r>
              <a:rPr lang="en-GB" sz="2000" dirty="0"/>
              <a:t>This is where the agile software development comes to the </a:t>
            </a:r>
            <a:r>
              <a:rPr lang="en-GB" sz="2000" b="1" dirty="0"/>
              <a:t>rescue</a:t>
            </a:r>
            <a:r>
              <a:rPr lang="en-GB" sz="2000" dirty="0"/>
              <a:t>. It was specially designed to </a:t>
            </a:r>
            <a:r>
              <a:rPr lang="en-GB" sz="2000" dirty="0" smtClean="0"/>
              <a:t>curate the </a:t>
            </a:r>
            <a:r>
              <a:rPr lang="en-GB" sz="2000" dirty="0"/>
              <a:t>needs of the </a:t>
            </a:r>
            <a:r>
              <a:rPr lang="en-GB" sz="2000" b="1" dirty="0"/>
              <a:t>rapidly changing environment </a:t>
            </a:r>
            <a:r>
              <a:rPr lang="en-GB" sz="2000" dirty="0"/>
              <a:t>by embracing the idea of incremental development and develop the actual final product</a:t>
            </a:r>
            <a:r>
              <a:rPr lang="en-GB" sz="2000" dirty="0" smtClean="0"/>
              <a:t>.</a:t>
            </a:r>
          </a:p>
          <a:p>
            <a:pPr algn="just"/>
            <a:endParaRPr lang="en-GB" sz="2000" dirty="0" smtClean="0"/>
          </a:p>
          <a:p>
            <a:pPr algn="just"/>
            <a:r>
              <a:rPr lang="en-GB" sz="2000" dirty="0"/>
              <a:t>Agile Methods break the product into </a:t>
            </a:r>
            <a:r>
              <a:rPr lang="en-GB" sz="2000" b="1" dirty="0"/>
              <a:t>small incremental builds</a:t>
            </a:r>
            <a:r>
              <a:rPr lang="en-GB" sz="2000" dirty="0"/>
              <a:t>. These builds are provided in iterations</a:t>
            </a:r>
            <a:r>
              <a:rPr lang="en-GB" sz="2000" dirty="0" smtClean="0"/>
              <a:t>.</a:t>
            </a:r>
          </a:p>
          <a:p>
            <a:pPr algn="just"/>
            <a:endParaRPr lang="en-GB" sz="2000" dirty="0"/>
          </a:p>
          <a:p>
            <a:pPr algn="just"/>
            <a:r>
              <a:rPr lang="en-GB" sz="2000" dirty="0" smtClean="0"/>
              <a:t>Every </a:t>
            </a:r>
            <a:r>
              <a:rPr lang="en-GB" sz="2000" dirty="0"/>
              <a:t>iteration </a:t>
            </a:r>
            <a:r>
              <a:rPr lang="en-GB" sz="2000" b="1" dirty="0"/>
              <a:t>involves cross functional teams </a:t>
            </a:r>
            <a:r>
              <a:rPr lang="en-GB" sz="2000" dirty="0"/>
              <a:t>working simultaneously on various areas like planning, requirements analysis, design, coding, unit testing, and acceptance testing</a:t>
            </a:r>
            <a:r>
              <a:rPr lang="en-GB" sz="2000" dirty="0" smtClean="0"/>
              <a:t>.</a:t>
            </a:r>
          </a:p>
          <a:p>
            <a:pPr algn="just"/>
            <a:endParaRPr lang="en-GB" sz="2000" dirty="0" smtClean="0"/>
          </a:p>
          <a:p>
            <a:pPr algn="just"/>
            <a:r>
              <a:rPr lang="en-GB" sz="2000" dirty="0"/>
              <a:t>At the end of the iteration a working product is displayed to the customer and important stakeholders.</a:t>
            </a:r>
          </a:p>
          <a:p>
            <a:pPr algn="just"/>
            <a:endParaRPr lang="en-GB" sz="2000" dirty="0"/>
          </a:p>
          <a:p>
            <a:pPr algn="just"/>
            <a:endParaRPr lang="en-US" sz="2000" dirty="0"/>
          </a:p>
        </p:txBody>
      </p:sp>
    </p:spTree>
    <p:extLst>
      <p:ext uri="{BB962C8B-B14F-4D97-AF65-F5344CB8AC3E}">
        <p14:creationId xmlns:p14="http://schemas.microsoft.com/office/powerpoint/2010/main" val="3538116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pic>
        <p:nvPicPr>
          <p:cNvPr id="10" name="Picture 9" descr="SDLC Agile Model"/>
          <p:cNvPicPr/>
          <p:nvPr/>
        </p:nvPicPr>
        <p:blipFill>
          <a:blip r:embed="rId2">
            <a:extLst>
              <a:ext uri="{28A0092B-C50C-407E-A947-70E740481C1C}">
                <a14:useLocalDpi xmlns:a14="http://schemas.microsoft.com/office/drawing/2010/main" val="0"/>
              </a:ext>
            </a:extLst>
          </a:blip>
          <a:srcRect/>
          <a:stretch>
            <a:fillRect/>
          </a:stretch>
        </p:blipFill>
        <p:spPr bwMode="auto">
          <a:xfrm>
            <a:off x="1106506" y="896712"/>
            <a:ext cx="7427893" cy="5388618"/>
          </a:xfrm>
          <a:prstGeom prst="rect">
            <a:avLst/>
          </a:prstGeom>
          <a:noFill/>
          <a:ln>
            <a:noFill/>
          </a:ln>
        </p:spPr>
      </p:pic>
      <p:sp>
        <p:nvSpPr>
          <p:cNvPr id="4" name="Rectangle 3"/>
          <p:cNvSpPr/>
          <p:nvPr/>
        </p:nvSpPr>
        <p:spPr>
          <a:xfrm>
            <a:off x="2667000" y="6433175"/>
            <a:ext cx="4495800" cy="276999"/>
          </a:xfrm>
          <a:prstGeom prst="rect">
            <a:avLst/>
          </a:prstGeom>
        </p:spPr>
        <p:txBody>
          <a:bodyPr wrap="square">
            <a:spAutoFit/>
          </a:bodyPr>
          <a:lstStyle/>
          <a:p>
            <a:r>
              <a:rPr lang="en-GB" sz="1200" dirty="0"/>
              <a:t>https://www.tutorialspoint.com/sdlc/sdlc_agile_model.htm</a:t>
            </a:r>
          </a:p>
        </p:txBody>
      </p:sp>
    </p:spTree>
    <p:extLst>
      <p:ext uri="{BB962C8B-B14F-4D97-AF65-F5344CB8AC3E}">
        <p14:creationId xmlns:p14="http://schemas.microsoft.com/office/powerpoint/2010/main" val="4020468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206990" y="700445"/>
            <a:ext cx="8768067" cy="3447098"/>
          </a:xfrm>
          <a:prstGeom prst="rect">
            <a:avLst/>
          </a:prstGeom>
        </p:spPr>
        <p:txBody>
          <a:bodyPr wrap="square">
            <a:spAutoFit/>
          </a:bodyPr>
          <a:lstStyle/>
          <a:p>
            <a:pPr algn="just"/>
            <a:endParaRPr lang="en-GB" sz="2000" dirty="0"/>
          </a:p>
          <a:p>
            <a:pPr algn="just"/>
            <a:r>
              <a:rPr lang="en-GB" sz="2000" dirty="0"/>
              <a:t>Agile model believes that every project needs to be </a:t>
            </a:r>
            <a:r>
              <a:rPr lang="en-GB" sz="2000" b="1" dirty="0"/>
              <a:t>handled differently </a:t>
            </a:r>
            <a:r>
              <a:rPr lang="en-GB" sz="2000" dirty="0"/>
              <a:t>and the existing methods need to be tailored to best suit the project requirements. </a:t>
            </a:r>
            <a:endParaRPr lang="en-GB" sz="2000" dirty="0" smtClean="0"/>
          </a:p>
          <a:p>
            <a:pPr algn="just"/>
            <a:endParaRPr lang="en-GB" sz="2000" dirty="0"/>
          </a:p>
          <a:p>
            <a:pPr algn="just"/>
            <a:r>
              <a:rPr lang="en-GB" sz="2000" dirty="0" smtClean="0"/>
              <a:t>In </a:t>
            </a:r>
            <a:r>
              <a:rPr lang="en-GB" sz="2000" dirty="0"/>
              <a:t>agile the tasks are divided to time boxes (small time frames) to deliver specific features for a release</a:t>
            </a:r>
            <a:r>
              <a:rPr lang="en-GB" sz="2000" dirty="0" smtClean="0"/>
              <a:t>.</a:t>
            </a:r>
          </a:p>
          <a:p>
            <a:pPr algn="just"/>
            <a:endParaRPr lang="en-GB" sz="2000" dirty="0"/>
          </a:p>
          <a:p>
            <a:pPr algn="just"/>
            <a:r>
              <a:rPr lang="en-GB" sz="2000" dirty="0"/>
              <a:t>Iterative approach is taken and working software build is delivered after each iteration. Each build is incremental in terms of features; the final build holds all the features required by the customer.</a:t>
            </a:r>
          </a:p>
          <a:p>
            <a:endParaRPr lang="en-US" dirty="0"/>
          </a:p>
        </p:txBody>
      </p:sp>
    </p:spTree>
    <p:extLst>
      <p:ext uri="{BB962C8B-B14F-4D97-AF65-F5344CB8AC3E}">
        <p14:creationId xmlns:p14="http://schemas.microsoft.com/office/powerpoint/2010/main" val="3602644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206990" y="762000"/>
            <a:ext cx="8768067" cy="3847207"/>
          </a:xfrm>
          <a:prstGeom prst="rect">
            <a:avLst/>
          </a:prstGeom>
        </p:spPr>
        <p:txBody>
          <a:bodyPr wrap="square">
            <a:spAutoFit/>
          </a:bodyPr>
          <a:lstStyle/>
          <a:p>
            <a:pPr>
              <a:lnSpc>
                <a:spcPct val="150000"/>
              </a:lnSpc>
            </a:pPr>
            <a:r>
              <a:rPr lang="en-US" sz="2800" b="1" dirty="0"/>
              <a:t>The agile software development emphasizes on four core values</a:t>
            </a:r>
            <a:r>
              <a:rPr lang="en-US" sz="2400" dirty="0"/>
              <a:t>.</a:t>
            </a:r>
          </a:p>
          <a:p>
            <a:pPr marL="800100" lvl="1" indent="-342900">
              <a:lnSpc>
                <a:spcPct val="200000"/>
              </a:lnSpc>
              <a:buFont typeface="+mj-lt"/>
              <a:buAutoNum type="arabicPeriod"/>
            </a:pPr>
            <a:r>
              <a:rPr lang="en-US" sz="2000" b="1" dirty="0"/>
              <a:t>Individuals and interactions</a:t>
            </a:r>
            <a:r>
              <a:rPr lang="en-US" sz="2000" dirty="0"/>
              <a:t> over processes and tools.</a:t>
            </a:r>
          </a:p>
          <a:p>
            <a:pPr marL="800100" lvl="1" indent="-342900">
              <a:lnSpc>
                <a:spcPct val="200000"/>
              </a:lnSpc>
              <a:buFont typeface="+mj-lt"/>
              <a:buAutoNum type="arabicPeriod"/>
            </a:pPr>
            <a:r>
              <a:rPr lang="en-US" sz="2000" b="1" dirty="0"/>
              <a:t>Working software</a:t>
            </a:r>
            <a:r>
              <a:rPr lang="en-US" sz="2000" dirty="0"/>
              <a:t> over comprehensive documentation.</a:t>
            </a:r>
          </a:p>
          <a:p>
            <a:pPr marL="800100" lvl="1" indent="-342900">
              <a:lnSpc>
                <a:spcPct val="200000"/>
              </a:lnSpc>
              <a:buFont typeface="+mj-lt"/>
              <a:buAutoNum type="arabicPeriod"/>
            </a:pPr>
            <a:r>
              <a:rPr lang="en-US" sz="2000" b="1" dirty="0"/>
              <a:t>Customer collaboration</a:t>
            </a:r>
            <a:r>
              <a:rPr lang="en-US" sz="2000" dirty="0"/>
              <a:t> over contract negotiation.</a:t>
            </a:r>
          </a:p>
          <a:p>
            <a:pPr marL="800100" lvl="1" indent="-342900">
              <a:lnSpc>
                <a:spcPct val="200000"/>
              </a:lnSpc>
              <a:buFont typeface="+mj-lt"/>
              <a:buAutoNum type="arabicPeriod"/>
            </a:pPr>
            <a:r>
              <a:rPr lang="en-US" sz="2000" b="1" dirty="0"/>
              <a:t>Responding to change</a:t>
            </a:r>
            <a:r>
              <a:rPr lang="en-US" sz="2000" dirty="0"/>
              <a:t> over following a plan.</a:t>
            </a:r>
          </a:p>
        </p:txBody>
      </p:sp>
      <p:sp>
        <p:nvSpPr>
          <p:cNvPr id="4" name="Rectangle 3"/>
          <p:cNvSpPr/>
          <p:nvPr/>
        </p:nvSpPr>
        <p:spPr>
          <a:xfrm>
            <a:off x="1905000" y="6340141"/>
            <a:ext cx="6553200" cy="369332"/>
          </a:xfrm>
          <a:prstGeom prst="rect">
            <a:avLst/>
          </a:prstGeom>
        </p:spPr>
        <p:txBody>
          <a:bodyPr wrap="square">
            <a:spAutoFit/>
          </a:bodyPr>
          <a:lstStyle/>
          <a:p>
            <a:r>
              <a:rPr lang="en-GB" dirty="0"/>
              <a:t>https://www.tutorialspoint.com/sdlc/sdlc_agile_model.htm</a:t>
            </a:r>
          </a:p>
        </p:txBody>
      </p:sp>
    </p:spTree>
    <p:extLst>
      <p:ext uri="{BB962C8B-B14F-4D97-AF65-F5344CB8AC3E}">
        <p14:creationId xmlns:p14="http://schemas.microsoft.com/office/powerpoint/2010/main" val="358206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5" name="Rectangle 4"/>
          <p:cNvSpPr/>
          <p:nvPr/>
        </p:nvSpPr>
        <p:spPr>
          <a:xfrm>
            <a:off x="161024" y="539731"/>
            <a:ext cx="8768067" cy="5878532"/>
          </a:xfrm>
          <a:prstGeom prst="rect">
            <a:avLst/>
          </a:prstGeom>
        </p:spPr>
        <p:txBody>
          <a:bodyPr wrap="square">
            <a:spAutoFit/>
          </a:bodyPr>
          <a:lstStyle/>
          <a:p>
            <a:pPr>
              <a:lnSpc>
                <a:spcPct val="150000"/>
              </a:lnSpc>
            </a:pPr>
            <a:r>
              <a:rPr lang="en-US" sz="2400" b="1" dirty="0"/>
              <a:t>Principles of Agile </a:t>
            </a:r>
            <a:r>
              <a:rPr lang="en-US" sz="2400" b="1" dirty="0" smtClean="0"/>
              <a:t>model:</a:t>
            </a:r>
          </a:p>
          <a:p>
            <a:pPr marL="457200" indent="-457200" algn="just">
              <a:buFont typeface="+mj-lt"/>
              <a:buAutoNum type="arabicPeriod"/>
            </a:pPr>
            <a:r>
              <a:rPr lang="en-US" sz="2000" dirty="0" smtClean="0"/>
              <a:t>Our </a:t>
            </a:r>
            <a:r>
              <a:rPr lang="en-US" sz="2000" dirty="0"/>
              <a:t>highest priority is to </a:t>
            </a:r>
            <a:r>
              <a:rPr lang="en-US" sz="2000" b="1" dirty="0"/>
              <a:t>satisfy the customer </a:t>
            </a:r>
            <a:r>
              <a:rPr lang="en-US" sz="2000" dirty="0"/>
              <a:t>through early and continuous </a:t>
            </a:r>
            <a:r>
              <a:rPr lang="en-US" sz="2000" dirty="0" smtClean="0"/>
              <a:t>delivery </a:t>
            </a:r>
            <a:r>
              <a:rPr lang="en-US" sz="2000" dirty="0"/>
              <a:t>of </a:t>
            </a:r>
            <a:r>
              <a:rPr lang="en-US" sz="2000" dirty="0" smtClean="0"/>
              <a:t>valuable software.</a:t>
            </a:r>
          </a:p>
          <a:p>
            <a:pPr marL="457200" indent="-457200" algn="just">
              <a:buFont typeface="+mj-lt"/>
              <a:buAutoNum type="arabicPeriod"/>
            </a:pPr>
            <a:endParaRPr lang="en-US" sz="2000" dirty="0"/>
          </a:p>
          <a:p>
            <a:pPr marL="457200" indent="-457200" algn="just">
              <a:buFont typeface="+mj-lt"/>
              <a:buAutoNum type="arabicPeriod"/>
            </a:pPr>
            <a:r>
              <a:rPr lang="en-US" sz="2000" b="1" dirty="0" smtClean="0"/>
              <a:t>Welcome </a:t>
            </a:r>
            <a:r>
              <a:rPr lang="en-US" sz="2000" b="1" dirty="0"/>
              <a:t>changing requirements</a:t>
            </a:r>
            <a:r>
              <a:rPr lang="en-US" sz="2000" dirty="0"/>
              <a:t>, even late in development. Agile processes harness change for </a:t>
            </a:r>
            <a:r>
              <a:rPr lang="en-US" sz="2000" dirty="0" smtClean="0"/>
              <a:t>the customer's </a:t>
            </a:r>
            <a:r>
              <a:rPr lang="en-US" sz="2000" dirty="0"/>
              <a:t>competitive advantage. </a:t>
            </a:r>
            <a:endParaRPr lang="en-US" sz="2000" dirty="0" smtClean="0"/>
          </a:p>
          <a:p>
            <a:pPr marL="457200" indent="-457200" algn="just">
              <a:buFont typeface="+mj-lt"/>
              <a:buAutoNum type="arabicPeriod"/>
            </a:pPr>
            <a:endParaRPr lang="en-US" sz="2000" dirty="0"/>
          </a:p>
          <a:p>
            <a:pPr marL="457200" indent="-457200" algn="just">
              <a:buFont typeface="+mj-lt"/>
              <a:buAutoNum type="arabicPeriod"/>
            </a:pPr>
            <a:r>
              <a:rPr lang="en-US" sz="2000" b="1" dirty="0" smtClean="0"/>
              <a:t>Deliver </a:t>
            </a:r>
            <a:r>
              <a:rPr lang="en-US" sz="2000" b="1" dirty="0"/>
              <a:t>working software frequently</a:t>
            </a:r>
            <a:r>
              <a:rPr lang="en-US" sz="2000" dirty="0"/>
              <a:t>, from a couple of weeks to a couple of months, with </a:t>
            </a:r>
            <a:r>
              <a:rPr lang="en-US" sz="2000" dirty="0" smtClean="0"/>
              <a:t>a preference </a:t>
            </a:r>
            <a:r>
              <a:rPr lang="en-US" sz="2000" dirty="0"/>
              <a:t>to the shorter timescale. </a:t>
            </a:r>
            <a:endParaRPr lang="en-US" sz="2000" dirty="0" smtClean="0"/>
          </a:p>
          <a:p>
            <a:pPr marL="457200" indent="-457200" algn="just">
              <a:buFont typeface="+mj-lt"/>
              <a:buAutoNum type="arabicPeriod"/>
            </a:pPr>
            <a:endParaRPr lang="en-US" sz="2000" dirty="0"/>
          </a:p>
          <a:p>
            <a:pPr marL="457200" indent="-457200" algn="just">
              <a:buFont typeface="+mj-lt"/>
              <a:buAutoNum type="arabicPeriod"/>
            </a:pPr>
            <a:r>
              <a:rPr lang="en-US" sz="2000" dirty="0" smtClean="0"/>
              <a:t>Business </a:t>
            </a:r>
            <a:r>
              <a:rPr lang="en-US" sz="2000" dirty="0"/>
              <a:t>people and developers must work together daily throughout the project. </a:t>
            </a:r>
            <a:endParaRPr lang="en-US" sz="2000" dirty="0" smtClean="0"/>
          </a:p>
          <a:p>
            <a:pPr marL="457200" indent="-457200" algn="just">
              <a:buFont typeface="+mj-lt"/>
              <a:buAutoNum type="arabicPeriod"/>
            </a:pPr>
            <a:endParaRPr lang="en-US" sz="2000" dirty="0"/>
          </a:p>
          <a:p>
            <a:pPr marL="457200" indent="-457200" algn="just">
              <a:buFont typeface="+mj-lt"/>
              <a:buAutoNum type="arabicPeriod"/>
            </a:pPr>
            <a:r>
              <a:rPr lang="en-US" sz="2000" dirty="0" smtClean="0"/>
              <a:t>Build </a:t>
            </a:r>
            <a:r>
              <a:rPr lang="en-US" sz="2000" dirty="0"/>
              <a:t>projects around motivated individuals. Give them the environment and support they </a:t>
            </a:r>
            <a:r>
              <a:rPr lang="en-US" sz="2000" dirty="0" smtClean="0"/>
              <a:t>need, and </a:t>
            </a:r>
            <a:r>
              <a:rPr lang="en-US" sz="2000" dirty="0"/>
              <a:t>trust them to get the job done</a:t>
            </a:r>
            <a:r>
              <a:rPr lang="en-US" sz="2000" dirty="0" smtClean="0"/>
              <a:t>.</a:t>
            </a:r>
          </a:p>
          <a:p>
            <a:pPr marL="457200" indent="-457200" algn="just">
              <a:buFont typeface="+mj-lt"/>
              <a:buAutoNum type="arabicPeriod"/>
            </a:pPr>
            <a:endParaRPr lang="en-US" sz="2000" dirty="0"/>
          </a:p>
          <a:p>
            <a:pPr marL="457200" indent="-457200" algn="just">
              <a:buFont typeface="+mj-lt"/>
              <a:buAutoNum type="arabicPeriod"/>
            </a:pPr>
            <a:r>
              <a:rPr lang="en-US" sz="2000" dirty="0" smtClean="0"/>
              <a:t>The </a:t>
            </a:r>
            <a:r>
              <a:rPr lang="en-US" sz="2000" dirty="0"/>
              <a:t>most efficient and effective method of conveying information to and within a </a:t>
            </a:r>
            <a:r>
              <a:rPr lang="en-US" sz="2000" dirty="0" smtClean="0"/>
              <a:t>development team </a:t>
            </a:r>
            <a:r>
              <a:rPr lang="en-US" sz="2000" dirty="0"/>
              <a:t>is </a:t>
            </a:r>
            <a:r>
              <a:rPr lang="en-US" sz="2000" b="1" dirty="0"/>
              <a:t>face–to–face conversation</a:t>
            </a:r>
            <a:r>
              <a:rPr lang="en-US" sz="2000" dirty="0"/>
              <a:t>.</a:t>
            </a:r>
          </a:p>
        </p:txBody>
      </p:sp>
    </p:spTree>
    <p:extLst>
      <p:ext uri="{BB962C8B-B14F-4D97-AF65-F5344CB8AC3E}">
        <p14:creationId xmlns:p14="http://schemas.microsoft.com/office/powerpoint/2010/main" val="3801422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Agile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19-Jul-20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826" y="1304347"/>
            <a:ext cx="6983174" cy="5188547"/>
          </a:xfrm>
          <a:prstGeom prst="rect">
            <a:avLst/>
          </a:prstGeom>
        </p:spPr>
      </p:pic>
      <p:sp>
        <p:nvSpPr>
          <p:cNvPr id="10" name="Rectangle 9"/>
          <p:cNvSpPr/>
          <p:nvPr/>
        </p:nvSpPr>
        <p:spPr>
          <a:xfrm>
            <a:off x="206990" y="762000"/>
            <a:ext cx="8768067" cy="3785652"/>
          </a:xfrm>
          <a:prstGeom prst="rect">
            <a:avLst/>
          </a:prstGeom>
        </p:spPr>
        <p:txBody>
          <a:bodyPr wrap="square">
            <a:spAutoFit/>
          </a:bodyPr>
          <a:lstStyle/>
          <a:p>
            <a:r>
              <a:rPr lang="en-US" sz="2000" b="1" dirty="0"/>
              <a:t>Phases of Agile Model:</a:t>
            </a:r>
          </a:p>
          <a:p>
            <a:r>
              <a:rPr lang="en-US" sz="2000" dirty="0"/>
              <a:t>Following are the phases in the Agile model are as follows</a:t>
            </a:r>
            <a:r>
              <a:rPr lang="en-US" sz="2000" dirty="0" smtClean="0"/>
              <a:t>:</a:t>
            </a:r>
          </a:p>
          <a:p>
            <a:endParaRPr lang="en-US" sz="2000" dirty="0"/>
          </a:p>
          <a:p>
            <a:pPr marL="742950" lvl="1" indent="-285750">
              <a:lnSpc>
                <a:spcPct val="150000"/>
              </a:lnSpc>
              <a:buFont typeface="Wingdings" panose="05000000000000000000" pitchFamily="2" charset="2"/>
              <a:buChar char="§"/>
            </a:pPr>
            <a:r>
              <a:rPr lang="en-US" sz="2000" dirty="0"/>
              <a:t>Requirements gathering</a:t>
            </a:r>
          </a:p>
          <a:p>
            <a:pPr marL="742950" lvl="1" indent="-285750">
              <a:lnSpc>
                <a:spcPct val="150000"/>
              </a:lnSpc>
              <a:buFont typeface="Wingdings" panose="05000000000000000000" pitchFamily="2" charset="2"/>
              <a:buChar char="§"/>
            </a:pPr>
            <a:r>
              <a:rPr lang="en-US" sz="2000" dirty="0"/>
              <a:t>Design the requirements</a:t>
            </a:r>
          </a:p>
          <a:p>
            <a:pPr marL="742950" lvl="1" indent="-285750">
              <a:lnSpc>
                <a:spcPct val="150000"/>
              </a:lnSpc>
              <a:buFont typeface="Wingdings" panose="05000000000000000000" pitchFamily="2" charset="2"/>
              <a:buChar char="§"/>
            </a:pPr>
            <a:r>
              <a:rPr lang="en-US" sz="2000" dirty="0"/>
              <a:t>Construction/ iteration</a:t>
            </a:r>
          </a:p>
          <a:p>
            <a:pPr marL="742950" lvl="1" indent="-285750">
              <a:lnSpc>
                <a:spcPct val="150000"/>
              </a:lnSpc>
              <a:buFont typeface="Wingdings" panose="05000000000000000000" pitchFamily="2" charset="2"/>
              <a:buChar char="§"/>
            </a:pPr>
            <a:r>
              <a:rPr lang="en-US" sz="2000" dirty="0"/>
              <a:t>Testing/ Quality assurance</a:t>
            </a:r>
          </a:p>
          <a:p>
            <a:pPr marL="742950" lvl="1" indent="-285750">
              <a:lnSpc>
                <a:spcPct val="150000"/>
              </a:lnSpc>
              <a:buFont typeface="Wingdings" panose="05000000000000000000" pitchFamily="2" charset="2"/>
              <a:buChar char="§"/>
            </a:pPr>
            <a:r>
              <a:rPr lang="en-US" sz="2000" dirty="0"/>
              <a:t>Deployment</a:t>
            </a:r>
          </a:p>
          <a:p>
            <a:pPr marL="742950" lvl="1" indent="-285750">
              <a:lnSpc>
                <a:spcPct val="150000"/>
              </a:lnSpc>
              <a:buFont typeface="Wingdings" panose="05000000000000000000" pitchFamily="2" charset="2"/>
              <a:buChar char="§"/>
            </a:pPr>
            <a:r>
              <a:rPr lang="en-US" sz="2000" dirty="0"/>
              <a:t>Feedback</a:t>
            </a:r>
          </a:p>
        </p:txBody>
      </p:sp>
    </p:spTree>
    <p:extLst>
      <p:ext uri="{BB962C8B-B14F-4D97-AF65-F5344CB8AC3E}">
        <p14:creationId xmlns:p14="http://schemas.microsoft.com/office/powerpoint/2010/main" val="3850459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4813</TotalTime>
  <Words>1852</Words>
  <Application>Microsoft Office PowerPoint</Application>
  <PresentationFormat>On-screen Show (4:3)</PresentationFormat>
  <Paragraphs>386</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Aharoni</vt:lpstr>
      <vt:lpstr>Arial</vt:lpstr>
      <vt:lpstr>Calibri</vt:lpstr>
      <vt:lpstr>Cambria</vt:lpstr>
      <vt:lpstr>Forte</vt:lpstr>
      <vt:lpstr>Lucida Bright</vt:lpstr>
      <vt:lpstr>Lucida Calligraphy</vt:lpstr>
      <vt:lpstr>新細明體</vt:lpstr>
      <vt:lpstr>新細明體</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514</cp:revision>
  <dcterms:created xsi:type="dcterms:W3CDTF">2014-02-03T19:53:25Z</dcterms:created>
  <dcterms:modified xsi:type="dcterms:W3CDTF">2020-07-19T15:38:49Z</dcterms:modified>
</cp:coreProperties>
</file>