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68" r:id="rId3"/>
    <p:sldId id="387" r:id="rId4"/>
    <p:sldId id="391" r:id="rId5"/>
    <p:sldId id="392" r:id="rId6"/>
    <p:sldId id="394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8" r:id="rId17"/>
    <p:sldId id="389" r:id="rId18"/>
    <p:sldId id="390" r:id="rId19"/>
    <p:sldId id="395" r:id="rId20"/>
    <p:sldId id="396" r:id="rId21"/>
    <p:sldId id="397" r:id="rId22"/>
    <p:sldId id="398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2B82"/>
    <a:srgbClr val="28A010"/>
    <a:srgbClr val="339933"/>
    <a:srgbClr val="006600"/>
    <a:srgbClr val="E4580A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76173" autoAdjust="0"/>
  </p:normalViewPr>
  <p:slideViewPr>
    <p:cSldViewPr>
      <p:cViewPr varScale="1">
        <p:scale>
          <a:sx n="73" d="100"/>
          <a:sy n="73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D323-F1CE-4361-9057-0382BEF18DA3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004B-64C8-44EA-85EF-1E7E3BC47B9A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DD2-D2D6-4910-9A2D-13EFCBCC2C0B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A35-98C9-44E3-A1F7-71BC5FF4757A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9BEF-6EB6-481E-BED8-B990E6541208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E79-6D80-4267-B3FB-ADAD25108754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8CC-08CA-4340-9310-190DD9CDED83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7A09-4D43-40DB-A72B-22B27F8D96B1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CA7F-9BC5-4F38-922C-810B82CC907A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D7CF-8E25-4161-A7B4-CABFBB07BD4A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B14E-EF12-47C4-9B1B-70229A7FFB07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DDDC0EE1-96D0-42AC-8DB7-34EEECCA0AD4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Lecture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: </a:t>
            </a:r>
            <a:r>
              <a:rPr lang="en-US" sz="4000" dirty="0" smtClean="0">
                <a:solidFill>
                  <a:schemeClr val="tx1"/>
                </a:solidFill>
              </a:rPr>
              <a:t>08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Project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Management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structure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D822-C98F-4C15-BD99-D9C5D4AA287C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435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Introduction.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Project organisation.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Risk analysis.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Hardware and software resource requirements.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Work breakdown.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Project schedule.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Monitoring and reporting mechanisms.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282" y="729409"/>
            <a:ext cx="749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Most </a:t>
            </a:r>
            <a:r>
              <a:rPr lang="en-GB" sz="2400" dirty="0"/>
              <a:t>plans should include the following sections:</a:t>
            </a:r>
          </a:p>
        </p:txBody>
      </p:sp>
    </p:spTree>
    <p:extLst>
      <p:ext uri="{BB962C8B-B14F-4D97-AF65-F5344CB8AC3E}">
        <p14:creationId xmlns:p14="http://schemas.microsoft.com/office/powerpoint/2010/main" val="2683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and D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E225-D3E4-42E5-9417-72D827A10DED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i="1" dirty="0">
                <a:solidFill>
                  <a:srgbClr val="FF0000"/>
                </a:solidFill>
                <a:ea typeface="PMingLiU"/>
              </a:rPr>
              <a:t>Milestones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are the end-point of a process activity.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i="1" dirty="0">
                <a:solidFill>
                  <a:srgbClr val="FF0000"/>
                </a:solidFill>
                <a:ea typeface="PMingLiU"/>
              </a:rPr>
              <a:t>Deliverables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are project results delivered to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8" y="2507219"/>
            <a:ext cx="8605837" cy="2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 and activity networks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81C8-78C0-4B40-9F5A-B1F30A7A29CA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302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Graphical notations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used to illustrate the project schedule.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Show project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breakdown into tasks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 Tasks should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not be too small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 They should take about a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week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or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two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FF"/>
                </a:solidFill>
                <a:ea typeface="PMingLiU"/>
              </a:rPr>
              <a:t>Activity charts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show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task dependencies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and the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critical path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FF"/>
                </a:solidFill>
                <a:ea typeface="PMingLiU"/>
              </a:rPr>
              <a:t>Bar charts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show schedule against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calendar time.</a:t>
            </a:r>
          </a:p>
        </p:txBody>
      </p:sp>
    </p:spTree>
    <p:extLst>
      <p:ext uri="{BB962C8B-B14F-4D97-AF65-F5344CB8AC3E}">
        <p14:creationId xmlns:p14="http://schemas.microsoft.com/office/powerpoint/2010/main" val="20104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durations and dependencies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D331-E7D2-48E1-A9EC-F24C014B2700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633281"/>
            <a:ext cx="7459696" cy="58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B885-44B9-4DD7-B81C-648DCC780E07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31868"/>
            <a:ext cx="7799448" cy="57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timeline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DCC-EB2C-4910-A5DA-2E54E4FE872E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38187"/>
            <a:ext cx="7239000" cy="59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665-753E-463E-8A06-05EB37E6D8F8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458" y="1216876"/>
            <a:ext cx="8077200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Risk management is concerned with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identifying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and drawing up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plans to minimise their effect on a project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FF"/>
                </a:solidFill>
                <a:ea typeface="PMingLiU"/>
              </a:rPr>
              <a:t>A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risk</a:t>
            </a:r>
            <a:r>
              <a:rPr kumimoji="1" lang="en-GB" altLang="zh-TW" sz="2200" dirty="0">
                <a:solidFill>
                  <a:srgbClr val="0000FF"/>
                </a:solidFill>
                <a:ea typeface="PMingLiU"/>
              </a:rPr>
              <a:t> is a probability that some adverse circumstance will occur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</a:t>
            </a:r>
            <a:endParaRPr kumimoji="1" lang="en-GB" altLang="zh-TW" sz="2200" dirty="0" smtClean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Project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schedule or resources;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Product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the quality or performance of the software being developed;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Business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the organisation developing or procuring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2925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risks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6FE-BBA5-436D-B9B2-81EDD0F28B08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1116"/>
              </p:ext>
            </p:extLst>
          </p:nvPr>
        </p:nvGraphicFramePr>
        <p:xfrm>
          <a:off x="344508" y="662865"/>
          <a:ext cx="8647092" cy="572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3" imgW="5641848" imgH="3816096" progId="Word.Document.8">
                  <p:embed/>
                </p:oleObj>
              </mc:Choice>
              <mc:Fallback>
                <p:oleObj name="Document" r:id="rId3" imgW="5641848" imgH="3816096" progId="Word.Document.8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08" y="662865"/>
                        <a:ext cx="8647092" cy="5721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5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C65F-EAA0-4F61-A6A7-7E3AF75D2B77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991600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identification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Identify project, product and business risks;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 smtClean="0">
                <a:solidFill>
                  <a:srgbClr val="FF0000"/>
                </a:solidFill>
                <a:ea typeface="PMingLiU"/>
              </a:rPr>
              <a:t>analysis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Assess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the likelihood and consequences of these risks;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planning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Draw up plans to avoid or minimise the effects of the risk;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monitoring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Monitor the risks throughout the project;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1" y="3838218"/>
            <a:ext cx="8447916" cy="2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BEFE-ACAC-43C4-B56A-C399893A05AF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648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400" b="1" dirty="0" smtClean="0">
                <a:solidFill>
                  <a:srgbClr val="FF0000"/>
                </a:solidFill>
                <a:ea typeface="PMingLiU"/>
              </a:rPr>
              <a:t>identification</a:t>
            </a:r>
            <a:endParaRPr kumimoji="1" lang="bn-IN" altLang="zh-TW" sz="2400" b="1" dirty="0" smtClean="0">
              <a:solidFill>
                <a:srgbClr val="FF0000"/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There are at least six types of risk that can arise: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Technology risks 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software or hardware technologies that are used to develop the system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People 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are associated with the people in the development team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Organisational 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risks: 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organisational environment where the software is being developed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Tools risks: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CASE tools and other support software used to develop the system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Requirements risks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:  Risks that derive from changes to the customer requirements and the process of managing the requirements change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Estimation risks: 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management estimates of the system characteristics and the resources required to build the system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b="1" dirty="0" smtClean="0">
              <a:solidFill>
                <a:srgbClr val="FF0000"/>
              </a:solidFill>
              <a:ea typeface="PMingLiU"/>
            </a:endParaRPr>
          </a:p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bn-IN" altLang="zh-TW" sz="2000" b="1" dirty="0">
              <a:solidFill>
                <a:srgbClr val="FF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7716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E53D-E33B-4712-A7BD-7D7F02C9835F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1564442"/>
            <a:ext cx="436452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Software project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The 4 P’s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Management activities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Project planning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Risk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642A-E3C8-4FFC-AF28-9D49BA4BADE1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400" b="1" dirty="0" smtClean="0">
                <a:solidFill>
                  <a:srgbClr val="FF0000"/>
                </a:solidFill>
                <a:ea typeface="PMingLiU"/>
              </a:rPr>
              <a:t>analysis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During the risk analysis process, we have to consider each identified risk and make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a judgement about the probability and the seriousness of it. There is </a:t>
            </a: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no easy way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to do this—we must rely on your own judgement and experience, which is why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experienced project managers are generally the best people to help with risk management.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These risk estimates should not generally be precise numeric assessments. But should be based around a number of bands: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• The probability of the risk might be assessed as </a:t>
            </a: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very low (&lt;10%), low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(10–25%), moderate (25-50%), high (50–75%) or very high (&gt;75%).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• The effects of the risk might be assessed as catastrophic, serious, tolerable or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insignificant.</a:t>
            </a:r>
            <a:endParaRPr kumimoji="1" lang="bn-IN" altLang="zh-TW" sz="2000" b="1" dirty="0">
              <a:solidFill>
                <a:srgbClr val="FF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809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4C1-CE2D-4AA4-84A0-A7BB6ABF137E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Management</a:t>
            </a:r>
            <a:r>
              <a:rPr kumimoji="1" lang="bn-IN" altLang="zh-TW" sz="2400" b="1" dirty="0">
                <a:solidFill>
                  <a:srgbClr val="FF0000"/>
                </a:solidFill>
                <a:ea typeface="PMingLiU"/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strategies</a:t>
            </a:r>
            <a:r>
              <a:rPr kumimoji="1" lang="bn-IN" altLang="zh-TW" sz="2400" b="1" dirty="0" smtClean="0">
                <a:solidFill>
                  <a:srgbClr val="FF0000"/>
                </a:solidFill>
                <a:ea typeface="PMingLiU"/>
              </a:rPr>
              <a:t> </a:t>
            </a:r>
            <a:endParaRPr kumimoji="1" lang="en-GB" altLang="zh-TW" sz="2400" b="1" dirty="0" smtClean="0">
              <a:solidFill>
                <a:srgbClr val="FF0000"/>
              </a:solidFill>
              <a:ea typeface="PMingLi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09712"/>
            <a:ext cx="8715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0F92-953F-4D28-9A96-1DD4ECB40871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Management</a:t>
            </a:r>
            <a:r>
              <a:rPr kumimoji="1" lang="bn-IN" altLang="zh-TW" sz="2400" b="1" dirty="0">
                <a:solidFill>
                  <a:srgbClr val="FF0000"/>
                </a:solidFill>
                <a:ea typeface="PMingLiU"/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strategies</a:t>
            </a:r>
            <a:r>
              <a:rPr kumimoji="1" lang="bn-IN" altLang="zh-TW" sz="2400" b="1" dirty="0" smtClean="0">
                <a:solidFill>
                  <a:srgbClr val="FF0000"/>
                </a:solidFill>
                <a:ea typeface="PMingLiU"/>
              </a:rPr>
              <a:t> </a:t>
            </a:r>
            <a:endParaRPr kumimoji="1" lang="en-GB" altLang="zh-TW" sz="2400" b="1" dirty="0" smtClean="0">
              <a:solidFill>
                <a:srgbClr val="FF0000"/>
              </a:solidFill>
              <a:ea typeface="PMingLi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09712"/>
            <a:ext cx="8715375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986329"/>
            <a:ext cx="8715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AD7C-77A3-483C-BFD0-DAAC370F5412}" type="datetime5">
              <a:rPr lang="en-US" smtClean="0"/>
              <a:t>21-Jul-20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4Ps in Marketing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FE1-8F23-4628-9CA2-0E935F144782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9" y="1023133"/>
            <a:ext cx="6788122" cy="5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77A-F3C2-4EF9-8DA6-A1FD134D09D0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2"/>
          <p:cNvSpPr/>
          <p:nvPr/>
        </p:nvSpPr>
        <p:spPr>
          <a:xfrm>
            <a:off x="4573608" y="1240351"/>
            <a:ext cx="4581661" cy="363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636944"/>
            <a:ext cx="4545058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solidFill>
                  <a:srgbClr val="009900"/>
                </a:solidFill>
                <a:cs typeface="Arial"/>
              </a:rPr>
              <a:t>People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most important element of a successful project :Developers, project managers, testers, ..etc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Product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software to be 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built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Process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set of framework activities and software engineering tasks required to get the job done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Project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all work required to make the product a real</a:t>
            </a:r>
            <a:r>
              <a:rPr lang="en-US" altLang="en-US" sz="2400" dirty="0">
                <a:solidFill>
                  <a:srgbClr val="FF0000"/>
                </a:solidFill>
                <a:cs typeface="Arial"/>
              </a:rPr>
              <a:t>ity</a:t>
            </a:r>
          </a:p>
        </p:txBody>
      </p:sp>
    </p:spTree>
    <p:extLst>
      <p:ext uri="{BB962C8B-B14F-4D97-AF65-F5344CB8AC3E}">
        <p14:creationId xmlns:p14="http://schemas.microsoft.com/office/powerpoint/2010/main" val="2894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5313-2F35-4CCB-A872-521DBF489F4B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371600"/>
            <a:ext cx="8764851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b="1" dirty="0">
                <a:solidFill>
                  <a:srgbClr val="009900"/>
                </a:solidFill>
                <a:cs typeface="Arial"/>
              </a:rPr>
              <a:t>People</a:t>
            </a:r>
            <a:r>
              <a:rPr lang="en-US" altLang="en-US" sz="2200" dirty="0">
                <a:solidFill>
                  <a:srgbClr val="009900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People of a project includes from manager to developer, from customer to end user. But mainly people of a project highlight the developers. It is so important to have </a:t>
            </a:r>
            <a:r>
              <a:rPr lang="en-GB" altLang="en-US" sz="2200" b="1" dirty="0">
                <a:solidFill>
                  <a:srgbClr val="081D58"/>
                </a:solidFill>
                <a:cs typeface="Arial"/>
              </a:rPr>
              <a:t>highly skilled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and </a:t>
            </a:r>
            <a:r>
              <a:rPr lang="en-GB" altLang="en-US" sz="2200" dirty="0" smtClean="0">
                <a:solidFill>
                  <a:srgbClr val="081D58"/>
                </a:solidFill>
                <a:cs typeface="Arial"/>
              </a:rPr>
              <a:t>motivated developers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that the Software Engineering Institute has developed a </a:t>
            </a:r>
            <a:r>
              <a:rPr lang="en-GB" altLang="en-US" sz="2200" b="1" dirty="0">
                <a:solidFill>
                  <a:srgbClr val="081D58"/>
                </a:solidFill>
                <a:cs typeface="Arial"/>
              </a:rPr>
              <a:t>People Management Capability Maturity Model (PM-CMM</a:t>
            </a:r>
            <a:r>
              <a:rPr lang="en-GB" altLang="en-US" sz="2200" b="1" dirty="0" smtClean="0">
                <a:solidFill>
                  <a:srgbClr val="081D58"/>
                </a:solidFill>
                <a:cs typeface="Arial"/>
              </a:rPr>
              <a:t>).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GB" altLang="en-US" sz="22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b="1" dirty="0" smtClean="0">
                <a:solidFill>
                  <a:srgbClr val="009900"/>
                </a:solidFill>
                <a:cs typeface="Arial"/>
              </a:rPr>
              <a:t>Product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Product is any software that has </a:t>
            </a:r>
            <a:r>
              <a:rPr lang="en-GB" altLang="en-US" sz="2200" b="1" dirty="0">
                <a:solidFill>
                  <a:srgbClr val="081D58"/>
                </a:solidFill>
                <a:cs typeface="Arial"/>
              </a:rPr>
              <a:t>to be developed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. To develop successfully, product objectives and scope </a:t>
            </a:r>
            <a:r>
              <a:rPr lang="en-GB" altLang="en-US" sz="2200" dirty="0" smtClean="0">
                <a:solidFill>
                  <a:srgbClr val="081D58"/>
                </a:solidFill>
                <a:cs typeface="Arial"/>
              </a:rPr>
              <a:t>should be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established, alternative solutions should be considered, and technical and management constraints should be identified. Without this information, it is impossible to </a:t>
            </a:r>
            <a:r>
              <a:rPr lang="en-GB" altLang="en-US" sz="2200" dirty="0" smtClean="0">
                <a:solidFill>
                  <a:srgbClr val="081D58"/>
                </a:solidFill>
                <a:cs typeface="Arial"/>
              </a:rPr>
              <a:t>define reasonable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and accurate estimates of the cost, an effective assessment of risk, a realistic breakdown of project tasks or a manageable project schedule that provides a meaningful indication of progress.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025-B8B1-4D47-80BB-9A1465EC1C25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52575"/>
            <a:ext cx="8764851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4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400" b="1" dirty="0">
                <a:solidFill>
                  <a:srgbClr val="009900"/>
                </a:solidFill>
                <a:cs typeface="Arial"/>
              </a:rPr>
              <a:t>Process </a:t>
            </a:r>
            <a:r>
              <a:rPr lang="en-US" altLang="en-US" sz="24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A software process provides the framework from which a </a:t>
            </a:r>
            <a:r>
              <a:rPr lang="en-GB" altLang="en-US" sz="2400" b="1" dirty="0">
                <a:solidFill>
                  <a:srgbClr val="081D58"/>
                </a:solidFill>
                <a:cs typeface="Arial"/>
              </a:rPr>
              <a:t>comprehensive plan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for software development can be established. A number of different tasks sets— 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tasks, milestones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, work products, and quality assurance points— enable the framework activities to be adapted to the characteristics of the software project and the requirements 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of the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project team. </a:t>
            </a:r>
            <a:endParaRPr lang="en-GB" altLang="en-US" sz="24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4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400" b="1" dirty="0">
                <a:solidFill>
                  <a:srgbClr val="009900"/>
                </a:solidFill>
                <a:cs typeface="Arial"/>
              </a:rPr>
              <a:t>Project</a:t>
            </a:r>
            <a:r>
              <a:rPr lang="en-US" altLang="en-US" sz="2400" dirty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400" dirty="0" smtClean="0">
                <a:solidFill>
                  <a:srgbClr val="081D58"/>
                </a:solidFill>
                <a:cs typeface="Arial"/>
              </a:rPr>
              <a:t>—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The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project includes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all and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everything of the total development process and to </a:t>
            </a:r>
            <a:r>
              <a:rPr lang="en-GB" altLang="en-US" sz="2400" b="1" dirty="0">
                <a:solidFill>
                  <a:srgbClr val="081D58"/>
                </a:solidFill>
                <a:cs typeface="Arial"/>
              </a:rPr>
              <a:t>avoid project </a:t>
            </a:r>
            <a:r>
              <a:rPr lang="en-GB" altLang="en-US" sz="2400" b="1" dirty="0" smtClean="0">
                <a:solidFill>
                  <a:srgbClr val="081D58"/>
                </a:solidFill>
                <a:cs typeface="Arial"/>
              </a:rPr>
              <a:t>failure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.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Here, the 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project manager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has to do some job. </a:t>
            </a:r>
            <a:endParaRPr lang="en-US" altLang="en-US" sz="2400" dirty="0">
              <a:solidFill>
                <a:srgbClr val="081D5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AA36-518E-427B-BC2D-73A9985079E4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52575"/>
            <a:ext cx="8764851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Concerned with activities involved in ensuring 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that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software is delivered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on time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and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on </a:t>
            </a:r>
            <a:r>
              <a:rPr kumimoji="1" lang="en-GB" altLang="zh-TW" sz="2200" dirty="0" smtClean="0">
                <a:solidFill>
                  <a:srgbClr val="FF0000"/>
                </a:solidFill>
                <a:ea typeface="PMingLiU"/>
              </a:rPr>
              <a:t>schedule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and in accordance with the </a:t>
            </a:r>
            <a:r>
              <a:rPr kumimoji="1" lang="en-GB" altLang="zh-TW" sz="2200" dirty="0" smtClean="0">
                <a:solidFill>
                  <a:srgbClr val="FF0000"/>
                </a:solidFill>
                <a:ea typeface="PMingLiU"/>
              </a:rPr>
              <a:t>requirements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of the organisations developing 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and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procuring the software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Project management is needed because software development is always subject to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budget and schedule constraints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that are set by the organisation developing the software.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11" y="633966"/>
            <a:ext cx="418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6CC2-7EBA-40DA-84C1-9FD2BF0924EA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321" y="1001211"/>
            <a:ext cx="8764851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GB" altLang="zh-TW" sz="2400" b="1" dirty="0"/>
              <a:t>Management </a:t>
            </a:r>
            <a:r>
              <a:rPr lang="en-GB" altLang="zh-TW" sz="2400" b="1" dirty="0" smtClean="0"/>
              <a:t>activities</a:t>
            </a:r>
          </a:p>
          <a:p>
            <a:pPr lvl="0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lang="en-GB" altLang="zh-TW" sz="24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Proposal writing.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planning and scheduling.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costing.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monitoring and reviews.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Personnel selection and evaluation.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Report writing and presentations.</a:t>
            </a:r>
          </a:p>
          <a:p>
            <a:pPr marL="341313" lvl="0" indent="-341313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53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F9F-ACCC-4109-BA8D-B98795528DA9}" type="datetime5">
              <a:rPr lang="en-US" sz="2000" smtClean="0"/>
              <a:t>21-Jul-20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864799"/>
            <a:ext cx="84582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Probably the most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time-consuming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 project management activity</a:t>
            </a:r>
            <a:r>
              <a:rPr kumimoji="1" lang="en-GB" altLang="zh-TW" sz="24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Continuous activity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from initial concept through </a:t>
            </a:r>
            <a:br>
              <a:rPr kumimoji="1" lang="en-GB" altLang="zh-TW" sz="2400" dirty="0">
                <a:solidFill>
                  <a:srgbClr val="000000"/>
                </a:solidFill>
                <a:ea typeface="PMingLiU"/>
              </a:rPr>
            </a:b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to system delivery. Plans must be regularly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revised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as new information becomes available</a:t>
            </a:r>
            <a:r>
              <a:rPr kumimoji="1" lang="en-GB" altLang="zh-TW" sz="24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Various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different types of plan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may be developed to support the main software project plan that is concerned with schedule and budget. </a:t>
            </a:r>
            <a:endParaRPr kumimoji="1" lang="en-GB" altLang="zh-TW" sz="2400" dirty="0" smtClean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35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4445</TotalTime>
  <Words>1013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新細明體</vt:lpstr>
      <vt:lpstr>新細明體</vt:lpstr>
      <vt:lpstr>Times New Roman</vt:lpstr>
      <vt:lpstr>Vrinda</vt:lpstr>
      <vt:lpstr>Wingdings</vt:lpstr>
      <vt:lpstr>Zapf Dingbats</vt:lpstr>
      <vt:lpstr>SH_radial_light_grey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517</cp:revision>
  <dcterms:created xsi:type="dcterms:W3CDTF">2014-02-03T19:53:25Z</dcterms:created>
  <dcterms:modified xsi:type="dcterms:W3CDTF">2020-07-20T18:36:16Z</dcterms:modified>
</cp:coreProperties>
</file>