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68" r:id="rId3"/>
    <p:sldId id="387" r:id="rId4"/>
    <p:sldId id="391" r:id="rId5"/>
    <p:sldId id="392" r:id="rId6"/>
    <p:sldId id="394" r:id="rId7"/>
    <p:sldId id="378" r:id="rId8"/>
    <p:sldId id="379" r:id="rId9"/>
    <p:sldId id="380" r:id="rId10"/>
    <p:sldId id="381" r:id="rId11"/>
    <p:sldId id="382" r:id="rId12"/>
    <p:sldId id="383" r:id="rId13"/>
    <p:sldId id="399" r:id="rId14"/>
    <p:sldId id="400" r:id="rId15"/>
    <p:sldId id="401" r:id="rId16"/>
    <p:sldId id="402" r:id="rId17"/>
    <p:sldId id="403" r:id="rId18"/>
    <p:sldId id="388" r:id="rId19"/>
    <p:sldId id="389" r:id="rId20"/>
    <p:sldId id="390" r:id="rId21"/>
    <p:sldId id="395" r:id="rId22"/>
    <p:sldId id="396" r:id="rId23"/>
    <p:sldId id="397" r:id="rId24"/>
    <p:sldId id="398" r:id="rId25"/>
    <p:sldId id="419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33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28A010"/>
    <a:srgbClr val="339933"/>
    <a:srgbClr val="006600"/>
    <a:srgbClr val="E4580A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85" d="100"/>
          <a:sy n="85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D323-F1CE-4361-9057-0382BEF18DA3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004B-64C8-44EA-85EF-1E7E3BC47B9A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DD2-D2D6-4910-9A2D-13EFCBCC2C0B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A35-98C9-44E3-A1F7-71BC5FF4757A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9BEF-6EB6-481E-BED8-B990E6541208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E79-6D80-4267-B3FB-ADAD25108754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8CC-08CA-4340-9310-190DD9CDED83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7A09-4D43-40DB-A72B-22B27F8D96B1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CA7F-9BC5-4F38-922C-810B82CC907A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D7CF-8E25-4161-A7B4-CABFBB07BD4A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B14E-EF12-47C4-9B1B-70229A7FFB07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DDDC0EE1-96D0-42AC-8DB7-34EEECCA0AD4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Lecture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smtClean="0">
                <a:solidFill>
                  <a:schemeClr val="tx1"/>
                </a:solidFill>
              </a:rPr>
              <a:t>: </a:t>
            </a:r>
            <a:r>
              <a:rPr lang="en-US" sz="4000">
                <a:solidFill>
                  <a:schemeClr val="tx1"/>
                </a:solidFill>
              </a:rPr>
              <a:t>9</a:t>
            </a:r>
            <a:r>
              <a:rPr lang="en-US" sz="400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Project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Management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structure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D822-C98F-4C15-BD99-D9C5D4AA287C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435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Introduction.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organisation.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Risk analysis.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Hardware and software resource requirements.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Work breakdown.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Monitoring and reporting mechanisms.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282" y="729409"/>
            <a:ext cx="749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Most </a:t>
            </a:r>
            <a:r>
              <a:rPr lang="en-GB" sz="2400" dirty="0"/>
              <a:t>plans should include the following sections:</a:t>
            </a:r>
          </a:p>
        </p:txBody>
      </p:sp>
    </p:spTree>
    <p:extLst>
      <p:ext uri="{BB962C8B-B14F-4D97-AF65-F5344CB8AC3E}">
        <p14:creationId xmlns:p14="http://schemas.microsoft.com/office/powerpoint/2010/main" val="2683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and D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E225-D3E4-42E5-9417-72D827A10DED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Milestones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the end-point of a process activity.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Deliverables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project results delivered to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8" y="2507219"/>
            <a:ext cx="8605837" cy="2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and activity networks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81C8-78C0-4B40-9F5A-B1F30A7A29CA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302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Graphical notations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used to illustrate the 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Show project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breakdown into tasks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Tasks should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not be too small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They should take about a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week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or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two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Activity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task dependencies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and the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critical path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Bar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schedule against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calendar time.</a:t>
            </a:r>
          </a:p>
        </p:txBody>
      </p:sp>
    </p:spTree>
    <p:extLst>
      <p:ext uri="{BB962C8B-B14F-4D97-AF65-F5344CB8AC3E}">
        <p14:creationId xmlns:p14="http://schemas.microsoft.com/office/powerpoint/2010/main" val="20104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durations and dependencies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33281"/>
            <a:ext cx="7459696" cy="58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10534" y="4724666"/>
            <a:ext cx="1143000" cy="81704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9767" y="4866491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9767" y="6280170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9767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>
            <a:stCxn id="6" idx="7"/>
            <a:endCxn id="11" idx="1"/>
          </p:cNvCxnSpPr>
          <p:nvPr/>
        </p:nvCxnSpPr>
        <p:spPr>
          <a:xfrm flipV="1">
            <a:off x="1886146" y="3792929"/>
            <a:ext cx="1053621" cy="1051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1"/>
          </p:cNvCxnSpPr>
          <p:nvPr/>
        </p:nvCxnSpPr>
        <p:spPr>
          <a:xfrm>
            <a:off x="2053534" y="5133191"/>
            <a:ext cx="886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1886146" y="5422061"/>
            <a:ext cx="1053621" cy="1124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63967" y="3515488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>
            <a:stCxn id="11" idx="3"/>
            <a:endCxn id="22" idx="1"/>
          </p:cNvCxnSpPr>
          <p:nvPr/>
        </p:nvCxnSpPr>
        <p:spPr>
          <a:xfrm flipV="1">
            <a:off x="3768442" y="3782188"/>
            <a:ext cx="2295525" cy="107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81877" y="351548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63966" y="5576335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768444" y="5133190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16204" y="5151190"/>
            <a:ext cx="1" cy="673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04766" y="5824503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68442" y="6549663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81671" y="4048888"/>
            <a:ext cx="829607" cy="366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04766" y="5850427"/>
            <a:ext cx="11437" cy="69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560873" y="5618314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63652" y="4412791"/>
            <a:ext cx="818225" cy="4685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81877" y="4401490"/>
            <a:ext cx="14820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75406" y="4204053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78933" y="416133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8860890">
            <a:off x="1799722" y="3920641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days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 rot="13642341">
            <a:off x="1677424" y="583669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36184" y="5112593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989060" y="3162326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68642" y="470998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days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88585" y="609550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59" y="594724"/>
            <a:ext cx="5928293" cy="23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2" grpId="0" animBg="1"/>
      <p:bldP spid="26" grpId="0" animBg="1"/>
      <p:bldP spid="27" grpId="0" animBg="1"/>
      <p:bldP spid="49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10534" y="4724666"/>
            <a:ext cx="1143000" cy="81704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4297" y="4945156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9767" y="6280170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0078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>
            <a:stCxn id="6" idx="7"/>
            <a:endCxn id="11" idx="1"/>
          </p:cNvCxnSpPr>
          <p:nvPr/>
        </p:nvCxnSpPr>
        <p:spPr>
          <a:xfrm flipV="1">
            <a:off x="1886146" y="3792929"/>
            <a:ext cx="813932" cy="1051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1"/>
          </p:cNvCxnSpPr>
          <p:nvPr/>
        </p:nvCxnSpPr>
        <p:spPr>
          <a:xfrm>
            <a:off x="2053534" y="5133191"/>
            <a:ext cx="3680763" cy="786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1886146" y="5422061"/>
            <a:ext cx="1053621" cy="1124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92166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>
            <a:stCxn id="11" idx="3"/>
            <a:endCxn id="22" idx="1"/>
          </p:cNvCxnSpPr>
          <p:nvPr/>
        </p:nvCxnSpPr>
        <p:spPr>
          <a:xfrm>
            <a:off x="3528753" y="3792929"/>
            <a:ext cx="3463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81877" y="351548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35180" y="5476295"/>
            <a:ext cx="568030" cy="5123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535197" y="5183774"/>
            <a:ext cx="361574" cy="8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71197" y="5171211"/>
            <a:ext cx="23550" cy="14182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31059" y="5795398"/>
            <a:ext cx="139854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0" idx="3"/>
          </p:cNvCxnSpPr>
          <p:nvPr/>
        </p:nvCxnSpPr>
        <p:spPr>
          <a:xfrm flipH="1" flipV="1">
            <a:off x="3768442" y="6546870"/>
            <a:ext cx="3102755" cy="364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515360" y="3927225"/>
            <a:ext cx="2170848" cy="6405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997519" y="552332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9" idx="0"/>
          </p:cNvCxnSpPr>
          <p:nvPr/>
        </p:nvCxnSpPr>
        <p:spPr>
          <a:xfrm>
            <a:off x="5658138" y="4558878"/>
            <a:ext cx="490497" cy="386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645177" y="4558878"/>
            <a:ext cx="14820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72296" y="4362044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11245" y="4378516"/>
            <a:ext cx="688325" cy="356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8860890">
            <a:off x="1799722" y="3920641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days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 rot="13642341">
            <a:off x="1677424" y="583669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714858" y="5426068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908408" y="3122835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977704" y="4854548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days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30894" y="6079113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" y="580636"/>
            <a:ext cx="5928293" cy="23837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779813" y="3022908"/>
            <a:ext cx="0" cy="383509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11495" y="3065466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ardrop 19"/>
          <p:cNvSpPr/>
          <p:nvPr/>
        </p:nvSpPr>
        <p:spPr>
          <a:xfrm rot="8643715">
            <a:off x="7397649" y="2496169"/>
            <a:ext cx="584960" cy="498369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3001" y="2541728"/>
            <a:ext cx="48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r>
              <a:rPr lang="en-US" sz="1400" baseline="30000" dirty="0" smtClean="0"/>
              <a:t>th</a:t>
            </a:r>
          </a:p>
          <a:p>
            <a:r>
              <a:rPr lang="en-US" sz="1400" dirty="0" smtClean="0"/>
              <a:t> day</a:t>
            </a:r>
            <a:endParaRPr lang="en-US" sz="1400" dirty="0"/>
          </a:p>
        </p:txBody>
      </p:sp>
      <p:sp>
        <p:nvSpPr>
          <p:cNvPr id="45" name="Teardrop 44"/>
          <p:cNvSpPr/>
          <p:nvPr/>
        </p:nvSpPr>
        <p:spPr>
          <a:xfrm rot="8643715">
            <a:off x="3470033" y="2380294"/>
            <a:ext cx="862645" cy="662313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3663" y="2507391"/>
            <a:ext cx="9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7820841" y="3022908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ardrop 51"/>
          <p:cNvSpPr/>
          <p:nvPr/>
        </p:nvSpPr>
        <p:spPr>
          <a:xfrm rot="8643715">
            <a:off x="7619757" y="2332271"/>
            <a:ext cx="669054" cy="521730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0129" y="239663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day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803210" y="3001650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ardrop 66"/>
          <p:cNvSpPr/>
          <p:nvPr/>
        </p:nvSpPr>
        <p:spPr>
          <a:xfrm rot="8643715">
            <a:off x="8619573" y="2422842"/>
            <a:ext cx="580546" cy="407019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94516" y="24762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2" grpId="0" animBg="1"/>
      <p:bldP spid="26" grpId="0" animBg="1"/>
      <p:bldP spid="27" grpId="0" animBg="1"/>
      <p:bldP spid="49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20" grpId="0" animBg="1"/>
      <p:bldP spid="21" grpId="0"/>
      <p:bldP spid="45" grpId="0" animBg="1"/>
      <p:bldP spid="47" grpId="0"/>
      <p:bldP spid="52" grpId="0" animBg="1"/>
      <p:bldP spid="53" grpId="0"/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31868"/>
            <a:ext cx="7799448" cy="57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timeline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38187"/>
            <a:ext cx="7239000" cy="59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665-753E-463E-8A06-05EB37E6D8F8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458" y="1216876"/>
            <a:ext cx="807720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Risk management is concerned with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identifying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drawing up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plans to minimise their effect on a project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A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risk</a:t>
            </a: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 is a probability that some adverse circumstance will occur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</a:t>
            </a:r>
            <a:endParaRPr kumimoji="1" lang="en-GB" altLang="zh-TW" sz="22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Project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schedule or resources;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Product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quality or performance of the software being developed;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Business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organisation developing or procuring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2925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risks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6FE-BBA5-436D-B9B2-81EDD0F28B08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1116"/>
              </p:ext>
            </p:extLst>
          </p:nvPr>
        </p:nvGraphicFramePr>
        <p:xfrm>
          <a:off x="344508" y="662865"/>
          <a:ext cx="8647092" cy="572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5641848" imgH="3816096" progId="Word.Document.8">
                  <p:embed/>
                </p:oleObj>
              </mc:Choice>
              <mc:Fallback>
                <p:oleObj name="Document" r:id="rId3" imgW="5641848" imgH="3816096" progId="Word.Document.8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08" y="662865"/>
                        <a:ext cx="8647092" cy="5721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5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E53D-E33B-4712-A7BD-7D7F02C9835F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1564442"/>
            <a:ext cx="436452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Software project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cs typeface="Times New Roman" panose="02020603050405020304" pitchFamily="18" charset="0"/>
              </a:rPr>
              <a:t>The 4 P’s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Management activities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Project planning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cs typeface="Times New Roman" panose="02020603050405020304" pitchFamily="18" charset="0"/>
              </a:rPr>
              <a:t>Risk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C65F-EAA0-4F61-A6A7-7E3AF75D2B77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991600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identification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Identify project, product and business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Assess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the likelihood and consequences of these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planning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Draw up plans to avoid or minimise the effects of the risk;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monitoring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Monitor the risks throughout the project;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1" y="3838218"/>
            <a:ext cx="8447916" cy="2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BEFE-ACAC-43C4-B56A-C399893A05AF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648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identification</a:t>
            </a:r>
            <a:endParaRPr kumimoji="1" lang="bn-IN" altLang="zh-TW" sz="2400" b="1" dirty="0" smtClean="0">
              <a:solidFill>
                <a:srgbClr val="FF0000"/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There are at least six types of risk that can arise: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Technology risks 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software or hardware technologies that 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People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are associated with the people in the development team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Organisational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organisational environment where the software is being developed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Tools 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CASE tools and other support software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Requirements risks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:  Risks that derive from changes to the customer requirements and the process of managing the requirements change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Estimation 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management estimates of the system characteristics and the resources required to build the system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b="1" dirty="0" smtClean="0">
              <a:solidFill>
                <a:srgbClr val="FF0000"/>
              </a:solidFill>
              <a:ea typeface="PMingLiU"/>
            </a:endParaRPr>
          </a:p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7716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642A-E3C8-4FFC-AF28-9D49BA4BADE1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During the risk analysis process, we have to consider each identified risk and make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a judgement about the probability and the seriousness of it. There is </a:t>
            </a: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no easy way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 do this—we must rely on your own judgement and experience, which is why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experienced project managers are generally the best people to help with risk management.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These risk estimates should not generally be precise numeric assessments. But should be based around a number of bands: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probability of the risk might be assessed as </a:t>
            </a: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very low (&lt;10%), low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(10–25%), moderate (25-50%), high (50–75%) or very high (&gt;75%).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effects of the risk might be assessed as catastrophic, serious, tolerable or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insignificant.</a:t>
            </a: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809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4C1-CE2D-4AA4-84A0-A7BB6ABF137E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0F92-953F-4D28-9A96-1DD4ECB40871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86329"/>
            <a:ext cx="8715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33239" y="2286000"/>
            <a:ext cx="5877522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Chapter : </a:t>
            </a:r>
            <a:r>
              <a:rPr lang="en-US" sz="4000" dirty="0" smtClean="0">
                <a:solidFill>
                  <a:schemeClr val="tx1"/>
                </a:solidFill>
              </a:rPr>
              <a:t>06-07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Requirements Engineering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240351"/>
            <a:ext cx="7772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Engineering (RE)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Functional and Non-functional Requirements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Software Requirements Document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Engineering Process 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Feasibility Studies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Elicitation and Analysis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Validation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Management </a:t>
            </a:r>
          </a:p>
          <a:p>
            <a:pPr lvl="0" defTabSz="457200" fontAlgn="base">
              <a:spcBef>
                <a:spcPts val="600"/>
              </a:spcBef>
              <a:spcAft>
                <a:spcPts val="600"/>
              </a:spcAft>
            </a:pPr>
            <a:endParaRPr lang="en-US" sz="2400" b="1" dirty="0" smtClean="0">
              <a:solidFill>
                <a:prstClr val="black"/>
              </a:solidFill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6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93694"/>
            <a:ext cx="8764851" cy="5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cs typeface="Arial"/>
              </a:rPr>
              <a:t>The requirements for a system are the descriptions of the services provided by </a:t>
            </a:r>
            <a:r>
              <a:rPr lang="en-US" altLang="en-US" sz="2200" dirty="0" smtClean="0">
                <a:cs typeface="Arial"/>
              </a:rPr>
              <a:t>the system </a:t>
            </a:r>
            <a:r>
              <a:rPr lang="en-US" altLang="en-US" sz="2200" dirty="0">
                <a:cs typeface="Arial"/>
              </a:rPr>
              <a:t>and its operational constraints</a:t>
            </a:r>
            <a:r>
              <a:rPr lang="en-US" altLang="en-US" sz="2200" dirty="0" smtClean="0"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cs typeface="Arial"/>
              </a:rPr>
              <a:t>The process of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finding out</a:t>
            </a:r>
            <a:r>
              <a:rPr lang="en-US" altLang="en-US" sz="2200" dirty="0">
                <a:cs typeface="Arial"/>
              </a:rPr>
              <a:t>, </a:t>
            </a:r>
            <a:r>
              <a:rPr lang="en-US" altLang="en-US" sz="2200" dirty="0" smtClean="0">
                <a:solidFill>
                  <a:srgbClr val="FF0000"/>
                </a:solidFill>
                <a:cs typeface="Arial"/>
              </a:rPr>
              <a:t>analyzing,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documenting </a:t>
            </a:r>
            <a:r>
              <a:rPr lang="en-US" altLang="en-US" sz="2200" dirty="0">
                <a:cs typeface="Arial"/>
              </a:rPr>
              <a:t>and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checking </a:t>
            </a:r>
            <a:r>
              <a:rPr lang="en-US" altLang="en-US" sz="2200" dirty="0">
                <a:cs typeface="Arial"/>
              </a:rPr>
              <a:t>these services and constraints is </a:t>
            </a:r>
            <a:r>
              <a:rPr lang="en-US" altLang="en-US" sz="2200" dirty="0" smtClean="0">
                <a:cs typeface="Arial"/>
              </a:rPr>
              <a:t>called </a:t>
            </a:r>
            <a:r>
              <a:rPr lang="en-US" altLang="en-US" sz="2200" b="1" dirty="0" smtClean="0">
                <a:cs typeface="Arial"/>
              </a:rPr>
              <a:t>requirements engineering (RE).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b="1" dirty="0" smtClean="0">
              <a:cs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User requirements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Statements in </a:t>
            </a: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natural language </a:t>
            </a: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plus </a:t>
            </a: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diagrams of the services </a:t>
            </a: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the system provides and its operational constraints. </a:t>
            </a:r>
            <a:endParaRPr kumimoji="1" lang="en-GB" altLang="zh-TW" sz="2000" dirty="0" smtClean="0">
              <a:solidFill>
                <a:srgbClr val="000000"/>
              </a:solidFill>
              <a:ea typeface="PMingLiU"/>
            </a:endParaRP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0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System requirements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A structured document setting out detailed descriptions of the system’s functions, services and operational constraints. Defines what should be implemented so may be part of a contract between client and </a:t>
            </a:r>
            <a:r>
              <a:rPr kumimoji="1" lang="en-GB" altLang="zh-TW" sz="2000" dirty="0" smtClean="0">
                <a:solidFill>
                  <a:srgbClr val="000000"/>
                </a:solidFill>
                <a:ea typeface="PMingLiU"/>
              </a:rPr>
              <a:t>contractor.</a:t>
            </a:r>
            <a:endParaRPr lang="en-US" altLang="en-US" sz="2000" b="1" dirty="0"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93694"/>
            <a:ext cx="8764851" cy="452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Functional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Statements of services the system should provide, how the system should react to particular inputs and how the system should behave in particular situations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Non-functional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constraints on the services or functions offered by the system such as timing constraints, constraints on the development process, standards, etc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 smtClean="0">
                <a:solidFill>
                  <a:srgbClr val="000000"/>
                </a:solidFill>
                <a:ea typeface="PMingLiU"/>
              </a:rPr>
              <a:t>Domain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Requirements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that come from the application domain of the system and that reflect characteristics of that domain.</a:t>
            </a:r>
          </a:p>
        </p:txBody>
      </p:sp>
    </p:spTree>
    <p:extLst>
      <p:ext uri="{BB962C8B-B14F-4D97-AF65-F5344CB8AC3E}">
        <p14:creationId xmlns:p14="http://schemas.microsoft.com/office/powerpoint/2010/main" val="20196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document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93694"/>
            <a:ext cx="876485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IEEE standard suggests </a:t>
            </a:r>
            <a:r>
              <a:rPr kumimoji="1" lang="en-US" altLang="zh-TW" dirty="0" smtClean="0">
                <a:solidFill>
                  <a:srgbClr val="000000"/>
                </a:solidFill>
                <a:ea typeface="PMingLiU"/>
              </a:rPr>
              <a:t>the following </a:t>
            </a: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structure for requirements documents: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 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b="1" dirty="0">
                <a:solidFill>
                  <a:srgbClr val="000000"/>
                </a:solidFill>
                <a:ea typeface="PMingLiU"/>
              </a:rPr>
              <a:t>1. Introduction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1.1 Purpose of the requirements document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1.2 Scope of the product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1.3 Deﬁnitions, acronyms and abbreviations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1.4 References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1.5 Overview of the remainder of the </a:t>
            </a:r>
            <a:r>
              <a:rPr kumimoji="1" lang="en-US" altLang="zh-TW" dirty="0" smtClean="0">
                <a:solidFill>
                  <a:srgbClr val="000000"/>
                </a:solidFill>
                <a:ea typeface="PMingLiU"/>
              </a:rPr>
              <a:t>document</a:t>
            </a:r>
            <a:endParaRPr kumimoji="1" lang="en-US" altLang="zh-TW" dirty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b="1" dirty="0">
                <a:solidFill>
                  <a:srgbClr val="000000"/>
                </a:solidFill>
                <a:ea typeface="PMingLiU"/>
              </a:rPr>
              <a:t>2. General description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2.1 Product perspective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2.2 Product functions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2.3 User characteristics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2.4 General constraints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2.5 Assumptions and </a:t>
            </a:r>
            <a:r>
              <a:rPr kumimoji="1" lang="en-US" altLang="zh-TW" dirty="0" smtClean="0">
                <a:solidFill>
                  <a:srgbClr val="000000"/>
                </a:solidFill>
                <a:ea typeface="PMingLiU"/>
              </a:rPr>
              <a:t>dependencies</a:t>
            </a:r>
            <a:endParaRPr kumimoji="1" lang="en-US" altLang="zh-TW" dirty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b="1" dirty="0">
                <a:solidFill>
                  <a:srgbClr val="000000"/>
                </a:solidFill>
                <a:ea typeface="PMingLiU"/>
              </a:rPr>
              <a:t>3. Speciﬁc requirements </a:t>
            </a:r>
            <a:r>
              <a:rPr kumimoji="1" lang="en-US" altLang="zh-TW" dirty="0">
                <a:solidFill>
                  <a:srgbClr val="000000"/>
                </a:solidFill>
                <a:ea typeface="PMingLiU"/>
              </a:rPr>
              <a:t>cover functional, non-functional and interface requirements</a:t>
            </a:r>
            <a:r>
              <a:rPr kumimoji="1" lang="en-US" altLang="zh-TW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b="1" dirty="0">
                <a:solidFill>
                  <a:srgbClr val="000000"/>
                </a:solidFill>
                <a:ea typeface="PMingLiU"/>
              </a:rPr>
              <a:t>4. </a:t>
            </a:r>
            <a:r>
              <a:rPr kumimoji="1" lang="en-US" altLang="zh-TW" b="1" dirty="0" smtClean="0">
                <a:solidFill>
                  <a:srgbClr val="000000"/>
                </a:solidFill>
                <a:ea typeface="PMingLiU"/>
              </a:rPr>
              <a:t>Appendices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b="1" dirty="0" smtClean="0">
                <a:solidFill>
                  <a:srgbClr val="002B82"/>
                </a:solidFill>
                <a:ea typeface="PMingLiU"/>
              </a:rPr>
              <a:t>5. Index</a:t>
            </a:r>
            <a:endParaRPr kumimoji="1" lang="en-US" altLang="zh-TW" b="1" dirty="0">
              <a:solidFill>
                <a:srgbClr val="002B82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536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4Ps in Marketing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FE1-8F23-4628-9CA2-0E935F14478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9" y="1023133"/>
            <a:ext cx="6788122" cy="5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document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sz="2200" b="1" dirty="0">
                <a:solidFill>
                  <a:srgbClr val="000000"/>
                </a:solidFill>
                <a:ea typeface="PMingLiU"/>
              </a:rPr>
              <a:t>Requirements document </a:t>
            </a:r>
            <a:r>
              <a:rPr kumimoji="1" lang="en-US" altLang="zh-TW" sz="2200" b="1" dirty="0" smtClean="0">
                <a:solidFill>
                  <a:srgbClr val="000000"/>
                </a:solidFill>
                <a:ea typeface="PMingLiU"/>
              </a:rPr>
              <a:t>structure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Index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 smtClean="0"/>
              <a:t>Preface</a:t>
            </a:r>
            <a:endParaRPr lang="en-GB" altLang="zh-TW" sz="22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Glossary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User requirements definition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System architecture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System requirements specification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System models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System evolution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zh-TW" sz="2200" dirty="0"/>
              <a:t>Appendices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b="1" dirty="0">
              <a:solidFill>
                <a:srgbClr val="002B82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926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The goal of the requirements engineering process is to create and maintain a system requirements document. </a:t>
            </a:r>
            <a:endParaRPr kumimoji="1" lang="en-US" altLang="zh-TW" sz="2200" dirty="0" smtClean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 smtClean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The </a:t>
            </a: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overall process includes </a:t>
            </a:r>
            <a:r>
              <a:rPr kumimoji="1" lang="en-US" altLang="zh-TW" sz="2200" b="1" dirty="0">
                <a:solidFill>
                  <a:srgbClr val="FF0000"/>
                </a:solidFill>
                <a:ea typeface="PMingLiU"/>
              </a:rPr>
              <a:t>four </a:t>
            </a:r>
            <a:r>
              <a:rPr kumimoji="1" lang="en-US" altLang="zh-TW" sz="2200" b="1" dirty="0" smtClean="0">
                <a:solidFill>
                  <a:srgbClr val="FF0000"/>
                </a:solidFill>
                <a:ea typeface="PMingLiU"/>
              </a:rPr>
              <a:t>high-level requirements</a:t>
            </a: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engineering sub-processes</a:t>
            </a: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 smtClean="0"/>
              <a:t>Requirements </a:t>
            </a:r>
            <a:r>
              <a:rPr lang="en-GB" sz="2200" dirty="0"/>
              <a:t>elicitation;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analysis;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validation;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management.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346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9" y="971402"/>
            <a:ext cx="8029575" cy="51961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1011163">
            <a:off x="2166712" y="1119108"/>
            <a:ext cx="6755158" cy="2347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</p:spTree>
    <p:extLst>
      <p:ext uri="{BB962C8B-B14F-4D97-AF65-F5344CB8AC3E}">
        <p14:creationId xmlns:p14="http://schemas.microsoft.com/office/powerpoint/2010/main" val="217490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808" y="637350"/>
            <a:ext cx="7378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spiral view of the requirements engineering process</a:t>
            </a:r>
            <a:r>
              <a:rPr lang="en-GB" sz="2000" b="1" dirty="0"/>
              <a:t>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82287"/>
            <a:ext cx="7458075" cy="56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864799"/>
            <a:ext cx="8458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feasibility study </a:t>
            </a:r>
            <a:r>
              <a:rPr lang="en-US" sz="2400" dirty="0"/>
              <a:t>decides whether or not the proposed system is </a:t>
            </a:r>
            <a:r>
              <a:rPr lang="en-US" sz="2400" dirty="0" smtClean="0"/>
              <a:t>worthwhile.</a:t>
            </a:r>
          </a:p>
          <a:p>
            <a:endParaRPr lang="en-US" sz="2000" dirty="0"/>
          </a:p>
          <a:p>
            <a:r>
              <a:rPr lang="en-US" sz="2000" dirty="0"/>
              <a:t>A feasibility study is a short, focused study that aims to answer a number of</a:t>
            </a:r>
          </a:p>
          <a:p>
            <a:r>
              <a:rPr lang="en-US" sz="2000" dirty="0"/>
              <a:t>questions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Does </a:t>
            </a:r>
            <a:r>
              <a:rPr lang="en-US" sz="2000" dirty="0"/>
              <a:t>the system contribute to the overall objectives of the </a:t>
            </a:r>
            <a:r>
              <a:rPr lang="en-US" sz="2000" dirty="0" smtClean="0"/>
              <a:t>organization?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Can the system be implemented using current technology and within given </a:t>
            </a:r>
            <a:r>
              <a:rPr lang="en-US" sz="2000" dirty="0" smtClean="0"/>
              <a:t>cost and </a:t>
            </a:r>
            <a:r>
              <a:rPr lang="en-US" sz="2000" dirty="0"/>
              <a:t>schedule constraints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/>
              <a:t>3. Can the system be integrated with other systems which are already in place?</a:t>
            </a:r>
          </a:p>
        </p:txBody>
      </p:sp>
    </p:spTree>
    <p:extLst>
      <p:ext uri="{BB962C8B-B14F-4D97-AF65-F5344CB8AC3E}">
        <p14:creationId xmlns:p14="http://schemas.microsoft.com/office/powerpoint/2010/main" val="257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implementation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108" y="726145"/>
            <a:ext cx="8924950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Based on information assessment (what is required), information collection and report </a:t>
            </a:r>
            <a:r>
              <a:rPr lang="en-US" sz="2400" dirty="0" smtClean="0"/>
              <a:t>writing</a:t>
            </a:r>
          </a:p>
          <a:p>
            <a:endParaRPr lang="en-US" sz="2400" dirty="0"/>
          </a:p>
          <a:p>
            <a:r>
              <a:rPr lang="en-US" sz="2400" dirty="0"/>
              <a:t>Questions for people in the </a:t>
            </a:r>
            <a:r>
              <a:rPr lang="en-US" sz="2400" dirty="0" smtClean="0"/>
              <a:t>organization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What if the system wasn’t implemented?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What are current process problems?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will the proposed system help?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Is new technology needed? What skills</a:t>
            </a:r>
            <a:r>
              <a:rPr lang="en-US" sz="2200" dirty="0" smtClean="0"/>
              <a:t>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will be the integration problems?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facilities must be supported by the system?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is the risk associated with cost and schedule?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are the potential disadvantages/advantages?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Are there legal issues?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Are there issues linked with the fact that this is an offshore project?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0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and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933" y="1024272"/>
            <a:ext cx="75707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Problems of requirements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Stakeholders </a:t>
            </a:r>
            <a:r>
              <a:rPr lang="en-US" sz="2200" dirty="0"/>
              <a:t>don’t know what they really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Stakeholders express requirements in their own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Different stakeholders may have different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Organizational </a:t>
            </a:r>
            <a:r>
              <a:rPr lang="en-US" sz="2200" dirty="0"/>
              <a:t>and political factors may influence the 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requirement changes during the analysis process. </a:t>
            </a:r>
          </a:p>
        </p:txBody>
      </p:sp>
    </p:spTree>
    <p:extLst>
      <p:ext uri="{BB962C8B-B14F-4D97-AF65-F5344CB8AC3E}">
        <p14:creationId xmlns:p14="http://schemas.microsoft.com/office/powerpoint/2010/main" val="8970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610600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Validity </a:t>
            </a:r>
            <a:r>
              <a:rPr lang="en-GB" altLang="en-US" sz="2200" b="1" dirty="0" smtClean="0"/>
              <a:t>Check: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system should provide the functions which best support the customer’s needs.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Consistency </a:t>
            </a:r>
            <a:r>
              <a:rPr lang="en-GB" altLang="en-US" sz="2200" b="1" dirty="0" smtClean="0"/>
              <a:t>Check:</a:t>
            </a:r>
            <a:r>
              <a:rPr lang="en-GB" altLang="en-US" sz="2200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requirements </a:t>
            </a:r>
            <a:r>
              <a:rPr lang="en-GB" altLang="en-US" sz="2200" dirty="0"/>
              <a:t>in the document should not conflict.</a:t>
            </a:r>
            <a:endParaRPr lang="en-GB" altLang="en-US" sz="2200" b="1" dirty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Completeness </a:t>
            </a:r>
            <a:r>
              <a:rPr lang="en-GB" altLang="en-US" sz="2200" b="1" dirty="0" smtClean="0"/>
              <a:t>Check</a:t>
            </a:r>
            <a:r>
              <a:rPr lang="en-GB" altLang="en-US" sz="2200" b="1" dirty="0"/>
              <a:t>:</a:t>
            </a:r>
            <a:r>
              <a:rPr lang="en-GB" altLang="en-US" sz="2200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requirements document should include requirements</a:t>
            </a:r>
            <a:r>
              <a:rPr lang="en-GB" altLang="en-US" sz="2200" dirty="0" smtClean="0"/>
              <a:t>, which </a:t>
            </a:r>
            <a:r>
              <a:rPr lang="en-GB" altLang="en-US" sz="2200" dirty="0"/>
              <a:t>define all functions and constraints required  by the customer.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Realism </a:t>
            </a:r>
            <a:r>
              <a:rPr lang="en-GB" altLang="en-US" sz="2200" b="1" dirty="0" smtClean="0"/>
              <a:t>Check</a:t>
            </a:r>
            <a:r>
              <a:rPr lang="en-GB" altLang="en-US" sz="2200" b="1" dirty="0"/>
              <a:t>:</a:t>
            </a:r>
            <a:r>
              <a:rPr lang="en-GB" altLang="en-US" sz="2200" b="1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requirements  can be implemented with given available budget and technology.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 smtClean="0"/>
              <a:t>Verifiability</a:t>
            </a:r>
            <a:r>
              <a:rPr lang="en-GB" altLang="en-US" sz="2200" dirty="0" smtClean="0"/>
              <a:t>: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delivered system should meet specified requirement.</a:t>
            </a:r>
          </a:p>
        </p:txBody>
      </p:sp>
    </p:spTree>
    <p:extLst>
      <p:ext uri="{BB962C8B-B14F-4D97-AF65-F5344CB8AC3E}">
        <p14:creationId xmlns:p14="http://schemas.microsoft.com/office/powerpoint/2010/main" val="29338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Enduring and volatile requirements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610600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400" dirty="0"/>
              <a:t>Enduring and volatile </a:t>
            </a:r>
            <a:r>
              <a:rPr lang="en-GB" altLang="en-US" sz="2400" dirty="0" smtClean="0"/>
              <a:t>requirements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GB" altLang="en-US" sz="2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</a:rPr>
              <a:t>Enduring </a:t>
            </a:r>
            <a:r>
              <a:rPr lang="en-GB" altLang="en-US" sz="2200" dirty="0" smtClean="0">
                <a:solidFill>
                  <a:srgbClr val="FF0000"/>
                </a:solidFill>
              </a:rPr>
              <a:t>requirements</a:t>
            </a:r>
            <a:r>
              <a:rPr lang="en-GB" altLang="en-US" sz="2200" dirty="0" smtClean="0">
                <a:solidFill>
                  <a:prstClr val="black"/>
                </a:solidFill>
              </a:rPr>
              <a:t>: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>
                <a:solidFill>
                  <a:prstClr val="black"/>
                </a:solidFill>
              </a:rPr>
              <a:t>These </a:t>
            </a:r>
            <a:r>
              <a:rPr lang="en-GB" altLang="en-US" sz="2200" dirty="0">
                <a:solidFill>
                  <a:prstClr val="black"/>
                </a:solidFill>
              </a:rPr>
              <a:t>are the </a:t>
            </a:r>
            <a:r>
              <a:rPr lang="en-GB" altLang="en-US" sz="2200" dirty="0">
                <a:solidFill>
                  <a:srgbClr val="0070C0"/>
                </a:solidFill>
              </a:rPr>
              <a:t>stable</a:t>
            </a:r>
            <a:r>
              <a:rPr lang="en-GB" altLang="en-US" sz="2200" dirty="0">
                <a:solidFill>
                  <a:prstClr val="black"/>
                </a:solidFill>
              </a:rPr>
              <a:t> requirements derived from the core activity of the customer organization. E.g. a hospital will always have doctors, nurses, etc. May be derived from domain </a:t>
            </a:r>
            <a:r>
              <a:rPr lang="en-GB" altLang="en-US" sz="2200" dirty="0" smtClean="0">
                <a:solidFill>
                  <a:prstClr val="black"/>
                </a:solidFill>
              </a:rPr>
              <a:t>models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>
              <a:solidFill>
                <a:prstClr val="black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</a:rPr>
              <a:t>Volatile </a:t>
            </a:r>
            <a:r>
              <a:rPr lang="en-GB" altLang="en-US" sz="2200" dirty="0" smtClean="0">
                <a:solidFill>
                  <a:srgbClr val="FF0000"/>
                </a:solidFill>
              </a:rPr>
              <a:t>requirements</a:t>
            </a:r>
            <a:r>
              <a:rPr lang="en-GB" altLang="en-US" sz="2200" dirty="0" smtClean="0">
                <a:solidFill>
                  <a:prstClr val="black"/>
                </a:solidFill>
              </a:rPr>
              <a:t>: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>
                <a:solidFill>
                  <a:prstClr val="black"/>
                </a:solidFill>
              </a:rPr>
              <a:t>These </a:t>
            </a:r>
            <a:r>
              <a:rPr lang="en-GB" altLang="en-US" sz="2200" dirty="0">
                <a:solidFill>
                  <a:prstClr val="black"/>
                </a:solidFill>
              </a:rPr>
              <a:t>are requirements which </a:t>
            </a:r>
            <a:r>
              <a:rPr lang="en-GB" altLang="en-US" sz="2200" dirty="0">
                <a:solidFill>
                  <a:srgbClr val="0070C0"/>
                </a:solidFill>
              </a:rPr>
              <a:t>change</a:t>
            </a:r>
            <a:r>
              <a:rPr lang="en-GB" altLang="en-US" sz="2200" dirty="0">
                <a:solidFill>
                  <a:prstClr val="black"/>
                </a:solidFill>
              </a:rPr>
              <a:t> during development process or when the system is in use. In a hospital, requirements may be derived from government health-care policies.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109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r>
              <a:rPr lang="en-GB" sz="2000" dirty="0" smtClean="0"/>
              <a:t>Requirements management includes </a:t>
            </a:r>
            <a:r>
              <a:rPr lang="en-GB" sz="2000" dirty="0" smtClean="0">
                <a:solidFill>
                  <a:srgbClr val="FF0000"/>
                </a:solidFill>
              </a:rPr>
              <a:t>planning </a:t>
            </a:r>
            <a:r>
              <a:rPr lang="en-GB" sz="2000" dirty="0" smtClean="0"/>
              <a:t>and </a:t>
            </a:r>
            <a:r>
              <a:rPr lang="en-GB" sz="2000" dirty="0" smtClean="0">
                <a:solidFill>
                  <a:srgbClr val="FF0000"/>
                </a:solidFill>
              </a:rPr>
              <a:t>change</a:t>
            </a:r>
            <a:r>
              <a:rPr lang="en-GB" sz="2000" dirty="0" smtClean="0"/>
              <a:t> management.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Requirements management planning:  </a:t>
            </a:r>
            <a:r>
              <a:rPr lang="en-GB" sz="2000" dirty="0" smtClean="0"/>
              <a:t>Planning is a first stage in the requirement management process.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Requirements identification</a:t>
            </a:r>
            <a:r>
              <a:rPr lang="en-GB" sz="2000" dirty="0" smtClean="0"/>
              <a:t>: The requirements are individually identified.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A change management process</a:t>
            </a:r>
            <a:r>
              <a:rPr lang="en-GB" sz="2000" dirty="0" smtClean="0"/>
              <a:t>: This is the set of activities to assess the impact and cost of changes.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Traceability policies</a:t>
            </a:r>
            <a:r>
              <a:rPr lang="en-GB" sz="2000" dirty="0" smtClean="0"/>
              <a:t>: These policies define the relationships between requirements and between the requirements and the system design.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CASE tool support</a:t>
            </a:r>
            <a:r>
              <a:rPr lang="en-GB" sz="2000" dirty="0" smtClean="0"/>
              <a:t>: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smtClean="0"/>
              <a:t>Tools that may be used the range from requirement management system to spreadsheets and simple database systems.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6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77A-F3C2-4EF9-8DA6-A1FD134D09D0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2"/>
          <p:cNvSpPr/>
          <p:nvPr/>
        </p:nvSpPr>
        <p:spPr>
          <a:xfrm>
            <a:off x="4573608" y="1240351"/>
            <a:ext cx="4581661" cy="363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636944"/>
            <a:ext cx="4545058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People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most important element of a successful project :Developers, project managers, testers, ..etc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software to be 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built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set of framework activities and software engineering tasks required to get the job done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all work required to make the product a real</a:t>
            </a:r>
            <a:r>
              <a:rPr lang="en-US" altLang="en-US" sz="2400" dirty="0">
                <a:solidFill>
                  <a:srgbClr val="FF0000"/>
                </a:solidFill>
                <a:cs typeface="Arial"/>
              </a:rPr>
              <a:t>ity</a:t>
            </a:r>
          </a:p>
        </p:txBody>
      </p:sp>
    </p:spTree>
    <p:extLst>
      <p:ext uri="{BB962C8B-B14F-4D97-AF65-F5344CB8AC3E}">
        <p14:creationId xmlns:p14="http://schemas.microsoft.com/office/powerpoint/2010/main" val="2894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3058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b="1" dirty="0" smtClean="0"/>
              <a:t>Requirements change management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b="1" dirty="0" smtClean="0"/>
          </a:p>
          <a:p>
            <a:pPr marL="533400" indent="-533400"/>
            <a:r>
              <a:rPr lang="en-GB" altLang="en-US" sz="2200" dirty="0" smtClean="0"/>
              <a:t>Should </a:t>
            </a:r>
            <a:r>
              <a:rPr lang="en-GB" altLang="en-US" sz="2200" dirty="0"/>
              <a:t>apply to all proposed changes to the </a:t>
            </a:r>
            <a:r>
              <a:rPr lang="en-GB" altLang="en-US" sz="2200" dirty="0" smtClean="0"/>
              <a:t>requirements</a:t>
            </a:r>
          </a:p>
          <a:p>
            <a:pPr marL="533400" indent="-533400"/>
            <a:endParaRPr lang="en-GB" altLang="en-US" sz="2200" dirty="0"/>
          </a:p>
          <a:p>
            <a:pPr marL="533400" indent="-533400"/>
            <a:r>
              <a:rPr lang="en-GB" altLang="en-US" sz="2200" dirty="0"/>
              <a:t>Principal stages</a:t>
            </a:r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1. Problem </a:t>
            </a:r>
            <a:r>
              <a:rPr lang="en-GB" altLang="en-US" sz="2200" dirty="0">
                <a:solidFill>
                  <a:srgbClr val="FF0000"/>
                </a:solidFill>
              </a:rPr>
              <a:t>analysis and change specification</a:t>
            </a:r>
            <a:r>
              <a:rPr lang="en-GB" altLang="en-US" sz="2200" dirty="0"/>
              <a:t>. Requirements </a:t>
            </a:r>
            <a:r>
              <a:rPr lang="en-GB" altLang="en-US" sz="2200" dirty="0" smtClean="0"/>
              <a:t>problems </a:t>
            </a:r>
            <a:r>
              <a:rPr lang="en-GB" altLang="en-US" sz="2200" dirty="0"/>
              <a:t>and propose changes are </a:t>
            </a:r>
            <a:r>
              <a:rPr lang="en-GB" altLang="en-US" sz="2200" dirty="0" smtClean="0"/>
              <a:t>analysed.</a:t>
            </a:r>
          </a:p>
          <a:p>
            <a:pPr lvl="1"/>
            <a:endParaRPr lang="en-GB" altLang="en-US" sz="2200" dirty="0"/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2. Change </a:t>
            </a:r>
            <a:r>
              <a:rPr lang="en-GB" altLang="en-US" sz="2200" dirty="0">
                <a:solidFill>
                  <a:srgbClr val="FF0000"/>
                </a:solidFill>
              </a:rPr>
              <a:t>analysis and costing</a:t>
            </a:r>
            <a:r>
              <a:rPr lang="en-GB" altLang="en-US" sz="2200" dirty="0"/>
              <a:t>. Effects and costs of change  are Assessed on </a:t>
            </a:r>
            <a:r>
              <a:rPr lang="en-GB" altLang="en-US" sz="2200" dirty="0" smtClean="0"/>
              <a:t>requirements</a:t>
            </a:r>
          </a:p>
          <a:p>
            <a:pPr lvl="1"/>
            <a:endParaRPr lang="en-GB" altLang="en-US" sz="2200" dirty="0"/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3. Change </a:t>
            </a:r>
            <a:r>
              <a:rPr lang="en-GB" altLang="en-US" sz="2200" dirty="0">
                <a:solidFill>
                  <a:srgbClr val="FF0000"/>
                </a:solidFill>
              </a:rPr>
              <a:t>implementation</a:t>
            </a:r>
            <a:r>
              <a:rPr lang="en-GB" altLang="en-US" sz="2200" dirty="0"/>
              <a:t>. Requirements document ,system design and implementation are Modified.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324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AD7C-77A3-483C-BFD0-DAAC370F5412}" type="datetime5">
              <a:rPr lang="en-US" smtClean="0"/>
              <a:t>30-Jul-20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5313-2F35-4CCB-A872-521DBF489F4B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371600"/>
            <a:ext cx="876485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>
                <a:solidFill>
                  <a:srgbClr val="009900"/>
                </a:solidFill>
                <a:cs typeface="Arial"/>
              </a:rPr>
              <a:t>People</a:t>
            </a: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People of a project includes from manager to developer, from customer to end user. But mainly people of a project highlight the developers. It is so important to have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highly skilled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and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motivated developers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that the Software Engineering Institute has developed a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People Management Capability Maturity Model (PM-CMM</a:t>
            </a:r>
            <a:r>
              <a:rPr lang="en-GB" altLang="en-US" sz="2200" b="1" dirty="0" smtClean="0">
                <a:solidFill>
                  <a:srgbClr val="081D58"/>
                </a:solidFill>
                <a:cs typeface="Arial"/>
              </a:rPr>
              <a:t>).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GB" altLang="en-US" sz="22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Product is any software that has </a:t>
            </a:r>
            <a:r>
              <a:rPr lang="en-GB" altLang="en-US" sz="2200" b="1" dirty="0">
                <a:solidFill>
                  <a:srgbClr val="081D58"/>
                </a:solidFill>
                <a:cs typeface="Arial"/>
              </a:rPr>
              <a:t>to be developed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. To develop successfully, product objectives and scope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should be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established, alternative solutions should be considered, and technical and management constraints should be identified. Without this information, it is impossible to </a:t>
            </a:r>
            <a:r>
              <a:rPr lang="en-GB" altLang="en-US" sz="2200" dirty="0" smtClean="0">
                <a:solidFill>
                  <a:srgbClr val="081D58"/>
                </a:solidFill>
                <a:cs typeface="Arial"/>
              </a:rPr>
              <a:t>define reasonable </a:t>
            </a:r>
            <a:r>
              <a:rPr lang="en-GB" altLang="en-US" sz="2200" dirty="0">
                <a:solidFill>
                  <a:srgbClr val="081D58"/>
                </a:solidFill>
                <a:cs typeface="Arial"/>
              </a:rPr>
              <a:t>and accurate estimates of the cost, an effective assessment of risk, a realistic breakdown of project tasks or a manageable project schedule that provides a meaningful indication of progress.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025-B8B1-4D47-80BB-9A1465EC1C25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52575"/>
            <a:ext cx="8764851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4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A software process provides the framework from which a </a:t>
            </a:r>
            <a:r>
              <a:rPr lang="en-GB" altLang="en-US" sz="2400" b="1" dirty="0">
                <a:solidFill>
                  <a:srgbClr val="081D58"/>
                </a:solidFill>
                <a:cs typeface="Arial"/>
              </a:rPr>
              <a:t>comprehensive plan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for software development can be established. A number of different tasks sets—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tasks, milestones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, work products, and quality assurance points— enable the framework activities to be adapted to the characteristics of the software project and the requirements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of the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project team. </a:t>
            </a:r>
            <a:endParaRPr lang="en-GB" altLang="en-US" sz="24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4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400" dirty="0" smtClean="0">
                <a:solidFill>
                  <a:srgbClr val="081D58"/>
                </a:solidFill>
                <a:cs typeface="Arial"/>
              </a:rPr>
              <a:t>—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The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project includes all and everything of the total development process and to </a:t>
            </a:r>
            <a:r>
              <a:rPr lang="en-GB" altLang="en-US" sz="2400" b="1" dirty="0">
                <a:solidFill>
                  <a:srgbClr val="081D58"/>
                </a:solidFill>
                <a:cs typeface="Arial"/>
              </a:rPr>
              <a:t>avoid project </a:t>
            </a:r>
            <a:r>
              <a:rPr lang="en-GB" altLang="en-US" sz="2400" b="1" dirty="0" smtClean="0">
                <a:solidFill>
                  <a:srgbClr val="081D58"/>
                </a:solidFill>
                <a:cs typeface="Arial"/>
              </a:rPr>
              <a:t>failure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.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Here, the </a:t>
            </a:r>
            <a:r>
              <a:rPr lang="en-GB" altLang="en-US" sz="2400" dirty="0" smtClean="0">
                <a:solidFill>
                  <a:srgbClr val="081D58"/>
                </a:solidFill>
                <a:cs typeface="Arial"/>
              </a:rPr>
              <a:t>project manager </a:t>
            </a:r>
            <a:r>
              <a:rPr lang="en-GB" altLang="en-US" sz="2400" dirty="0">
                <a:solidFill>
                  <a:srgbClr val="081D58"/>
                </a:solidFill>
                <a:cs typeface="Arial"/>
              </a:rPr>
              <a:t>has to do some job. </a:t>
            </a:r>
            <a:endParaRPr lang="en-US" altLang="en-US" sz="2400" dirty="0">
              <a:solidFill>
                <a:srgbClr val="081D58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AA36-518E-427B-BC2D-73A9985079E4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52575"/>
            <a:ext cx="8764851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Concerned with activities involved in ensuring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that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software is delivered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time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schedule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and in accordance with the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requirements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of the organisations developing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and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procuring the software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Project management is needed because software development is always subject to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budget and schedule constraints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that are set by the organisation developing the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11" y="633966"/>
            <a:ext cx="418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1372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6CC2-7EBA-40DA-84C1-9FD2BF0924EA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321" y="1001211"/>
            <a:ext cx="8764851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GB" altLang="zh-TW" sz="2400" b="1" dirty="0"/>
              <a:t>Management </a:t>
            </a:r>
            <a:r>
              <a:rPr lang="en-GB" altLang="zh-TW" sz="2400" b="1" dirty="0" smtClean="0"/>
              <a:t>activities</a:t>
            </a:r>
          </a:p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lang="en-GB" altLang="zh-TW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Proposal writing.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planning and scheduling.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costing.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monitoring and reviews.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Personnel selection and evaluation.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Report writing and presentations.</a:t>
            </a:r>
          </a:p>
          <a:p>
            <a:pPr marL="341313" lvl="0" indent="-341313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53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F9F-ACCC-4109-BA8D-B98795528DA9}" type="datetime5">
              <a:rPr lang="en-US" sz="2000" smtClean="0"/>
              <a:t>30-Jul-20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864799"/>
            <a:ext cx="84582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Probably the most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time-consuming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 project management activity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Continuous activity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from initial concept through </a:t>
            </a:r>
            <a:br>
              <a:rPr kumimoji="1" lang="en-GB" altLang="zh-TW" sz="2400" dirty="0">
                <a:solidFill>
                  <a:srgbClr val="000000"/>
                </a:solidFill>
                <a:ea typeface="PMingLiU"/>
              </a:rPr>
            </a:b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to system delivery. Plans must be regularly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revised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as new information becomes available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Various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different types of plan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may be developed to support the main software project plan that is concerned with schedule and budget. </a:t>
            </a:r>
            <a:endParaRPr kumimoji="1" lang="en-GB" altLang="zh-TW" sz="24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35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4449</TotalTime>
  <Words>2011</Words>
  <Application>Microsoft Office PowerPoint</Application>
  <PresentationFormat>On-screen Show (4:3)</PresentationFormat>
  <Paragraphs>385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ＭＳ Ｐゴシック</vt:lpstr>
      <vt:lpstr>Aharoni</vt:lpstr>
      <vt:lpstr>Arial</vt:lpstr>
      <vt:lpstr>Calibri</vt:lpstr>
      <vt:lpstr>Cambria</vt:lpstr>
      <vt:lpstr>Forte</vt:lpstr>
      <vt:lpstr>Lucida Bright</vt:lpstr>
      <vt:lpstr>Lucida Calligraphy</vt:lpstr>
      <vt:lpstr>新細明體</vt:lpstr>
      <vt:lpstr>新細明體</vt:lpstr>
      <vt:lpstr>Times New Roman</vt:lpstr>
      <vt:lpstr>Vrinda</vt:lpstr>
      <vt:lpstr>Wingdings</vt:lpstr>
      <vt:lpstr>Zapf Dingbats</vt:lpstr>
      <vt:lpstr>SH_radial_light_grey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521</cp:revision>
  <dcterms:created xsi:type="dcterms:W3CDTF">2014-02-03T19:53:25Z</dcterms:created>
  <dcterms:modified xsi:type="dcterms:W3CDTF">2020-07-30T16:38:34Z</dcterms:modified>
</cp:coreProperties>
</file>