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368" r:id="rId3"/>
    <p:sldId id="388" r:id="rId4"/>
    <p:sldId id="435" r:id="rId5"/>
    <p:sldId id="436" r:id="rId6"/>
    <p:sldId id="439" r:id="rId7"/>
    <p:sldId id="437" r:id="rId8"/>
    <p:sldId id="442" r:id="rId9"/>
    <p:sldId id="443" r:id="rId10"/>
    <p:sldId id="444" r:id="rId11"/>
    <p:sldId id="445" r:id="rId12"/>
    <p:sldId id="446" r:id="rId13"/>
    <p:sldId id="447" r:id="rId14"/>
    <p:sldId id="448" r:id="rId15"/>
    <p:sldId id="449" r:id="rId16"/>
    <p:sldId id="33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28A010"/>
    <a:srgbClr val="339933"/>
    <a:srgbClr val="006600"/>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75" d="100"/>
          <a:sy n="75" d="100"/>
        </p:scale>
        <p:origin x="1356" y="-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2500313" y="823913"/>
            <a:ext cx="4040187" cy="3030537"/>
          </a:xfrm>
        </p:spPr>
      </p:sp>
      <p:sp>
        <p:nvSpPr>
          <p:cNvPr id="93187"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ea typeface="Arial Unicode MS" pitchFamily="2" charset="-128"/>
              </a:rPr>
              <a:t>According to Booch in </a:t>
            </a:r>
            <a:r>
              <a:rPr lang="en-US" altLang="en-US" sz="1000" i="1" smtClean="0">
                <a:latin typeface="ZapfHumnst BT" pitchFamily="2" charset="0"/>
                <a:ea typeface="Arial Unicode MS" pitchFamily="2" charset="-128"/>
              </a:rPr>
              <a:t>The Unified Modeling Language User Guide</a:t>
            </a:r>
            <a:r>
              <a:rPr lang="en-US" altLang="en-US" sz="1000" smtClean="0">
                <a:latin typeface="ZapfHumnst BT" pitchFamily="2" charset="0"/>
                <a:ea typeface="Arial Unicode MS" pitchFamily="2" charset="-128"/>
              </a:rPr>
              <a:t>, modeling achieves four aims:</a:t>
            </a:r>
          </a:p>
          <a:p>
            <a:pPr eaLnBrk="1" hangingPunct="1"/>
            <a:r>
              <a:rPr lang="en-US" altLang="en-US" sz="1000" smtClean="0">
                <a:latin typeface="ZapfHumnst BT" pitchFamily="2" charset="0"/>
                <a:ea typeface="Arial Unicode MS" pitchFamily="2" charset="-128"/>
              </a:rPr>
              <a:t>1. Models help you to </a:t>
            </a:r>
            <a:r>
              <a:rPr lang="en-US" altLang="en-US" sz="1000" b="1" smtClean="0">
                <a:latin typeface="ZapfHumnst BT" pitchFamily="2" charset="0"/>
                <a:ea typeface="Arial Unicode MS" pitchFamily="2" charset="-128"/>
              </a:rPr>
              <a:t>visualize</a:t>
            </a:r>
            <a:r>
              <a:rPr lang="en-US" altLang="en-US" sz="1000" smtClean="0">
                <a:latin typeface="ZapfHumnst BT" pitchFamily="2" charset="0"/>
                <a:ea typeface="Arial Unicode MS" pitchFamily="2" charset="-128"/>
              </a:rPr>
              <a:t> a system, as you want it to be.  A model helps the software team communicate the vision for the system being developed. It is difficult for a software team to have a unified vision of a system that is described only in specification and requirement documents. Models bring about understanding of the system.</a:t>
            </a:r>
          </a:p>
          <a:p>
            <a:pPr eaLnBrk="1" hangingPunct="1"/>
            <a:r>
              <a:rPr lang="en-US" altLang="en-US" sz="1000" smtClean="0">
                <a:latin typeface="ZapfHumnst BT" pitchFamily="2" charset="0"/>
                <a:ea typeface="Arial Unicode MS" pitchFamily="2" charset="-128"/>
              </a:rPr>
              <a:t>2. Models permit you to </a:t>
            </a:r>
            <a:r>
              <a:rPr lang="en-US" altLang="en-US" sz="1000" b="1" smtClean="0">
                <a:latin typeface="ZapfHumnst BT" pitchFamily="2" charset="0"/>
                <a:ea typeface="Arial Unicode MS" pitchFamily="2" charset="-128"/>
              </a:rPr>
              <a:t>specify</a:t>
            </a:r>
            <a:r>
              <a:rPr lang="en-US" altLang="en-US" sz="1000" smtClean="0">
                <a:latin typeface="ZapfHumnst BT" pitchFamily="2" charset="0"/>
                <a:ea typeface="Arial Unicode MS" pitchFamily="2" charset="-128"/>
              </a:rPr>
              <a:t> the structure of behavior of a system.  A model allows how to document system behavior and structure before coding the system.</a:t>
            </a:r>
          </a:p>
          <a:p>
            <a:pPr eaLnBrk="1" hangingPunct="1"/>
            <a:r>
              <a:rPr lang="en-US" altLang="en-US" sz="1000" smtClean="0">
                <a:latin typeface="ZapfHumnst BT" pitchFamily="2" charset="0"/>
                <a:ea typeface="Arial Unicode MS" pitchFamily="2" charset="-128"/>
              </a:rPr>
              <a:t>3. Models give a template that guide you in </a:t>
            </a:r>
            <a:r>
              <a:rPr lang="en-US" altLang="en-US" sz="1000" b="1" smtClean="0">
                <a:latin typeface="ZapfHumnst BT" pitchFamily="2" charset="0"/>
                <a:ea typeface="Arial Unicode MS" pitchFamily="2" charset="-128"/>
              </a:rPr>
              <a:t>constructing </a:t>
            </a:r>
            <a:r>
              <a:rPr lang="en-US" altLang="en-US" sz="1000" smtClean="0">
                <a:latin typeface="ZapfHumnst BT" pitchFamily="2" charset="0"/>
                <a:ea typeface="Arial Unicode MS" pitchFamily="2" charset="-128"/>
              </a:rPr>
              <a:t>a system.  A model is an invaluable tool during construction. It serves as a road map for a developer. Have you experienced a situation where a developer coded incorrect behavior because he or she was confused over the wording in a requirements document? Modeling helps alleviate that situation.</a:t>
            </a:r>
          </a:p>
          <a:p>
            <a:pPr eaLnBrk="1" hangingPunct="1"/>
            <a:r>
              <a:rPr lang="en-US" altLang="en-US" sz="1000" smtClean="0">
                <a:latin typeface="ZapfHumnst BT" pitchFamily="2" charset="0"/>
                <a:cs typeface="Times New Roman" panose="02020603050405020304" pitchFamily="18" charset="0"/>
              </a:rPr>
              <a:t>4. Models </a:t>
            </a:r>
            <a:r>
              <a:rPr lang="en-US" altLang="en-US" sz="1000" b="1" smtClean="0">
                <a:latin typeface="ZapfHumnst BT" pitchFamily="2" charset="0"/>
                <a:cs typeface="Times New Roman" panose="02020603050405020304" pitchFamily="18" charset="0"/>
              </a:rPr>
              <a:t>document </a:t>
            </a:r>
            <a:r>
              <a:rPr lang="en-US" altLang="en-US" sz="1000" smtClean="0">
                <a:latin typeface="ZapfHumnst BT" pitchFamily="2" charset="0"/>
                <a:cs typeface="Times New Roman" panose="02020603050405020304" pitchFamily="18" charset="0"/>
              </a:rPr>
              <a:t>the decisions you’ve made. Models are valuable tools in the long term because they give “hard” information on design decisions. You don’t need to rely on someone’s memory.</a:t>
            </a:r>
            <a:r>
              <a:rPr lang="en-US" altLang="en-US" sz="1000" smtClean="0">
                <a:latin typeface="ZapfHumnst BT" pitchFamily="2" charset="0"/>
              </a:rPr>
              <a:t> </a:t>
            </a:r>
          </a:p>
        </p:txBody>
      </p:sp>
      <p:sp>
        <p:nvSpPr>
          <p:cNvPr id="93188" name="Text Box 4"/>
          <p:cNvSpPr txBox="1">
            <a:spLocks noChangeArrowheads="1"/>
          </p:cNvSpPr>
          <p:nvPr/>
        </p:nvSpPr>
        <p:spPr bwMode="auto">
          <a:xfrm>
            <a:off x="446088" y="1203325"/>
            <a:ext cx="1743075"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65" tIns="53233" rIns="106465" bIns="53233"/>
          <a:lstStyle>
            <a:lvl1pPr defTabSz="901700">
              <a:buFont typeface="Arial" panose="020B0604020202020204" pitchFamily="34" charset="0"/>
              <a:defRPr>
                <a:solidFill>
                  <a:schemeClr val="tx1"/>
                </a:solidFill>
                <a:latin typeface="Arial" panose="020B0604020202020204" pitchFamily="34" charset="0"/>
              </a:defRPr>
            </a:lvl1pPr>
            <a:lvl2pPr marL="742950" indent="-285750" defTabSz="901700">
              <a:buFont typeface="Arial" panose="020B0604020202020204" pitchFamily="34" charset="0"/>
              <a:defRPr>
                <a:solidFill>
                  <a:schemeClr val="tx1"/>
                </a:solidFill>
                <a:latin typeface="Arial" panose="020B0604020202020204" pitchFamily="34" charset="0"/>
              </a:defRPr>
            </a:lvl2pPr>
            <a:lvl3pPr marL="1143000" indent="-228600" defTabSz="901700">
              <a:buFont typeface="Arial" panose="020B0604020202020204" pitchFamily="34" charset="0"/>
              <a:defRPr>
                <a:solidFill>
                  <a:schemeClr val="tx1"/>
                </a:solidFill>
                <a:latin typeface="Arial" panose="020B0604020202020204" pitchFamily="34" charset="0"/>
              </a:defRPr>
            </a:lvl3pPr>
            <a:lvl4pPr marL="1600200" indent="-228600" defTabSz="901700">
              <a:buFont typeface="Arial" panose="020B0604020202020204" pitchFamily="34" charset="0"/>
              <a:defRPr>
                <a:solidFill>
                  <a:schemeClr val="tx1"/>
                </a:solidFill>
                <a:latin typeface="Arial" panose="020B0604020202020204" pitchFamily="34" charset="0"/>
              </a:defRPr>
            </a:lvl4pPr>
            <a:lvl5pPr marL="2057400" indent="-228600" defTabSz="901700">
              <a:buFont typeface="Arial" panose="020B0604020202020204" pitchFamily="34" charset="0"/>
              <a:defRPr>
                <a:solidFill>
                  <a:schemeClr val="tx1"/>
                </a:solidFill>
                <a:latin typeface="Arial" panose="020B0604020202020204" pitchFamily="34" charset="0"/>
              </a:defRPr>
            </a:lvl5pPr>
            <a:lvl6pPr marL="25146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87000"/>
              </a:lnSpc>
              <a:spcBef>
                <a:spcPct val="40000"/>
              </a:spcBef>
            </a:pPr>
            <a:r>
              <a:rPr lang="en-US" altLang="en-US" sz="1000" u="sng">
                <a:latin typeface="ZapfHumnst BT" pitchFamily="2" charset="0"/>
              </a:rPr>
              <a:t>Sell the students on the value of visual modeling.</a:t>
            </a:r>
          </a:p>
          <a:p>
            <a:pPr>
              <a:lnSpc>
                <a:spcPct val="87000"/>
              </a:lnSpc>
              <a:spcBef>
                <a:spcPct val="40000"/>
              </a:spcBef>
            </a:pPr>
            <a:endParaRPr lang="en-US" altLang="en-US" sz="1000" u="sng">
              <a:latin typeface="ZapfHumnst BT" pitchFamily="2" charset="0"/>
            </a:endParaRPr>
          </a:p>
          <a:p>
            <a:pPr>
              <a:lnSpc>
                <a:spcPct val="87000"/>
              </a:lnSpc>
              <a:spcBef>
                <a:spcPct val="40000"/>
              </a:spcBef>
            </a:pPr>
            <a:r>
              <a:rPr lang="en-US" altLang="en-US" sz="1000">
                <a:latin typeface="ZapfHumnst BT" pitchFamily="2" charset="0"/>
                <a:ea typeface="Arial Unicode MS" pitchFamily="2" charset="-128"/>
              </a:rPr>
              <a:t>Clarify that you are discussing formal modeling, not modeling written on a white board or on the back of a napkin at lunch.</a:t>
            </a:r>
          </a:p>
          <a:p>
            <a:pPr>
              <a:lnSpc>
                <a:spcPct val="87000"/>
              </a:lnSpc>
              <a:spcBef>
                <a:spcPct val="40000"/>
              </a:spcBef>
            </a:pPr>
            <a:endParaRPr lang="en-US" altLang="en-US" sz="1000">
              <a:latin typeface="ZapfHumnst BT" pitchFamily="2" charset="0"/>
            </a:endParaRPr>
          </a:p>
        </p:txBody>
      </p:sp>
    </p:spTree>
    <p:extLst>
      <p:ext uri="{BB962C8B-B14F-4D97-AF65-F5344CB8AC3E}">
        <p14:creationId xmlns:p14="http://schemas.microsoft.com/office/powerpoint/2010/main" val="413132952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556126665"/>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83461031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45128833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13-Aug-20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13-Aug-20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13-Aug-20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13-Aug-20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13-Aug-20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13-Aug-20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13-Aug-20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13-Aug-20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fontScale="925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10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System modeling </a:t>
            </a:r>
            <a:r>
              <a:rPr lang="en-US" sz="4000" dirty="0" smtClean="0">
                <a:solidFill>
                  <a:srgbClr val="FF0000"/>
                </a:solidFill>
                <a:latin typeface="Cambria" panose="02040503050406030204" pitchFamily="18" charset="0"/>
              </a:rPr>
              <a:t>and UML</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3354765"/>
          </a:xfrm>
          <a:prstGeom prst="rect">
            <a:avLst/>
          </a:prstGeom>
          <a:noFill/>
        </p:spPr>
        <p:txBody>
          <a:bodyPr wrap="square" rtlCol="0">
            <a:spAutoFit/>
          </a:bodyPr>
          <a:lstStyle/>
          <a:p>
            <a:pPr lvl="0" defTabSz="457200" fontAlgn="base">
              <a:spcBef>
                <a:spcPts val="600"/>
              </a:spcBef>
              <a:spcAft>
                <a:spcPts val="600"/>
              </a:spcAft>
            </a:pPr>
            <a:r>
              <a:rPr lang="en-US" sz="2200" b="1" dirty="0"/>
              <a:t>What are the advantages of creating a model</a:t>
            </a:r>
            <a:r>
              <a:rPr lang="en-US" sz="2200" b="1" dirty="0" smtClean="0"/>
              <a:t>?</a:t>
            </a:r>
          </a:p>
          <a:p>
            <a:pPr lvl="0" defTabSz="457200" fontAlgn="base">
              <a:lnSpc>
                <a:spcPct val="150000"/>
              </a:lnSpc>
              <a:spcBef>
                <a:spcPts val="600"/>
              </a:spcBef>
              <a:spcAft>
                <a:spcPts val="600"/>
              </a:spcAft>
            </a:pPr>
            <a:r>
              <a:rPr lang="en-US" sz="2000" b="1" dirty="0"/>
              <a:t>Advantages:</a:t>
            </a:r>
            <a:r>
              <a:rPr lang="en-US" sz="2000" dirty="0"/>
              <a:t/>
            </a:r>
            <a:br>
              <a:rPr lang="en-US" sz="2000" dirty="0"/>
            </a:br>
            <a:r>
              <a:rPr lang="en-US" sz="2000" dirty="0"/>
              <a:t>- Provides standard for software development.</a:t>
            </a:r>
            <a:br>
              <a:rPr lang="en-US" sz="2000" dirty="0"/>
            </a:br>
            <a:r>
              <a:rPr lang="en-US" sz="2000" dirty="0"/>
              <a:t>- Reducing of costs to develop diagrams of UML using supporting tools.</a:t>
            </a:r>
            <a:br>
              <a:rPr lang="en-US" sz="2000" dirty="0"/>
            </a:br>
            <a:r>
              <a:rPr lang="en-US" sz="2000" dirty="0"/>
              <a:t>- Development time is reduced.</a:t>
            </a:r>
            <a:br>
              <a:rPr lang="en-US" sz="2000" dirty="0"/>
            </a:br>
            <a:r>
              <a:rPr lang="en-US" sz="2000" dirty="0"/>
              <a:t>- The past faced issues by the developers are no longer exists.</a:t>
            </a:r>
            <a:br>
              <a:rPr lang="en-US" sz="2000" dirty="0"/>
            </a:br>
            <a:r>
              <a:rPr lang="en-US" sz="2000" dirty="0"/>
              <a:t>- Has large visual elements to construct and easy to follow. </a:t>
            </a:r>
            <a:endParaRPr lang="en-GB" sz="28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1091565" y="4478357"/>
            <a:ext cx="6648450" cy="2152650"/>
          </a:xfrm>
          <a:prstGeom prst="rect">
            <a:avLst/>
          </a:prstGeom>
        </p:spPr>
      </p:pic>
    </p:spTree>
    <p:extLst>
      <p:ext uri="{BB962C8B-B14F-4D97-AF65-F5344CB8AC3E}">
        <p14:creationId xmlns:p14="http://schemas.microsoft.com/office/powerpoint/2010/main" val="203741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61664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b="1" dirty="0">
                <a:ea typeface="ＭＳ Ｐゴシック" charset="-128"/>
                <a:cs typeface="Arial"/>
              </a:rPr>
              <a:t>System modeling </a:t>
            </a:r>
            <a:r>
              <a:rPr lang="en-US" sz="2200" dirty="0">
                <a:ea typeface="ＭＳ Ｐゴシック" charset="-128"/>
                <a:cs typeface="Arial"/>
              </a:rPr>
              <a:t>is the process of developing abstract models of a system, with each model presenting a different view or perspective of that system. </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endParaRPr lang="en-US" sz="2200" dirty="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ea typeface="ＭＳ Ｐゴシック" charset="-128"/>
                <a:cs typeface="Arial"/>
              </a:rPr>
              <a:t>System modeling has now come to mean representing a system using some kind of graphical notation, which is now almost always based on notations in the Unified Modeling Language (UML). </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endParaRPr lang="en-US" sz="2200" dirty="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GB" sz="2200" dirty="0">
                <a:ea typeface="ＭＳ Ｐゴシック" charset="-128"/>
                <a:cs typeface="Arial"/>
              </a:rPr>
              <a:t>System modelling helps the analyst to understand the functionality of the system and models are used to communicate with customers</a:t>
            </a:r>
            <a:r>
              <a:rPr lang="en-GB" sz="2200" dirty="0" smtClean="0">
                <a:ea typeface="ＭＳ Ｐゴシック" charset="-128"/>
                <a:cs typeface="Arial"/>
              </a:rPr>
              <a:t>.</a:t>
            </a:r>
          </a:p>
          <a:p>
            <a:pPr marL="342900" lvl="0" indent="-342900" defTabSz="457200" fontAlgn="base">
              <a:spcBef>
                <a:spcPts val="600"/>
              </a:spcBef>
              <a:spcAft>
                <a:spcPts val="600"/>
              </a:spcAft>
              <a:buFont typeface="Wingdings" charset="2"/>
              <a:buChar char="²"/>
            </a:pPr>
            <a:endParaRPr lang="en-GB" sz="2400" dirty="0">
              <a:ea typeface="ＭＳ Ｐゴシック" charset="-128"/>
              <a:cs typeface="Arial"/>
            </a:endParaRPr>
          </a:p>
        </p:txBody>
      </p:sp>
    </p:spTree>
    <p:extLst>
      <p:ext uri="{BB962C8B-B14F-4D97-AF65-F5344CB8AC3E}">
        <p14:creationId xmlns:p14="http://schemas.microsoft.com/office/powerpoint/2010/main" val="1035296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8764851" cy="4755148"/>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a:ea typeface="ＭＳ Ｐゴシック" charset="-128"/>
                <a:cs typeface="Arial"/>
              </a:rPr>
              <a:t>The </a:t>
            </a:r>
            <a:r>
              <a:rPr lang="en-US" sz="2200" b="1" dirty="0">
                <a:ea typeface="ＭＳ Ｐゴシック" charset="-128"/>
                <a:cs typeface="Arial"/>
              </a:rPr>
              <a:t>UML</a:t>
            </a:r>
            <a:r>
              <a:rPr lang="en-US" sz="2200" dirty="0">
                <a:ea typeface="ＭＳ Ｐゴシック" charset="-128"/>
                <a:cs typeface="Arial"/>
              </a:rPr>
              <a:t> stands for </a:t>
            </a:r>
            <a:r>
              <a:rPr lang="en-US" sz="2200" b="1" dirty="0">
                <a:ea typeface="ＭＳ Ｐゴシック" charset="-128"/>
                <a:cs typeface="Arial"/>
              </a:rPr>
              <a:t>Unified modeling </a:t>
            </a:r>
            <a:r>
              <a:rPr lang="en-US" sz="2200" b="1" dirty="0" smtClean="0">
                <a:ea typeface="ＭＳ Ｐゴシック" charset="-128"/>
                <a:cs typeface="Arial"/>
              </a:rPr>
              <a:t>language</a:t>
            </a:r>
            <a:r>
              <a:rPr lang="en-US" sz="2200" dirty="0">
                <a:ea typeface="ＭＳ Ｐゴシック" charset="-128"/>
                <a:cs typeface="Arial"/>
              </a:rPr>
              <a:t>.</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t>The UML is a language for</a:t>
            </a:r>
          </a:p>
          <a:p>
            <a:pPr marL="914400" lvl="3" indent="-342900" algn="just" defTabSz="457200" fontAlgn="base">
              <a:buFont typeface="Wingdings" panose="05000000000000000000" pitchFamily="2" charset="2"/>
              <a:buChar char="§"/>
            </a:pPr>
            <a:r>
              <a:rPr lang="en-US" sz="2200" dirty="0" smtClean="0">
                <a:solidFill>
                  <a:srgbClr val="C00000"/>
                </a:solidFill>
              </a:rPr>
              <a:t>Visualizing</a:t>
            </a:r>
          </a:p>
          <a:p>
            <a:pPr marL="914400" lvl="3" indent="-342900" algn="just" defTabSz="457200" fontAlgn="base">
              <a:buFont typeface="Wingdings" panose="05000000000000000000" pitchFamily="2" charset="2"/>
              <a:buChar char="§"/>
            </a:pPr>
            <a:r>
              <a:rPr lang="en-US" sz="2200" dirty="0" smtClean="0">
                <a:solidFill>
                  <a:srgbClr val="C00000"/>
                </a:solidFill>
              </a:rPr>
              <a:t>Specifying</a:t>
            </a:r>
          </a:p>
          <a:p>
            <a:pPr marL="914400" lvl="3" indent="-342900" algn="just" defTabSz="457200" fontAlgn="base">
              <a:buFont typeface="Wingdings" panose="05000000000000000000" pitchFamily="2" charset="2"/>
              <a:buChar char="§"/>
            </a:pPr>
            <a:r>
              <a:rPr lang="en-US" sz="2200" dirty="0" smtClean="0">
                <a:solidFill>
                  <a:srgbClr val="C00000"/>
                </a:solidFill>
              </a:rPr>
              <a:t>Constructing</a:t>
            </a:r>
            <a:endParaRPr lang="en-US" sz="2200" dirty="0">
              <a:solidFill>
                <a:srgbClr val="C00000"/>
              </a:solidFill>
            </a:endParaRPr>
          </a:p>
          <a:p>
            <a:pPr marL="914400" lvl="3" indent="-342900" algn="just" defTabSz="457200" fontAlgn="base">
              <a:buFont typeface="Wingdings" panose="05000000000000000000" pitchFamily="2" charset="2"/>
              <a:buChar char="§"/>
            </a:pPr>
            <a:r>
              <a:rPr lang="en-US" sz="2200" dirty="0">
                <a:solidFill>
                  <a:srgbClr val="C00000"/>
                </a:solidFill>
              </a:rPr>
              <a:t>Documenting</a:t>
            </a:r>
          </a:p>
          <a:p>
            <a:pPr lvl="0" algn="just" defTabSz="457200" fontAlgn="base">
              <a:spcBef>
                <a:spcPts val="600"/>
              </a:spcBef>
              <a:spcAft>
                <a:spcPts val="600"/>
              </a:spcAft>
            </a:pPr>
            <a:r>
              <a:rPr lang="en-US" sz="2200" dirty="0" smtClean="0"/>
              <a:t>the </a:t>
            </a:r>
            <a:r>
              <a:rPr lang="en-US" sz="2200" dirty="0"/>
              <a:t>artifacts of a software-intensive system.</a:t>
            </a:r>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The </a:t>
            </a:r>
            <a:r>
              <a:rPr lang="en-US" sz="2200" dirty="0"/>
              <a:t>Unified Modelling Language (UML) is an industry standard for object oriented design </a:t>
            </a:r>
            <a:r>
              <a:rPr lang="en-US" sz="2200" dirty="0" smtClean="0"/>
              <a:t>notation.</a:t>
            </a: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917" y="1240351"/>
            <a:ext cx="3721353" cy="219523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0" y="6090681"/>
            <a:ext cx="6508961" cy="584775"/>
          </a:xfrm>
          <a:prstGeom prst="rect">
            <a:avLst/>
          </a:prstGeom>
        </p:spPr>
        <p:txBody>
          <a:bodyPr wrap="none">
            <a:spAutoFit/>
          </a:bodyPr>
          <a:lstStyle/>
          <a:p>
            <a:r>
              <a:rPr lang="en-GB" b="1" dirty="0"/>
              <a:t>The Unified </a:t>
            </a:r>
            <a:r>
              <a:rPr lang="en-GB" b="1" dirty="0" err="1"/>
              <a:t>Modeling</a:t>
            </a:r>
            <a:r>
              <a:rPr lang="en-GB" b="1" dirty="0"/>
              <a:t> Language User Guide </a:t>
            </a:r>
            <a:r>
              <a:rPr lang="en-GB" b="1" dirty="0" smtClean="0"/>
              <a:t>SECOND (2.0) </a:t>
            </a:r>
            <a:r>
              <a:rPr lang="en-GB" b="1" dirty="0"/>
              <a:t>EDITION</a:t>
            </a:r>
          </a:p>
          <a:p>
            <a:pPr algn="ctr"/>
            <a:r>
              <a:rPr lang="en-GB" sz="1400" dirty="0" smtClean="0"/>
              <a:t>http</a:t>
            </a:r>
            <a:r>
              <a:rPr lang="en-GB" sz="1400" dirty="0"/>
              <a:t>://umlguide2.uw.hu/index.html</a:t>
            </a:r>
          </a:p>
        </p:txBody>
      </p:sp>
    </p:spTree>
    <p:extLst>
      <p:ext uri="{BB962C8B-B14F-4D97-AF65-F5344CB8AC3E}">
        <p14:creationId xmlns:p14="http://schemas.microsoft.com/office/powerpoint/2010/main" val="210652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5338055" cy="6109365"/>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smtClean="0"/>
              <a:t>UML </a:t>
            </a:r>
            <a:r>
              <a:rPr lang="en-US" sz="2200" dirty="0"/>
              <a:t>is </a:t>
            </a:r>
            <a:r>
              <a:rPr lang="en-US" sz="2200" b="1" dirty="0"/>
              <a:t>not a programming language</a:t>
            </a:r>
            <a:r>
              <a:rPr lang="en-US" sz="2200" dirty="0"/>
              <a:t>, it is rather a visual language. </a:t>
            </a:r>
            <a:endParaRPr lang="en-US" sz="2200" dirty="0" smtClean="0"/>
          </a:p>
          <a:p>
            <a:pPr marL="342900" lvl="0" indent="-342900" algn="just" defTabSz="457200" fontAlgn="base">
              <a:lnSpc>
                <a:spcPct val="150000"/>
              </a:lnSpc>
              <a:spcBef>
                <a:spcPts val="600"/>
              </a:spcBef>
              <a:spcAft>
                <a:spcPts val="600"/>
              </a:spcAft>
              <a:buFont typeface="Wingdings" charset="2"/>
              <a:buChar char="²"/>
            </a:pPr>
            <a:r>
              <a:rPr lang="en-US" sz="2200" dirty="0" smtClean="0"/>
              <a:t>We </a:t>
            </a:r>
            <a:r>
              <a:rPr lang="en-US" sz="2200" dirty="0"/>
              <a:t>use UML diagrams to portray the </a:t>
            </a:r>
            <a:r>
              <a:rPr lang="en-US" sz="2200" b="1" dirty="0"/>
              <a:t>behavior and structure</a:t>
            </a:r>
            <a:r>
              <a:rPr lang="en-US" sz="2200" dirty="0"/>
              <a:t> of a system</a:t>
            </a:r>
            <a:r>
              <a:rPr lang="en-US" sz="2200" dirty="0" smtClean="0"/>
              <a:t>.</a:t>
            </a:r>
          </a:p>
          <a:p>
            <a:pPr marL="342900" lvl="0" indent="-342900" algn="just" defTabSz="457200" fontAlgn="base">
              <a:lnSpc>
                <a:spcPct val="150000"/>
              </a:lnSpc>
              <a:spcBef>
                <a:spcPts val="600"/>
              </a:spcBef>
              <a:spcAft>
                <a:spcPts val="600"/>
              </a:spcAft>
              <a:buFont typeface="Wingdings" charset="2"/>
              <a:buChar char="²"/>
            </a:pPr>
            <a:r>
              <a:rPr lang="en-US" sz="2200" dirty="0"/>
              <a:t>The UML builds models that are precise, unambiguous, and complete.</a:t>
            </a:r>
          </a:p>
          <a:p>
            <a:pPr marL="342900" lvl="0" indent="-342900" algn="just" defTabSz="457200" fontAlgn="base">
              <a:lnSpc>
                <a:spcPct val="150000"/>
              </a:lnSpc>
              <a:spcBef>
                <a:spcPts val="600"/>
              </a:spcBef>
              <a:spcAft>
                <a:spcPts val="600"/>
              </a:spcAft>
              <a:buFont typeface="Wingdings" charset="2"/>
              <a:buChar char="²"/>
            </a:pPr>
            <a:r>
              <a:rPr lang="en-US" sz="2200" dirty="0" smtClean="0"/>
              <a:t> </a:t>
            </a:r>
            <a:r>
              <a:rPr lang="en-US" sz="2200" dirty="0"/>
              <a:t>UML helps software engineers, businessmen and system architects with modelling, design and analysis.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5791200" y="2633292"/>
            <a:ext cx="3255855" cy="2895049"/>
          </a:xfrm>
          <a:prstGeom prst="rect">
            <a:avLst/>
          </a:prstGeom>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24" y="1142999"/>
            <a:ext cx="3109533" cy="149029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868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09342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dirty="0"/>
              <a:t>The UML was developed in 1994-95 by Grady </a:t>
            </a:r>
            <a:r>
              <a:rPr lang="en-US" sz="2200" dirty="0" err="1"/>
              <a:t>Booch</a:t>
            </a:r>
            <a:r>
              <a:rPr lang="en-US" sz="2200" dirty="0"/>
              <a:t>, Ivar Jacobson, and James </a:t>
            </a:r>
            <a:r>
              <a:rPr lang="en-US" sz="2200" dirty="0" err="1"/>
              <a:t>Rumbaugh</a:t>
            </a:r>
            <a:r>
              <a:rPr lang="en-US" sz="2200" dirty="0"/>
              <a:t> at the Rational Software.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In </a:t>
            </a:r>
            <a:r>
              <a:rPr lang="en-US" sz="2200" dirty="0"/>
              <a:t>1997, it got adopted as a standard by the </a:t>
            </a:r>
            <a:r>
              <a:rPr lang="en-US" sz="2200" b="1" dirty="0"/>
              <a:t>Object Management Group (OMG). </a:t>
            </a:r>
            <a:r>
              <a:rPr lang="en-US" sz="2200" dirty="0"/>
              <a:t>This was the first </a:t>
            </a:r>
            <a:r>
              <a:rPr lang="en-US" sz="2200" dirty="0" smtClean="0"/>
              <a:t>version (V1.1) </a:t>
            </a:r>
            <a:r>
              <a:rPr lang="en-US" sz="2200" dirty="0"/>
              <a:t>of UML</a:t>
            </a:r>
            <a:r>
              <a:rPr lang="en-US" sz="2200" dirty="0" smtClean="0"/>
              <a:t>. The </a:t>
            </a:r>
            <a:r>
              <a:rPr lang="en-US" sz="2200" dirty="0"/>
              <a:t>OMG is best recognized for the Common Object Request Broker Architecture (</a:t>
            </a:r>
            <a:r>
              <a:rPr lang="en-US" sz="2200" b="1" dirty="0"/>
              <a:t>CORBA</a:t>
            </a:r>
            <a:r>
              <a:rPr lang="en-US" sz="2200" dirty="0"/>
              <a:t>) standards</a:t>
            </a:r>
            <a:r>
              <a:rPr lang="en-US" sz="2200" dirty="0" smtClean="0"/>
              <a:t>.</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b="1" dirty="0"/>
              <a:t>International Organization for Standardization (ISO) </a:t>
            </a:r>
            <a:r>
              <a:rPr lang="en-US" sz="2200" dirty="0"/>
              <a:t>published UML as an approved standard in 2005. </a:t>
            </a:r>
          </a:p>
        </p:txBody>
      </p:sp>
    </p:spTree>
    <p:extLst>
      <p:ext uri="{BB962C8B-B14F-4D97-AF65-F5344CB8AC3E}">
        <p14:creationId xmlns:p14="http://schemas.microsoft.com/office/powerpoint/2010/main" val="244832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264"/>
            <a:ext cx="9144000" cy="4323471"/>
          </a:xfrm>
          <a:prstGeom prst="rect">
            <a:avLst/>
          </a:prstGeom>
        </p:spPr>
      </p:pic>
    </p:spTree>
    <p:extLst>
      <p:ext uri="{BB962C8B-B14F-4D97-AF65-F5344CB8AC3E}">
        <p14:creationId xmlns:p14="http://schemas.microsoft.com/office/powerpoint/2010/main" val="1508656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13-Aug-20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16</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4572000" cy="4124206"/>
          </a:xfrm>
          <a:prstGeom prst="rect">
            <a:avLst/>
          </a:prstGeom>
        </p:spPr>
        <p:txBody>
          <a:bodyPr>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Model</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System Modeling</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UML-Building </a:t>
            </a:r>
            <a:r>
              <a:rPr lang="en-US" sz="2400" b="1" dirty="0" smtClean="0">
                <a:solidFill>
                  <a:prstClr val="black"/>
                </a:solidFill>
                <a:ea typeface="ＭＳ Ｐゴシック" charset="-128"/>
                <a:cs typeface="Arial"/>
              </a:rPr>
              <a:t>Blocks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 : </a:t>
            </a:r>
            <a:r>
              <a:rPr lang="en-US" sz="2400" b="1" dirty="0" smtClean="0">
                <a:solidFill>
                  <a:prstClr val="black"/>
                </a:solidFill>
                <a:ea typeface="ＭＳ Ｐゴシック" charset="-128"/>
                <a:cs typeface="Arial"/>
              </a:rPr>
              <a:t>Diagrams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Class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Object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Use case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UML Tools</a:t>
            </a:r>
            <a:endParaRPr lang="en-GB" sz="2400" b="1" dirty="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13-Aug-20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770537"/>
          </a:xfrm>
          <a:prstGeom prst="rect">
            <a:avLst/>
          </a:prstGeom>
          <a:noFill/>
        </p:spPr>
        <p:txBody>
          <a:bodyPr wrap="square" rtlCol="0">
            <a:spAutoFit/>
          </a:bodyPr>
          <a:lstStyle/>
          <a:p>
            <a:pPr lvl="0" defTabSz="457200" fontAlgn="base">
              <a:spcBef>
                <a:spcPts val="600"/>
              </a:spcBef>
              <a:spcAft>
                <a:spcPts val="600"/>
              </a:spcAft>
            </a:pPr>
            <a:r>
              <a:rPr lang="en-US" sz="2200" b="1" dirty="0"/>
              <a:t>What is </a:t>
            </a:r>
            <a:r>
              <a:rPr lang="en-US" sz="2200" b="1" dirty="0" smtClean="0"/>
              <a:t>model?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a:t>Model is a simplification of reality</a:t>
            </a:r>
            <a:r>
              <a:rPr lang="en-US" sz="2200" dirty="0" smtClean="0"/>
              <a:t>.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A</a:t>
            </a:r>
            <a:r>
              <a:rPr lang="en-US" sz="2200" dirty="0"/>
              <a:t> </a:t>
            </a:r>
            <a:r>
              <a:rPr lang="en-US" sz="2200" b="1" dirty="0"/>
              <a:t>model</a:t>
            </a:r>
            <a:r>
              <a:rPr lang="en-US" sz="2200" dirty="0"/>
              <a:t> is an abstraction of some aspect of an existing or planned system. </a:t>
            </a:r>
            <a:endParaRPr lang="en-US" sz="2200" dirty="0" smtClean="0"/>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Blueprint </a:t>
            </a:r>
            <a:r>
              <a:rPr lang="en-US" sz="2200" dirty="0"/>
              <a:t>of the actual system</a:t>
            </a:r>
            <a:r>
              <a:rPr lang="en-US" sz="2200" dirty="0" smtClean="0"/>
              <a:t>.</a:t>
            </a:r>
            <a:endParaRPr lang="en-US" sz="2200" dirty="0"/>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Specify </a:t>
            </a:r>
            <a:r>
              <a:rPr lang="en-US" sz="2200" dirty="0"/>
              <a:t>the structural and behavior of the </a:t>
            </a:r>
            <a:r>
              <a:rPr lang="en-US" sz="2200" dirty="0" smtClean="0"/>
              <a:t>system.</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Templates </a:t>
            </a:r>
            <a:r>
              <a:rPr lang="en-US" sz="2200" dirty="0"/>
              <a:t>for designing the system</a:t>
            </a:r>
            <a:r>
              <a:rPr lang="en-US" sz="2200" dirty="0" smtClean="0"/>
              <a:t>.</a:t>
            </a:r>
            <a:endParaRPr lang="en-US" sz="2200" dirty="0"/>
          </a:p>
          <a:p>
            <a:pPr marL="342900" lvl="0" indent="-342900" defTabSz="457200" fontAlgn="base">
              <a:spcBef>
                <a:spcPts val="600"/>
              </a:spcBef>
              <a:spcAft>
                <a:spcPts val="600"/>
              </a:spcAft>
              <a:buFont typeface="Wingdings" charset="2"/>
              <a:buChar char="²"/>
            </a:pPr>
            <a:endParaRPr lang="en-GB" sz="2400" dirty="0">
              <a:ea typeface="ＭＳ Ｐゴシック" charset="-128"/>
              <a:cs typeface="Arial"/>
            </a:endParaRPr>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4294967295"/>
          </p:nvPr>
        </p:nvSpPr>
        <p:spPr>
          <a:xfrm>
            <a:off x="457200" y="838200"/>
            <a:ext cx="8229600" cy="5562600"/>
          </a:xfrm>
        </p:spPr>
        <p:txBody>
          <a:bodyPr/>
          <a:lstStyle/>
          <a:p>
            <a:pPr marL="533400" indent="-533400" eaLnBrk="1" hangingPunct="1">
              <a:buClr>
                <a:srgbClr val="990033"/>
              </a:buClr>
              <a:buFont typeface="Wingdings" panose="05000000000000000000" pitchFamily="2" charset="2"/>
              <a:buChar char="Ø"/>
            </a:pPr>
            <a:r>
              <a:rPr lang="en-US" altLang="en-US" sz="2400" dirty="0" smtClean="0"/>
              <a:t>Modeling is a </a:t>
            </a:r>
            <a:r>
              <a:rPr lang="en-US" altLang="en-US" sz="2400" b="1" dirty="0" smtClean="0">
                <a:solidFill>
                  <a:srgbClr val="800080"/>
                </a:solidFill>
              </a:rPr>
              <a:t>central part</a:t>
            </a:r>
            <a:r>
              <a:rPr lang="en-US" altLang="en-US" sz="2400" dirty="0" smtClean="0"/>
              <a:t> of all the activities that lead to the development of good software.</a:t>
            </a:r>
          </a:p>
          <a:p>
            <a:pPr marL="533400" indent="-533400" eaLnBrk="1" hangingPunct="1">
              <a:buClr>
                <a:srgbClr val="990033"/>
              </a:buClr>
              <a:buFont typeface="Wingdings" panose="05000000000000000000" pitchFamily="2" charset="2"/>
              <a:buNone/>
            </a:pPr>
            <a:endParaRPr lang="en-US" altLang="en-US" sz="2400" dirty="0" smtClean="0"/>
          </a:p>
          <a:p>
            <a:pPr marL="533400" indent="-533400" eaLnBrk="1" hangingPunct="1">
              <a:buClr>
                <a:srgbClr val="990033"/>
              </a:buClr>
              <a:buFont typeface="Wingdings" panose="05000000000000000000" pitchFamily="2" charset="2"/>
              <a:buChar char="Ø"/>
            </a:pPr>
            <a:r>
              <a:rPr lang="en-US" altLang="en-US" sz="2400" dirty="0" smtClean="0"/>
              <a:t>We build models to</a:t>
            </a:r>
          </a:p>
          <a:p>
            <a:pPr marL="914400" lvl="1" indent="-457200" eaLnBrk="1" hangingPunct="1">
              <a:buClr>
                <a:srgbClr val="990033"/>
              </a:buClr>
              <a:buFont typeface="Wingdings" panose="05000000000000000000" pitchFamily="2" charset="2"/>
              <a:buAutoNum type="arabicParenR"/>
            </a:pPr>
            <a:r>
              <a:rPr lang="en-US" altLang="en-US" sz="2400" dirty="0" smtClean="0"/>
              <a:t>To </a:t>
            </a:r>
            <a:r>
              <a:rPr lang="en-US" altLang="en-US" sz="2400" dirty="0" smtClean="0">
                <a:solidFill>
                  <a:srgbClr val="990033"/>
                </a:solidFill>
              </a:rPr>
              <a:t>Communicate</a:t>
            </a:r>
            <a:r>
              <a:rPr lang="en-US" altLang="en-US" sz="2400" dirty="0" smtClean="0"/>
              <a:t> the desired structure and behavior of our system.</a:t>
            </a:r>
          </a:p>
          <a:p>
            <a:pPr marL="914400" lvl="1" indent="-457200" eaLnBrk="1" hangingPunct="1">
              <a:buClr>
                <a:srgbClr val="990033"/>
              </a:buClr>
              <a:buFont typeface="Wingdings" panose="05000000000000000000" pitchFamily="2" charset="2"/>
              <a:buAutoNum type="arabicParenR"/>
            </a:pPr>
            <a:r>
              <a:rPr lang="en-US" altLang="en-US" sz="2400" dirty="0" smtClean="0"/>
              <a:t> To </a:t>
            </a:r>
            <a:r>
              <a:rPr lang="en-US" altLang="en-US" sz="2400" dirty="0" smtClean="0">
                <a:solidFill>
                  <a:srgbClr val="990033"/>
                </a:solidFill>
              </a:rPr>
              <a:t>visualize and control</a:t>
            </a:r>
            <a:r>
              <a:rPr lang="en-US" altLang="en-US" sz="2400" dirty="0" smtClean="0"/>
              <a:t> the systems architecture.</a:t>
            </a:r>
          </a:p>
          <a:p>
            <a:pPr marL="914400" lvl="1" indent="-457200" eaLnBrk="1" hangingPunct="1">
              <a:buClr>
                <a:srgbClr val="990033"/>
              </a:buClr>
              <a:buFont typeface="Wingdings" panose="05000000000000000000" pitchFamily="2" charset="2"/>
              <a:buAutoNum type="arabicParenR" startAt="3"/>
            </a:pPr>
            <a:r>
              <a:rPr lang="en-US" altLang="en-US" sz="2400" dirty="0" smtClean="0"/>
              <a:t>To </a:t>
            </a:r>
            <a:r>
              <a:rPr lang="en-US" altLang="en-US" sz="2400" dirty="0" smtClean="0">
                <a:solidFill>
                  <a:srgbClr val="990033"/>
                </a:solidFill>
              </a:rPr>
              <a:t>better understanding</a:t>
            </a:r>
            <a:r>
              <a:rPr lang="en-US" altLang="en-US" sz="2400" dirty="0" smtClean="0"/>
              <a:t> the system we are building often exposing opportunities for simplification and reuse.</a:t>
            </a:r>
          </a:p>
          <a:p>
            <a:pPr marL="914400" lvl="1" indent="-457200" eaLnBrk="1" hangingPunct="1">
              <a:buClr>
                <a:srgbClr val="990033"/>
              </a:buClr>
              <a:buFont typeface="Wingdings" panose="05000000000000000000" pitchFamily="2" charset="2"/>
              <a:buAutoNum type="arabicParenR" startAt="3"/>
            </a:pPr>
            <a:r>
              <a:rPr lang="en-US" altLang="en-US" sz="2400" dirty="0" smtClean="0"/>
              <a:t>To </a:t>
            </a:r>
            <a:r>
              <a:rPr lang="en-US" altLang="en-US" sz="2400" dirty="0" smtClean="0">
                <a:solidFill>
                  <a:srgbClr val="990033"/>
                </a:solidFill>
              </a:rPr>
              <a:t>manage risk</a:t>
            </a:r>
            <a:r>
              <a:rPr lang="en-US" altLang="en-US" sz="2400" dirty="0" smtClean="0"/>
              <a:t>.</a:t>
            </a:r>
          </a:p>
          <a:p>
            <a:pPr marL="914400" lvl="1" indent="-457200" eaLnBrk="1" hangingPunct="1">
              <a:buClr>
                <a:srgbClr val="990033"/>
              </a:buClr>
              <a:buFontTx/>
              <a:buNone/>
            </a:pPr>
            <a:endParaRPr lang="en-US" altLang="en-US" sz="2400" dirty="0" smtClean="0"/>
          </a:p>
          <a:p>
            <a:pPr marL="614401" indent="-457200">
              <a:buClr>
                <a:srgbClr val="990033"/>
              </a:buClr>
              <a:buFont typeface="Wingdings" panose="05000000000000000000" pitchFamily="2" charset="2"/>
              <a:buChar char="Ø"/>
            </a:pPr>
            <a:r>
              <a:rPr lang="en-US" altLang="en-US" sz="2700" dirty="0" smtClean="0"/>
              <a:t>Modeling is a proven and well accepted engineering tech.</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13-Aug-20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r>
              <a:rPr lang="en-US" dirty="0">
                <a:solidFill>
                  <a:srgbClr val="009900"/>
                </a:solidFill>
              </a:rPr>
              <a:t>4</a:t>
            </a:r>
            <a:endParaRPr lang="en-US" sz="2000" dirty="0">
              <a:solidFill>
                <a:srgbClr val="009900"/>
              </a:solidFill>
            </a:endParaRPr>
          </a:p>
        </p:txBody>
      </p:sp>
    </p:spTree>
    <p:extLst>
      <p:ext uri="{BB962C8B-B14F-4D97-AF65-F5344CB8AC3E}">
        <p14:creationId xmlns:p14="http://schemas.microsoft.com/office/powerpoint/2010/main" val="2235378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57051" y="763608"/>
            <a:ext cx="8229600" cy="715962"/>
          </a:xfrm>
        </p:spPr>
        <p:txBody>
          <a:bodyPr/>
          <a:lstStyle/>
          <a:p>
            <a:pPr eaLnBrk="1" hangingPunct="1"/>
            <a:r>
              <a:rPr lang="en-US" altLang="en-US" sz="3200" b="1" dirty="0" smtClean="0">
                <a:latin typeface="Times New Roman" panose="02020603050405020304" pitchFamily="18" charset="0"/>
              </a:rPr>
              <a:t>Why  Model ?</a:t>
            </a:r>
          </a:p>
        </p:txBody>
      </p:sp>
      <p:sp>
        <p:nvSpPr>
          <p:cNvPr id="87043" name="Rectangle 3"/>
          <p:cNvSpPr>
            <a:spLocks noGrp="1" noChangeArrowheads="1"/>
          </p:cNvSpPr>
          <p:nvPr>
            <p:ph type="body" idx="1"/>
          </p:nvPr>
        </p:nvSpPr>
        <p:spPr>
          <a:xfrm>
            <a:off x="539931" y="1479570"/>
            <a:ext cx="8077200" cy="5334000"/>
          </a:xfrm>
        </p:spPr>
        <p:txBody>
          <a:bodyPr/>
          <a:lstStyle/>
          <a:p>
            <a:pPr eaLnBrk="1" hangingPunct="1"/>
            <a:r>
              <a:rPr lang="en-GB" altLang="en-US" sz="2800" dirty="0" smtClean="0">
                <a:solidFill>
                  <a:srgbClr val="FF6600"/>
                </a:solidFill>
                <a:latin typeface="Times New Roman" panose="02020603050405020304" pitchFamily="18" charset="0"/>
              </a:rPr>
              <a:t>Analyse</a:t>
            </a:r>
            <a:r>
              <a:rPr lang="en-US" altLang="en-US" sz="2800" dirty="0" smtClean="0">
                <a:solidFill>
                  <a:srgbClr val="FF6600"/>
                </a:solidFill>
                <a:latin typeface="Times New Roman" panose="02020603050405020304" pitchFamily="18" charset="0"/>
              </a:rPr>
              <a:t> the problem-domain</a:t>
            </a:r>
          </a:p>
          <a:p>
            <a:pPr marL="915988" lvl="1" indent="-458788" eaLnBrk="1" hangingPunct="1"/>
            <a:r>
              <a:rPr lang="en-US" altLang="en-US" dirty="0" smtClean="0">
                <a:latin typeface="Times New Roman" panose="02020603050405020304" pitchFamily="18" charset="0"/>
              </a:rPr>
              <a:t>simplify reality</a:t>
            </a:r>
          </a:p>
          <a:p>
            <a:pPr marL="915988" lvl="1" indent="-458788" eaLnBrk="1" hangingPunct="1"/>
            <a:r>
              <a:rPr lang="en-US" altLang="en-US" dirty="0" smtClean="0">
                <a:latin typeface="Times New Roman" panose="02020603050405020304" pitchFamily="18" charset="0"/>
              </a:rPr>
              <a:t>capture requirements</a:t>
            </a:r>
          </a:p>
          <a:p>
            <a:pPr marL="915988" lvl="1" indent="-458788" eaLnBrk="1" hangingPunct="1"/>
            <a:r>
              <a:rPr lang="en-US" altLang="en-US" dirty="0" smtClean="0">
                <a:latin typeface="Times New Roman" panose="02020603050405020304" pitchFamily="18" charset="0"/>
              </a:rPr>
              <a:t>visualize the system in its entirety</a:t>
            </a:r>
          </a:p>
          <a:p>
            <a:pPr marL="915988" lvl="1" indent="-458788" eaLnBrk="1" hangingPunct="1"/>
            <a:r>
              <a:rPr lang="en-US" altLang="en-US" dirty="0" smtClean="0">
                <a:latin typeface="Times New Roman" panose="02020603050405020304" pitchFamily="18" charset="0"/>
              </a:rPr>
              <a:t>specify the structure and/or </a:t>
            </a:r>
            <a:r>
              <a:rPr lang="en-GB" altLang="en-US" dirty="0" smtClean="0">
                <a:latin typeface="Times New Roman" panose="02020603050405020304" pitchFamily="18" charset="0"/>
              </a:rPr>
              <a:t>behaviour</a:t>
            </a:r>
            <a:r>
              <a:rPr lang="en-US" altLang="en-US" dirty="0" smtClean="0">
                <a:latin typeface="Times New Roman" panose="02020603050405020304" pitchFamily="18" charset="0"/>
              </a:rPr>
              <a:t> of the system</a:t>
            </a:r>
          </a:p>
          <a:p>
            <a:pPr eaLnBrk="1" hangingPunct="1">
              <a:spcBef>
                <a:spcPct val="100000"/>
              </a:spcBef>
            </a:pPr>
            <a:r>
              <a:rPr lang="en-US" altLang="en-US" sz="2800" dirty="0" smtClean="0">
                <a:solidFill>
                  <a:srgbClr val="FF6600"/>
                </a:solidFill>
                <a:latin typeface="Times New Roman" panose="02020603050405020304" pitchFamily="18" charset="0"/>
              </a:rPr>
              <a:t>Design the solution</a:t>
            </a:r>
          </a:p>
          <a:p>
            <a:pPr marL="915988" lvl="1" indent="-458788" eaLnBrk="1" hangingPunct="1">
              <a:spcBef>
                <a:spcPct val="0"/>
              </a:spcBef>
            </a:pPr>
            <a:r>
              <a:rPr lang="en-US" altLang="en-US" dirty="0" smtClean="0">
                <a:latin typeface="Times New Roman" panose="02020603050405020304" pitchFamily="18" charset="0"/>
              </a:rPr>
              <a:t>document the solution - in terms of its structure, behaviour, etc.</a:t>
            </a:r>
          </a:p>
        </p:txBody>
      </p:sp>
      <p:sp>
        <p:nvSpPr>
          <p:cNvPr id="4" name="TextBox 3"/>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5"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13-Aug-20</a:t>
            </a:fld>
            <a:endParaRPr lang="en-US" dirty="0"/>
          </a:p>
        </p:txBody>
      </p:sp>
      <p:sp>
        <p:nvSpPr>
          <p:cNvPr id="6"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r>
              <a:rPr lang="en-US" sz="2000" dirty="0" smtClean="0">
                <a:solidFill>
                  <a:srgbClr val="009900"/>
                </a:solidFill>
              </a:rPr>
              <a:t>5</a:t>
            </a:r>
            <a:endParaRPr lang="en-US" sz="2000" dirty="0">
              <a:solidFill>
                <a:srgbClr val="009900"/>
              </a:solidFill>
            </a:endParaRPr>
          </a:p>
        </p:txBody>
      </p:sp>
    </p:spTree>
    <p:extLst>
      <p:ext uri="{BB962C8B-B14F-4D97-AF65-F5344CB8AC3E}">
        <p14:creationId xmlns:p14="http://schemas.microsoft.com/office/powerpoint/2010/main" val="2758585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dissolve">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dissolve">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dissolve">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dissolve">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dissolve">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dissolve">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dissolve">
                                      <p:cBhvr>
                                        <p:cTn id="37" dur="500"/>
                                        <p:tgtEl>
                                          <p:spTgt spid="8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96545" y="1676400"/>
            <a:ext cx="8816975" cy="5638800"/>
          </a:xfrm>
        </p:spPr>
        <p:txBody>
          <a:bodyPr>
            <a:normAutofit/>
          </a:bodyPr>
          <a:lstStyle/>
          <a:p>
            <a:pPr marL="339725" indent="-339725" eaLnBrk="1" hangingPunct="1"/>
            <a:r>
              <a:rPr lang="en-US" altLang="en-US" sz="2800" dirty="0">
                <a:solidFill>
                  <a:srgbClr val="FF6600"/>
                </a:solidFill>
                <a:latin typeface="Times New Roman" panose="02020603050405020304" pitchFamily="18" charset="0"/>
              </a:rPr>
              <a:t>Modeling achieves four aims:</a:t>
            </a:r>
          </a:p>
          <a:p>
            <a:pPr marL="682625" lvl="1" indent="-228600" eaLnBrk="1" hangingPunct="1"/>
            <a:r>
              <a:rPr lang="en-US" altLang="en-US" sz="2000" dirty="0" smtClean="0">
                <a:latin typeface="Times New Roman" panose="02020603050405020304" pitchFamily="18" charset="0"/>
              </a:rPr>
              <a:t>Helps you to </a:t>
            </a:r>
            <a:r>
              <a:rPr lang="en-US" altLang="en-US" sz="2000" b="1" dirty="0" smtClean="0">
                <a:latin typeface="Times New Roman" panose="02020603050405020304" pitchFamily="18" charset="0"/>
              </a:rPr>
              <a:t>visualize a system</a:t>
            </a:r>
            <a:r>
              <a:rPr lang="en-US" altLang="en-US" sz="2000" dirty="0" smtClean="0">
                <a:latin typeface="Times New Roman" panose="02020603050405020304" pitchFamily="18" charset="0"/>
              </a:rPr>
              <a:t> as you want it to be.</a:t>
            </a:r>
          </a:p>
          <a:p>
            <a:pPr marL="682625" lvl="1" indent="-228600" eaLnBrk="1" hangingPunct="1"/>
            <a:r>
              <a:rPr lang="en-US" altLang="en-US" sz="2000" dirty="0" smtClean="0">
                <a:latin typeface="Times New Roman" panose="02020603050405020304" pitchFamily="18" charset="0"/>
              </a:rPr>
              <a:t>Permits you to </a:t>
            </a:r>
            <a:r>
              <a:rPr lang="en-US" altLang="en-US" sz="2000" b="1" dirty="0" smtClean="0">
                <a:latin typeface="Times New Roman" panose="02020603050405020304" pitchFamily="18" charset="0"/>
              </a:rPr>
              <a:t>specify the structure or behavior of a system.</a:t>
            </a:r>
          </a:p>
          <a:p>
            <a:pPr marL="682625" lvl="1" indent="-228600" eaLnBrk="1" hangingPunct="1"/>
            <a:r>
              <a:rPr lang="en-US" altLang="en-US" sz="2000" dirty="0" smtClean="0">
                <a:latin typeface="Times New Roman" panose="02020603050405020304" pitchFamily="18" charset="0"/>
              </a:rPr>
              <a:t>Gives you a </a:t>
            </a:r>
            <a:r>
              <a:rPr lang="en-US" altLang="en-US" sz="2000" b="1" dirty="0" smtClean="0">
                <a:latin typeface="Times New Roman" panose="02020603050405020304" pitchFamily="18" charset="0"/>
              </a:rPr>
              <a:t>template that guides</a:t>
            </a:r>
            <a:r>
              <a:rPr lang="en-US" altLang="en-US" sz="2000" dirty="0" smtClean="0">
                <a:latin typeface="Times New Roman" panose="02020603050405020304" pitchFamily="18" charset="0"/>
              </a:rPr>
              <a:t> </a:t>
            </a:r>
            <a:r>
              <a:rPr lang="en-US" altLang="en-US" sz="2000" b="1" dirty="0" smtClean="0">
                <a:latin typeface="Times New Roman" panose="02020603050405020304" pitchFamily="18" charset="0"/>
              </a:rPr>
              <a:t>you in constructing</a:t>
            </a:r>
            <a:r>
              <a:rPr lang="en-US" altLang="en-US" sz="2000" dirty="0" smtClean="0">
                <a:latin typeface="Times New Roman" panose="02020603050405020304" pitchFamily="18" charset="0"/>
              </a:rPr>
              <a:t> a system.</a:t>
            </a:r>
          </a:p>
          <a:p>
            <a:pPr marL="682625" lvl="1" indent="-228600" eaLnBrk="1" hangingPunct="1"/>
            <a:r>
              <a:rPr lang="en-US" altLang="en-US" sz="2000" b="1" dirty="0" smtClean="0">
                <a:latin typeface="Times New Roman" panose="02020603050405020304" pitchFamily="18" charset="0"/>
              </a:rPr>
              <a:t>Documents the decisions</a:t>
            </a:r>
            <a:r>
              <a:rPr lang="en-US" altLang="en-US" sz="2000" dirty="0" smtClean="0">
                <a:latin typeface="Times New Roman" panose="02020603050405020304" pitchFamily="18" charset="0"/>
              </a:rPr>
              <a:t> you have made.</a:t>
            </a:r>
          </a:p>
          <a:p>
            <a:pPr marL="454025" lvl="1" indent="0" eaLnBrk="1" hangingPunct="1">
              <a:buNone/>
            </a:pPr>
            <a:endParaRPr lang="en-US" altLang="en-US" sz="2000" dirty="0" smtClean="0">
              <a:latin typeface="Times New Roman" panose="02020603050405020304" pitchFamily="18" charset="0"/>
            </a:endParaRPr>
          </a:p>
          <a:p>
            <a:pPr marL="339725" indent="-339725" eaLnBrk="1" hangingPunct="1"/>
            <a:r>
              <a:rPr lang="en-US" altLang="en-US" sz="2000" dirty="0" smtClean="0">
                <a:latin typeface="Times New Roman" panose="02020603050405020304" pitchFamily="18" charset="0"/>
              </a:rPr>
              <a:t>You build models of complex systems because you cannot comprehend such a system in its entirety.</a:t>
            </a:r>
          </a:p>
          <a:p>
            <a:pPr marL="339725" indent="-339725" eaLnBrk="1" hangingPunct="1"/>
            <a:endParaRPr lang="en-US" altLang="en-US" sz="2000" dirty="0" smtClean="0">
              <a:latin typeface="Times New Roman" panose="02020603050405020304" pitchFamily="18" charset="0"/>
            </a:endParaRPr>
          </a:p>
          <a:p>
            <a:pPr marL="339725" indent="-339725" eaLnBrk="1" hangingPunct="1"/>
            <a:r>
              <a:rPr lang="en-US" altLang="en-US" sz="2000" dirty="0" smtClean="0">
                <a:latin typeface="Times New Roman" panose="02020603050405020304" pitchFamily="18" charset="0"/>
              </a:rPr>
              <a:t>You build models to better understand the system you are developing.</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13-Aug-20</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E10BF028-A2E8-447A-A3D4-2D6349A23A14}" type="slidenum">
              <a:rPr lang="en-US" dirty="0"/>
              <a:t>6</a:t>
            </a:fld>
            <a:endParaRPr lang="en-US" sz="2000" dirty="0">
              <a:solidFill>
                <a:srgbClr val="009900"/>
              </a:solidFill>
            </a:endParaRPr>
          </a:p>
        </p:txBody>
      </p:sp>
      <p:sp>
        <p:nvSpPr>
          <p:cNvPr id="8" name="Rectangle 2"/>
          <p:cNvSpPr>
            <a:spLocks noGrp="1" noChangeArrowheads="1"/>
          </p:cNvSpPr>
          <p:nvPr>
            <p:ph type="title"/>
          </p:nvPr>
        </p:nvSpPr>
        <p:spPr>
          <a:xfrm>
            <a:off x="357051" y="763608"/>
            <a:ext cx="8229600" cy="715962"/>
          </a:xfrm>
        </p:spPr>
        <p:txBody>
          <a:bodyPr/>
          <a:lstStyle/>
          <a:p>
            <a:pPr eaLnBrk="1" hangingPunct="1"/>
            <a:r>
              <a:rPr lang="en-US" altLang="en-US" sz="3200" b="1" dirty="0" smtClean="0">
                <a:latin typeface="Times New Roman" panose="02020603050405020304" pitchFamily="18" charset="0"/>
              </a:rPr>
              <a:t>Why  Model ?</a:t>
            </a:r>
          </a:p>
        </p:txBody>
      </p:sp>
    </p:spTree>
    <p:extLst>
      <p:ext uri="{BB962C8B-B14F-4D97-AF65-F5344CB8AC3E}">
        <p14:creationId xmlns:p14="http://schemas.microsoft.com/office/powerpoint/2010/main" val="2180097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13-Aug-20</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7</a:t>
            </a:fld>
            <a:endParaRPr lang="en-US" sz="2000" dirty="0">
              <a:solidFill>
                <a:srgbClr val="009900"/>
              </a:solidFill>
            </a:endParaRPr>
          </a:p>
        </p:txBody>
      </p:sp>
      <p:sp>
        <p:nvSpPr>
          <p:cNvPr id="3" name="Rectangle 2"/>
          <p:cNvSpPr/>
          <p:nvPr/>
        </p:nvSpPr>
        <p:spPr>
          <a:xfrm>
            <a:off x="2690401" y="807423"/>
            <a:ext cx="3991798" cy="584775"/>
          </a:xfrm>
          <a:prstGeom prst="rect">
            <a:avLst/>
          </a:prstGeom>
        </p:spPr>
        <p:txBody>
          <a:bodyPr wrap="none">
            <a:spAutoFit/>
          </a:bodyPr>
          <a:lstStyle/>
          <a:p>
            <a:pPr algn="ctr"/>
            <a:r>
              <a:rPr lang="en-GB" sz="3200" b="1" dirty="0" smtClean="0"/>
              <a:t>Principles of </a:t>
            </a:r>
            <a:r>
              <a:rPr lang="en-GB" sz="3200" b="1" dirty="0" err="1" smtClean="0"/>
              <a:t>Modeling</a:t>
            </a:r>
            <a:endParaRPr lang="en-GB" sz="3200" b="1" dirty="0"/>
          </a:p>
        </p:txBody>
      </p:sp>
      <p:sp>
        <p:nvSpPr>
          <p:cNvPr id="5" name="Rectangle 2"/>
          <p:cNvSpPr>
            <a:spLocks noChangeArrowheads="1"/>
          </p:cNvSpPr>
          <p:nvPr/>
        </p:nvSpPr>
        <p:spPr bwMode="auto">
          <a:xfrm>
            <a:off x="533400" y="1830288"/>
            <a:ext cx="8305800"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rPr>
              <a:t>First principle of modeling</a:t>
            </a:r>
            <a:r>
              <a:rPr kumimoji="0" lang="en-US" altLang="en-US" sz="2400" b="0" i="0" u="none" strike="noStrike" cap="none" normalizeH="0" baseline="0" dirty="0" smtClean="0">
                <a:ln>
                  <a:noFill/>
                </a:ln>
                <a:solidFill>
                  <a:srgbClr val="333333"/>
                </a:solidFill>
                <a:effectLst/>
                <a:latin typeface="+mn-lt"/>
              </a:rPr>
              <a:t>:</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	The choice of what models to create has a profound influence on how a problem is attacked and how a solution is shaped.</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lvl="0" algn="just"/>
            <a:r>
              <a:rPr lang="en-GB" altLang="en-US" sz="2400" b="1" dirty="0">
                <a:solidFill>
                  <a:srgbClr val="333333"/>
                </a:solidFill>
                <a:latin typeface="+mn-lt"/>
              </a:rPr>
              <a:t>Second principle of </a:t>
            </a:r>
            <a:r>
              <a:rPr lang="en-GB" altLang="en-US" sz="2400" b="1" dirty="0" err="1">
                <a:solidFill>
                  <a:srgbClr val="333333"/>
                </a:solidFill>
                <a:latin typeface="+mn-lt"/>
              </a:rPr>
              <a:t>modeling</a:t>
            </a:r>
            <a:r>
              <a:rPr lang="en-GB" altLang="en-US" sz="2400" b="1" dirty="0" smtClean="0">
                <a:solidFill>
                  <a:srgbClr val="333333"/>
                </a:solidFill>
                <a:latin typeface="+mn-lt"/>
              </a:rPr>
              <a:t>:</a:t>
            </a:r>
            <a:endParaRPr lang="en-GB" altLang="en-US" sz="2400" dirty="0">
              <a:latin typeface="+mn-lt"/>
            </a:endParaRPr>
          </a:p>
          <a:p>
            <a:pPr lvl="0" algn="just"/>
            <a:endParaRPr lang="en-GB" altLang="en-US" sz="2400" dirty="0">
              <a:latin typeface="+mn-lt"/>
            </a:endParaRPr>
          </a:p>
          <a:p>
            <a:pPr lvl="0" algn="just"/>
            <a:r>
              <a:rPr lang="en-GB" altLang="en-US" sz="2400" dirty="0" smtClean="0">
                <a:latin typeface="+mn-lt"/>
              </a:rPr>
              <a:t>	Every </a:t>
            </a:r>
            <a:r>
              <a:rPr lang="en-GB" altLang="en-US" sz="2400" dirty="0">
                <a:latin typeface="+mn-lt"/>
              </a:rPr>
              <a:t>model may be expressed at different levels of precision</a:t>
            </a: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22488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13-Aug-20</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8</a:t>
            </a:fld>
            <a:endParaRPr lang="en-US" sz="2000" dirty="0">
              <a:solidFill>
                <a:srgbClr val="009900"/>
              </a:solidFill>
            </a:endParaRPr>
          </a:p>
        </p:txBody>
      </p:sp>
      <p:sp>
        <p:nvSpPr>
          <p:cNvPr id="3" name="Rectangle 2"/>
          <p:cNvSpPr/>
          <p:nvPr/>
        </p:nvSpPr>
        <p:spPr>
          <a:xfrm>
            <a:off x="2690401" y="807423"/>
            <a:ext cx="3991798" cy="584775"/>
          </a:xfrm>
          <a:prstGeom prst="rect">
            <a:avLst/>
          </a:prstGeom>
        </p:spPr>
        <p:txBody>
          <a:bodyPr wrap="none">
            <a:spAutoFit/>
          </a:bodyPr>
          <a:lstStyle/>
          <a:p>
            <a:pPr algn="ctr"/>
            <a:r>
              <a:rPr lang="en-GB" sz="3200" b="1" dirty="0" smtClean="0"/>
              <a:t>Principles of </a:t>
            </a:r>
            <a:r>
              <a:rPr lang="en-GB" sz="3200" b="1" dirty="0" err="1" smtClean="0"/>
              <a:t>Modeling</a:t>
            </a:r>
            <a:endParaRPr lang="en-GB" sz="3200" b="1" dirty="0"/>
          </a:p>
        </p:txBody>
      </p:sp>
      <p:sp>
        <p:nvSpPr>
          <p:cNvPr id="5" name="Rectangle 2"/>
          <p:cNvSpPr>
            <a:spLocks noChangeArrowheads="1"/>
          </p:cNvSpPr>
          <p:nvPr/>
        </p:nvSpPr>
        <p:spPr bwMode="auto">
          <a:xfrm>
            <a:off x="533400" y="1830288"/>
            <a:ext cx="8305800"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rPr>
              <a:t>Third principle of modeling</a:t>
            </a:r>
            <a:r>
              <a:rPr kumimoji="0" lang="en-US" altLang="en-US" sz="2400" b="0" i="0" u="none" strike="noStrike" cap="none" normalizeH="0" baseline="0" dirty="0" smtClean="0">
                <a:ln>
                  <a:noFill/>
                </a:ln>
                <a:solidFill>
                  <a:srgbClr val="333333"/>
                </a:solidFill>
                <a:effectLst/>
                <a:latin typeface="+mn-lt"/>
              </a:rPr>
              <a:t>:</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lvl="0" algn="just"/>
            <a:r>
              <a:rPr kumimoji="0" lang="en-US" altLang="en-US" sz="2400" b="0" i="0" u="none" strike="noStrike" cap="none" normalizeH="0" baseline="0" dirty="0" smtClean="0">
                <a:ln>
                  <a:noFill/>
                </a:ln>
                <a:solidFill>
                  <a:schemeClr val="tx1"/>
                </a:solidFill>
                <a:effectLst/>
                <a:latin typeface="+mn-lt"/>
              </a:rPr>
              <a:t>	</a:t>
            </a:r>
            <a:r>
              <a:rPr lang="en-GB" altLang="en-US" sz="2400" dirty="0" smtClean="0">
                <a:latin typeface="+mn-lt"/>
              </a:rPr>
              <a:t>The </a:t>
            </a:r>
            <a:r>
              <a:rPr lang="en-GB" altLang="en-US" sz="2400" dirty="0">
                <a:latin typeface="+mn-lt"/>
              </a:rPr>
              <a:t>best models are connected to reality.</a:t>
            </a:r>
            <a:endParaRPr lang="en-US" altLang="en-US" sz="2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lvl="0" algn="just"/>
            <a:r>
              <a:rPr lang="en-GB" altLang="en-US" sz="2400" b="1" dirty="0" smtClean="0">
                <a:solidFill>
                  <a:srgbClr val="333333"/>
                </a:solidFill>
                <a:latin typeface="+mn-lt"/>
              </a:rPr>
              <a:t>Fourth </a:t>
            </a:r>
            <a:r>
              <a:rPr lang="en-GB" altLang="en-US" sz="2400" b="1" dirty="0">
                <a:solidFill>
                  <a:srgbClr val="333333"/>
                </a:solidFill>
                <a:latin typeface="+mn-lt"/>
              </a:rPr>
              <a:t>principle of </a:t>
            </a:r>
            <a:r>
              <a:rPr lang="en-US" altLang="en-US" sz="2400" b="1" dirty="0">
                <a:solidFill>
                  <a:srgbClr val="333333"/>
                </a:solidFill>
              </a:rPr>
              <a:t>modeling</a:t>
            </a:r>
            <a:r>
              <a:rPr lang="en-US" altLang="en-US" sz="2400" dirty="0">
                <a:solidFill>
                  <a:srgbClr val="333333"/>
                </a:solidFill>
              </a:rPr>
              <a:t>:</a:t>
            </a:r>
            <a:endParaRPr lang="en-US" altLang="en-US" sz="2400" dirty="0"/>
          </a:p>
          <a:p>
            <a:pPr lvl="0" algn="just"/>
            <a:endParaRPr lang="en-GB" altLang="en-US" sz="2400" dirty="0">
              <a:latin typeface="+mn-lt"/>
            </a:endParaRPr>
          </a:p>
          <a:p>
            <a:pPr lvl="0" algn="just"/>
            <a:r>
              <a:rPr lang="en-GB" altLang="en-US" sz="2400" dirty="0">
                <a:latin typeface="+mn-lt"/>
              </a:rPr>
              <a:t>	No single model is sufficient. Every non-trivial system is best approached through a small set of nearly independent models.</a:t>
            </a:r>
          </a:p>
          <a:p>
            <a:pPr lvl="0" algn="just"/>
            <a:endParaRPr lang="en-GB" altLang="en-US" sz="2400" dirty="0">
              <a:latin typeface="+mn-lt"/>
            </a:endParaRPr>
          </a:p>
        </p:txBody>
      </p:sp>
    </p:spTree>
    <p:extLst>
      <p:ext uri="{BB962C8B-B14F-4D97-AF65-F5344CB8AC3E}">
        <p14:creationId xmlns:p14="http://schemas.microsoft.com/office/powerpoint/2010/main" val="271905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63706"/>
            <a:ext cx="8229600" cy="1143000"/>
          </a:xfrm>
        </p:spPr>
        <p:txBody>
          <a:bodyPr/>
          <a:lstStyle/>
          <a:p>
            <a:pPr eaLnBrk="1" hangingPunct="1"/>
            <a:r>
              <a:rPr lang="en-US" altLang="en-US" sz="3200" b="1" dirty="0" smtClean="0">
                <a:latin typeface="Times New Roman" panose="02020603050405020304" pitchFamily="18" charset="0"/>
              </a:rPr>
              <a:t>The Importance of Modeling</a:t>
            </a:r>
          </a:p>
        </p:txBody>
      </p:sp>
      <p:sp>
        <p:nvSpPr>
          <p:cNvPr id="89091" name="Rectangle 3"/>
          <p:cNvSpPr>
            <a:spLocks noGrp="1" noChangeArrowheads="1"/>
          </p:cNvSpPr>
          <p:nvPr>
            <p:ph type="body" idx="1"/>
          </p:nvPr>
        </p:nvSpPr>
        <p:spPr>
          <a:xfrm>
            <a:off x="0" y="1368347"/>
            <a:ext cx="9144000" cy="754063"/>
          </a:xfrm>
        </p:spPr>
        <p:txBody>
          <a:bodyPr>
            <a:normAutofit fontScale="92500" lnSpcReduction="20000"/>
          </a:bodyPr>
          <a:lstStyle/>
          <a:p>
            <a:pPr eaLnBrk="1" hangingPunct="1"/>
            <a:r>
              <a:rPr lang="en-US" altLang="en-US" sz="2800" dirty="0" smtClean="0">
                <a:latin typeface="Times New Roman" panose="02020603050405020304" pitchFamily="18" charset="0"/>
              </a:rPr>
              <a:t>A model is “a complete description of a system from a particular perspective.” A model is a simplification of reality. </a:t>
            </a:r>
          </a:p>
        </p:txBody>
      </p:sp>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pic>
        <p:nvPicPr>
          <p:cNvPr id="890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16" y="2499508"/>
            <a:ext cx="2819400" cy="842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116" y="3493491"/>
            <a:ext cx="2692400" cy="174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16" y="5251469"/>
            <a:ext cx="2819400" cy="1241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548063"/>
            <a:ext cx="9144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724150"/>
            <a:ext cx="3619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13-Aug-20</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9</a:t>
            </a:fld>
            <a:endParaRPr lang="en-US" sz="2000" dirty="0">
              <a:solidFill>
                <a:srgbClr val="009900"/>
              </a:solidFill>
            </a:endParaRPr>
          </a:p>
        </p:txBody>
      </p:sp>
    </p:spTree>
    <p:extLst>
      <p:ext uri="{BB962C8B-B14F-4D97-AF65-F5344CB8AC3E}">
        <p14:creationId xmlns:p14="http://schemas.microsoft.com/office/powerpoint/2010/main" val="857081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Parallax</Template>
  <TotalTime>6373</TotalTime>
  <Words>1193</Words>
  <Application>Microsoft Office PowerPoint</Application>
  <PresentationFormat>On-screen Show (4:3)</PresentationFormat>
  <Paragraphs>153</Paragraphs>
  <Slides>16</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ＭＳ Ｐゴシック</vt:lpstr>
      <vt:lpstr>Aharoni</vt:lpstr>
      <vt:lpstr>Arial</vt:lpstr>
      <vt:lpstr>Arial Unicode MS</vt:lpstr>
      <vt:lpstr>Calibri</vt:lpstr>
      <vt:lpstr>Cambria</vt:lpstr>
      <vt:lpstr>Forte</vt:lpstr>
      <vt:lpstr>Lucida Bright</vt:lpstr>
      <vt:lpstr>Lucida Calligraphy</vt:lpstr>
      <vt:lpstr>Times New Roman</vt:lpstr>
      <vt:lpstr>Wingdings</vt:lpstr>
      <vt:lpstr>ZapfHumnst BT</vt:lpstr>
      <vt:lpstr>SH_radial_light_grey</vt:lpstr>
      <vt:lpstr>PowerPoint Presentation</vt:lpstr>
      <vt:lpstr>PowerPoint Presentation</vt:lpstr>
      <vt:lpstr>PowerPoint Presentation</vt:lpstr>
      <vt:lpstr>PowerPoint Presentation</vt:lpstr>
      <vt:lpstr>Why  Model ?</vt:lpstr>
      <vt:lpstr>Why  Model ?</vt:lpstr>
      <vt:lpstr>PowerPoint Presentation</vt:lpstr>
      <vt:lpstr>PowerPoint Presentation</vt:lpstr>
      <vt:lpstr>The Importance of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618</cp:revision>
  <dcterms:created xsi:type="dcterms:W3CDTF">2014-02-03T19:53:25Z</dcterms:created>
  <dcterms:modified xsi:type="dcterms:W3CDTF">2020-08-13T17:31:37Z</dcterms:modified>
</cp:coreProperties>
</file>