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368" r:id="rId3"/>
    <p:sldId id="391" r:id="rId4"/>
    <p:sldId id="440" r:id="rId5"/>
    <p:sldId id="390" r:id="rId6"/>
    <p:sldId id="444" r:id="rId7"/>
    <p:sldId id="392" r:id="rId8"/>
    <p:sldId id="443" r:id="rId9"/>
    <p:sldId id="393" r:id="rId10"/>
    <p:sldId id="396" r:id="rId11"/>
    <p:sldId id="395"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397" r:id="rId30"/>
    <p:sldId id="415" r:id="rId31"/>
    <p:sldId id="416" r:id="rId32"/>
    <p:sldId id="418" r:id="rId33"/>
    <p:sldId id="420" r:id="rId34"/>
    <p:sldId id="417" r:id="rId35"/>
    <p:sldId id="421" r:id="rId36"/>
    <p:sldId id="445" r:id="rId37"/>
    <p:sldId id="33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28A010"/>
    <a:srgbClr val="339933"/>
    <a:srgbClr val="006600"/>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75" d="100"/>
          <a:sy n="75" d="100"/>
        </p:scale>
        <p:origin x="135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13-Aug-20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13-Aug-20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13-Aug-20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13-Aug-20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13-Aug-20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13-Aug-20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13-Aug-20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fontScale="925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a:t>
            </a:r>
            <a:r>
              <a:rPr lang="en-US" sz="4000" dirty="0" smtClean="0">
                <a:solidFill>
                  <a:schemeClr val="tx1"/>
                </a:solidFill>
              </a:rPr>
              <a:t>11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System modeling </a:t>
            </a:r>
            <a:r>
              <a:rPr lang="en-US" sz="4000" dirty="0" smtClean="0">
                <a:solidFill>
                  <a:srgbClr val="FF0000"/>
                </a:solidFill>
                <a:latin typeface="Cambria" panose="02040503050406030204" pitchFamily="18" charset="0"/>
              </a:rPr>
              <a:t>and UML</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Basics </a:t>
            </a:r>
            <a:r>
              <a:rPr lang="en-US" sz="3000" b="1" dirty="0">
                <a:solidFill>
                  <a:schemeClr val="bg1"/>
                </a:solidFill>
                <a:latin typeface="Times New Roman" panose="02020603050405020304" pitchFamily="18" charset="0"/>
                <a:cs typeface="Times New Roman" panose="02020603050405020304" pitchFamily="18" charset="0"/>
              </a:rPr>
              <a:t>of the conceptual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8049" y="1052575"/>
            <a:ext cx="8831117" cy="3046988"/>
          </a:xfrm>
          <a:prstGeom prst="rect">
            <a:avLst/>
          </a:prstGeom>
        </p:spPr>
        <p:txBody>
          <a:bodyPr wrap="square">
            <a:spAutoFit/>
          </a:bodyPr>
          <a:lstStyle/>
          <a:p>
            <a:pPr algn="just"/>
            <a:r>
              <a:rPr lang="en-US" sz="2400" b="1" dirty="0"/>
              <a:t>Inheritance:</a:t>
            </a:r>
            <a:r>
              <a:rPr lang="en-US" sz="2400" dirty="0"/>
              <a:t> Inheritance is the process of deriving a new class from the existing ones.</a:t>
            </a:r>
          </a:p>
          <a:p>
            <a:pPr algn="just"/>
            <a:endParaRPr lang="en-US" sz="2400" dirty="0"/>
          </a:p>
          <a:p>
            <a:pPr algn="just"/>
            <a:r>
              <a:rPr lang="en-US" sz="2400" b="1" dirty="0"/>
              <a:t>Polymorphism:</a:t>
            </a:r>
            <a:r>
              <a:rPr lang="en-US" sz="2400" dirty="0"/>
              <a:t> It is a mechanism of representing objects having multiple forms used for different purposes.</a:t>
            </a:r>
          </a:p>
          <a:p>
            <a:pPr algn="just"/>
            <a:endParaRPr lang="en-US" sz="2400" dirty="0"/>
          </a:p>
          <a:p>
            <a:pPr algn="just"/>
            <a:r>
              <a:rPr lang="en-US" sz="2400" b="1" dirty="0"/>
              <a:t>Encapsulation:</a:t>
            </a:r>
            <a:r>
              <a:rPr lang="en-US" sz="2400" dirty="0"/>
              <a:t> It binds the data and the object together as a single unit, enabling tight coupling between them.</a:t>
            </a:r>
          </a:p>
        </p:txBody>
      </p:sp>
    </p:spTree>
    <p:extLst>
      <p:ext uri="{BB962C8B-B14F-4D97-AF65-F5344CB8AC3E}">
        <p14:creationId xmlns:p14="http://schemas.microsoft.com/office/powerpoint/2010/main" val="4184660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UML-Building Blocks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3"/>
          <p:cNvSpPr>
            <a:spLocks noChangeArrowheads="1"/>
          </p:cNvSpPr>
          <p:nvPr/>
        </p:nvSpPr>
        <p:spPr bwMode="auto">
          <a:xfrm>
            <a:off x="1940895" y="724272"/>
            <a:ext cx="5584454" cy="567948"/>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600" dirty="0">
                <a:solidFill>
                  <a:srgbClr val="FF0000"/>
                </a:solidFill>
              </a:rPr>
              <a:t>Building Blocks of UML</a:t>
            </a:r>
          </a:p>
        </p:txBody>
      </p:sp>
      <p:sp>
        <p:nvSpPr>
          <p:cNvPr id="11" name="Rectangle 4"/>
          <p:cNvSpPr>
            <a:spLocks noChangeArrowheads="1"/>
          </p:cNvSpPr>
          <p:nvPr/>
        </p:nvSpPr>
        <p:spPr bwMode="auto">
          <a:xfrm>
            <a:off x="823987" y="1860169"/>
            <a:ext cx="2393375"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200" dirty="0"/>
              <a:t>Things</a:t>
            </a:r>
          </a:p>
        </p:txBody>
      </p:sp>
      <p:sp>
        <p:nvSpPr>
          <p:cNvPr id="12" name="Rectangle 5"/>
          <p:cNvSpPr>
            <a:spLocks noChangeArrowheads="1"/>
          </p:cNvSpPr>
          <p:nvPr/>
        </p:nvSpPr>
        <p:spPr bwMode="auto">
          <a:xfrm>
            <a:off x="3616258" y="1860169"/>
            <a:ext cx="2393375"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Relationships</a:t>
            </a:r>
          </a:p>
        </p:txBody>
      </p:sp>
      <p:sp>
        <p:nvSpPr>
          <p:cNvPr id="13" name="Rectangle 6"/>
          <p:cNvSpPr>
            <a:spLocks noChangeArrowheads="1"/>
          </p:cNvSpPr>
          <p:nvPr/>
        </p:nvSpPr>
        <p:spPr bwMode="auto">
          <a:xfrm>
            <a:off x="6488308" y="1860169"/>
            <a:ext cx="2233817"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200"/>
              <a:t>Diagrams</a:t>
            </a:r>
          </a:p>
        </p:txBody>
      </p:sp>
      <p:sp>
        <p:nvSpPr>
          <p:cNvPr id="14" name="Rectangle 7"/>
          <p:cNvSpPr>
            <a:spLocks noChangeArrowheads="1"/>
          </p:cNvSpPr>
          <p:nvPr/>
        </p:nvSpPr>
        <p:spPr bwMode="auto">
          <a:xfrm>
            <a:off x="664429" y="2996065"/>
            <a:ext cx="1755142"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Structural </a:t>
            </a:r>
          </a:p>
        </p:txBody>
      </p:sp>
      <p:sp>
        <p:nvSpPr>
          <p:cNvPr id="15" name="Rectangle 8"/>
          <p:cNvSpPr>
            <a:spLocks noChangeArrowheads="1"/>
          </p:cNvSpPr>
          <p:nvPr/>
        </p:nvSpPr>
        <p:spPr bwMode="auto">
          <a:xfrm>
            <a:off x="664429" y="3969691"/>
            <a:ext cx="1675363"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Behavioral</a:t>
            </a:r>
          </a:p>
        </p:txBody>
      </p:sp>
      <p:sp>
        <p:nvSpPr>
          <p:cNvPr id="16" name="Rectangle 9"/>
          <p:cNvSpPr>
            <a:spLocks noChangeArrowheads="1"/>
          </p:cNvSpPr>
          <p:nvPr/>
        </p:nvSpPr>
        <p:spPr bwMode="auto">
          <a:xfrm>
            <a:off x="584650" y="4862181"/>
            <a:ext cx="1834921"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Grouping</a:t>
            </a:r>
          </a:p>
        </p:txBody>
      </p:sp>
      <p:sp>
        <p:nvSpPr>
          <p:cNvPr id="17" name="Rectangle 10"/>
          <p:cNvSpPr>
            <a:spLocks noChangeArrowheads="1"/>
          </p:cNvSpPr>
          <p:nvPr/>
        </p:nvSpPr>
        <p:spPr bwMode="auto">
          <a:xfrm>
            <a:off x="584650" y="5754672"/>
            <a:ext cx="1834921"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dirty="0"/>
              <a:t>Annotational</a:t>
            </a:r>
          </a:p>
        </p:txBody>
      </p:sp>
      <p:sp>
        <p:nvSpPr>
          <p:cNvPr id="18" name="Line 11"/>
          <p:cNvSpPr>
            <a:spLocks noChangeShapeType="1"/>
          </p:cNvSpPr>
          <p:nvPr/>
        </p:nvSpPr>
        <p:spPr bwMode="auto">
          <a:xfrm flipH="1">
            <a:off x="345312" y="2022440"/>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2"/>
          <p:cNvSpPr>
            <a:spLocks noChangeShapeType="1"/>
          </p:cNvSpPr>
          <p:nvPr/>
        </p:nvSpPr>
        <p:spPr bwMode="auto">
          <a:xfrm>
            <a:off x="345312" y="2022440"/>
            <a:ext cx="0" cy="397563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3"/>
          <p:cNvSpPr>
            <a:spLocks noChangeShapeType="1"/>
          </p:cNvSpPr>
          <p:nvPr/>
        </p:nvSpPr>
        <p:spPr bwMode="auto">
          <a:xfrm>
            <a:off x="345312" y="3239472"/>
            <a:ext cx="31911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4"/>
          <p:cNvSpPr>
            <a:spLocks noChangeShapeType="1"/>
          </p:cNvSpPr>
          <p:nvPr/>
        </p:nvSpPr>
        <p:spPr bwMode="auto">
          <a:xfrm>
            <a:off x="345312" y="4213098"/>
            <a:ext cx="31911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345312" y="5105588"/>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6"/>
          <p:cNvSpPr>
            <a:spLocks noChangeShapeType="1"/>
          </p:cNvSpPr>
          <p:nvPr/>
        </p:nvSpPr>
        <p:spPr bwMode="auto">
          <a:xfrm>
            <a:off x="345312" y="5998078"/>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17"/>
          <p:cNvSpPr>
            <a:spLocks noChangeArrowheads="1"/>
          </p:cNvSpPr>
          <p:nvPr/>
        </p:nvSpPr>
        <p:spPr bwMode="auto">
          <a:xfrm>
            <a:off x="2658908" y="2752659"/>
            <a:ext cx="2074258" cy="1135897"/>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Class, Interface,</a:t>
            </a:r>
          </a:p>
          <a:p>
            <a:pPr algn="ctr" eaLnBrk="0" hangingPunct="0"/>
            <a:r>
              <a:rPr lang="en-US" altLang="en-US" sz="1400"/>
              <a:t>Active class, Use case,</a:t>
            </a:r>
          </a:p>
          <a:p>
            <a:pPr algn="ctr" eaLnBrk="0" hangingPunct="0"/>
            <a:r>
              <a:rPr lang="en-US" altLang="en-US" sz="1400"/>
              <a:t>Component,</a:t>
            </a:r>
          </a:p>
          <a:p>
            <a:pPr algn="ctr" eaLnBrk="0" hangingPunct="0"/>
            <a:r>
              <a:rPr lang="en-US" altLang="en-US" sz="1400"/>
              <a:t>Collaboration, Node</a:t>
            </a:r>
          </a:p>
          <a:p>
            <a:pPr algn="ctr" eaLnBrk="0" hangingPunct="0"/>
            <a:endParaRPr lang="en-US" altLang="en-US" sz="1400"/>
          </a:p>
        </p:txBody>
      </p:sp>
      <p:sp>
        <p:nvSpPr>
          <p:cNvPr id="25" name="Rectangle 18"/>
          <p:cNvSpPr>
            <a:spLocks noChangeArrowheads="1"/>
          </p:cNvSpPr>
          <p:nvPr/>
        </p:nvSpPr>
        <p:spPr bwMode="auto">
          <a:xfrm>
            <a:off x="2818466" y="3947564"/>
            <a:ext cx="1755142" cy="649084"/>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Interaction, </a:t>
            </a:r>
          </a:p>
          <a:p>
            <a:pPr algn="ctr" eaLnBrk="0" hangingPunct="0"/>
            <a:r>
              <a:rPr lang="en-US" altLang="en-US" sz="1400"/>
              <a:t>State Machine</a:t>
            </a:r>
          </a:p>
        </p:txBody>
      </p:sp>
      <p:sp>
        <p:nvSpPr>
          <p:cNvPr id="26" name="Rectangle 19"/>
          <p:cNvSpPr>
            <a:spLocks noChangeArrowheads="1"/>
          </p:cNvSpPr>
          <p:nvPr/>
        </p:nvSpPr>
        <p:spPr bwMode="auto">
          <a:xfrm>
            <a:off x="2898245" y="4943317"/>
            <a:ext cx="1595583" cy="486813"/>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Package</a:t>
            </a:r>
          </a:p>
        </p:txBody>
      </p:sp>
      <p:sp>
        <p:nvSpPr>
          <p:cNvPr id="27" name="Rectangle 20"/>
          <p:cNvSpPr>
            <a:spLocks noChangeArrowheads="1"/>
          </p:cNvSpPr>
          <p:nvPr/>
        </p:nvSpPr>
        <p:spPr bwMode="auto">
          <a:xfrm>
            <a:off x="2898275" y="5795239"/>
            <a:ext cx="1595583" cy="486813"/>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Note</a:t>
            </a:r>
          </a:p>
        </p:txBody>
      </p:sp>
      <p:sp>
        <p:nvSpPr>
          <p:cNvPr id="28" name="Rectangle 21"/>
          <p:cNvSpPr>
            <a:spLocks noChangeArrowheads="1"/>
          </p:cNvSpPr>
          <p:nvPr/>
        </p:nvSpPr>
        <p:spPr bwMode="auto">
          <a:xfrm>
            <a:off x="4892725" y="2996065"/>
            <a:ext cx="1595583" cy="1784981"/>
          </a:xfrm>
          <a:prstGeom prst="rect">
            <a:avLst/>
          </a:prstGeom>
          <a:solidFill>
            <a:srgbClr val="66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t>Dependency,</a:t>
            </a:r>
          </a:p>
          <a:p>
            <a:pPr algn="ctr" eaLnBrk="0" hangingPunct="0"/>
            <a:r>
              <a:rPr lang="en-US" altLang="en-US" sz="1600" dirty="0"/>
              <a:t>Generalization,</a:t>
            </a:r>
          </a:p>
          <a:p>
            <a:pPr algn="ctr" eaLnBrk="0" hangingPunct="0"/>
            <a:r>
              <a:rPr lang="en-US" altLang="en-US" sz="1600" dirty="0"/>
              <a:t>Associations,</a:t>
            </a:r>
          </a:p>
          <a:p>
            <a:pPr algn="ctr" eaLnBrk="0" hangingPunct="0"/>
            <a:r>
              <a:rPr lang="en-US" altLang="en-US" sz="1600" dirty="0"/>
              <a:t>Realization</a:t>
            </a:r>
          </a:p>
          <a:p>
            <a:pPr algn="ctr" eaLnBrk="0" hangingPunct="0"/>
            <a:endParaRPr lang="en-US" altLang="en-US" sz="1600" dirty="0"/>
          </a:p>
        </p:txBody>
      </p:sp>
      <p:sp>
        <p:nvSpPr>
          <p:cNvPr id="29" name="Rectangle 22"/>
          <p:cNvSpPr>
            <a:spLocks noChangeArrowheads="1"/>
          </p:cNvSpPr>
          <p:nvPr/>
        </p:nvSpPr>
        <p:spPr bwMode="auto">
          <a:xfrm>
            <a:off x="6807425" y="3077201"/>
            <a:ext cx="1994479" cy="2271793"/>
          </a:xfrm>
          <a:prstGeom prst="rect">
            <a:avLst/>
          </a:prstGeom>
          <a:solidFill>
            <a:srgbClr val="00CC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dirty="0"/>
              <a:t>Use case,</a:t>
            </a:r>
          </a:p>
          <a:p>
            <a:pPr algn="ctr" eaLnBrk="0" hangingPunct="0"/>
            <a:r>
              <a:rPr lang="en-US" altLang="en-US" sz="1500" dirty="0"/>
              <a:t>Class,</a:t>
            </a:r>
          </a:p>
          <a:p>
            <a:pPr algn="ctr" eaLnBrk="0" hangingPunct="0"/>
            <a:r>
              <a:rPr lang="en-US" altLang="en-US" sz="1500" dirty="0"/>
              <a:t>Object,</a:t>
            </a:r>
          </a:p>
          <a:p>
            <a:pPr algn="ctr" eaLnBrk="0" hangingPunct="0"/>
            <a:r>
              <a:rPr lang="en-US" altLang="en-US" sz="1500" dirty="0"/>
              <a:t>Sequence,</a:t>
            </a:r>
          </a:p>
          <a:p>
            <a:pPr algn="ctr" eaLnBrk="0" hangingPunct="0"/>
            <a:r>
              <a:rPr lang="en-US" altLang="en-US" sz="1500" dirty="0"/>
              <a:t>Collaboration,</a:t>
            </a:r>
          </a:p>
          <a:p>
            <a:pPr algn="ctr" eaLnBrk="0" hangingPunct="0"/>
            <a:r>
              <a:rPr lang="en-US" altLang="en-US" sz="1500" dirty="0"/>
              <a:t>State chart,</a:t>
            </a:r>
          </a:p>
          <a:p>
            <a:pPr algn="ctr" eaLnBrk="0" hangingPunct="0"/>
            <a:r>
              <a:rPr lang="en-US" altLang="en-US" sz="1500" dirty="0"/>
              <a:t>Activity,</a:t>
            </a:r>
          </a:p>
          <a:p>
            <a:pPr algn="ctr" eaLnBrk="0" hangingPunct="0"/>
            <a:r>
              <a:rPr lang="en-US" altLang="en-US" sz="1500" dirty="0"/>
              <a:t>Component,</a:t>
            </a:r>
          </a:p>
          <a:p>
            <a:pPr algn="ctr" eaLnBrk="0" hangingPunct="0"/>
            <a:r>
              <a:rPr lang="en-US" altLang="en-US" sz="1500" dirty="0"/>
              <a:t>Deployment.</a:t>
            </a:r>
          </a:p>
        </p:txBody>
      </p:sp>
      <p:sp>
        <p:nvSpPr>
          <p:cNvPr id="30" name="Line 23"/>
          <p:cNvSpPr>
            <a:spLocks noChangeShapeType="1"/>
          </p:cNvSpPr>
          <p:nvPr/>
        </p:nvSpPr>
        <p:spPr bwMode="auto">
          <a:xfrm>
            <a:off x="4733166" y="1292220"/>
            <a:ext cx="0" cy="56794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4"/>
          <p:cNvSpPr>
            <a:spLocks noChangeShapeType="1"/>
          </p:cNvSpPr>
          <p:nvPr/>
        </p:nvSpPr>
        <p:spPr bwMode="auto">
          <a:xfrm>
            <a:off x="1940895" y="1535627"/>
            <a:ext cx="510586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25"/>
          <p:cNvSpPr>
            <a:spLocks noChangeShapeType="1"/>
          </p:cNvSpPr>
          <p:nvPr/>
        </p:nvSpPr>
        <p:spPr bwMode="auto">
          <a:xfrm>
            <a:off x="1940895" y="1535627"/>
            <a:ext cx="0" cy="32454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26"/>
          <p:cNvSpPr>
            <a:spLocks noChangeShapeType="1"/>
          </p:cNvSpPr>
          <p:nvPr/>
        </p:nvSpPr>
        <p:spPr bwMode="auto">
          <a:xfrm flipH="1">
            <a:off x="7046762" y="1535627"/>
            <a:ext cx="0" cy="32454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7"/>
          <p:cNvSpPr>
            <a:spLocks noChangeShapeType="1"/>
          </p:cNvSpPr>
          <p:nvPr/>
        </p:nvSpPr>
        <p:spPr bwMode="auto">
          <a:xfrm>
            <a:off x="2419570" y="3239472"/>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8"/>
          <p:cNvSpPr>
            <a:spLocks noChangeShapeType="1"/>
          </p:cNvSpPr>
          <p:nvPr/>
        </p:nvSpPr>
        <p:spPr bwMode="auto">
          <a:xfrm>
            <a:off x="2339791" y="4213098"/>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9"/>
          <p:cNvSpPr>
            <a:spLocks noChangeShapeType="1"/>
          </p:cNvSpPr>
          <p:nvPr/>
        </p:nvSpPr>
        <p:spPr bwMode="auto">
          <a:xfrm>
            <a:off x="2419570" y="5186723"/>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0"/>
          <p:cNvSpPr>
            <a:spLocks noChangeShapeType="1"/>
          </p:cNvSpPr>
          <p:nvPr/>
        </p:nvSpPr>
        <p:spPr bwMode="auto">
          <a:xfrm>
            <a:off x="2419570" y="6079214"/>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1"/>
          <p:cNvSpPr>
            <a:spLocks noChangeShapeType="1"/>
          </p:cNvSpPr>
          <p:nvPr/>
        </p:nvSpPr>
        <p:spPr bwMode="auto">
          <a:xfrm>
            <a:off x="5610737" y="2428117"/>
            <a:ext cx="0" cy="56794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2"/>
          <p:cNvSpPr>
            <a:spLocks noChangeShapeType="1"/>
          </p:cNvSpPr>
          <p:nvPr/>
        </p:nvSpPr>
        <p:spPr bwMode="auto">
          <a:xfrm flipH="1">
            <a:off x="7764773" y="2428117"/>
            <a:ext cx="1" cy="649084"/>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2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4358116"/>
          </a:xfrm>
          <a:prstGeom prst="rect">
            <a:avLst/>
          </a:prstGeom>
        </p:spPr>
        <p:txBody>
          <a:bodyPr wrap="square">
            <a:spAutoFit/>
          </a:bodyPr>
          <a:lstStyle/>
          <a:p>
            <a:pPr marL="533400" indent="-533400"/>
            <a:r>
              <a:rPr lang="en-US" altLang="en-US" sz="2200" dirty="0"/>
              <a:t>There are </a:t>
            </a:r>
            <a:r>
              <a:rPr lang="en-US" altLang="en-US" sz="2200" dirty="0">
                <a:solidFill>
                  <a:srgbClr val="A50021"/>
                </a:solidFill>
              </a:rPr>
              <a:t>4 kinds</a:t>
            </a:r>
            <a:r>
              <a:rPr lang="en-US" altLang="en-US" sz="2200" dirty="0"/>
              <a:t> of things in the UML</a:t>
            </a:r>
          </a:p>
          <a:p>
            <a:pPr marL="990600" lvl="1" indent="-533400">
              <a:buClr>
                <a:srgbClr val="336600"/>
              </a:buClr>
              <a:buSzPct val="105000"/>
              <a:buFont typeface="Wingdings" panose="05000000000000000000" pitchFamily="2" charset="2"/>
              <a:buAutoNum type="arabicPeriod"/>
            </a:pPr>
            <a:r>
              <a:rPr lang="en-US" altLang="en-US" sz="2200" dirty="0" smtClean="0">
                <a:solidFill>
                  <a:srgbClr val="6600FF"/>
                </a:solidFill>
              </a:rPr>
              <a:t>Structural </a:t>
            </a:r>
            <a:r>
              <a:rPr lang="en-US" altLang="en-US" sz="2200" dirty="0">
                <a:solidFill>
                  <a:srgbClr val="6600FF"/>
                </a:solidFill>
              </a:rPr>
              <a:t>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Behavioral 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Grouping 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Annotational </a:t>
            </a:r>
            <a:r>
              <a:rPr lang="en-US" altLang="en-US" sz="2200" dirty="0" smtClean="0">
                <a:solidFill>
                  <a:srgbClr val="6600FF"/>
                </a:solidFill>
              </a:rPr>
              <a:t>Things</a:t>
            </a:r>
          </a:p>
          <a:p>
            <a:pPr>
              <a:buClr>
                <a:srgbClr val="336600"/>
              </a:buClr>
              <a:buSzPct val="105000"/>
            </a:pPr>
            <a:endParaRPr lang="en-US" altLang="en-US" sz="2200" b="1" u="sng" dirty="0">
              <a:solidFill>
                <a:srgbClr val="6600FF"/>
              </a:solidFill>
            </a:endParaRPr>
          </a:p>
          <a:p>
            <a:pPr>
              <a:buClr>
                <a:srgbClr val="336600"/>
              </a:buClr>
              <a:buSzPct val="105000"/>
            </a:pPr>
            <a:r>
              <a:rPr lang="en-US" altLang="en-US" sz="2200" b="1" u="sng" dirty="0" smtClean="0">
                <a:solidFill>
                  <a:srgbClr val="6600FF"/>
                </a:solidFill>
              </a:rPr>
              <a:t>Structural </a:t>
            </a:r>
            <a:r>
              <a:rPr lang="en-US" altLang="en-US" sz="2200" b="1" u="sng" dirty="0">
                <a:solidFill>
                  <a:srgbClr val="6600FF"/>
                </a:solidFill>
              </a:rPr>
              <a:t>Things</a:t>
            </a:r>
            <a:endParaRPr lang="en-US" altLang="en-US" sz="2200" dirty="0">
              <a:solidFill>
                <a:srgbClr val="6600FF"/>
              </a:solidFill>
            </a:endParaRPr>
          </a:p>
          <a:p>
            <a:pPr marL="533400" lvl="0" indent="-533400" fontAlgn="base">
              <a:spcBef>
                <a:spcPct val="20000"/>
              </a:spcBef>
              <a:spcAft>
                <a:spcPct val="0"/>
              </a:spcAft>
              <a:buClr>
                <a:srgbClr val="D60093"/>
              </a:buClr>
              <a:buSzPct val="125000"/>
              <a:buFont typeface="Wingdings" panose="05000000000000000000" pitchFamily="2" charset="2"/>
              <a:buChar char="Ø"/>
            </a:pPr>
            <a:r>
              <a:rPr lang="en-US" altLang="en-US" sz="2200" dirty="0">
                <a:solidFill>
                  <a:srgbClr val="000000"/>
                </a:solidFill>
              </a:rPr>
              <a:t>Structural things are the </a:t>
            </a:r>
            <a:r>
              <a:rPr lang="en-US" altLang="en-US" sz="2200" b="1" dirty="0">
                <a:solidFill>
                  <a:srgbClr val="6600CC"/>
                </a:solidFill>
              </a:rPr>
              <a:t>nouns of UML models</a:t>
            </a:r>
            <a:r>
              <a:rPr lang="en-US" altLang="en-US" sz="2200" dirty="0">
                <a:solidFill>
                  <a:srgbClr val="000000"/>
                </a:solidFill>
              </a:rPr>
              <a:t>. These are mostly </a:t>
            </a:r>
            <a:r>
              <a:rPr lang="en-US" altLang="en-US" sz="2200" dirty="0">
                <a:solidFill>
                  <a:srgbClr val="D60093"/>
                </a:solidFill>
              </a:rPr>
              <a:t>static</a:t>
            </a:r>
            <a:r>
              <a:rPr lang="en-US" altLang="en-US" sz="2200" dirty="0">
                <a:solidFill>
                  <a:srgbClr val="000000"/>
                </a:solidFill>
              </a:rPr>
              <a:t> parts of a model, representing elements that are either conceptual or physical.</a:t>
            </a:r>
          </a:p>
          <a:p>
            <a:pPr marL="533400" lvl="0" indent="-533400" fontAlgn="base">
              <a:spcBef>
                <a:spcPct val="20000"/>
              </a:spcBef>
              <a:spcAft>
                <a:spcPct val="0"/>
              </a:spcAft>
              <a:buClr>
                <a:srgbClr val="D60093"/>
              </a:buClr>
              <a:buSzPct val="125000"/>
            </a:pPr>
            <a:endParaRPr lang="en-US" altLang="en-US" sz="2200" b="1" dirty="0" smtClean="0">
              <a:solidFill>
                <a:srgbClr val="000000"/>
              </a:solidFill>
            </a:endParaRPr>
          </a:p>
          <a:p>
            <a:pPr marL="533400" lvl="0" indent="-533400" fontAlgn="base">
              <a:spcBef>
                <a:spcPct val="20000"/>
              </a:spcBef>
              <a:spcAft>
                <a:spcPct val="0"/>
              </a:spcAft>
              <a:buClr>
                <a:srgbClr val="D60093"/>
              </a:buClr>
              <a:buSzPct val="125000"/>
            </a:pPr>
            <a:r>
              <a:rPr lang="en-US" altLang="en-US" sz="2200" b="1" dirty="0" smtClean="0">
                <a:solidFill>
                  <a:srgbClr val="000000"/>
                </a:solidFill>
              </a:rPr>
              <a:t>There </a:t>
            </a:r>
            <a:r>
              <a:rPr lang="en-US" altLang="en-US" sz="2200" b="1" dirty="0">
                <a:solidFill>
                  <a:srgbClr val="000000"/>
                </a:solidFill>
              </a:rPr>
              <a:t>are 7 kinds of Structural things</a:t>
            </a:r>
            <a:r>
              <a:rPr lang="en-US" altLang="en-US" sz="2200" b="1" dirty="0" smtClean="0">
                <a:solidFill>
                  <a:srgbClr val="000000"/>
                </a:solidFill>
              </a:rPr>
              <a:t>:</a:t>
            </a:r>
            <a:endParaRPr lang="en-US" altLang="en-US" sz="2200" b="1" dirty="0">
              <a:solidFill>
                <a:srgbClr val="000000"/>
              </a:solidFill>
            </a:endParaRPr>
          </a:p>
        </p:txBody>
      </p:sp>
      <p:sp>
        <p:nvSpPr>
          <p:cNvPr id="5" name="Rectangle 4"/>
          <p:cNvSpPr/>
          <p:nvPr/>
        </p:nvSpPr>
        <p:spPr>
          <a:xfrm>
            <a:off x="705394" y="4940890"/>
            <a:ext cx="2362200" cy="1366528"/>
          </a:xfrm>
          <a:prstGeom prst="rect">
            <a:avLst/>
          </a:prstGeom>
        </p:spPr>
        <p:txBody>
          <a:bodyPr wrap="square">
            <a:spAutoFit/>
          </a:bodyPr>
          <a:lstStyle/>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Class</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Interface</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Collaboration</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Use </a:t>
            </a:r>
            <a:r>
              <a:rPr lang="en-US" altLang="en-US" dirty="0" smtClean="0">
                <a:solidFill>
                  <a:srgbClr val="000000"/>
                </a:solidFill>
              </a:rPr>
              <a:t>case</a:t>
            </a:r>
          </a:p>
        </p:txBody>
      </p:sp>
      <p:sp>
        <p:nvSpPr>
          <p:cNvPr id="9" name="Rectangle 8"/>
          <p:cNvSpPr/>
          <p:nvPr/>
        </p:nvSpPr>
        <p:spPr>
          <a:xfrm>
            <a:off x="3082834" y="4940890"/>
            <a:ext cx="4572000" cy="1034129"/>
          </a:xfrm>
          <a:prstGeom prst="rect">
            <a:avLst/>
          </a:prstGeom>
        </p:spPr>
        <p:txBody>
          <a:bodyPr>
            <a:spAutoFit/>
          </a:bodyPr>
          <a:lstStyle/>
          <a:p>
            <a:pPr marL="533400" lvl="0" indent="-533400" fontAlgn="base">
              <a:spcBef>
                <a:spcPct val="20000"/>
              </a:spcBef>
              <a:spcAft>
                <a:spcPct val="0"/>
              </a:spcAft>
              <a:buClr>
                <a:srgbClr val="D60093"/>
              </a:buClr>
              <a:buFont typeface="Wingdings" panose="05000000000000000000" pitchFamily="2" charset="2"/>
              <a:buChar char="§"/>
            </a:pPr>
            <a:r>
              <a:rPr lang="en-US" altLang="en-US" dirty="0" smtClean="0">
                <a:solidFill>
                  <a:srgbClr val="000000"/>
                </a:solidFill>
              </a:rPr>
              <a:t>Actor</a:t>
            </a:r>
            <a:endParaRPr lang="en-US" altLang="en-US" dirty="0">
              <a:solidFill>
                <a:srgbClr val="000000"/>
              </a:solidFill>
            </a:endParaRP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Component</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Node</a:t>
            </a:r>
            <a:endParaRPr lang="en-US" dirty="0"/>
          </a:p>
        </p:txBody>
      </p:sp>
    </p:spTree>
    <p:extLst>
      <p:ext uri="{BB962C8B-B14F-4D97-AF65-F5344CB8AC3E}">
        <p14:creationId xmlns:p14="http://schemas.microsoft.com/office/powerpoint/2010/main" val="2545761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308324"/>
          </a:xfrm>
          <a:prstGeom prst="rect">
            <a:avLst/>
          </a:prstGeom>
        </p:spPr>
        <p:txBody>
          <a:bodyPr wrap="square">
            <a:spAutoFit/>
          </a:bodyPr>
          <a:lstStyle/>
          <a:p>
            <a:pPr marL="533400" lvl="0" indent="-533400" fontAlgn="base">
              <a:spcBef>
                <a:spcPct val="20000"/>
              </a:spcBef>
              <a:spcAft>
                <a:spcPct val="0"/>
              </a:spcAft>
              <a:buClr>
                <a:srgbClr val="000000"/>
              </a:buClr>
              <a:buFont typeface="Wingdings" panose="05000000000000000000" pitchFamily="2" charset="2"/>
              <a:buAutoNum type="arabicParenBoth"/>
            </a:pPr>
            <a:r>
              <a:rPr lang="en-US" altLang="en-US" sz="2400" b="1" u="sng" dirty="0">
                <a:solidFill>
                  <a:srgbClr val="D60093"/>
                </a:solidFill>
              </a:rPr>
              <a:t>Class:-</a:t>
            </a:r>
          </a:p>
          <a:p>
            <a:pPr marL="533400" lvl="0" indent="-533400" fontAlgn="base">
              <a:spcBef>
                <a:spcPct val="20000"/>
              </a:spcBef>
              <a:spcAft>
                <a:spcPct val="0"/>
              </a:spcAft>
            </a:pPr>
            <a:r>
              <a:rPr lang="en-US" altLang="en-US" sz="2400" dirty="0">
                <a:solidFill>
                  <a:srgbClr val="D60093"/>
                </a:solidFill>
              </a:rPr>
              <a:t>        </a:t>
            </a:r>
            <a:r>
              <a:rPr lang="en-US" altLang="en-US" sz="2400" b="1" dirty="0">
                <a:solidFill>
                  <a:srgbClr val="000000"/>
                </a:solidFill>
              </a:rPr>
              <a:t>A class is a </a:t>
            </a:r>
            <a:r>
              <a:rPr lang="en-US" altLang="en-US" sz="2400" b="1" dirty="0">
                <a:solidFill>
                  <a:srgbClr val="3333CC"/>
                </a:solidFill>
              </a:rPr>
              <a:t>description of a set of objects</a:t>
            </a:r>
            <a:r>
              <a:rPr lang="en-US" altLang="en-US" sz="2400" b="1" dirty="0">
                <a:solidFill>
                  <a:srgbClr val="000000"/>
                </a:solidFill>
              </a:rPr>
              <a:t> that share the same attributes, operations, relationships and semantics.</a:t>
            </a:r>
          </a:p>
          <a:p>
            <a:pPr marL="533400" lvl="0" indent="-533400" fontAlgn="base">
              <a:spcBef>
                <a:spcPct val="20000"/>
              </a:spcBef>
              <a:spcAft>
                <a:spcPct val="0"/>
              </a:spcAft>
            </a:pPr>
            <a:r>
              <a:rPr lang="en-US" altLang="en-US" sz="2400" b="1" dirty="0">
                <a:solidFill>
                  <a:srgbClr val="000000"/>
                </a:solidFill>
              </a:rPr>
              <a:t>       A class implements one or more interfaces.</a:t>
            </a:r>
            <a:r>
              <a:rPr lang="en-US" altLang="en-US" sz="2800" b="1" dirty="0">
                <a:solidFill>
                  <a:srgbClr val="3333CC"/>
                </a:solidFill>
              </a:rPr>
              <a:t> </a:t>
            </a:r>
            <a:endParaRPr lang="en-US" altLang="en-US" sz="2800" b="1" dirty="0" smtClean="0">
              <a:solidFill>
                <a:srgbClr val="3333CC"/>
              </a:solidFill>
            </a:endParaRPr>
          </a:p>
          <a:p>
            <a:pPr marL="533400" lvl="0" indent="-533400" fontAlgn="base">
              <a:spcBef>
                <a:spcPct val="20000"/>
              </a:spcBef>
              <a:spcAft>
                <a:spcPct val="0"/>
              </a:spcAft>
            </a:pPr>
            <a:endParaRPr lang="en-US" altLang="en-US" sz="2800" b="1" dirty="0">
              <a:solidFill>
                <a:srgbClr val="3333CC"/>
              </a:solidFill>
            </a:endParaRPr>
          </a:p>
        </p:txBody>
      </p:sp>
      <p:pic>
        <p:nvPicPr>
          <p:cNvPr id="6" name="Picture 5"/>
          <p:cNvPicPr>
            <a:picLocks noChangeAspect="1"/>
          </p:cNvPicPr>
          <p:nvPr/>
        </p:nvPicPr>
        <p:blipFill>
          <a:blip r:embed="rId2"/>
          <a:stretch>
            <a:fillRect/>
          </a:stretch>
        </p:blipFill>
        <p:spPr>
          <a:xfrm>
            <a:off x="1190462" y="2700850"/>
            <a:ext cx="6883744" cy="2909888"/>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104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921073"/>
          </a:xfrm>
          <a:prstGeom prst="rect">
            <a:avLst/>
          </a:prstGeom>
        </p:spPr>
        <p:txBody>
          <a:bodyPr wrap="square">
            <a:spAutoFit/>
          </a:bodyPr>
          <a:lstStyle/>
          <a:p>
            <a:pPr marL="342900" lvl="0" indent="-342900" fontAlgn="base">
              <a:spcBef>
                <a:spcPct val="20000"/>
              </a:spcBef>
              <a:spcAft>
                <a:spcPct val="0"/>
              </a:spcAft>
            </a:pPr>
            <a:r>
              <a:rPr lang="en-US" altLang="en-US" sz="2400" b="1" dirty="0">
                <a:solidFill>
                  <a:srgbClr val="000000"/>
                </a:solidFill>
              </a:rPr>
              <a:t>(2)</a:t>
            </a:r>
            <a:r>
              <a:rPr lang="en-US" altLang="en-US" sz="2400" dirty="0">
                <a:solidFill>
                  <a:srgbClr val="000000"/>
                </a:solidFill>
              </a:rPr>
              <a:t> </a:t>
            </a:r>
            <a:r>
              <a:rPr lang="en-US" altLang="en-US" sz="2800" u="sng" dirty="0">
                <a:solidFill>
                  <a:srgbClr val="D60093"/>
                </a:solidFill>
              </a:rPr>
              <a:t>Interface</a:t>
            </a:r>
            <a:r>
              <a:rPr lang="en-US" altLang="en-US" sz="2800" u="sng" dirty="0" smtClean="0">
                <a:solidFill>
                  <a:srgbClr val="D60093"/>
                </a:solidFill>
              </a:rPr>
              <a: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smtClean="0">
                <a:solidFill>
                  <a:srgbClr val="000000"/>
                </a:solidFill>
              </a:rPr>
              <a:t> Interface is a collection of operations that </a:t>
            </a:r>
            <a:r>
              <a:rPr lang="en-US" altLang="en-US" sz="2400" dirty="0" smtClean="0">
                <a:solidFill>
                  <a:srgbClr val="3333CC"/>
                </a:solidFill>
              </a:rPr>
              <a:t>specify a service of a class or component.</a:t>
            </a:r>
            <a:endParaRPr lang="en-US" altLang="en-US" sz="2400" dirty="0">
              <a:solidFill>
                <a:srgbClr val="3333CC"/>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An interface describes the </a:t>
            </a:r>
            <a:r>
              <a:rPr lang="en-US" altLang="en-US" sz="2400" dirty="0">
                <a:solidFill>
                  <a:srgbClr val="3333CC"/>
                </a:solidFill>
              </a:rPr>
              <a:t>externally visible behavior of that element</a:t>
            </a:r>
            <a:r>
              <a:rPr lang="en-US" altLang="en-US" sz="2400" dirty="0" smtClean="0">
                <a:solidFill>
                  <a:srgbClr val="3333CC"/>
                </a:solidFill>
              </a:rPr>
              <a: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An interface </a:t>
            </a:r>
            <a:r>
              <a:rPr lang="en-US" altLang="en-US" sz="2400" dirty="0">
                <a:solidFill>
                  <a:srgbClr val="3333CC"/>
                </a:solidFill>
              </a:rPr>
              <a:t>defines a set of operation specifications</a:t>
            </a:r>
            <a:r>
              <a:rPr lang="en-US" altLang="en-US" sz="2400" dirty="0">
                <a:solidFill>
                  <a:srgbClr val="000000"/>
                </a:solidFill>
              </a:rPr>
              <a:t> but </a:t>
            </a:r>
            <a:r>
              <a:rPr lang="en-US" altLang="en-US" sz="2400" dirty="0">
                <a:solidFill>
                  <a:srgbClr val="D60093"/>
                </a:solidFill>
              </a:rPr>
              <a:t>never a set of operation implementations</a:t>
            </a:r>
            <a:r>
              <a:rPr lang="en-US" altLang="en-US" sz="2400" dirty="0" smtClean="0">
                <a:solidFill>
                  <a:srgbClr val="000000"/>
                </a:solidFill>
              </a:rPr>
              <a:t>.</a:t>
            </a: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Graphically, an interface is represented as a circle with its name.</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800" dirty="0">
              <a:solidFill>
                <a:srgbClr val="3333CC"/>
              </a:solidFill>
              <a:latin typeface="Arial"/>
            </a:endParaRPr>
          </a:p>
        </p:txBody>
      </p:sp>
      <p:pic>
        <p:nvPicPr>
          <p:cNvPr id="5" name="Picture 4"/>
          <p:cNvPicPr>
            <a:picLocks noChangeAspect="1"/>
          </p:cNvPicPr>
          <p:nvPr/>
        </p:nvPicPr>
        <p:blipFill>
          <a:blip r:embed="rId2"/>
          <a:stretch>
            <a:fillRect/>
          </a:stretch>
        </p:blipFill>
        <p:spPr>
          <a:xfrm>
            <a:off x="3581400" y="4114800"/>
            <a:ext cx="2286000" cy="2010578"/>
          </a:xfrm>
          <a:prstGeom prst="rect">
            <a:avLst/>
          </a:prstGeom>
        </p:spPr>
      </p:pic>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784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785652"/>
          </a:xfrm>
          <a:prstGeom prst="rect">
            <a:avLst/>
          </a:prstGeom>
        </p:spPr>
        <p:txBody>
          <a:bodyPr wrap="square">
            <a:spAutoFit/>
          </a:bodyPr>
          <a:lstStyle/>
          <a:p>
            <a:pPr marL="342900" lvl="0" indent="-342900" fontAlgn="base">
              <a:lnSpc>
                <a:spcPct val="90000"/>
              </a:lnSpc>
              <a:spcBef>
                <a:spcPct val="20000"/>
              </a:spcBef>
              <a:spcAft>
                <a:spcPct val="0"/>
              </a:spcAft>
            </a:pPr>
            <a:r>
              <a:rPr lang="en-US" altLang="en-US" sz="2400" dirty="0">
                <a:solidFill>
                  <a:srgbClr val="000000"/>
                </a:solidFill>
              </a:rPr>
              <a:t>(3) </a:t>
            </a:r>
            <a:r>
              <a:rPr lang="en-US" altLang="en-US" sz="2400" u="sng" dirty="0">
                <a:solidFill>
                  <a:srgbClr val="D60093"/>
                </a:solidFill>
              </a:rPr>
              <a:t>Collaboration:-</a:t>
            </a: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D60093"/>
                </a:solidFill>
              </a:rPr>
              <a:t> </a:t>
            </a:r>
            <a:r>
              <a:rPr lang="en-US" altLang="en-US" sz="2400" dirty="0">
                <a:solidFill>
                  <a:srgbClr val="000000"/>
                </a:solidFill>
              </a:rPr>
              <a:t>A collaboration </a:t>
            </a:r>
            <a:r>
              <a:rPr lang="en-US" altLang="en-US" sz="2400" dirty="0">
                <a:solidFill>
                  <a:srgbClr val="3333CC"/>
                </a:solidFill>
              </a:rPr>
              <a:t>defines an interaction</a:t>
            </a:r>
            <a:r>
              <a:rPr lang="en-US" altLang="en-US" sz="2400" dirty="0">
                <a:solidFill>
                  <a:srgbClr val="000000"/>
                </a:solidFill>
              </a:rPr>
              <a:t> and is a </a:t>
            </a:r>
            <a:r>
              <a:rPr lang="en-US" altLang="en-US" sz="2400" dirty="0">
                <a:solidFill>
                  <a:srgbClr val="3333CC"/>
                </a:solidFill>
              </a:rPr>
              <a:t>society of roles</a:t>
            </a:r>
            <a:r>
              <a:rPr lang="en-US" altLang="en-US" sz="2400" dirty="0">
                <a:solidFill>
                  <a:srgbClr val="000000"/>
                </a:solidFill>
              </a:rPr>
              <a:t> and other elements that work together to provide some cooperative behavior.</a:t>
            </a:r>
          </a:p>
          <a:p>
            <a:pPr marL="342900" lvl="0" indent="-342900" fontAlgn="base">
              <a:lnSpc>
                <a:spcPct val="90000"/>
              </a:lnSpc>
              <a:spcBef>
                <a:spcPct val="20000"/>
              </a:spcBef>
              <a:spcAft>
                <a:spcPct val="0"/>
              </a:spcAft>
              <a:buClr>
                <a:srgbClr val="3333CC"/>
              </a:buClr>
            </a:pPr>
            <a:endParaRPr lang="en-US" altLang="en-US" sz="2400" dirty="0">
              <a:solidFill>
                <a:srgbClr val="000000"/>
              </a:solidFill>
            </a:endParaRP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Therefore, collaboration have </a:t>
            </a:r>
            <a:r>
              <a:rPr lang="en-US" altLang="en-US" sz="2400" dirty="0">
                <a:solidFill>
                  <a:srgbClr val="3333CC"/>
                </a:solidFill>
              </a:rPr>
              <a:t>structural as well as behavioral dimensions.</a:t>
            </a:r>
          </a:p>
          <a:p>
            <a:pPr marL="342900" lvl="0" indent="-342900" fontAlgn="base">
              <a:lnSpc>
                <a:spcPct val="90000"/>
              </a:lnSpc>
              <a:spcBef>
                <a:spcPct val="20000"/>
              </a:spcBef>
              <a:spcAft>
                <a:spcPct val="0"/>
              </a:spcAft>
              <a:buClr>
                <a:srgbClr val="3333CC"/>
              </a:buClr>
              <a:buFont typeface="Wingdings" panose="05000000000000000000" pitchFamily="2" charset="2"/>
              <a:buChar char="§"/>
            </a:pPr>
            <a:endParaRPr lang="en-US" altLang="en-US" sz="2400" dirty="0">
              <a:solidFill>
                <a:srgbClr val="3333CC"/>
              </a:solidFill>
            </a:endParaRP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Graphically a collaboration is represented as an </a:t>
            </a:r>
            <a:r>
              <a:rPr lang="en-US" altLang="en-US" sz="2400" dirty="0">
                <a:solidFill>
                  <a:srgbClr val="3333CC"/>
                </a:solidFill>
              </a:rPr>
              <a:t>ellipse with dashed lines</a:t>
            </a:r>
            <a:r>
              <a:rPr lang="en-US" altLang="en-US" sz="2400" dirty="0">
                <a:solidFill>
                  <a:srgbClr val="000000"/>
                </a:solidFill>
              </a:rPr>
              <a:t>, usually including only its name.</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621" y="4403733"/>
            <a:ext cx="3392874" cy="2044712"/>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047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182410"/>
          </a:xfrm>
          <a:prstGeom prst="rect">
            <a:avLst/>
          </a:prstGeom>
        </p:spPr>
        <p:txBody>
          <a:bodyPr wrap="square">
            <a:spAutoFit/>
          </a:bodyPr>
          <a:lstStyle/>
          <a:p>
            <a:pPr marL="342900" lvl="0" indent="-342900" fontAlgn="base">
              <a:spcBef>
                <a:spcPct val="20000"/>
              </a:spcBef>
              <a:spcAft>
                <a:spcPct val="0"/>
              </a:spcAft>
            </a:pPr>
            <a:r>
              <a:rPr lang="en-US" altLang="en-US" sz="2800" dirty="0">
                <a:solidFill>
                  <a:srgbClr val="000000"/>
                </a:solidFill>
                <a:latin typeface="Arial"/>
              </a:rPr>
              <a:t>(4</a:t>
            </a:r>
            <a:r>
              <a:rPr lang="en-US" altLang="en-US" sz="2400" dirty="0">
                <a:solidFill>
                  <a:srgbClr val="000000"/>
                </a:solidFill>
              </a:rPr>
              <a:t>) </a:t>
            </a:r>
            <a:r>
              <a:rPr lang="en-US" altLang="en-US" sz="2400" u="sng" dirty="0">
                <a:solidFill>
                  <a:srgbClr val="D60093"/>
                </a:solidFill>
              </a:rPr>
              <a:t>Use case</a:t>
            </a:r>
            <a:r>
              <a:rPr lang="en-US" altLang="en-US" sz="2400" u="sng" dirty="0" smtClean="0">
                <a:solidFill>
                  <a:srgbClr val="D60093"/>
                </a:solidFill>
              </a:rPr>
              <a:t>:-</a:t>
            </a:r>
            <a:endParaRPr lang="en-US" altLang="en-US" sz="2400" u="sng" dirty="0">
              <a:solidFill>
                <a:srgbClr val="D60093"/>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Use case is a </a:t>
            </a:r>
            <a:r>
              <a:rPr lang="en-US" altLang="en-US" sz="2400" dirty="0">
                <a:solidFill>
                  <a:srgbClr val="D60093"/>
                </a:solidFill>
              </a:rPr>
              <a:t>description of set of sequence of actions</a:t>
            </a:r>
            <a:r>
              <a:rPr lang="en-US" altLang="en-US" sz="2400" dirty="0">
                <a:solidFill>
                  <a:srgbClr val="000000"/>
                </a:solidFill>
              </a:rPr>
              <a:t> that a system performs, which results a value to a particular actor.</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use case is </a:t>
            </a:r>
            <a:r>
              <a:rPr lang="en-US" altLang="en-US" sz="2400" dirty="0">
                <a:solidFill>
                  <a:srgbClr val="3333CC"/>
                </a:solidFill>
              </a:rPr>
              <a:t>used to structure the behavioral things</a:t>
            </a:r>
            <a:r>
              <a:rPr lang="en-US" altLang="en-US" sz="2400" dirty="0">
                <a:solidFill>
                  <a:srgbClr val="000000"/>
                </a:solidFill>
              </a:rPr>
              <a:t> in a model</a:t>
            </a:r>
            <a:r>
              <a:rPr lang="en-US" altLang="en-US" sz="2400" dirty="0" smtClean="0">
                <a:solidFill>
                  <a:srgbClr val="000000"/>
                </a:solidFill>
              </a:rPr>
              <a:t>.</a:t>
            </a:r>
          </a:p>
          <a:p>
            <a:pPr marL="342900" indent="-342900" fontAlgn="base">
              <a:spcBef>
                <a:spcPct val="20000"/>
              </a:spcBef>
              <a:spcAft>
                <a:spcPct val="0"/>
              </a:spcAft>
              <a:buClr>
                <a:srgbClr val="3333CC"/>
              </a:buClr>
              <a:buFont typeface="Wingdings" panose="05000000000000000000" pitchFamily="2" charset="2"/>
              <a:buChar char="§"/>
            </a:pPr>
            <a:r>
              <a:rPr lang="en-US" altLang="en-US" sz="2400" dirty="0"/>
              <a:t>A use case is realized by a collaboration.</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800" dirty="0">
              <a:solidFill>
                <a:srgbClr val="000000"/>
              </a:solidFill>
              <a:latin typeface="Aria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581400"/>
            <a:ext cx="3291138" cy="2476500"/>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397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1335750"/>
          </a:xfrm>
          <a:prstGeom prst="rect">
            <a:avLst/>
          </a:prstGeom>
        </p:spPr>
        <p:txBody>
          <a:bodyPr wrap="square">
            <a:spAutoFit/>
          </a:bodyPr>
          <a:lstStyle/>
          <a:p>
            <a:pPr marL="342900" lvl="0" indent="-342900" fontAlgn="base">
              <a:spcBef>
                <a:spcPct val="20000"/>
              </a:spcBef>
              <a:spcAft>
                <a:spcPct val="0"/>
              </a:spcAft>
            </a:pPr>
            <a:r>
              <a:rPr lang="en-US" altLang="en-US" sz="2800" dirty="0" smtClean="0">
                <a:solidFill>
                  <a:srgbClr val="000000"/>
                </a:solidFill>
                <a:latin typeface="Arial"/>
              </a:rPr>
              <a:t>(5)</a:t>
            </a:r>
            <a:r>
              <a:rPr lang="en-US" altLang="en-US" sz="2400" dirty="0" smtClean="0">
                <a:solidFill>
                  <a:srgbClr val="000000"/>
                </a:solidFill>
              </a:rPr>
              <a:t> </a:t>
            </a:r>
            <a:r>
              <a:rPr lang="en-US" altLang="en-US" sz="2400" u="sng" dirty="0" smtClean="0">
                <a:solidFill>
                  <a:srgbClr val="D60093"/>
                </a:solidFill>
              </a:rPr>
              <a:t>Actor:-</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Actor: It comes under the use case diagrams. It is an object that interacts with the system, for example, a user.</a:t>
            </a:r>
            <a:endParaRPr lang="en-US" altLang="en-US" sz="2800" dirty="0">
              <a:solidFill>
                <a:srgbClr val="000000"/>
              </a:solidFill>
              <a:latin typeface="Aria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594" y="2667000"/>
            <a:ext cx="1624927" cy="2190750"/>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167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529923"/>
          </a:xfrm>
          <a:prstGeom prst="rect">
            <a:avLst/>
          </a:prstGeom>
        </p:spPr>
        <p:txBody>
          <a:bodyPr wrap="square">
            <a:spAutoFit/>
          </a:bodyPr>
          <a:lstStyle/>
          <a:p>
            <a:pPr marL="342900" lvl="0" indent="-342900" fontAlgn="base">
              <a:spcBef>
                <a:spcPct val="20000"/>
              </a:spcBef>
              <a:spcAft>
                <a:spcPct val="0"/>
              </a:spcAft>
            </a:pPr>
            <a:r>
              <a:rPr lang="en-US" altLang="en-US" sz="2400" dirty="0">
                <a:solidFill>
                  <a:srgbClr val="000000"/>
                </a:solidFill>
              </a:rPr>
              <a:t>(6) </a:t>
            </a:r>
            <a:r>
              <a:rPr lang="en-US" altLang="en-US" sz="2400" u="sng" dirty="0">
                <a:solidFill>
                  <a:srgbClr val="D60093"/>
                </a:solidFill>
              </a:rPr>
              <a:t>Component:-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component is a </a:t>
            </a:r>
            <a:r>
              <a:rPr lang="en-US" altLang="en-US" sz="2400" dirty="0">
                <a:solidFill>
                  <a:srgbClr val="3333CC"/>
                </a:solidFill>
              </a:rPr>
              <a:t>physical and replaceable part</a:t>
            </a:r>
            <a:r>
              <a:rPr lang="en-US" altLang="en-US" sz="2400" dirty="0">
                <a:solidFill>
                  <a:srgbClr val="000000"/>
                </a:solidFill>
              </a:rPr>
              <a:t> of a system that conforms to and provides the </a:t>
            </a:r>
            <a:r>
              <a:rPr lang="en-US" altLang="en-US" sz="2400" dirty="0">
                <a:solidFill>
                  <a:srgbClr val="D60093"/>
                </a:solidFill>
              </a:rPr>
              <a:t>realization of a set of interfaces</a:t>
            </a:r>
            <a:r>
              <a:rPr lang="en-US" altLang="en-US" sz="2400" dirty="0">
                <a:solidFill>
                  <a:srgbClr val="000000"/>
                </a:solidFill>
              </a:rPr>
              <a:t>.</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a:t>
            </a:r>
            <a:r>
              <a:rPr lang="en-US" altLang="en-US" sz="2400" dirty="0">
                <a:solidFill>
                  <a:srgbClr val="3333CC"/>
                </a:solidFill>
              </a:rPr>
              <a:t>component represents</a:t>
            </a:r>
            <a:r>
              <a:rPr lang="en-US" altLang="en-US" sz="2400" dirty="0">
                <a:solidFill>
                  <a:srgbClr val="000000"/>
                </a:solidFill>
              </a:rPr>
              <a:t> the </a:t>
            </a:r>
            <a:r>
              <a:rPr lang="en-US" altLang="en-US" sz="2400" dirty="0">
                <a:solidFill>
                  <a:srgbClr val="D60093"/>
                </a:solidFill>
              </a:rPr>
              <a:t>physical packaging of logical elements</a:t>
            </a:r>
            <a:r>
              <a:rPr lang="en-US" altLang="en-US" sz="2400" dirty="0">
                <a:solidFill>
                  <a:srgbClr val="000000"/>
                </a:solidFill>
              </a:rPr>
              <a:t> such as classes, interfaces and collaborations.</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932331" y="3394722"/>
            <a:ext cx="4890018" cy="2411819"/>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28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342453"/>
          </a:xfrm>
          <a:prstGeom prst="rect">
            <a:avLst/>
          </a:prstGeom>
        </p:spPr>
        <p:txBody>
          <a:bodyPr wrap="square">
            <a:spAutoFit/>
          </a:bodyPr>
          <a:lstStyle/>
          <a:p>
            <a:pPr marL="342900" lvl="0" indent="-342900" algn="just" fontAlgn="base">
              <a:spcBef>
                <a:spcPct val="20000"/>
              </a:spcBef>
              <a:spcAft>
                <a:spcPct val="0"/>
              </a:spcAft>
            </a:pPr>
            <a:r>
              <a:rPr lang="en-US" altLang="en-US" sz="2400" dirty="0">
                <a:solidFill>
                  <a:srgbClr val="000000"/>
                </a:solidFill>
              </a:rPr>
              <a:t>(7) </a:t>
            </a:r>
            <a:r>
              <a:rPr lang="en-US" altLang="en-US" sz="2400" u="sng" dirty="0">
                <a:solidFill>
                  <a:srgbClr val="D60093"/>
                </a:solidFill>
              </a:rPr>
              <a:t>Node:-</a:t>
            </a:r>
            <a:r>
              <a:rPr lang="en-US" altLang="en-US" sz="2400" dirty="0">
                <a:solidFill>
                  <a:srgbClr val="000000"/>
                </a:solidFill>
              </a:rPr>
              <a:t> </a:t>
            </a:r>
          </a:p>
          <a:p>
            <a:pPr marL="342900" lvl="0" indent="-342900" algn="just"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node is </a:t>
            </a:r>
            <a:r>
              <a:rPr lang="en-US" altLang="en-US" sz="2400" dirty="0">
                <a:solidFill>
                  <a:srgbClr val="D60093"/>
                </a:solidFill>
              </a:rPr>
              <a:t>physical element</a:t>
            </a:r>
            <a:r>
              <a:rPr lang="en-US" altLang="en-US" sz="2400" dirty="0">
                <a:solidFill>
                  <a:srgbClr val="000000"/>
                </a:solidFill>
              </a:rPr>
              <a:t> that </a:t>
            </a:r>
            <a:r>
              <a:rPr lang="en-US" altLang="en-US" sz="2400" dirty="0">
                <a:solidFill>
                  <a:srgbClr val="3333CC"/>
                </a:solidFill>
              </a:rPr>
              <a:t>exists at run-time</a:t>
            </a:r>
            <a:r>
              <a:rPr lang="en-US" altLang="en-US" sz="2400" dirty="0">
                <a:solidFill>
                  <a:srgbClr val="000000"/>
                </a:solidFill>
              </a:rPr>
              <a:t> and represents a computational resource, generally </a:t>
            </a:r>
            <a:r>
              <a:rPr lang="en-US" altLang="en-US" sz="2400" dirty="0">
                <a:solidFill>
                  <a:srgbClr val="3333CC"/>
                </a:solidFill>
              </a:rPr>
              <a:t>having some memory and processing capability.</a:t>
            </a:r>
          </a:p>
          <a:p>
            <a:pPr marL="342900" lvl="0" indent="-342900" algn="just" fontAlgn="base">
              <a:spcBef>
                <a:spcPct val="20000"/>
              </a:spcBef>
              <a:spcAft>
                <a:spcPct val="0"/>
              </a:spcAft>
              <a:buClr>
                <a:srgbClr val="3333CC"/>
              </a:buClr>
              <a:buFont typeface="Wingdings" panose="05000000000000000000" pitchFamily="2" charset="2"/>
              <a:buChar char="§"/>
            </a:pPr>
            <a:endParaRPr lang="en-US" altLang="en-US" sz="2400" dirty="0">
              <a:solidFill>
                <a:srgbClr val="3333CC"/>
              </a:solidFill>
            </a:endParaRPr>
          </a:p>
          <a:p>
            <a:pPr marL="342900" lvl="0" indent="-342900" algn="just"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set of components may reside on a node and may also migrate from node to node.</a:t>
            </a:r>
          </a:p>
          <a:p>
            <a:pPr marL="342900" lvl="0" indent="-342900" algn="just" fontAlgn="base">
              <a:spcBef>
                <a:spcPct val="20000"/>
              </a:spcBef>
              <a:spcAft>
                <a:spcPct val="0"/>
              </a:spcAft>
              <a:buClr>
                <a:srgbClr val="3333CC"/>
              </a:buClr>
            </a:pPr>
            <a:endParaRPr lang="en-US" altLang="en-US" sz="2400" dirty="0">
              <a:solidFill>
                <a:srgbClr val="000000"/>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657600"/>
            <a:ext cx="2533650" cy="2533650"/>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618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4572000" cy="4124206"/>
          </a:xfrm>
          <a:prstGeom prst="rect">
            <a:avLst/>
          </a:prstGeom>
        </p:spPr>
        <p:txBody>
          <a:bodyPr>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Model</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System Modeling</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UML-Building </a:t>
            </a:r>
            <a:r>
              <a:rPr lang="en-US" sz="2400" b="1" dirty="0" smtClean="0">
                <a:solidFill>
                  <a:prstClr val="black"/>
                </a:solidFill>
                <a:ea typeface="ＭＳ Ｐゴシック" charset="-128"/>
                <a:cs typeface="Arial"/>
              </a:rPr>
              <a:t>Blocks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 : </a:t>
            </a:r>
            <a:r>
              <a:rPr lang="en-US" sz="2400" b="1" dirty="0" smtClean="0">
                <a:solidFill>
                  <a:prstClr val="black"/>
                </a:solidFill>
                <a:ea typeface="ＭＳ Ｐゴシック" charset="-128"/>
                <a:cs typeface="Arial"/>
              </a:rPr>
              <a:t>Diagrams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Class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Object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Use case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UML Tools</a:t>
            </a:r>
            <a:endParaRPr lang="en-GB" sz="2400" b="1" dirty="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490186"/>
          </a:xfrm>
          <a:prstGeom prst="rect">
            <a:avLst/>
          </a:prstGeom>
        </p:spPr>
        <p:txBody>
          <a:bodyPr wrap="square">
            <a:spAutoFit/>
          </a:bodyPr>
          <a:lstStyle/>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These are the </a:t>
            </a:r>
            <a:r>
              <a:rPr lang="en-US" altLang="en-US" sz="2400" dirty="0">
                <a:solidFill>
                  <a:srgbClr val="3333CC"/>
                </a:solidFill>
                <a:latin typeface="Times New Roman" panose="02020603050405020304" pitchFamily="18" charset="0"/>
                <a:cs typeface="Times New Roman" panose="02020603050405020304" pitchFamily="18" charset="0"/>
              </a:rPr>
              <a:t>dynamic parts of UML</a:t>
            </a:r>
            <a:r>
              <a:rPr lang="en-US" altLang="en-US" sz="2400" dirty="0">
                <a:solidFill>
                  <a:srgbClr val="000000"/>
                </a:solidFill>
                <a:latin typeface="Times New Roman" panose="02020603050405020304" pitchFamily="18" charset="0"/>
                <a:cs typeface="Times New Roman" panose="02020603050405020304" pitchFamily="18" charset="0"/>
              </a:rPr>
              <a:t> models.</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These are the </a:t>
            </a:r>
            <a:r>
              <a:rPr lang="en-US" altLang="en-US" sz="2400" dirty="0">
                <a:solidFill>
                  <a:srgbClr val="D60093"/>
                </a:solidFill>
                <a:latin typeface="Times New Roman" panose="02020603050405020304" pitchFamily="18" charset="0"/>
                <a:cs typeface="Times New Roman" panose="02020603050405020304" pitchFamily="18" charset="0"/>
              </a:rPr>
              <a:t>verbs of a model</a:t>
            </a:r>
            <a:r>
              <a:rPr lang="en-US" altLang="en-US" sz="2400" dirty="0">
                <a:solidFill>
                  <a:srgbClr val="000000"/>
                </a:solidFill>
                <a:latin typeface="Times New Roman" panose="02020603050405020304" pitchFamily="18" charset="0"/>
                <a:cs typeface="Times New Roman" panose="02020603050405020304" pitchFamily="18" charset="0"/>
              </a:rPr>
              <a:t> representing the behavior over </a:t>
            </a:r>
            <a:r>
              <a:rPr lang="en-US" altLang="en-US" sz="2400" dirty="0">
                <a:solidFill>
                  <a:srgbClr val="3333CC"/>
                </a:solidFill>
                <a:latin typeface="Times New Roman" panose="02020603050405020304" pitchFamily="18" charset="0"/>
                <a:cs typeface="Times New Roman" panose="02020603050405020304" pitchFamily="18" charset="0"/>
              </a:rPr>
              <a:t>time and space</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lvl="0" indent="-342900" fontAlgn="base">
              <a:spcBef>
                <a:spcPct val="20000"/>
              </a:spcBef>
              <a:spcAft>
                <a:spcPct val="0"/>
              </a:spcAft>
              <a:buClr>
                <a:srgbClr val="3333CC"/>
              </a:buCl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smtClean="0">
                <a:solidFill>
                  <a:srgbClr val="000000"/>
                </a:solidFill>
                <a:latin typeface="Times New Roman" panose="02020603050405020304" pitchFamily="18" charset="0"/>
                <a:cs typeface="Times New Roman" panose="02020603050405020304" pitchFamily="18" charset="0"/>
              </a:rPr>
              <a:t>There are two types of behavioral things</a:t>
            </a:r>
          </a:p>
          <a:p>
            <a:pPr marL="342900" lvl="0" indent="-342900" fontAlgn="base">
              <a:spcBef>
                <a:spcPct val="20000"/>
              </a:spcBef>
              <a:spcAft>
                <a:spcPct val="0"/>
              </a:spcAft>
              <a:buClr>
                <a:srgbClr val="3333CC"/>
              </a:buClr>
            </a:pPr>
            <a:r>
              <a:rPr lang="en-US" altLang="en-US" sz="2400" dirty="0" smtClean="0">
                <a:solidFill>
                  <a:srgbClr val="000000"/>
                </a:solidFill>
                <a:latin typeface="Times New Roman" panose="02020603050405020304" pitchFamily="18" charset="0"/>
                <a:cs typeface="Times New Roman" panose="02020603050405020304" pitchFamily="18" charset="0"/>
              </a:rPr>
              <a:t>    </a:t>
            </a:r>
            <a:r>
              <a:rPr lang="en-US" altLang="en-US" sz="2400" dirty="0" smtClean="0">
                <a:solidFill>
                  <a:srgbClr val="3333CC"/>
                </a:solidFill>
                <a:latin typeface="Times New Roman" panose="02020603050405020304" pitchFamily="18" charset="0"/>
                <a:cs typeface="Times New Roman" panose="02020603050405020304" pitchFamily="18" charset="0"/>
              </a:rPr>
              <a:t>1. Interaction</a:t>
            </a:r>
          </a:p>
          <a:p>
            <a:pPr marL="342900" lvl="0" indent="-342900" fontAlgn="base">
              <a:spcBef>
                <a:spcPct val="20000"/>
              </a:spcBef>
              <a:spcAft>
                <a:spcPct val="0"/>
              </a:spcAft>
              <a:buClr>
                <a:srgbClr val="3333CC"/>
              </a:buClr>
            </a:pPr>
            <a:r>
              <a:rPr lang="en-US" altLang="en-US" sz="2400" dirty="0" smtClean="0">
                <a:solidFill>
                  <a:srgbClr val="3333CC"/>
                </a:solidFill>
                <a:latin typeface="Times New Roman" panose="02020603050405020304" pitchFamily="18" charset="0"/>
                <a:cs typeface="Times New Roman" panose="02020603050405020304" pitchFamily="18" charset="0"/>
              </a:rPr>
              <a:t>    2. State machine. </a:t>
            </a:r>
            <a:endParaRPr lang="en-US" altLang="en-US" sz="2400" dirty="0">
              <a:solidFill>
                <a:srgbClr val="3333CC"/>
              </a:solidFill>
              <a:latin typeface="Times New Roman" panose="02020603050405020304" pitchFamily="18"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828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5262979"/>
          </a:xfrm>
          <a:prstGeom prst="rect">
            <a:avLst/>
          </a:prstGeom>
        </p:spPr>
        <p:txBody>
          <a:bodyPr wrap="square">
            <a:spAutoFit/>
          </a:bodyPr>
          <a:lstStyle/>
          <a:p>
            <a:pPr marL="533400" indent="-533400">
              <a:buFont typeface="Wingdings" panose="05000000000000000000" pitchFamily="2" charset="2"/>
              <a:buAutoNum type="arabicParenBoth"/>
            </a:pPr>
            <a:r>
              <a:rPr lang="en-US" altLang="en-US" sz="2400" u="sng" dirty="0">
                <a:solidFill>
                  <a:srgbClr val="D60093"/>
                </a:solidFill>
              </a:rPr>
              <a:t>Interaction:-</a:t>
            </a:r>
          </a:p>
          <a:p>
            <a:pPr marL="533400" indent="-533400">
              <a:buFont typeface="Wingdings" panose="05000000000000000000" pitchFamily="2" charset="2"/>
              <a:buNone/>
            </a:pPr>
            <a:endParaRPr lang="en-US" altLang="en-US" sz="2400" u="sng" dirty="0">
              <a:solidFill>
                <a:srgbClr val="D60093"/>
              </a:solidFill>
            </a:endParaRPr>
          </a:p>
          <a:p>
            <a:pPr marL="533400" indent="-533400">
              <a:buClr>
                <a:srgbClr val="3333CC"/>
              </a:buClr>
              <a:buFont typeface="Wingdings" panose="05000000000000000000" pitchFamily="2" charset="2"/>
              <a:buChar char="§"/>
            </a:pPr>
            <a:r>
              <a:rPr lang="en-US" altLang="en-US" sz="2400" dirty="0" smtClean="0"/>
              <a:t>An </a:t>
            </a:r>
            <a:r>
              <a:rPr lang="en-US" altLang="en-US" sz="2400" dirty="0"/>
              <a:t>Interaction is a </a:t>
            </a:r>
            <a:r>
              <a:rPr lang="en-US" altLang="en-US" sz="2400" dirty="0">
                <a:solidFill>
                  <a:srgbClr val="D60093"/>
                </a:solidFill>
              </a:rPr>
              <a:t>behavior</a:t>
            </a:r>
            <a:r>
              <a:rPr lang="en-US" altLang="en-US" sz="2400" dirty="0"/>
              <a:t> that comprises </a:t>
            </a:r>
            <a:r>
              <a:rPr lang="en-US" altLang="en-US" sz="2400" dirty="0">
                <a:solidFill>
                  <a:srgbClr val="3333CC"/>
                </a:solidFill>
              </a:rPr>
              <a:t>a  set of messages</a:t>
            </a:r>
            <a:r>
              <a:rPr lang="en-US" altLang="en-US" sz="2400" dirty="0"/>
              <a:t> exchanged </a:t>
            </a:r>
            <a:r>
              <a:rPr lang="en-US" altLang="en-US" sz="2400" dirty="0">
                <a:solidFill>
                  <a:srgbClr val="3333CC"/>
                </a:solidFill>
              </a:rPr>
              <a:t>among a set of objects</a:t>
            </a:r>
            <a:r>
              <a:rPr lang="en-US" altLang="en-US" sz="2400" dirty="0"/>
              <a:t> within a particular context </a:t>
            </a:r>
            <a:r>
              <a:rPr lang="en-US" altLang="en-US" sz="2400" dirty="0">
                <a:solidFill>
                  <a:srgbClr val="D60093"/>
                </a:solidFill>
              </a:rPr>
              <a:t>to perform a specific purpose</a:t>
            </a:r>
            <a:r>
              <a:rPr lang="en-US" altLang="en-US" sz="2400" dirty="0" smtClean="0">
                <a:solidFill>
                  <a:srgbClr val="D60093"/>
                </a:solidFill>
              </a:rPr>
              <a:t>.</a:t>
            </a: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Char char="§"/>
            </a:pPr>
            <a:endParaRPr lang="en-US" altLang="en-US" sz="2400" dirty="0" smtClean="0">
              <a:solidFill>
                <a:srgbClr val="D60093"/>
              </a:solidFill>
            </a:endParaRP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Char char="§"/>
            </a:pPr>
            <a:endParaRPr lang="en-US" altLang="en-US" sz="2400" dirty="0" smtClean="0">
              <a:solidFill>
                <a:srgbClr val="D60093"/>
              </a:solidFill>
            </a:endParaRPr>
          </a:p>
          <a:p>
            <a:pPr marL="533400" indent="-533400">
              <a:buClr>
                <a:srgbClr val="3333CC"/>
              </a:buClr>
              <a:buFont typeface="Wingdings" panose="05000000000000000000" pitchFamily="2" charset="2"/>
              <a:buChar char="§"/>
            </a:pPr>
            <a:r>
              <a:rPr lang="en-US" altLang="en-US" sz="2400" dirty="0"/>
              <a:t> An interaction </a:t>
            </a:r>
            <a:r>
              <a:rPr lang="en-US" altLang="en-US" sz="2400" dirty="0">
                <a:solidFill>
                  <a:srgbClr val="3333CC"/>
                </a:solidFill>
              </a:rPr>
              <a:t>involves a number of other elements</a:t>
            </a:r>
            <a:r>
              <a:rPr lang="en-US" altLang="en-US" sz="2400" dirty="0"/>
              <a:t>, including </a:t>
            </a:r>
            <a:r>
              <a:rPr lang="en-US" altLang="en-US" sz="2400" dirty="0">
                <a:solidFill>
                  <a:srgbClr val="3333CC"/>
                </a:solidFill>
              </a:rPr>
              <a:t>messages, action sequences and links</a:t>
            </a:r>
            <a:r>
              <a:rPr lang="en-US" altLang="en-US" sz="2400" dirty="0"/>
              <a:t>. (connection between objects.)</a:t>
            </a: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None/>
            </a:pPr>
            <a:endParaRPr lang="en-US" altLang="en-US" sz="2400" dirty="0">
              <a:solidFill>
                <a:srgbClr val="D60093"/>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19400" y="2711279"/>
            <a:ext cx="3119774" cy="1005968"/>
          </a:xfrm>
          <a:prstGeom prst="rect">
            <a:avLst/>
          </a:prstGeom>
        </p:spPr>
      </p:pic>
    </p:spTree>
    <p:extLst>
      <p:ext uri="{BB962C8B-B14F-4D97-AF65-F5344CB8AC3E}">
        <p14:creationId xmlns:p14="http://schemas.microsoft.com/office/powerpoint/2010/main" val="2019089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677656"/>
          </a:xfrm>
          <a:prstGeom prst="rect">
            <a:avLst/>
          </a:prstGeom>
        </p:spPr>
        <p:txBody>
          <a:bodyPr wrap="square">
            <a:spAutoFit/>
          </a:bodyPr>
          <a:lstStyle/>
          <a:p>
            <a:r>
              <a:rPr lang="en-US" altLang="en-US" sz="2400" dirty="0" smtClean="0">
                <a:solidFill>
                  <a:srgbClr val="D60093"/>
                </a:solidFill>
              </a:rPr>
              <a:t> (2)  </a:t>
            </a:r>
            <a:r>
              <a:rPr lang="en-US" altLang="en-US" sz="2400" u="sng" dirty="0" smtClean="0">
                <a:solidFill>
                  <a:srgbClr val="D60093"/>
                </a:solidFill>
              </a:rPr>
              <a:t>State </a:t>
            </a:r>
            <a:r>
              <a:rPr lang="en-US" altLang="en-US" sz="2400" u="sng" dirty="0">
                <a:solidFill>
                  <a:srgbClr val="D60093"/>
                </a:solidFill>
              </a:rPr>
              <a:t>machine:-</a:t>
            </a:r>
          </a:p>
          <a:p>
            <a:pPr marL="533400" indent="-533400">
              <a:buFont typeface="Wingdings" panose="05000000000000000000" pitchFamily="2" charset="2"/>
              <a:buAutoNum type="arabicParenBoth"/>
            </a:pPr>
            <a:endParaRPr lang="en-US" altLang="en-US" sz="2400" u="sng" dirty="0" smtClean="0">
              <a:solidFill>
                <a:srgbClr val="D60093"/>
              </a:solidFill>
            </a:endParaRPr>
          </a:p>
          <a:p>
            <a:pPr marL="342900" indent="-342900">
              <a:buFont typeface="Wingdings" panose="05000000000000000000" pitchFamily="2" charset="2"/>
              <a:buChar char="§"/>
            </a:pPr>
            <a:r>
              <a:rPr lang="en-US" altLang="en-US" sz="2400" dirty="0" smtClean="0"/>
              <a:t>A </a:t>
            </a:r>
            <a:r>
              <a:rPr lang="en-US" altLang="en-US" sz="2400" dirty="0"/>
              <a:t>State machine is a behavior that specifies the </a:t>
            </a:r>
            <a:r>
              <a:rPr lang="en-US" altLang="en-US" sz="2400" dirty="0">
                <a:solidFill>
                  <a:srgbClr val="D60093"/>
                </a:solidFill>
              </a:rPr>
              <a:t>sequences of states</a:t>
            </a:r>
            <a:r>
              <a:rPr lang="en-US" altLang="en-US" sz="2400" dirty="0"/>
              <a:t> </a:t>
            </a:r>
            <a:r>
              <a:rPr lang="en-US" altLang="en-US" sz="2400" dirty="0">
                <a:solidFill>
                  <a:srgbClr val="3333CC"/>
                </a:solidFill>
              </a:rPr>
              <a:t>an object or an interaction goes through during its lifetime</a:t>
            </a:r>
            <a:r>
              <a:rPr lang="en-US" altLang="en-US" sz="2400" dirty="0"/>
              <a:t> in response to events, together with its responses to those events</a:t>
            </a:r>
            <a:r>
              <a:rPr lang="en-US" altLang="en-US" sz="2400" dirty="0" smtClean="0"/>
              <a:t>.</a:t>
            </a:r>
            <a:endParaRPr lang="en-US" altLang="en-US" sz="2400" dirty="0">
              <a:solidFill>
                <a:srgbClr val="D60093"/>
              </a:solidFill>
            </a:endParaRPr>
          </a:p>
          <a:p>
            <a:pPr marL="533400" indent="-533400">
              <a:buClr>
                <a:srgbClr val="3333CC"/>
              </a:buClr>
              <a:buFont typeface="Wingdings" panose="05000000000000000000" pitchFamily="2" charset="2"/>
              <a:buNone/>
            </a:pPr>
            <a:endParaRPr lang="en-US" altLang="en-US" sz="2400" dirty="0">
              <a:solidFill>
                <a:srgbClr val="D60093"/>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403" y="2694864"/>
            <a:ext cx="2667000" cy="3934376"/>
          </a:xfrm>
          <a:prstGeom prst="rect">
            <a:avLst/>
          </a:prstGeom>
        </p:spPr>
      </p:pic>
      <p:sp>
        <p:nvSpPr>
          <p:cNvPr id="11" name="Rectangle 10"/>
          <p:cNvSpPr/>
          <p:nvPr/>
        </p:nvSpPr>
        <p:spPr>
          <a:xfrm>
            <a:off x="307975" y="3236481"/>
            <a:ext cx="5342144" cy="2308324"/>
          </a:xfrm>
          <a:prstGeom prst="rect">
            <a:avLst/>
          </a:prstGeom>
        </p:spPr>
        <p:txBody>
          <a:bodyPr wrap="square">
            <a:spAutoFit/>
          </a:bodyPr>
          <a:lstStyle/>
          <a:p>
            <a:pPr marL="342900" indent="-342900" algn="just">
              <a:buClr>
                <a:srgbClr val="3333CC"/>
              </a:buClr>
              <a:buFont typeface="Wingdings" panose="05000000000000000000" pitchFamily="2" charset="2"/>
              <a:buChar char="§"/>
            </a:pPr>
            <a:r>
              <a:rPr lang="en-US" altLang="en-US" sz="2400" dirty="0" smtClean="0"/>
              <a:t>A </a:t>
            </a:r>
            <a:r>
              <a:rPr lang="en-US" altLang="en-US" sz="2400" dirty="0"/>
              <a:t>State machine involves a number of other elements, including </a:t>
            </a:r>
            <a:r>
              <a:rPr lang="en-US" altLang="en-US" sz="2400" dirty="0">
                <a:solidFill>
                  <a:srgbClr val="3333CC"/>
                </a:solidFill>
              </a:rPr>
              <a:t>states, transitions</a:t>
            </a:r>
            <a:r>
              <a:rPr lang="en-US" altLang="en-US" sz="2400" dirty="0"/>
              <a:t>( the flow from state to state),</a:t>
            </a:r>
            <a:r>
              <a:rPr lang="en-US" altLang="en-US" sz="2400" dirty="0">
                <a:solidFill>
                  <a:srgbClr val="3333CC"/>
                </a:solidFill>
              </a:rPr>
              <a:t> events </a:t>
            </a:r>
            <a:r>
              <a:rPr lang="en-US" altLang="en-US" sz="2400" dirty="0"/>
              <a:t>(things that trigger a transition),</a:t>
            </a:r>
            <a:r>
              <a:rPr lang="en-US" altLang="en-US" sz="2400" dirty="0">
                <a:solidFill>
                  <a:srgbClr val="3333CC"/>
                </a:solidFill>
              </a:rPr>
              <a:t> </a:t>
            </a:r>
            <a:r>
              <a:rPr lang="en-US" altLang="en-US" sz="2400" dirty="0"/>
              <a:t>and</a:t>
            </a:r>
            <a:r>
              <a:rPr lang="en-US" altLang="en-US" sz="2400" dirty="0">
                <a:solidFill>
                  <a:srgbClr val="3333CC"/>
                </a:solidFill>
              </a:rPr>
              <a:t> activities </a:t>
            </a:r>
            <a:r>
              <a:rPr lang="en-US" altLang="en-US" sz="2400" dirty="0"/>
              <a:t>( the response to a transition).</a:t>
            </a:r>
          </a:p>
        </p:txBody>
      </p:sp>
    </p:spTree>
    <p:extLst>
      <p:ext uri="{BB962C8B-B14F-4D97-AF65-F5344CB8AC3E}">
        <p14:creationId xmlns:p14="http://schemas.microsoft.com/office/powerpoint/2010/main" val="2090426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705659" cy="4493538"/>
          </a:xfrm>
          <a:prstGeom prst="rect">
            <a:avLst/>
          </a:prstGeom>
        </p:spPr>
        <p:txBody>
          <a:bodyPr wrap="square">
            <a:spAutoFit/>
          </a:bodyPr>
          <a:lstStyle/>
          <a:p>
            <a:pPr>
              <a:buClr>
                <a:srgbClr val="3333CC"/>
              </a:buClr>
              <a:buFont typeface="Wingdings" panose="05000000000000000000" pitchFamily="2" charset="2"/>
              <a:buChar char="§"/>
            </a:pPr>
            <a:r>
              <a:rPr lang="en-US" altLang="en-US" sz="2200" dirty="0"/>
              <a:t>Grouping things are the </a:t>
            </a:r>
            <a:r>
              <a:rPr lang="en-US" altLang="en-US" sz="2200" dirty="0">
                <a:solidFill>
                  <a:srgbClr val="3333CC"/>
                </a:solidFill>
              </a:rPr>
              <a:t>organizational parts of UML models.</a:t>
            </a:r>
          </a:p>
          <a:p>
            <a:pPr>
              <a:buClr>
                <a:srgbClr val="3333CC"/>
              </a:buClr>
              <a:buFont typeface="Wingdings" panose="05000000000000000000" pitchFamily="2" charset="2"/>
              <a:buChar char="§"/>
            </a:pPr>
            <a:endParaRPr lang="en-US" altLang="en-US" sz="2200" dirty="0">
              <a:solidFill>
                <a:srgbClr val="3333CC"/>
              </a:solidFill>
            </a:endParaRPr>
          </a:p>
          <a:p>
            <a:pPr>
              <a:buClr>
                <a:srgbClr val="3333CC"/>
              </a:buClr>
              <a:buFont typeface="Wingdings" panose="05000000000000000000" pitchFamily="2" charset="2"/>
              <a:buChar char="§"/>
            </a:pPr>
            <a:r>
              <a:rPr lang="en-US" altLang="en-US" sz="2200" dirty="0"/>
              <a:t>In all, there is one primary kind of grouping thing, namely, </a:t>
            </a:r>
            <a:r>
              <a:rPr lang="en-US" altLang="en-US" sz="2200" dirty="0" smtClean="0">
                <a:solidFill>
                  <a:srgbClr val="3333CC"/>
                </a:solidFill>
              </a:rPr>
              <a:t>Package.</a:t>
            </a:r>
            <a:endParaRPr lang="en-US" altLang="en-US" sz="2200" dirty="0" smtClean="0"/>
          </a:p>
          <a:p>
            <a:pPr>
              <a:buClr>
                <a:srgbClr val="3333CC"/>
              </a:buClr>
            </a:pPr>
            <a:r>
              <a:rPr lang="en-US" altLang="en-US" sz="2200" u="sng" dirty="0" smtClean="0">
                <a:solidFill>
                  <a:srgbClr val="D60093"/>
                </a:solidFill>
              </a:rPr>
              <a:t>Package:-</a:t>
            </a:r>
            <a:r>
              <a:rPr lang="en-US" altLang="en-US" sz="2200" dirty="0" smtClean="0"/>
              <a:t>      </a:t>
            </a:r>
          </a:p>
          <a:p>
            <a:pPr>
              <a:buClr>
                <a:srgbClr val="3333CC"/>
              </a:buClr>
              <a:buFont typeface="Wingdings" panose="05000000000000000000" pitchFamily="2" charset="2"/>
              <a:buChar char="§"/>
            </a:pPr>
            <a:r>
              <a:rPr lang="en-US" altLang="en-US" sz="2200" dirty="0" smtClean="0"/>
              <a:t> </a:t>
            </a:r>
            <a:r>
              <a:rPr lang="en-US" altLang="en-US" sz="2200" dirty="0"/>
              <a:t>A Package is a general-purpose mechanism for </a:t>
            </a:r>
            <a:r>
              <a:rPr lang="en-US" altLang="en-US" sz="2200" dirty="0">
                <a:solidFill>
                  <a:srgbClr val="6600FF"/>
                </a:solidFill>
              </a:rPr>
              <a:t>organizing elements into groups</a:t>
            </a:r>
            <a:r>
              <a:rPr lang="en-US" altLang="en-US" sz="2200" dirty="0" smtClean="0">
                <a:solidFill>
                  <a:srgbClr val="6600FF"/>
                </a:solidFill>
              </a:rPr>
              <a:t>.</a:t>
            </a:r>
          </a:p>
          <a:p>
            <a:pPr>
              <a:buClr>
                <a:srgbClr val="3333CC"/>
              </a:buClr>
              <a:buFont typeface="Wingdings" panose="05000000000000000000" pitchFamily="2" charset="2"/>
              <a:buChar char="§"/>
            </a:pPr>
            <a:endParaRPr lang="en-US" altLang="en-US" sz="2200" dirty="0" smtClean="0">
              <a:solidFill>
                <a:srgbClr val="6600FF"/>
              </a:solidFill>
            </a:endParaRPr>
          </a:p>
          <a:p>
            <a:pPr>
              <a:buClr>
                <a:srgbClr val="3333CC"/>
              </a:buClr>
              <a:buFont typeface="Wingdings" panose="05000000000000000000" pitchFamily="2" charset="2"/>
              <a:buChar char="§"/>
            </a:pPr>
            <a:r>
              <a:rPr lang="en-US" altLang="en-US" sz="2200" dirty="0"/>
              <a:t>Structural things, behavioral things and even other grouping things that may be placed in a package.</a:t>
            </a:r>
          </a:p>
          <a:p>
            <a:pPr>
              <a:buClr>
                <a:srgbClr val="3333CC"/>
              </a:buClr>
              <a:buFont typeface="Wingdings" panose="05000000000000000000" pitchFamily="2" charset="2"/>
              <a:buChar char="§"/>
            </a:pPr>
            <a:endParaRPr lang="en-US" altLang="en-US" sz="2200" dirty="0"/>
          </a:p>
          <a:p>
            <a:pPr>
              <a:buClr>
                <a:srgbClr val="3333CC"/>
              </a:buClr>
              <a:buFont typeface="Wingdings" panose="05000000000000000000" pitchFamily="2" charset="2"/>
              <a:buChar char="§"/>
            </a:pPr>
            <a:r>
              <a:rPr lang="en-US" altLang="en-US" sz="2200" dirty="0"/>
              <a:t>Unlike </a:t>
            </a:r>
            <a:r>
              <a:rPr lang="en-US" altLang="en-US" sz="2200" dirty="0">
                <a:solidFill>
                  <a:srgbClr val="6600FF"/>
                </a:solidFill>
              </a:rPr>
              <a:t>component </a:t>
            </a:r>
            <a:r>
              <a:rPr lang="en-US" altLang="en-US" sz="2200" dirty="0"/>
              <a:t>(which exist at run time), </a:t>
            </a:r>
            <a:r>
              <a:rPr lang="en-US" altLang="en-US" sz="2200" dirty="0">
                <a:solidFill>
                  <a:srgbClr val="D60093"/>
                </a:solidFill>
              </a:rPr>
              <a:t>package is purely conceptual</a:t>
            </a:r>
            <a:r>
              <a:rPr lang="en-US" altLang="en-US" sz="2200" dirty="0"/>
              <a:t> (meaning that it exist only at development time).</a:t>
            </a:r>
          </a:p>
          <a:p>
            <a:pPr>
              <a:buClr>
                <a:srgbClr val="3333CC"/>
              </a:buClr>
              <a:buFont typeface="Wingdings" panose="05000000000000000000" pitchFamily="2" charset="2"/>
              <a:buChar char="§"/>
            </a:pPr>
            <a:endParaRPr lang="en-US" altLang="en-US" sz="2200" dirty="0">
              <a:solidFill>
                <a:srgbClr val="6600FF"/>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a:t>
            </a:r>
            <a:r>
              <a:rPr lang="en-US" altLang="en-US" sz="3000" b="1" dirty="0">
                <a:latin typeface="Times New Roman" panose="02020603050405020304" pitchFamily="18" charset="0"/>
                <a:cs typeface="Times New Roman" panose="02020603050405020304" pitchFamily="18" charset="0"/>
              </a:rPr>
              <a:t>Grouping </a:t>
            </a:r>
            <a:r>
              <a:rPr lang="en-US" altLang="en-US" sz="3000" b="1" dirty="0" smtClean="0">
                <a:latin typeface="Times New Roman" panose="02020603050405020304" pitchFamily="18" charset="0"/>
                <a:cs typeface="Times New Roman" panose="02020603050405020304" pitchFamily="18" charset="0"/>
              </a:rPr>
              <a:t>Things</a:t>
            </a:r>
            <a:r>
              <a:rPr lang="en-US" sz="3000" b="1" dirty="0" smtClean="0">
                <a:solidFill>
                  <a:schemeClr val="bg1"/>
                </a:solidFill>
                <a:latin typeface="Times New Roman" panose="02020603050405020304" pitchFamily="18" charset="0"/>
                <a:cs typeface="Times New Roman" panose="02020603050405020304" pitchFamily="18" charset="0"/>
              </a:rPr>
              <a:t> </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696751"/>
            <a:ext cx="2114550" cy="1828800"/>
          </a:xfrm>
          <a:prstGeom prst="rect">
            <a:avLst/>
          </a:prstGeom>
        </p:spPr>
      </p:pic>
    </p:spTree>
    <p:extLst>
      <p:ext uri="{BB962C8B-B14F-4D97-AF65-F5344CB8AC3E}">
        <p14:creationId xmlns:p14="http://schemas.microsoft.com/office/powerpoint/2010/main" val="2459241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705659" cy="4862870"/>
          </a:xfrm>
          <a:prstGeom prst="rect">
            <a:avLst/>
          </a:prstGeom>
        </p:spPr>
        <p:txBody>
          <a:bodyPr wrap="square">
            <a:spAutoFit/>
          </a:bodyPr>
          <a:lstStyle/>
          <a:p>
            <a:pPr>
              <a:buClr>
                <a:srgbClr val="3333CC"/>
              </a:buClr>
              <a:buFont typeface="Wingdings" panose="05000000000000000000" pitchFamily="2" charset="2"/>
              <a:buChar char="§"/>
            </a:pPr>
            <a:r>
              <a:rPr lang="en-US" altLang="en-US" sz="2400" dirty="0"/>
              <a:t>Annotational Things are the </a:t>
            </a:r>
            <a:r>
              <a:rPr lang="en-US" altLang="en-US" sz="2400" dirty="0">
                <a:solidFill>
                  <a:srgbClr val="D60093"/>
                </a:solidFill>
              </a:rPr>
              <a:t>explanatory parts of the UML models.</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These are the </a:t>
            </a:r>
            <a:r>
              <a:rPr lang="en-US" altLang="en-US" sz="2400" dirty="0">
                <a:solidFill>
                  <a:srgbClr val="D60093"/>
                </a:solidFill>
              </a:rPr>
              <a:t>comments</a:t>
            </a:r>
            <a:r>
              <a:rPr lang="en-US" altLang="en-US" sz="2400" dirty="0"/>
              <a:t> you may apply to describe, illuminate and remark about any element in a model.</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There is one primary kind of Annotational thing, called a </a:t>
            </a:r>
            <a:r>
              <a:rPr lang="en-US" altLang="en-US" sz="2400" dirty="0">
                <a:solidFill>
                  <a:srgbClr val="D60093"/>
                </a:solidFill>
              </a:rPr>
              <a:t>Note</a:t>
            </a:r>
            <a:r>
              <a:rPr lang="en-US" altLang="en-US" sz="2400" dirty="0"/>
              <a:t>.</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u="sng" dirty="0">
                <a:solidFill>
                  <a:srgbClr val="D60093"/>
                </a:solidFill>
              </a:rPr>
              <a:t>Note:-</a:t>
            </a:r>
            <a:r>
              <a:rPr lang="en-US" altLang="en-US" sz="2400" dirty="0"/>
              <a:t> A Note is simply a </a:t>
            </a:r>
            <a:r>
              <a:rPr lang="en-US" altLang="en-US" sz="2400" dirty="0">
                <a:solidFill>
                  <a:srgbClr val="3333CC"/>
                </a:solidFill>
              </a:rPr>
              <a:t>symbol for representing constraints and comments</a:t>
            </a:r>
            <a:r>
              <a:rPr lang="en-US" altLang="en-US" sz="2400" dirty="0"/>
              <a:t> attached to an element or a collection of elements.</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A note is rendered as a rectangle with a </a:t>
            </a:r>
          </a:p>
          <a:p>
            <a:pPr>
              <a:buClr>
                <a:srgbClr val="3333CC"/>
              </a:buClr>
              <a:buFont typeface="Wingdings" panose="05000000000000000000" pitchFamily="2" charset="2"/>
              <a:buNone/>
            </a:pPr>
            <a:r>
              <a:rPr lang="en-US" altLang="en-US" sz="2400" dirty="0">
                <a:solidFill>
                  <a:srgbClr val="3333CC"/>
                </a:solidFill>
              </a:rPr>
              <a:t>    dog-eared corner.</a:t>
            </a:r>
          </a:p>
          <a:p>
            <a:pPr>
              <a:buClr>
                <a:srgbClr val="3333CC"/>
              </a:buClr>
              <a:buFont typeface="Wingdings" panose="05000000000000000000" pitchFamily="2" charset="2"/>
              <a:buChar char="§"/>
            </a:pPr>
            <a:endParaRPr lang="en-US" altLang="en-US" sz="2200" dirty="0">
              <a:solidFill>
                <a:srgbClr val="6600FF"/>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a:t>
            </a:r>
            <a:r>
              <a:rPr lang="en-US" altLang="en-US" sz="3000" b="1" dirty="0">
                <a:latin typeface="Times New Roman" panose="02020603050405020304" pitchFamily="18" charset="0"/>
                <a:cs typeface="Times New Roman" panose="02020603050405020304" pitchFamily="18" charset="0"/>
              </a:rPr>
              <a:t>Annotational Things </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831032"/>
            <a:ext cx="2476500" cy="1661862"/>
          </a:xfrm>
          <a:prstGeom prst="rect">
            <a:avLst/>
          </a:prstGeom>
        </p:spPr>
      </p:pic>
    </p:spTree>
    <p:extLst>
      <p:ext uri="{BB962C8B-B14F-4D97-AF65-F5344CB8AC3E}">
        <p14:creationId xmlns:p14="http://schemas.microsoft.com/office/powerpoint/2010/main" val="868952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0778" y="1078701"/>
            <a:ext cx="8705659" cy="3046988"/>
          </a:xfrm>
          <a:prstGeom prst="rect">
            <a:avLst/>
          </a:prstGeom>
        </p:spPr>
        <p:txBody>
          <a:bodyPr wrap="square">
            <a:spAutoFit/>
          </a:bodyPr>
          <a:lstStyle/>
          <a:p>
            <a:r>
              <a:rPr lang="en-US" altLang="en-US" sz="2400" dirty="0"/>
              <a:t>There are </a:t>
            </a:r>
            <a:r>
              <a:rPr lang="en-US" altLang="en-US" sz="2400" dirty="0">
                <a:solidFill>
                  <a:srgbClr val="D60093"/>
                </a:solidFill>
              </a:rPr>
              <a:t>four kinds</a:t>
            </a:r>
            <a:r>
              <a:rPr lang="en-US" altLang="en-US" sz="2400" dirty="0"/>
              <a:t> of relationships in the UML.</a:t>
            </a:r>
          </a:p>
          <a:p>
            <a:pPr>
              <a:buFontTx/>
              <a:buNone/>
            </a:pPr>
            <a:r>
              <a:rPr lang="en-US" altLang="en-US" sz="2400" dirty="0"/>
              <a:t>   </a:t>
            </a:r>
            <a:r>
              <a:rPr lang="en-US" altLang="en-US" sz="2400" dirty="0">
                <a:solidFill>
                  <a:srgbClr val="3333CC"/>
                </a:solidFill>
              </a:rPr>
              <a:t>1. Dependency</a:t>
            </a:r>
          </a:p>
          <a:p>
            <a:pPr>
              <a:buFontTx/>
              <a:buNone/>
            </a:pPr>
            <a:r>
              <a:rPr lang="en-US" altLang="en-US" sz="2400" dirty="0">
                <a:solidFill>
                  <a:srgbClr val="3333CC"/>
                </a:solidFill>
              </a:rPr>
              <a:t>   2. Association</a:t>
            </a:r>
          </a:p>
          <a:p>
            <a:pPr>
              <a:buFontTx/>
              <a:buNone/>
            </a:pPr>
            <a:r>
              <a:rPr lang="en-US" altLang="en-US" sz="2400" dirty="0">
                <a:solidFill>
                  <a:srgbClr val="3333CC"/>
                </a:solidFill>
              </a:rPr>
              <a:t>   3. Generalization</a:t>
            </a:r>
          </a:p>
          <a:p>
            <a:pPr>
              <a:buFontTx/>
              <a:buNone/>
            </a:pPr>
            <a:r>
              <a:rPr lang="en-US" altLang="en-US" sz="2400" dirty="0">
                <a:solidFill>
                  <a:srgbClr val="3333CC"/>
                </a:solidFill>
              </a:rPr>
              <a:t>   4. Realization</a:t>
            </a:r>
          </a:p>
          <a:p>
            <a:pPr>
              <a:buFontTx/>
              <a:buNone/>
            </a:pPr>
            <a:endParaRPr lang="en-US" altLang="en-US" sz="2400" dirty="0">
              <a:solidFill>
                <a:srgbClr val="3333CC"/>
              </a:solidFill>
            </a:endParaRPr>
          </a:p>
          <a:p>
            <a:pPr>
              <a:buFontTx/>
              <a:buNone/>
            </a:pPr>
            <a:r>
              <a:rPr lang="en-US" altLang="en-US" sz="2400" dirty="0"/>
              <a:t>    These relationships are the </a:t>
            </a:r>
            <a:r>
              <a:rPr lang="en-US" altLang="en-US" sz="2400" dirty="0">
                <a:solidFill>
                  <a:srgbClr val="3333CC"/>
                </a:solidFill>
              </a:rPr>
              <a:t>basic relational building blocks</a:t>
            </a:r>
            <a:r>
              <a:rPr lang="en-US" altLang="en-US" sz="2400" dirty="0"/>
              <a:t> of the UML. </a:t>
            </a:r>
            <a:r>
              <a:rPr lang="en-US" altLang="en-US" sz="2400" dirty="0">
                <a:solidFill>
                  <a:srgbClr val="D60093"/>
                </a:solidFill>
              </a:rPr>
              <a:t>These are used to write well-formed models. </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772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27718" y="1052575"/>
            <a:ext cx="8487682" cy="4985980"/>
          </a:xfrm>
          <a:prstGeom prst="rect">
            <a:avLst/>
          </a:prstGeom>
        </p:spPr>
        <p:txBody>
          <a:bodyPr wrap="square">
            <a:spAutoFit/>
          </a:bodyPr>
          <a:lstStyle/>
          <a:p>
            <a:r>
              <a:rPr lang="en-US" altLang="en-US" sz="2000" b="1" u="sng" dirty="0">
                <a:solidFill>
                  <a:srgbClr val="D60093"/>
                </a:solidFill>
              </a:rPr>
              <a:t>DEPENDENCY:-</a:t>
            </a:r>
          </a:p>
          <a:p>
            <a:endParaRPr lang="en-US" altLang="en-US" sz="2000" b="1" u="sng" dirty="0">
              <a:solidFill>
                <a:srgbClr val="D60093"/>
              </a:solidFill>
            </a:endParaRPr>
          </a:p>
          <a:p>
            <a:pPr>
              <a:buClr>
                <a:srgbClr val="3333CC"/>
              </a:buClr>
              <a:buFont typeface="Wingdings" panose="05000000000000000000" pitchFamily="2" charset="2"/>
              <a:buChar char="§"/>
            </a:pPr>
            <a:r>
              <a:rPr lang="en-US" altLang="en-US" dirty="0"/>
              <a:t>A Dependency is a </a:t>
            </a:r>
            <a:r>
              <a:rPr lang="en-US" altLang="en-US" dirty="0">
                <a:solidFill>
                  <a:srgbClr val="3333CC"/>
                </a:solidFill>
              </a:rPr>
              <a:t>semantic relationship between two things</a:t>
            </a:r>
            <a:r>
              <a:rPr lang="en-US" altLang="en-US" dirty="0"/>
              <a:t> in which a </a:t>
            </a:r>
            <a:r>
              <a:rPr lang="en-US" altLang="en-US" dirty="0">
                <a:solidFill>
                  <a:srgbClr val="D60093"/>
                </a:solidFill>
              </a:rPr>
              <a:t>change to one thing</a:t>
            </a:r>
            <a:r>
              <a:rPr lang="en-US" altLang="en-US" dirty="0"/>
              <a:t>( the independent thing) </a:t>
            </a:r>
            <a:r>
              <a:rPr lang="en-US" altLang="en-US" dirty="0">
                <a:solidFill>
                  <a:srgbClr val="D60093"/>
                </a:solidFill>
              </a:rPr>
              <a:t>may affect the semantics of the other thing</a:t>
            </a:r>
            <a:r>
              <a:rPr lang="en-US" altLang="en-US" dirty="0"/>
              <a:t> (the dependent thing). </a:t>
            </a:r>
          </a:p>
          <a:p>
            <a:endParaRPr lang="en-US" altLang="en-US" sz="2000" b="1" u="sng" dirty="0" smtClean="0">
              <a:solidFill>
                <a:srgbClr val="D60093"/>
              </a:solidFill>
            </a:endParaRPr>
          </a:p>
          <a:p>
            <a:endParaRPr lang="en-US" altLang="en-US" sz="2000" b="1" u="sng" dirty="0" smtClean="0">
              <a:solidFill>
                <a:srgbClr val="D60093"/>
              </a:solidFill>
            </a:endParaRPr>
          </a:p>
          <a:p>
            <a:endParaRPr lang="en-US" altLang="en-US" sz="2000" b="1" u="sng" dirty="0" smtClean="0">
              <a:solidFill>
                <a:srgbClr val="D60093"/>
              </a:solidFill>
            </a:endParaRPr>
          </a:p>
          <a:p>
            <a:r>
              <a:rPr lang="en-US" altLang="en-US" sz="2000" b="1" u="sng" dirty="0" smtClean="0">
                <a:solidFill>
                  <a:srgbClr val="D60093"/>
                </a:solidFill>
              </a:rPr>
              <a:t>ASSOCIATION</a:t>
            </a:r>
            <a:r>
              <a:rPr lang="en-US" altLang="en-US" sz="2000" b="1" u="sng" dirty="0">
                <a:solidFill>
                  <a:srgbClr val="D60093"/>
                </a:solidFill>
              </a:rPr>
              <a:t>:-</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r>
              <a:rPr lang="en-US" altLang="en-US" dirty="0"/>
              <a:t>A set of links that associates the entities to the UML model. It tells how many elements are actually taking part in forming that relationship.</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r>
              <a:rPr lang="en-US" altLang="en-US" dirty="0"/>
              <a:t>It is denoted by a dotted line with arrowheads on both sides to describe the relationship with the element on both sides.</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endParaRPr lang="en-US" alt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5742066"/>
            <a:ext cx="3276600" cy="31284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417" y="2590800"/>
            <a:ext cx="2989282" cy="395841"/>
          </a:xfrm>
          <a:prstGeom prst="rect">
            <a:avLst/>
          </a:prstGeom>
        </p:spPr>
      </p:pic>
    </p:spTree>
    <p:extLst>
      <p:ext uri="{BB962C8B-B14F-4D97-AF65-F5344CB8AC3E}">
        <p14:creationId xmlns:p14="http://schemas.microsoft.com/office/powerpoint/2010/main" val="1520431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01217" y="733246"/>
            <a:ext cx="8487682" cy="4154984"/>
          </a:xfrm>
          <a:prstGeom prst="rect">
            <a:avLst/>
          </a:prstGeom>
        </p:spPr>
        <p:txBody>
          <a:bodyPr wrap="square">
            <a:spAutoFit/>
          </a:bodyPr>
          <a:lstStyle/>
          <a:p>
            <a:r>
              <a:rPr lang="en-US" altLang="en-US" sz="2400" b="1" u="sng" dirty="0">
                <a:solidFill>
                  <a:srgbClr val="D60093"/>
                </a:solidFill>
              </a:rPr>
              <a:t>GENERALIZATION:-</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000" dirty="0"/>
              <a:t>A generalization is a specialization/generalization relationship in which objects of the specialized elements (the child) are substitutable for objects of the generalized elements (the parent).</a:t>
            </a:r>
          </a:p>
          <a:p>
            <a:pPr>
              <a:buClr>
                <a:srgbClr val="3333CC"/>
              </a:buClr>
              <a:buFont typeface="Wingdings" panose="05000000000000000000" pitchFamily="2" charset="2"/>
              <a:buNone/>
            </a:pPr>
            <a:endParaRPr lang="en-US" altLang="en-US" sz="2000" dirty="0"/>
          </a:p>
          <a:p>
            <a:pPr>
              <a:buClr>
                <a:srgbClr val="3333CC"/>
              </a:buClr>
              <a:buFont typeface="Wingdings" panose="05000000000000000000" pitchFamily="2" charset="2"/>
              <a:buChar char="§"/>
            </a:pPr>
            <a:r>
              <a:rPr lang="en-US" altLang="en-US" sz="2000" dirty="0"/>
              <a:t>In this way, the child shares the structure and the behavior of the parent.</a:t>
            </a:r>
          </a:p>
          <a:p>
            <a:pPr>
              <a:buClr>
                <a:srgbClr val="3333CC"/>
              </a:buClr>
              <a:buFont typeface="Wingdings" panose="05000000000000000000" pitchFamily="2" charset="2"/>
              <a:buChar char="§"/>
            </a:pPr>
            <a:r>
              <a:rPr lang="en-US" altLang="en-US" sz="2000" dirty="0"/>
              <a:t>Represented as a solid line with a hollow arrow head pointing to the parent.</a:t>
            </a:r>
          </a:p>
          <a:p>
            <a:endParaRPr lang="en-US" altLang="en-US" sz="2000" b="1" u="sng" dirty="0" smtClean="0">
              <a:solidFill>
                <a:srgbClr val="D60093"/>
              </a:solidFill>
            </a:endParaRPr>
          </a:p>
          <a:p>
            <a:endParaRPr lang="en-US" altLang="en-US" sz="2000" b="1" u="sng" dirty="0" smtClean="0">
              <a:solidFill>
                <a:srgbClr val="D60093"/>
              </a:solidFill>
            </a:endParaRPr>
          </a:p>
          <a:p>
            <a:endParaRPr lang="en-US" altLang="en-US" sz="2000" b="1" u="sng" dirty="0" smtClean="0">
              <a:solidFill>
                <a:srgbClr val="D60093"/>
              </a:solidFill>
            </a:endParaRPr>
          </a:p>
          <a:p>
            <a:pPr>
              <a:buClr>
                <a:srgbClr val="3333CC"/>
              </a:buClr>
              <a:buFont typeface="Wingdings" panose="05000000000000000000" pitchFamily="2" charset="2"/>
              <a:buChar char="§"/>
            </a:pPr>
            <a:endParaRPr lang="en-US" altLang="en-US" dirty="0" smtClean="0"/>
          </a:p>
          <a:p>
            <a:pPr>
              <a:buClr>
                <a:srgbClr val="3333CC"/>
              </a:buClr>
              <a:buFont typeface="Wingdings" panose="05000000000000000000" pitchFamily="2" charset="2"/>
              <a:buChar char="§"/>
            </a:pPr>
            <a:endParaRPr lang="en-US" alt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038600"/>
            <a:ext cx="3418577" cy="557213"/>
          </a:xfrm>
          <a:prstGeom prst="rect">
            <a:avLst/>
          </a:prstGeom>
        </p:spPr>
      </p:pic>
    </p:spTree>
    <p:extLst>
      <p:ext uri="{BB962C8B-B14F-4D97-AF65-F5344CB8AC3E}">
        <p14:creationId xmlns:p14="http://schemas.microsoft.com/office/powerpoint/2010/main" val="3581950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01217" y="733246"/>
            <a:ext cx="8487682" cy="5170646"/>
          </a:xfrm>
          <a:prstGeom prst="rect">
            <a:avLst/>
          </a:prstGeom>
        </p:spPr>
        <p:txBody>
          <a:bodyPr wrap="square">
            <a:spAutoFit/>
          </a:bodyPr>
          <a:lstStyle/>
          <a:p>
            <a:r>
              <a:rPr lang="en-US" altLang="en-US" sz="2200" b="1" u="sng" dirty="0">
                <a:solidFill>
                  <a:srgbClr val="D60093"/>
                </a:solidFill>
              </a:rPr>
              <a:t>REALIZATION</a:t>
            </a:r>
            <a:r>
              <a:rPr lang="en-US" altLang="en-US" sz="2200" b="1" u="sng" dirty="0" smtClean="0">
                <a:solidFill>
                  <a:srgbClr val="D60093"/>
                </a:solidFill>
              </a:rPr>
              <a:t>:-</a:t>
            </a:r>
          </a:p>
          <a:p>
            <a:endParaRPr lang="en-US" altLang="en-US" sz="2200" b="1" u="sng" dirty="0">
              <a:solidFill>
                <a:srgbClr val="D60093"/>
              </a:solidFill>
            </a:endParaRPr>
          </a:p>
          <a:p>
            <a:pPr>
              <a:buClr>
                <a:srgbClr val="3333CC"/>
              </a:buClr>
              <a:buFont typeface="Wingdings" panose="05000000000000000000" pitchFamily="2" charset="2"/>
              <a:buChar char="§"/>
            </a:pPr>
            <a:r>
              <a:rPr lang="en-US" altLang="en-US" sz="2200" dirty="0"/>
              <a:t>A realization is a semantic relationship between classifiers, wherein one classifier specifies a contract that another classifier guarantees to carryout.</a:t>
            </a:r>
          </a:p>
          <a:p>
            <a:pPr>
              <a:buClr>
                <a:srgbClr val="3333CC"/>
              </a:buClr>
              <a:buFont typeface="Wingdings" panose="05000000000000000000" pitchFamily="2" charset="2"/>
              <a:buChar char="§"/>
            </a:pPr>
            <a:endParaRPr lang="en-US" altLang="en-US" sz="2200" dirty="0"/>
          </a:p>
          <a:p>
            <a:pPr>
              <a:buClr>
                <a:srgbClr val="3333CC"/>
              </a:buClr>
              <a:buFont typeface="Wingdings" panose="05000000000000000000" pitchFamily="2" charset="2"/>
              <a:buChar char="§"/>
            </a:pPr>
            <a:r>
              <a:rPr lang="en-US" altLang="en-US" sz="2200" dirty="0"/>
              <a:t>We will encounter realization relationships in two places: between interfaces and classes or components that realize them, and between use cases and the collaborations that realize them.</a:t>
            </a:r>
          </a:p>
          <a:p>
            <a:pPr>
              <a:buClr>
                <a:srgbClr val="3333CC"/>
              </a:buClr>
            </a:pPr>
            <a:endParaRPr lang="en-US" altLang="en-US" sz="2200" dirty="0"/>
          </a:p>
          <a:p>
            <a:endParaRPr lang="en-US" altLang="en-US" sz="2200" b="1" u="sng" dirty="0" smtClean="0">
              <a:solidFill>
                <a:srgbClr val="D60093"/>
              </a:solidFill>
            </a:endParaRPr>
          </a:p>
          <a:p>
            <a:endParaRPr lang="en-US" altLang="en-US" sz="2200" b="1" u="sng" dirty="0" smtClean="0">
              <a:solidFill>
                <a:srgbClr val="D60093"/>
              </a:solidFill>
            </a:endParaRPr>
          </a:p>
          <a:p>
            <a:endParaRPr lang="en-US" altLang="en-US" sz="2200" b="1" u="sng" dirty="0" smtClean="0">
              <a:solidFill>
                <a:srgbClr val="D60093"/>
              </a:solidFill>
            </a:endParaRPr>
          </a:p>
          <a:p>
            <a:pPr>
              <a:buClr>
                <a:srgbClr val="3333CC"/>
              </a:buClr>
              <a:buFont typeface="Wingdings" panose="05000000000000000000" pitchFamily="2" charset="2"/>
              <a:buChar char="§"/>
            </a:pPr>
            <a:endParaRPr lang="en-US" altLang="en-US" sz="2200" dirty="0" smtClean="0"/>
          </a:p>
          <a:p>
            <a:pPr>
              <a:buClr>
                <a:srgbClr val="3333CC"/>
              </a:buClr>
              <a:buFont typeface="Wingdings" panose="05000000000000000000" pitchFamily="2" charset="2"/>
              <a:buChar char="§"/>
            </a:pPr>
            <a:endParaRPr lang="en-US" alt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91000"/>
            <a:ext cx="4392827" cy="685800"/>
          </a:xfrm>
          <a:prstGeom prst="rect">
            <a:avLst/>
          </a:prstGeom>
        </p:spPr>
      </p:pic>
    </p:spTree>
    <p:extLst>
      <p:ext uri="{BB962C8B-B14F-4D97-AF65-F5344CB8AC3E}">
        <p14:creationId xmlns:p14="http://schemas.microsoft.com/office/powerpoint/2010/main" val="3162158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 Diagrams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53998"/>
            <a:ext cx="8518233" cy="4832092"/>
          </a:xfrm>
          <a:prstGeom prst="rect">
            <a:avLst/>
          </a:prstGeom>
        </p:spPr>
        <p:txBody>
          <a:bodyPr wrap="square">
            <a:spAutoFit/>
          </a:bodyPr>
          <a:lstStyle/>
          <a:p>
            <a:endParaRPr lang="en-US" sz="2200" dirty="0" smtClean="0"/>
          </a:p>
          <a:p>
            <a:pPr marL="342900" lvl="0" indent="-342900" fontAlgn="base">
              <a:spcBef>
                <a:spcPct val="20000"/>
              </a:spcBef>
              <a:spcAft>
                <a:spcPct val="0"/>
              </a:spcAft>
              <a:buClr>
                <a:srgbClr val="3333CC"/>
              </a:buClr>
              <a:buFont typeface="Wingdings" panose="05000000000000000000" pitchFamily="2" charset="2"/>
              <a:buChar char="§"/>
            </a:pPr>
            <a:r>
              <a:rPr lang="en-US" altLang="en-US" sz="2200" dirty="0">
                <a:solidFill>
                  <a:srgbClr val="000000"/>
                </a:solidFill>
              </a:rPr>
              <a:t>A diagram is the </a:t>
            </a:r>
            <a:r>
              <a:rPr lang="en-US" altLang="en-US" sz="2200" dirty="0">
                <a:solidFill>
                  <a:srgbClr val="3333CC"/>
                </a:solidFill>
              </a:rPr>
              <a:t>graphically presentation</a:t>
            </a:r>
            <a:r>
              <a:rPr lang="en-US" altLang="en-US" sz="2200" dirty="0">
                <a:solidFill>
                  <a:srgbClr val="000000"/>
                </a:solidFill>
              </a:rPr>
              <a:t> of a set of elements, most often represented as a connected </a:t>
            </a:r>
            <a:r>
              <a:rPr lang="en-US" altLang="en-US" sz="2200" dirty="0">
                <a:solidFill>
                  <a:srgbClr val="3333CC"/>
                </a:solidFill>
              </a:rPr>
              <a:t>graph of vertices (things) and arcs (relationships).</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200" dirty="0">
              <a:solidFill>
                <a:srgbClr val="3333CC"/>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200" dirty="0">
                <a:solidFill>
                  <a:srgbClr val="000000"/>
                </a:solidFill>
              </a:rPr>
              <a:t>Diagrams </a:t>
            </a:r>
            <a:r>
              <a:rPr lang="en-US" altLang="en-US" sz="2200" dirty="0">
                <a:solidFill>
                  <a:srgbClr val="3333CC"/>
                </a:solidFill>
              </a:rPr>
              <a:t>visualize a system</a:t>
            </a:r>
            <a:r>
              <a:rPr lang="en-US" altLang="en-US" sz="2200" dirty="0">
                <a:solidFill>
                  <a:srgbClr val="000000"/>
                </a:solidFill>
              </a:rPr>
              <a:t> from different perspectives, so a diagram is a projection into </a:t>
            </a:r>
            <a:r>
              <a:rPr lang="en-US" altLang="en-US" sz="2200" dirty="0" smtClean="0">
                <a:solidFill>
                  <a:srgbClr val="000000"/>
                </a:solidFill>
              </a:rPr>
              <a:t>system</a:t>
            </a:r>
            <a:r>
              <a:rPr lang="en-US" altLang="en-US" sz="2200" dirty="0" smtClean="0">
                <a:solidFill>
                  <a:srgbClr val="000000"/>
                </a:solidFill>
                <a:latin typeface="Arial"/>
              </a:rPr>
              <a:t>.</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200" dirty="0" smtClean="0">
              <a:solidFill>
                <a:srgbClr val="000000"/>
              </a:solidFill>
              <a:latin typeface="Arial"/>
            </a:endParaRPr>
          </a:p>
          <a:p>
            <a:pPr marL="342900" lvl="0" indent="-342900" fontAlgn="base">
              <a:spcBef>
                <a:spcPct val="20000"/>
              </a:spcBef>
              <a:spcAft>
                <a:spcPct val="0"/>
              </a:spcAft>
              <a:buClr>
                <a:srgbClr val="3333CC"/>
              </a:buClr>
              <a:buFont typeface="Wingdings" panose="05000000000000000000" pitchFamily="2" charset="2"/>
              <a:buChar char="§"/>
            </a:pPr>
            <a:r>
              <a:rPr lang="en-US" sz="2200" b="1" dirty="0" smtClean="0"/>
              <a:t>UML</a:t>
            </a:r>
            <a:r>
              <a:rPr lang="en-US" sz="2200" dirty="0" smtClean="0"/>
              <a:t> </a:t>
            </a:r>
            <a:r>
              <a:rPr lang="en-US" sz="2200" dirty="0"/>
              <a:t>is linked with </a:t>
            </a:r>
            <a:r>
              <a:rPr lang="en-US" sz="2200" b="1" dirty="0"/>
              <a:t>object oriented</a:t>
            </a:r>
            <a:r>
              <a:rPr lang="en-US" sz="2200" dirty="0"/>
              <a:t> design and analysis.</a:t>
            </a:r>
          </a:p>
          <a:p>
            <a:endParaRPr lang="en-US" sz="2200" dirty="0" smtClean="0"/>
          </a:p>
          <a:p>
            <a:pPr fontAlgn="base"/>
            <a:r>
              <a:rPr lang="en-US" sz="2200" dirty="0" smtClean="0"/>
              <a:t>Diagrams </a:t>
            </a:r>
            <a:r>
              <a:rPr lang="en-US" sz="2200" dirty="0"/>
              <a:t>in UML can be broadly classified as</a:t>
            </a:r>
            <a:r>
              <a:rPr lang="en-US" sz="2200" dirty="0" smtClean="0"/>
              <a:t>:</a:t>
            </a:r>
            <a:endParaRPr lang="en-US" sz="2200" dirty="0"/>
          </a:p>
          <a:p>
            <a:pPr marL="800100" lvl="1" indent="-342900" algn="just" fontAlgn="base">
              <a:buFont typeface="Wingdings" panose="05000000000000000000" pitchFamily="2" charset="2"/>
              <a:buChar char="v"/>
            </a:pPr>
            <a:r>
              <a:rPr lang="en-US" sz="2200" b="1" dirty="0"/>
              <a:t>Structural </a:t>
            </a:r>
            <a:r>
              <a:rPr lang="en-US" sz="2200" b="1" dirty="0" smtClean="0"/>
              <a:t>Diagrams</a:t>
            </a:r>
            <a:endParaRPr lang="en-US" sz="2200" dirty="0"/>
          </a:p>
          <a:p>
            <a:pPr marL="800100" lvl="1" indent="-342900" algn="just" fontAlgn="base">
              <a:buFont typeface="Wingdings" panose="05000000000000000000" pitchFamily="2" charset="2"/>
              <a:buChar char="v"/>
            </a:pPr>
            <a:r>
              <a:rPr lang="en-US" sz="2200" b="1" dirty="0"/>
              <a:t>Behavior </a:t>
            </a:r>
            <a:r>
              <a:rPr lang="en-US" sz="2200" b="1" dirty="0" smtClean="0"/>
              <a:t>Diagrams</a:t>
            </a:r>
            <a:endParaRPr lang="en-US" sz="2200" dirty="0"/>
          </a:p>
        </p:txBody>
      </p:sp>
    </p:spTree>
    <p:extLst>
      <p:ext uri="{BB962C8B-B14F-4D97-AF65-F5344CB8AC3E}">
        <p14:creationId xmlns:p14="http://schemas.microsoft.com/office/powerpoint/2010/main" val="548098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8764851" cy="4755148"/>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a:ea typeface="ＭＳ Ｐゴシック" charset="-128"/>
                <a:cs typeface="Arial"/>
              </a:rPr>
              <a:t>The </a:t>
            </a:r>
            <a:r>
              <a:rPr lang="en-US" sz="2200" b="1" dirty="0">
                <a:ea typeface="ＭＳ Ｐゴシック" charset="-128"/>
                <a:cs typeface="Arial"/>
              </a:rPr>
              <a:t>UML</a:t>
            </a:r>
            <a:r>
              <a:rPr lang="en-US" sz="2200" dirty="0">
                <a:ea typeface="ＭＳ Ｐゴシック" charset="-128"/>
                <a:cs typeface="Arial"/>
              </a:rPr>
              <a:t> stands for </a:t>
            </a:r>
            <a:r>
              <a:rPr lang="en-US" sz="2200" b="1" dirty="0">
                <a:ea typeface="ＭＳ Ｐゴシック" charset="-128"/>
                <a:cs typeface="Arial"/>
              </a:rPr>
              <a:t>Unified modeling </a:t>
            </a:r>
            <a:r>
              <a:rPr lang="en-US" sz="2200" b="1" dirty="0" smtClean="0">
                <a:ea typeface="ＭＳ Ｐゴシック" charset="-128"/>
                <a:cs typeface="Arial"/>
              </a:rPr>
              <a:t>language</a:t>
            </a:r>
            <a:r>
              <a:rPr lang="en-US" sz="2200" dirty="0">
                <a:ea typeface="ＭＳ Ｐゴシック" charset="-128"/>
                <a:cs typeface="Arial"/>
              </a:rPr>
              <a:t>.</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t>The UML is a language for</a:t>
            </a:r>
          </a:p>
          <a:p>
            <a:pPr marL="914400" lvl="3" indent="-342900" algn="just" defTabSz="457200" fontAlgn="base">
              <a:buFont typeface="Wingdings" panose="05000000000000000000" pitchFamily="2" charset="2"/>
              <a:buChar char="§"/>
            </a:pPr>
            <a:r>
              <a:rPr lang="en-US" sz="2200" dirty="0" smtClean="0">
                <a:solidFill>
                  <a:srgbClr val="C00000"/>
                </a:solidFill>
              </a:rPr>
              <a:t>Visualizing</a:t>
            </a:r>
          </a:p>
          <a:p>
            <a:pPr marL="914400" lvl="3" indent="-342900" algn="just" defTabSz="457200" fontAlgn="base">
              <a:buFont typeface="Wingdings" panose="05000000000000000000" pitchFamily="2" charset="2"/>
              <a:buChar char="§"/>
            </a:pPr>
            <a:r>
              <a:rPr lang="en-US" sz="2200" dirty="0" smtClean="0">
                <a:solidFill>
                  <a:srgbClr val="C00000"/>
                </a:solidFill>
              </a:rPr>
              <a:t>Specifying</a:t>
            </a:r>
          </a:p>
          <a:p>
            <a:pPr marL="914400" lvl="3" indent="-342900" algn="just" defTabSz="457200" fontAlgn="base">
              <a:buFont typeface="Wingdings" panose="05000000000000000000" pitchFamily="2" charset="2"/>
              <a:buChar char="§"/>
            </a:pPr>
            <a:r>
              <a:rPr lang="en-US" sz="2200" dirty="0" smtClean="0">
                <a:solidFill>
                  <a:srgbClr val="C00000"/>
                </a:solidFill>
              </a:rPr>
              <a:t>Constructing</a:t>
            </a:r>
            <a:endParaRPr lang="en-US" sz="2200" dirty="0">
              <a:solidFill>
                <a:srgbClr val="C00000"/>
              </a:solidFill>
            </a:endParaRPr>
          </a:p>
          <a:p>
            <a:pPr marL="914400" lvl="3" indent="-342900" algn="just" defTabSz="457200" fontAlgn="base">
              <a:buFont typeface="Wingdings" panose="05000000000000000000" pitchFamily="2" charset="2"/>
              <a:buChar char="§"/>
            </a:pPr>
            <a:r>
              <a:rPr lang="en-US" sz="2200" dirty="0">
                <a:solidFill>
                  <a:srgbClr val="C00000"/>
                </a:solidFill>
              </a:rPr>
              <a:t>Documenting</a:t>
            </a:r>
          </a:p>
          <a:p>
            <a:pPr lvl="0" algn="just" defTabSz="457200" fontAlgn="base">
              <a:spcBef>
                <a:spcPts val="600"/>
              </a:spcBef>
              <a:spcAft>
                <a:spcPts val="600"/>
              </a:spcAft>
            </a:pPr>
            <a:r>
              <a:rPr lang="en-US" sz="2200" dirty="0" smtClean="0"/>
              <a:t>the </a:t>
            </a:r>
            <a:r>
              <a:rPr lang="en-US" sz="2200" dirty="0"/>
              <a:t>artifacts of a software-intensive system.</a:t>
            </a:r>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The </a:t>
            </a:r>
            <a:r>
              <a:rPr lang="en-US" sz="2200" dirty="0"/>
              <a:t>Unified Modelling Language (UML) is an industry standard for object oriented design </a:t>
            </a:r>
            <a:r>
              <a:rPr lang="en-US" sz="2200" dirty="0" smtClean="0"/>
              <a:t>notation.</a:t>
            </a: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917" y="1240351"/>
            <a:ext cx="3721353" cy="219523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0" y="6090681"/>
            <a:ext cx="6508961" cy="584775"/>
          </a:xfrm>
          <a:prstGeom prst="rect">
            <a:avLst/>
          </a:prstGeom>
        </p:spPr>
        <p:txBody>
          <a:bodyPr wrap="none">
            <a:spAutoFit/>
          </a:bodyPr>
          <a:lstStyle/>
          <a:p>
            <a:r>
              <a:rPr lang="en-GB" b="1" dirty="0"/>
              <a:t>The Unified </a:t>
            </a:r>
            <a:r>
              <a:rPr lang="en-GB" b="1" dirty="0" err="1"/>
              <a:t>Modeling</a:t>
            </a:r>
            <a:r>
              <a:rPr lang="en-GB" b="1" dirty="0"/>
              <a:t> Language User Guide </a:t>
            </a:r>
            <a:r>
              <a:rPr lang="en-GB" b="1" dirty="0" smtClean="0"/>
              <a:t>SECOND (2.0) </a:t>
            </a:r>
            <a:r>
              <a:rPr lang="en-GB" b="1" dirty="0"/>
              <a:t>EDITION</a:t>
            </a:r>
          </a:p>
          <a:p>
            <a:pPr algn="ctr"/>
            <a:r>
              <a:rPr lang="en-GB" sz="1400" dirty="0" smtClean="0"/>
              <a:t>http</a:t>
            </a:r>
            <a:r>
              <a:rPr lang="en-GB" sz="1400" dirty="0"/>
              <a:t>://umlguide2.uw.hu/index.html</a:t>
            </a:r>
          </a:p>
        </p:txBody>
      </p:sp>
    </p:spTree>
    <p:extLst>
      <p:ext uri="{BB962C8B-B14F-4D97-AF65-F5344CB8AC3E}">
        <p14:creationId xmlns:p14="http://schemas.microsoft.com/office/powerpoint/2010/main" val="2102874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 Diagrams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608161"/>
            <a:ext cx="6858000" cy="5875020"/>
          </a:xfrm>
          <a:prstGeom prst="rect">
            <a:avLst/>
          </a:prstGeom>
        </p:spPr>
      </p:pic>
    </p:spTree>
    <p:extLst>
      <p:ext uri="{BB962C8B-B14F-4D97-AF65-F5344CB8AC3E}">
        <p14:creationId xmlns:p14="http://schemas.microsoft.com/office/powerpoint/2010/main" val="843765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971800" y="4525671"/>
            <a:ext cx="6145258" cy="2105336"/>
          </a:xfrm>
          <a:prstGeom prst="rect">
            <a:avLst/>
          </a:prstGeom>
        </p:spPr>
      </p:pic>
      <p:sp>
        <p:nvSpPr>
          <p:cNvPr id="11" name="Rectangle 10"/>
          <p:cNvSpPr/>
          <p:nvPr/>
        </p:nvSpPr>
        <p:spPr>
          <a:xfrm>
            <a:off x="152400" y="611016"/>
            <a:ext cx="8534400" cy="5170646"/>
          </a:xfrm>
          <a:prstGeom prst="rect">
            <a:avLst/>
          </a:prstGeom>
        </p:spPr>
        <p:txBody>
          <a:bodyPr wrap="square">
            <a:spAutoFit/>
          </a:bodyPr>
          <a:lstStyle/>
          <a:p>
            <a:r>
              <a:rPr lang="en-US" sz="2200" b="1" dirty="0">
                <a:solidFill>
                  <a:srgbClr val="C00000"/>
                </a:solidFill>
              </a:rPr>
              <a:t>UML Class Diagram</a:t>
            </a:r>
          </a:p>
          <a:p>
            <a:r>
              <a:rPr lang="en-US" sz="2200" dirty="0">
                <a:solidFill>
                  <a:srgbClr val="000000"/>
                </a:solidFill>
              </a:rPr>
              <a:t>The class diagram depicts a static view of an application. It represents the types of objects residing in the system and the relationships between them</a:t>
            </a:r>
            <a:r>
              <a:rPr lang="en-US" sz="2200" dirty="0" smtClean="0">
                <a:solidFill>
                  <a:srgbClr val="000000"/>
                </a:solidFill>
              </a:rPr>
              <a:t>.</a:t>
            </a:r>
          </a:p>
          <a:p>
            <a:endParaRPr lang="en-US" sz="2200" dirty="0" smtClean="0">
              <a:solidFill>
                <a:srgbClr val="000000"/>
              </a:solidFill>
            </a:endParaRPr>
          </a:p>
          <a:p>
            <a:r>
              <a:rPr lang="en-US" sz="2200" b="1" dirty="0">
                <a:solidFill>
                  <a:schemeClr val="tx1">
                    <a:lumMod val="95000"/>
                    <a:lumOff val="5000"/>
                  </a:schemeClr>
                </a:solidFill>
              </a:rPr>
              <a:t>Purpose of Class Diagrams</a:t>
            </a:r>
          </a:p>
          <a:p>
            <a:pPr marL="285750" indent="-285750">
              <a:buFont typeface="Arial" panose="020B0604020202020204" pitchFamily="34" charset="0"/>
              <a:buChar char="•"/>
            </a:pPr>
            <a:r>
              <a:rPr lang="en-US" sz="2200" dirty="0"/>
              <a:t>It analyses and designs a static view of an application.</a:t>
            </a:r>
          </a:p>
          <a:p>
            <a:pPr marL="285750" indent="-285750">
              <a:buFont typeface="Arial" panose="020B0604020202020204" pitchFamily="34" charset="0"/>
              <a:buChar char="•"/>
            </a:pPr>
            <a:r>
              <a:rPr lang="en-US" sz="2200" dirty="0"/>
              <a:t>It describes the major responsibilities of a system.</a:t>
            </a:r>
          </a:p>
          <a:p>
            <a:pPr marL="285750" indent="-285750">
              <a:buFont typeface="Arial" panose="020B0604020202020204" pitchFamily="34" charset="0"/>
              <a:buChar char="•"/>
            </a:pPr>
            <a:r>
              <a:rPr lang="en-US" sz="2200" dirty="0"/>
              <a:t>It is a base for component and deployment diagrams.</a:t>
            </a:r>
          </a:p>
          <a:p>
            <a:pPr marL="285750" indent="-285750">
              <a:buFont typeface="Arial" panose="020B0604020202020204" pitchFamily="34" charset="0"/>
              <a:buChar char="•"/>
            </a:pPr>
            <a:r>
              <a:rPr lang="en-US" sz="2200" dirty="0"/>
              <a:t>It incorporates forward and reverse engineering.</a:t>
            </a:r>
          </a:p>
          <a:p>
            <a:endParaRPr lang="en-US" sz="2200" dirty="0" smtClean="0"/>
          </a:p>
          <a:p>
            <a:r>
              <a:rPr lang="en-US" sz="2200" b="1" dirty="0">
                <a:solidFill>
                  <a:schemeClr val="tx1">
                    <a:lumMod val="95000"/>
                    <a:lumOff val="5000"/>
                  </a:schemeClr>
                </a:solidFill>
              </a:rPr>
              <a:t>Vital components of a Class Diagram</a:t>
            </a:r>
          </a:p>
          <a:p>
            <a:pPr marL="800100" lvl="1" indent="-342900">
              <a:buFont typeface="Wingdings" panose="05000000000000000000" pitchFamily="2" charset="2"/>
              <a:buChar char="v"/>
            </a:pPr>
            <a:r>
              <a:rPr lang="en-US" sz="2200" dirty="0"/>
              <a:t>Upper Section</a:t>
            </a:r>
          </a:p>
          <a:p>
            <a:pPr marL="800100" lvl="1" indent="-342900">
              <a:buFont typeface="Wingdings" panose="05000000000000000000" pitchFamily="2" charset="2"/>
              <a:buChar char="v"/>
            </a:pPr>
            <a:r>
              <a:rPr lang="en-US" sz="2200" dirty="0"/>
              <a:t>Middle Section</a:t>
            </a:r>
          </a:p>
          <a:p>
            <a:pPr marL="800100" lvl="1" indent="-342900">
              <a:buFont typeface="Wingdings" panose="05000000000000000000" pitchFamily="2" charset="2"/>
              <a:buChar char="v"/>
            </a:pPr>
            <a:r>
              <a:rPr lang="en-US" sz="2200" dirty="0"/>
              <a:t>Lower </a:t>
            </a:r>
            <a:r>
              <a:rPr lang="en-US" sz="2200" dirty="0" smtClean="0"/>
              <a:t>Section</a:t>
            </a:r>
            <a:endParaRPr lang="en-US" sz="2200" b="0" i="0" dirty="0">
              <a:solidFill>
                <a:srgbClr val="000000"/>
              </a:solidFill>
              <a:effectLst/>
            </a:endParaRPr>
          </a:p>
        </p:txBody>
      </p:sp>
    </p:spTree>
    <p:extLst>
      <p:ext uri="{BB962C8B-B14F-4D97-AF65-F5344CB8AC3E}">
        <p14:creationId xmlns:p14="http://schemas.microsoft.com/office/powerpoint/2010/main" val="3187890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430887"/>
          </a:xfrm>
          <a:prstGeom prst="rect">
            <a:avLst/>
          </a:prstGeom>
        </p:spPr>
        <p:txBody>
          <a:bodyPr wrap="square">
            <a:spAutoFit/>
          </a:bodyPr>
          <a:lstStyle/>
          <a:p>
            <a:endParaRPr lang="en-US" sz="2200" b="0" i="0" dirty="0">
              <a:solidFill>
                <a:srgbClr val="000000"/>
              </a:solidFill>
              <a:effectLst/>
            </a:endParaRPr>
          </a:p>
        </p:txBody>
      </p:sp>
      <p:pic>
        <p:nvPicPr>
          <p:cNvPr id="15362" name="Picture 2" descr="Relationships between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579455"/>
            <a:ext cx="5222149" cy="48228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46843" y="864799"/>
            <a:ext cx="2345514" cy="523220"/>
          </a:xfrm>
          <a:prstGeom prst="rect">
            <a:avLst/>
          </a:prstGeom>
        </p:spPr>
        <p:txBody>
          <a:bodyPr wrap="none">
            <a:spAutoFit/>
          </a:bodyPr>
          <a:lstStyle/>
          <a:p>
            <a:r>
              <a:rPr lang="en-US" sz="2800" dirty="0">
                <a:solidFill>
                  <a:srgbClr val="610B38"/>
                </a:solidFill>
                <a:latin typeface="erdana"/>
              </a:rPr>
              <a:t>Relationships</a:t>
            </a:r>
            <a:endParaRPr lang="en-US" sz="2800" b="0" i="0" dirty="0">
              <a:solidFill>
                <a:srgbClr val="610B38"/>
              </a:solidFill>
              <a:effectLst/>
              <a:latin typeface="erdana"/>
            </a:endParaRPr>
          </a:p>
        </p:txBody>
      </p:sp>
      <p:sp>
        <p:nvSpPr>
          <p:cNvPr id="6" name="Rectangle 5"/>
          <p:cNvSpPr/>
          <p:nvPr/>
        </p:nvSpPr>
        <p:spPr>
          <a:xfrm>
            <a:off x="2428875" y="6502062"/>
            <a:ext cx="4572000" cy="276999"/>
          </a:xfrm>
          <a:prstGeom prst="rect">
            <a:avLst/>
          </a:prstGeom>
        </p:spPr>
        <p:txBody>
          <a:bodyPr>
            <a:spAutoFit/>
          </a:bodyPr>
          <a:lstStyle/>
          <a:p>
            <a:r>
              <a:rPr lang="en-GB" sz="1200" dirty="0"/>
              <a:t>https://creately.com/blog/diagrams/class-diagram-relationships/</a:t>
            </a:r>
          </a:p>
        </p:txBody>
      </p:sp>
    </p:spTree>
    <p:extLst>
      <p:ext uri="{BB962C8B-B14F-4D97-AF65-F5344CB8AC3E}">
        <p14:creationId xmlns:p14="http://schemas.microsoft.com/office/powerpoint/2010/main" val="3772842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89411" y="864799"/>
            <a:ext cx="4572000" cy="1692771"/>
          </a:xfrm>
          <a:prstGeom prst="rect">
            <a:avLst/>
          </a:prstGeom>
        </p:spPr>
        <p:txBody>
          <a:bodyPr>
            <a:spAutoFit/>
          </a:bodyPr>
          <a:lstStyle/>
          <a:p>
            <a:r>
              <a:rPr lang="en-US" sz="2400" b="1" dirty="0">
                <a:solidFill>
                  <a:schemeClr val="tx1">
                    <a:lumMod val="95000"/>
                    <a:lumOff val="5000"/>
                  </a:schemeClr>
                </a:solidFill>
              </a:rPr>
              <a:t>Cardinality</a:t>
            </a:r>
          </a:p>
          <a:p>
            <a:r>
              <a:rPr lang="en-US" sz="2000" dirty="0">
                <a:solidFill>
                  <a:schemeClr val="tx1">
                    <a:lumMod val="95000"/>
                    <a:lumOff val="5000"/>
                  </a:schemeClr>
                </a:solidFill>
              </a:rPr>
              <a:t>Cardinality is expressed in terms of:</a:t>
            </a:r>
          </a:p>
          <a:p>
            <a:pPr marL="342900" indent="-342900">
              <a:buFont typeface="Wingdings" panose="05000000000000000000" pitchFamily="2" charset="2"/>
              <a:buChar char="§"/>
            </a:pPr>
            <a:r>
              <a:rPr lang="en-US" sz="2000" dirty="0">
                <a:solidFill>
                  <a:schemeClr val="tx1">
                    <a:lumMod val="95000"/>
                    <a:lumOff val="5000"/>
                  </a:schemeClr>
                </a:solidFill>
              </a:rPr>
              <a:t>one to one</a:t>
            </a:r>
          </a:p>
          <a:p>
            <a:pPr marL="342900" indent="-342900">
              <a:buFont typeface="Wingdings" panose="05000000000000000000" pitchFamily="2" charset="2"/>
              <a:buChar char="§"/>
            </a:pPr>
            <a:r>
              <a:rPr lang="en-US" sz="2000" dirty="0">
                <a:solidFill>
                  <a:schemeClr val="tx1">
                    <a:lumMod val="95000"/>
                    <a:lumOff val="5000"/>
                  </a:schemeClr>
                </a:solidFill>
              </a:rPr>
              <a:t>one to many</a:t>
            </a:r>
          </a:p>
          <a:p>
            <a:pPr marL="342900" indent="-342900">
              <a:buFont typeface="Wingdings" panose="05000000000000000000" pitchFamily="2" charset="2"/>
              <a:buChar char="§"/>
            </a:pPr>
            <a:r>
              <a:rPr lang="en-US" sz="2000" dirty="0">
                <a:solidFill>
                  <a:schemeClr val="tx1">
                    <a:lumMod val="95000"/>
                    <a:lumOff val="5000"/>
                  </a:schemeClr>
                </a:solidFill>
              </a:rPr>
              <a:t>many to many</a:t>
            </a:r>
            <a:endParaRPr lang="en-US" sz="2000" b="0" i="0" dirty="0">
              <a:solidFill>
                <a:schemeClr val="tx1">
                  <a:lumMod val="95000"/>
                  <a:lumOff val="5000"/>
                </a:schemeClr>
              </a:solidFill>
              <a:effectLst/>
            </a:endParaRPr>
          </a:p>
        </p:txBody>
      </p:sp>
      <p:pic>
        <p:nvPicPr>
          <p:cNvPr id="5" name="Picture 4"/>
          <p:cNvPicPr>
            <a:picLocks noChangeAspect="1"/>
          </p:cNvPicPr>
          <p:nvPr/>
        </p:nvPicPr>
        <p:blipFill>
          <a:blip r:embed="rId2"/>
          <a:stretch>
            <a:fillRect/>
          </a:stretch>
        </p:blipFill>
        <p:spPr>
          <a:xfrm>
            <a:off x="352822" y="3107159"/>
            <a:ext cx="8441571" cy="3149187"/>
          </a:xfrm>
          <a:prstGeom prst="rect">
            <a:avLst/>
          </a:prstGeom>
        </p:spPr>
      </p:pic>
    </p:spTree>
    <p:extLst>
      <p:ext uri="{BB962C8B-B14F-4D97-AF65-F5344CB8AC3E}">
        <p14:creationId xmlns:p14="http://schemas.microsoft.com/office/powerpoint/2010/main" val="472170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5724644"/>
          </a:xfrm>
          <a:prstGeom prst="rect">
            <a:avLst/>
          </a:prstGeom>
        </p:spPr>
        <p:txBody>
          <a:bodyPr wrap="square">
            <a:spAutoFit/>
          </a:bodyPr>
          <a:lstStyle/>
          <a:p>
            <a:r>
              <a:rPr lang="en-US" sz="2200" b="1" dirty="0">
                <a:solidFill>
                  <a:srgbClr val="C00000"/>
                </a:solidFill>
              </a:rPr>
              <a:t>How to draw a Class Diagram</a:t>
            </a:r>
            <a:r>
              <a:rPr lang="en-US" sz="2200" b="1" dirty="0" smtClean="0">
                <a:solidFill>
                  <a:srgbClr val="C00000"/>
                </a:solidFill>
              </a:rPr>
              <a:t>?</a:t>
            </a:r>
          </a:p>
          <a:p>
            <a:endParaRPr lang="en-US" sz="2200" b="1" dirty="0" smtClean="0">
              <a:solidFill>
                <a:srgbClr val="C00000"/>
              </a:solidFill>
            </a:endParaRPr>
          </a:p>
          <a:p>
            <a:pPr marL="342900" indent="-342900">
              <a:lnSpc>
                <a:spcPct val="150000"/>
              </a:lnSpc>
              <a:buFont typeface="+mj-lt"/>
              <a:buAutoNum type="arabicPeriod"/>
            </a:pPr>
            <a:r>
              <a:rPr lang="en-US" sz="2000" dirty="0"/>
              <a:t>To describe a complete aspect of the system, it is suggested to give a meaningful name to the class diagram.</a:t>
            </a:r>
          </a:p>
          <a:p>
            <a:pPr marL="342900" indent="-342900">
              <a:lnSpc>
                <a:spcPct val="150000"/>
              </a:lnSpc>
              <a:buFont typeface="+mj-lt"/>
              <a:buAutoNum type="arabicPeriod"/>
            </a:pPr>
            <a:r>
              <a:rPr lang="en-US" sz="2000" dirty="0"/>
              <a:t>The objects and their relationships should be acknowledged in </a:t>
            </a:r>
            <a:r>
              <a:rPr lang="en-US" sz="2000" b="1" dirty="0"/>
              <a:t>advance</a:t>
            </a:r>
            <a:r>
              <a:rPr lang="en-US" sz="2000" dirty="0"/>
              <a:t>.</a:t>
            </a:r>
          </a:p>
          <a:p>
            <a:pPr marL="342900" indent="-342900">
              <a:lnSpc>
                <a:spcPct val="150000"/>
              </a:lnSpc>
              <a:buFont typeface="+mj-lt"/>
              <a:buAutoNum type="arabicPeriod"/>
            </a:pPr>
            <a:r>
              <a:rPr lang="en-US" sz="2000" dirty="0"/>
              <a:t>The attributes and methods (responsibilities) of each class must be </a:t>
            </a:r>
            <a:r>
              <a:rPr lang="en-US" sz="2000" b="1" dirty="0"/>
              <a:t>known</a:t>
            </a:r>
            <a:r>
              <a:rPr lang="en-US" sz="2000" dirty="0"/>
              <a:t>.</a:t>
            </a:r>
          </a:p>
          <a:p>
            <a:pPr marL="342900" indent="-342900">
              <a:lnSpc>
                <a:spcPct val="150000"/>
              </a:lnSpc>
              <a:buFont typeface="+mj-lt"/>
              <a:buAutoNum type="arabicPeriod"/>
            </a:pPr>
            <a:r>
              <a:rPr lang="en-US" sz="2000" dirty="0"/>
              <a:t>A minimum number of desired properties </a:t>
            </a:r>
            <a:r>
              <a:rPr lang="en-US" sz="2000" b="1" dirty="0"/>
              <a:t>should be specified </a:t>
            </a:r>
            <a:r>
              <a:rPr lang="en-US" sz="2000" dirty="0"/>
              <a:t>as more number of the unwanted property will lead to a complex diagram.</a:t>
            </a:r>
          </a:p>
          <a:p>
            <a:pPr marL="342900" indent="-342900">
              <a:lnSpc>
                <a:spcPct val="150000"/>
              </a:lnSpc>
              <a:buFont typeface="+mj-lt"/>
              <a:buAutoNum type="arabicPeriod"/>
            </a:pPr>
            <a:r>
              <a:rPr lang="en-US" sz="2000" dirty="0"/>
              <a:t>Notes can be used as and when required by the developer to describe the aspects of a diagram.</a:t>
            </a:r>
          </a:p>
          <a:p>
            <a:pPr marL="342900" indent="-342900">
              <a:lnSpc>
                <a:spcPct val="150000"/>
              </a:lnSpc>
              <a:buFont typeface="+mj-lt"/>
              <a:buAutoNum type="arabicPeriod"/>
            </a:pPr>
            <a:r>
              <a:rPr lang="en-US" sz="2000" dirty="0"/>
              <a:t>The diagrams should be redrawn and reworked as many times to make it correct before producing its final version.</a:t>
            </a:r>
          </a:p>
          <a:p>
            <a:endParaRPr lang="en-US" sz="2200" b="0" i="0" dirty="0">
              <a:solidFill>
                <a:srgbClr val="000000"/>
              </a:solidFill>
              <a:effectLst/>
            </a:endParaRPr>
          </a:p>
        </p:txBody>
      </p:sp>
    </p:spTree>
    <p:extLst>
      <p:ext uri="{BB962C8B-B14F-4D97-AF65-F5344CB8AC3E}">
        <p14:creationId xmlns:p14="http://schemas.microsoft.com/office/powerpoint/2010/main" val="270175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4924" y="685800"/>
            <a:ext cx="9082133" cy="1846659"/>
          </a:xfrm>
          <a:prstGeom prst="rect">
            <a:avLst/>
          </a:prstGeom>
        </p:spPr>
        <p:txBody>
          <a:bodyPr wrap="square">
            <a:spAutoFit/>
          </a:bodyPr>
          <a:lstStyle/>
          <a:p>
            <a:r>
              <a:rPr lang="en-GB" sz="2400" b="1" dirty="0"/>
              <a:t>Draw a class diagram representing a book </a:t>
            </a:r>
            <a:r>
              <a:rPr lang="en-GB" dirty="0"/>
              <a:t>deﬁned by the following statement: </a:t>
            </a:r>
            <a:endParaRPr lang="en-GB" dirty="0" smtClean="0"/>
          </a:p>
          <a:p>
            <a:endParaRPr lang="en-GB" dirty="0" smtClean="0"/>
          </a:p>
          <a:p>
            <a:r>
              <a:rPr lang="en-GB" dirty="0" smtClean="0"/>
              <a:t>“</a:t>
            </a:r>
            <a:r>
              <a:rPr lang="en-GB" dirty="0"/>
              <a:t>A book is composed of </a:t>
            </a:r>
            <a:r>
              <a:rPr lang="en-GB" dirty="0" smtClean="0"/>
              <a:t>a number </a:t>
            </a:r>
            <a:r>
              <a:rPr lang="en-GB" dirty="0"/>
              <a:t>of parts, which in turn are composed of a number of chapters. Chapters are composed of sections</a:t>
            </a:r>
            <a:r>
              <a:rPr lang="en-GB" dirty="0" smtClean="0"/>
              <a:t>.”</a:t>
            </a:r>
          </a:p>
          <a:p>
            <a:endParaRPr lang="en-GB" dirty="0"/>
          </a:p>
          <a:p>
            <a:r>
              <a:rPr lang="en-GB" dirty="0"/>
              <a:t>Focus only on classes and relationships.</a:t>
            </a:r>
          </a:p>
        </p:txBody>
      </p:sp>
      <p:pic>
        <p:nvPicPr>
          <p:cNvPr id="9" name="Picture 8"/>
          <p:cNvPicPr>
            <a:picLocks noChangeAspect="1"/>
          </p:cNvPicPr>
          <p:nvPr/>
        </p:nvPicPr>
        <p:blipFill>
          <a:blip r:embed="rId2"/>
          <a:stretch>
            <a:fillRect/>
          </a:stretch>
        </p:blipFill>
        <p:spPr>
          <a:xfrm>
            <a:off x="2130425" y="2557859"/>
            <a:ext cx="3352800" cy="3736383"/>
          </a:xfrm>
          <a:prstGeom prst="rect">
            <a:avLst/>
          </a:prstGeom>
        </p:spPr>
      </p:pic>
      <p:sp>
        <p:nvSpPr>
          <p:cNvPr id="10" name="Rectangle 9"/>
          <p:cNvSpPr/>
          <p:nvPr/>
        </p:nvSpPr>
        <p:spPr>
          <a:xfrm>
            <a:off x="6248400" y="2311224"/>
            <a:ext cx="2895599" cy="3970318"/>
          </a:xfrm>
          <a:prstGeom prst="rect">
            <a:avLst/>
          </a:prstGeom>
        </p:spPr>
        <p:txBody>
          <a:bodyPr wrap="square">
            <a:spAutoFit/>
          </a:bodyPr>
          <a:lstStyle/>
          <a:p>
            <a:pPr marL="285750" indent="-285750" algn="just">
              <a:buFont typeface="Arial" panose="020B0604020202020204" pitchFamily="34" charset="0"/>
              <a:buChar char="•"/>
            </a:pPr>
            <a:r>
              <a:rPr lang="en-GB" dirty="0"/>
              <a:t>Classes are represented with rectangles</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attribute and operations compartment can be omitted</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Aggregation relationships are represented with diamonds</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Class names </a:t>
            </a:r>
            <a:r>
              <a:rPr lang="en-GB" dirty="0" smtClean="0"/>
              <a:t>start </a:t>
            </a:r>
            <a:r>
              <a:rPr lang="en-GB" dirty="0"/>
              <a:t>with a capital letter and are singular.</a:t>
            </a:r>
          </a:p>
        </p:txBody>
      </p:sp>
    </p:spTree>
    <p:extLst>
      <p:ext uri="{BB962C8B-B14F-4D97-AF65-F5344CB8AC3E}">
        <p14:creationId xmlns:p14="http://schemas.microsoft.com/office/powerpoint/2010/main" val="3134147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8434" name="Picture 2" descr="Class Diagram Example: Or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992"/>
            <a:ext cx="9117058" cy="52664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6825" y="654064"/>
            <a:ext cx="4211409" cy="369332"/>
          </a:xfrm>
          <a:prstGeom prst="rect">
            <a:avLst/>
          </a:prstGeom>
        </p:spPr>
        <p:txBody>
          <a:bodyPr wrap="none">
            <a:spAutoFit/>
          </a:bodyPr>
          <a:lstStyle/>
          <a:p>
            <a:r>
              <a:rPr lang="en-US" dirty="0">
                <a:solidFill>
                  <a:srgbClr val="333333"/>
                </a:solidFill>
                <a:latin typeface="Open Sans"/>
              </a:rPr>
              <a:t>Class Diagram Example: Order System</a:t>
            </a:r>
            <a:endParaRPr lang="en-US" b="0" i="0" dirty="0">
              <a:solidFill>
                <a:srgbClr val="333333"/>
              </a:solidFill>
              <a:effectLst/>
              <a:latin typeface="Open Sans"/>
            </a:endParaRPr>
          </a:p>
        </p:txBody>
      </p:sp>
      <p:sp>
        <p:nvSpPr>
          <p:cNvPr id="4" name="Rectangle 3"/>
          <p:cNvSpPr/>
          <p:nvPr/>
        </p:nvSpPr>
        <p:spPr>
          <a:xfrm>
            <a:off x="5018904" y="607897"/>
            <a:ext cx="4150496" cy="276999"/>
          </a:xfrm>
          <a:prstGeom prst="rect">
            <a:avLst/>
          </a:prstGeom>
        </p:spPr>
        <p:txBody>
          <a:bodyPr wrap="square">
            <a:spAutoFit/>
          </a:bodyPr>
          <a:lstStyle/>
          <a:p>
            <a:r>
              <a:rPr lang="en-GB" sz="1200" b="1" dirty="0">
                <a:solidFill>
                  <a:srgbClr val="009900"/>
                </a:solidFill>
              </a:rPr>
              <a:t>https://www.uml-diagrams.org/class-diagrams-examples.html</a:t>
            </a:r>
          </a:p>
        </p:txBody>
      </p:sp>
    </p:spTree>
    <p:extLst>
      <p:ext uri="{BB962C8B-B14F-4D97-AF65-F5344CB8AC3E}">
        <p14:creationId xmlns:p14="http://schemas.microsoft.com/office/powerpoint/2010/main" val="2522813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13-Aug-20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37</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5338055" cy="6109365"/>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smtClean="0"/>
              <a:t>UML </a:t>
            </a:r>
            <a:r>
              <a:rPr lang="en-US" sz="2200" dirty="0"/>
              <a:t>is </a:t>
            </a:r>
            <a:r>
              <a:rPr lang="en-US" sz="2200" b="1" dirty="0"/>
              <a:t>not a programming language</a:t>
            </a:r>
            <a:r>
              <a:rPr lang="en-US" sz="2200" dirty="0"/>
              <a:t>, it is rather a visual language. </a:t>
            </a:r>
            <a:endParaRPr lang="en-US" sz="2200" dirty="0" smtClean="0"/>
          </a:p>
          <a:p>
            <a:pPr marL="342900" lvl="0" indent="-342900" algn="just" defTabSz="457200" fontAlgn="base">
              <a:lnSpc>
                <a:spcPct val="150000"/>
              </a:lnSpc>
              <a:spcBef>
                <a:spcPts val="600"/>
              </a:spcBef>
              <a:spcAft>
                <a:spcPts val="600"/>
              </a:spcAft>
              <a:buFont typeface="Wingdings" charset="2"/>
              <a:buChar char="²"/>
            </a:pPr>
            <a:r>
              <a:rPr lang="en-US" sz="2200" dirty="0" smtClean="0"/>
              <a:t>We </a:t>
            </a:r>
            <a:r>
              <a:rPr lang="en-US" sz="2200" dirty="0"/>
              <a:t>use UML diagrams to portray the </a:t>
            </a:r>
            <a:r>
              <a:rPr lang="en-US" sz="2200" b="1" dirty="0"/>
              <a:t>behavior and structure</a:t>
            </a:r>
            <a:r>
              <a:rPr lang="en-US" sz="2200" dirty="0"/>
              <a:t> of a system</a:t>
            </a:r>
            <a:r>
              <a:rPr lang="en-US" sz="2200" dirty="0" smtClean="0"/>
              <a:t>.</a:t>
            </a:r>
          </a:p>
          <a:p>
            <a:pPr marL="342900" lvl="0" indent="-342900" algn="just" defTabSz="457200" fontAlgn="base">
              <a:lnSpc>
                <a:spcPct val="150000"/>
              </a:lnSpc>
              <a:spcBef>
                <a:spcPts val="600"/>
              </a:spcBef>
              <a:spcAft>
                <a:spcPts val="600"/>
              </a:spcAft>
              <a:buFont typeface="Wingdings" charset="2"/>
              <a:buChar char="²"/>
            </a:pPr>
            <a:r>
              <a:rPr lang="en-US" sz="2200" dirty="0"/>
              <a:t>The UML builds models that are precise, unambiguous, and complete.</a:t>
            </a:r>
          </a:p>
          <a:p>
            <a:pPr marL="342900" lvl="0" indent="-342900" algn="just" defTabSz="457200" fontAlgn="base">
              <a:lnSpc>
                <a:spcPct val="150000"/>
              </a:lnSpc>
              <a:spcBef>
                <a:spcPts val="600"/>
              </a:spcBef>
              <a:spcAft>
                <a:spcPts val="600"/>
              </a:spcAft>
              <a:buFont typeface="Wingdings" charset="2"/>
              <a:buChar char="²"/>
            </a:pPr>
            <a:r>
              <a:rPr lang="en-US" sz="2200" dirty="0" smtClean="0"/>
              <a:t> </a:t>
            </a:r>
            <a:r>
              <a:rPr lang="en-US" sz="2200" dirty="0"/>
              <a:t>UML helps software engineers, businessmen and system architects with modelling, design and analysis.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5791200" y="2633292"/>
            <a:ext cx="3255855" cy="2895049"/>
          </a:xfrm>
          <a:prstGeom prst="rect">
            <a:avLst/>
          </a:prstGeom>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24" y="1142999"/>
            <a:ext cx="3109533" cy="149029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763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09342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dirty="0"/>
              <a:t>The UML was developed in 1994-95 by Grady </a:t>
            </a:r>
            <a:r>
              <a:rPr lang="en-US" sz="2200" dirty="0" err="1"/>
              <a:t>Booch</a:t>
            </a:r>
            <a:r>
              <a:rPr lang="en-US" sz="2200" dirty="0"/>
              <a:t>, Ivar Jacobson, and James </a:t>
            </a:r>
            <a:r>
              <a:rPr lang="en-US" sz="2200" dirty="0" err="1"/>
              <a:t>Rumbaugh</a:t>
            </a:r>
            <a:r>
              <a:rPr lang="en-US" sz="2200" dirty="0"/>
              <a:t> at the Rational Software.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In </a:t>
            </a:r>
            <a:r>
              <a:rPr lang="en-US" sz="2200" dirty="0"/>
              <a:t>1997, it got adopted as a standard by the </a:t>
            </a:r>
            <a:r>
              <a:rPr lang="en-US" sz="2200" b="1" dirty="0"/>
              <a:t>Object Management Group (OMG). </a:t>
            </a:r>
            <a:r>
              <a:rPr lang="en-US" sz="2200" dirty="0"/>
              <a:t>This was the first </a:t>
            </a:r>
            <a:r>
              <a:rPr lang="en-US" sz="2200" dirty="0" smtClean="0"/>
              <a:t>version (V1.1) </a:t>
            </a:r>
            <a:r>
              <a:rPr lang="en-US" sz="2200" dirty="0"/>
              <a:t>of UML</a:t>
            </a:r>
            <a:r>
              <a:rPr lang="en-US" sz="2200" dirty="0" smtClean="0"/>
              <a:t>. The </a:t>
            </a:r>
            <a:r>
              <a:rPr lang="en-US" sz="2200" dirty="0"/>
              <a:t>OMG is best recognized for the Common Object Request Broker Architecture (</a:t>
            </a:r>
            <a:r>
              <a:rPr lang="en-US" sz="2200" b="1" dirty="0"/>
              <a:t>CORBA</a:t>
            </a:r>
            <a:r>
              <a:rPr lang="en-US" sz="2200" dirty="0"/>
              <a:t>) standards</a:t>
            </a:r>
            <a:r>
              <a:rPr lang="en-US" sz="2200" dirty="0" smtClean="0"/>
              <a:t>.</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b="1" dirty="0"/>
              <a:t>International Organization for Standardization (ISO) </a:t>
            </a:r>
            <a:r>
              <a:rPr lang="en-US" sz="2200" dirty="0"/>
              <a:t>published UML as an approved standard in 2005. </a:t>
            </a:r>
          </a:p>
        </p:txBody>
      </p:sp>
    </p:spTree>
    <p:extLst>
      <p:ext uri="{BB962C8B-B14F-4D97-AF65-F5344CB8AC3E}">
        <p14:creationId xmlns:p14="http://schemas.microsoft.com/office/powerpoint/2010/main" val="1198794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264"/>
            <a:ext cx="9144000" cy="4323471"/>
          </a:xfrm>
          <a:prstGeom prst="rect">
            <a:avLst/>
          </a:prstGeom>
        </p:spPr>
      </p:pic>
    </p:spTree>
    <p:extLst>
      <p:ext uri="{BB962C8B-B14F-4D97-AF65-F5344CB8AC3E}">
        <p14:creationId xmlns:p14="http://schemas.microsoft.com/office/powerpoint/2010/main" val="153613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Characteristics of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886570"/>
            <a:ext cx="8764851" cy="3385542"/>
          </a:xfrm>
          <a:prstGeom prst="rect">
            <a:avLst/>
          </a:prstGeom>
          <a:noFill/>
        </p:spPr>
        <p:txBody>
          <a:bodyPr wrap="square" rtlCol="0">
            <a:spAutoFit/>
          </a:bodyPr>
          <a:lstStyle/>
          <a:p>
            <a:pPr lvl="0" algn="just" defTabSz="457200" fontAlgn="base">
              <a:spcBef>
                <a:spcPts val="600"/>
              </a:spcBef>
              <a:spcAft>
                <a:spcPts val="600"/>
              </a:spcAft>
            </a:pPr>
            <a:r>
              <a:rPr lang="en-US" sz="2200" b="1" dirty="0" smtClean="0"/>
              <a:t>The </a:t>
            </a:r>
            <a:r>
              <a:rPr lang="en-US" sz="2200" b="1" dirty="0"/>
              <a:t>UML has the following features:</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dirty="0"/>
              <a:t>It is a generalized modeling language.</a:t>
            </a:r>
          </a:p>
          <a:p>
            <a:pPr marL="342900" lvl="0" indent="-342900" algn="just" defTabSz="457200" fontAlgn="base">
              <a:spcBef>
                <a:spcPts val="600"/>
              </a:spcBef>
              <a:spcAft>
                <a:spcPts val="600"/>
              </a:spcAft>
              <a:buFont typeface="Wingdings" charset="2"/>
              <a:buChar char="²"/>
            </a:pPr>
            <a:r>
              <a:rPr lang="en-US" sz="2200" dirty="0"/>
              <a:t>It is distinct from other programming languages like C++, Python, etc.</a:t>
            </a:r>
          </a:p>
          <a:p>
            <a:pPr marL="342900" lvl="0" indent="-342900" algn="just" defTabSz="457200" fontAlgn="base">
              <a:spcBef>
                <a:spcPts val="600"/>
              </a:spcBef>
              <a:spcAft>
                <a:spcPts val="600"/>
              </a:spcAft>
              <a:buFont typeface="Wingdings" charset="2"/>
              <a:buChar char="²"/>
            </a:pPr>
            <a:r>
              <a:rPr lang="en-US" sz="2200" dirty="0"/>
              <a:t>It is interrelated to object-oriented analysis and design.</a:t>
            </a:r>
          </a:p>
          <a:p>
            <a:pPr marL="342900" lvl="0" indent="-342900" algn="just" defTabSz="457200" fontAlgn="base">
              <a:spcBef>
                <a:spcPts val="600"/>
              </a:spcBef>
              <a:spcAft>
                <a:spcPts val="600"/>
              </a:spcAft>
              <a:buFont typeface="Wingdings" charset="2"/>
              <a:buChar char="²"/>
            </a:pPr>
            <a:r>
              <a:rPr lang="en-US" sz="2200" dirty="0"/>
              <a:t>It is used to visualize the workflow of the system.</a:t>
            </a:r>
          </a:p>
          <a:p>
            <a:pPr marL="342900" lvl="0" indent="-342900" algn="just" defTabSz="457200" fontAlgn="base">
              <a:spcBef>
                <a:spcPts val="600"/>
              </a:spcBef>
              <a:spcAft>
                <a:spcPts val="600"/>
              </a:spcAft>
              <a:buFont typeface="Wingdings" charset="2"/>
              <a:buChar char="²"/>
            </a:pPr>
            <a:r>
              <a:rPr lang="en-US" sz="2200" dirty="0"/>
              <a:t>It is a pictorial language, used to generate powerful modeling artifacts.</a:t>
            </a:r>
          </a:p>
        </p:txBody>
      </p:sp>
    </p:spTree>
    <p:extLst>
      <p:ext uri="{BB962C8B-B14F-4D97-AF65-F5344CB8AC3E}">
        <p14:creationId xmlns:p14="http://schemas.microsoft.com/office/powerpoint/2010/main" val="236148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Where Can the UML Be Used?</a:t>
            </a:r>
            <a:endParaRPr lang="en-GB"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71751"/>
            <a:ext cx="8764851" cy="5847755"/>
          </a:xfrm>
          <a:prstGeom prst="rect">
            <a:avLst/>
          </a:prstGeom>
          <a:noFill/>
        </p:spPr>
        <p:txBody>
          <a:bodyPr wrap="square" rtlCol="0">
            <a:spAutoFit/>
          </a:bodyPr>
          <a:lstStyle/>
          <a:p>
            <a:r>
              <a:rPr lang="en-GB" sz="2200" dirty="0" smtClean="0"/>
              <a:t>The </a:t>
            </a:r>
            <a:r>
              <a:rPr lang="en-GB" sz="2200" dirty="0"/>
              <a:t>UML is intended primarily for software-intensive systems. It has been used effectively for such domains </a:t>
            </a:r>
            <a:r>
              <a:rPr lang="en-GB" sz="2200" dirty="0" smtClean="0"/>
              <a:t>as</a:t>
            </a:r>
          </a:p>
          <a:p>
            <a:endParaRPr lang="en-GB" sz="2200" dirty="0"/>
          </a:p>
          <a:p>
            <a:pPr marL="742950" lvl="1" indent="-285750">
              <a:buFont typeface="Arial" panose="020B0604020202020204" pitchFamily="34" charset="0"/>
              <a:buChar char="•"/>
            </a:pPr>
            <a:r>
              <a:rPr lang="en-GB" sz="2200" dirty="0"/>
              <a:t>Enterprise information systems</a:t>
            </a:r>
          </a:p>
          <a:p>
            <a:pPr marL="742950" lvl="1" indent="-285750">
              <a:buFont typeface="Arial" panose="020B0604020202020204" pitchFamily="34" charset="0"/>
              <a:buChar char="•"/>
            </a:pPr>
            <a:r>
              <a:rPr lang="en-GB" sz="2200" dirty="0"/>
              <a:t>Banking and financial services</a:t>
            </a:r>
          </a:p>
          <a:p>
            <a:pPr marL="742950" lvl="1" indent="-285750">
              <a:buFont typeface="Arial" panose="020B0604020202020204" pitchFamily="34" charset="0"/>
              <a:buChar char="•"/>
            </a:pPr>
            <a:r>
              <a:rPr lang="en-GB" sz="2200" dirty="0"/>
              <a:t>Telecommunications</a:t>
            </a:r>
          </a:p>
          <a:p>
            <a:pPr marL="742950" lvl="1" indent="-285750">
              <a:buFont typeface="Arial" panose="020B0604020202020204" pitchFamily="34" charset="0"/>
              <a:buChar char="•"/>
            </a:pPr>
            <a:r>
              <a:rPr lang="en-GB" sz="2200" dirty="0"/>
              <a:t>Transportation</a:t>
            </a:r>
          </a:p>
          <a:p>
            <a:pPr marL="742950" lvl="1" indent="-285750">
              <a:buFont typeface="Arial" panose="020B0604020202020204" pitchFamily="34" charset="0"/>
              <a:buChar char="•"/>
            </a:pPr>
            <a:r>
              <a:rPr lang="en-GB" sz="2200" dirty="0" smtClean="0"/>
              <a:t>Defence/aerospace</a:t>
            </a:r>
            <a:endParaRPr lang="en-GB" sz="2200" dirty="0"/>
          </a:p>
          <a:p>
            <a:pPr marL="742950" lvl="1" indent="-285750">
              <a:buFont typeface="Arial" panose="020B0604020202020204" pitchFamily="34" charset="0"/>
              <a:buChar char="•"/>
            </a:pPr>
            <a:r>
              <a:rPr lang="en-GB" sz="2200" dirty="0"/>
              <a:t>Retail</a:t>
            </a:r>
          </a:p>
          <a:p>
            <a:pPr marL="742950" lvl="1" indent="-285750">
              <a:buFont typeface="Arial" panose="020B0604020202020204" pitchFamily="34" charset="0"/>
              <a:buChar char="•"/>
            </a:pPr>
            <a:r>
              <a:rPr lang="en-GB" sz="2200" dirty="0"/>
              <a:t>Medical electronics</a:t>
            </a:r>
          </a:p>
          <a:p>
            <a:pPr marL="742950" lvl="1" indent="-285750">
              <a:buFont typeface="Arial" panose="020B0604020202020204" pitchFamily="34" charset="0"/>
              <a:buChar char="•"/>
            </a:pPr>
            <a:r>
              <a:rPr lang="en-GB" sz="2200" dirty="0"/>
              <a:t>Scientific</a:t>
            </a:r>
          </a:p>
          <a:p>
            <a:pPr marL="742950" lvl="1" indent="-285750">
              <a:buFont typeface="Arial" panose="020B0604020202020204" pitchFamily="34" charset="0"/>
              <a:buChar char="•"/>
            </a:pPr>
            <a:r>
              <a:rPr lang="en-GB" sz="2200" dirty="0"/>
              <a:t>Distributed Web-based </a:t>
            </a:r>
            <a:r>
              <a:rPr lang="en-GB" sz="2200" dirty="0" smtClean="0"/>
              <a:t>services</a:t>
            </a:r>
          </a:p>
          <a:p>
            <a:pPr marL="742950" lvl="1" indent="-285750">
              <a:buFont typeface="Arial" panose="020B0604020202020204" pitchFamily="34" charset="0"/>
              <a:buChar char="•"/>
            </a:pPr>
            <a:endParaRPr lang="en-GB" sz="2200" dirty="0"/>
          </a:p>
          <a:p>
            <a:pPr algn="just"/>
            <a:r>
              <a:rPr lang="en-GB" sz="2000" dirty="0"/>
              <a:t>The UML is not limited to </a:t>
            </a:r>
            <a:r>
              <a:rPr lang="en-GB" sz="2000" dirty="0" err="1"/>
              <a:t>modeling</a:t>
            </a:r>
            <a:r>
              <a:rPr lang="en-GB" sz="2000" dirty="0"/>
              <a:t> software. In fact, it is expressive enough to model </a:t>
            </a:r>
            <a:r>
              <a:rPr lang="en-GB" sz="2000" dirty="0" smtClean="0"/>
              <a:t>non-software </a:t>
            </a:r>
            <a:r>
              <a:rPr lang="en-GB" sz="2000" dirty="0"/>
              <a:t>systems, such as workflow in the legal system, the structure and </a:t>
            </a:r>
            <a:r>
              <a:rPr lang="en-GB" sz="2000" dirty="0" err="1"/>
              <a:t>behavior</a:t>
            </a:r>
            <a:r>
              <a:rPr lang="en-GB" sz="2000" dirty="0"/>
              <a:t> of a patient healthcare system, software engineering in aircraft combat systems, and the design of hardware.</a:t>
            </a:r>
          </a:p>
        </p:txBody>
      </p:sp>
    </p:spTree>
    <p:extLst>
      <p:ext uri="{BB962C8B-B14F-4D97-AF65-F5344CB8AC3E}">
        <p14:creationId xmlns:p14="http://schemas.microsoft.com/office/powerpoint/2010/main" val="703738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Basics </a:t>
            </a:r>
            <a:r>
              <a:rPr lang="en-US" sz="3000" b="1" dirty="0">
                <a:solidFill>
                  <a:schemeClr val="bg1"/>
                </a:solidFill>
                <a:latin typeface="Times New Roman" panose="02020603050405020304" pitchFamily="18" charset="0"/>
                <a:cs typeface="Times New Roman" panose="02020603050405020304" pitchFamily="18" charset="0"/>
              </a:rPr>
              <a:t>of the conceptual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8049" y="1052575"/>
            <a:ext cx="8831117" cy="4154984"/>
          </a:xfrm>
          <a:prstGeom prst="rect">
            <a:avLst/>
          </a:prstGeom>
        </p:spPr>
        <p:txBody>
          <a:bodyPr wrap="square">
            <a:spAutoFit/>
          </a:bodyPr>
          <a:lstStyle/>
          <a:p>
            <a:pPr algn="just"/>
            <a:r>
              <a:rPr lang="en-US" sz="2200" dirty="0"/>
              <a:t>S</a:t>
            </a:r>
            <a:r>
              <a:rPr lang="en-US" sz="2200" dirty="0" smtClean="0"/>
              <a:t>ome </a:t>
            </a:r>
            <a:r>
              <a:rPr lang="en-US" sz="2200" dirty="0"/>
              <a:t>object-oriented concepts that are needed to begin with UML</a:t>
            </a:r>
            <a:r>
              <a:rPr lang="en-US" sz="2200" dirty="0" smtClean="0"/>
              <a:t>:</a:t>
            </a:r>
          </a:p>
          <a:p>
            <a:pPr algn="just"/>
            <a:endParaRPr lang="en-US" sz="2200" dirty="0"/>
          </a:p>
          <a:p>
            <a:pPr algn="just"/>
            <a:r>
              <a:rPr lang="en-US" sz="2200" b="1" dirty="0"/>
              <a:t>Object:</a:t>
            </a:r>
            <a:r>
              <a:rPr lang="en-US" sz="2200" dirty="0"/>
              <a:t> An object is a real world entity. There are many objects present within a single system. It is a fundamental building block of UML</a:t>
            </a:r>
            <a:r>
              <a:rPr lang="en-US" sz="2200" dirty="0" smtClean="0"/>
              <a:t>.</a:t>
            </a:r>
          </a:p>
          <a:p>
            <a:pPr algn="just"/>
            <a:endParaRPr lang="en-US" sz="2200" dirty="0"/>
          </a:p>
          <a:p>
            <a:pPr algn="just"/>
            <a:r>
              <a:rPr lang="en-US" sz="2200" b="1" dirty="0"/>
              <a:t>Class:</a:t>
            </a:r>
            <a:r>
              <a:rPr lang="en-US" sz="2200" dirty="0"/>
              <a:t> A class is a software blueprint for objects, which means that it defines the variables and methods common to all the objects of a particular type</a:t>
            </a:r>
            <a:r>
              <a:rPr lang="en-US" sz="2200" dirty="0" smtClean="0"/>
              <a:t>.</a:t>
            </a:r>
          </a:p>
          <a:p>
            <a:pPr algn="just"/>
            <a:endParaRPr lang="en-US" sz="2200" dirty="0"/>
          </a:p>
          <a:p>
            <a:pPr algn="just"/>
            <a:r>
              <a:rPr lang="en-US" sz="2200" b="1" dirty="0"/>
              <a:t>Abstraction:</a:t>
            </a:r>
            <a:r>
              <a:rPr lang="en-US" sz="2200" dirty="0"/>
              <a:t> Abstraction is the process of portraying the essential characteristics of an object to the users while hiding the irrelevant information. Basically, it is used to envision the functioning of an object</a:t>
            </a:r>
            <a:r>
              <a:rPr lang="en-US" sz="2200" dirty="0" smtClean="0"/>
              <a:t>.</a:t>
            </a:r>
          </a:p>
          <a:p>
            <a:pPr algn="just"/>
            <a:endParaRPr lang="en-US" sz="2200" dirty="0"/>
          </a:p>
        </p:txBody>
      </p:sp>
    </p:spTree>
    <p:extLst>
      <p:ext uri="{BB962C8B-B14F-4D97-AF65-F5344CB8AC3E}">
        <p14:creationId xmlns:p14="http://schemas.microsoft.com/office/powerpoint/2010/main" val="2258535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6510</TotalTime>
  <Words>1968</Words>
  <Application>Microsoft Office PowerPoint</Application>
  <PresentationFormat>On-screen Show (4:3)</PresentationFormat>
  <Paragraphs>375</Paragraphs>
  <Slides>37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ＭＳ Ｐゴシック</vt:lpstr>
      <vt:lpstr>Aharoni</vt:lpstr>
      <vt:lpstr>Arial</vt:lpstr>
      <vt:lpstr>Calibri</vt:lpstr>
      <vt:lpstr>Cambria</vt:lpstr>
      <vt:lpstr>erdana</vt:lpstr>
      <vt:lpstr>Forte</vt:lpstr>
      <vt:lpstr>Lucida Bright</vt:lpstr>
      <vt:lpstr>Lucida Calligraphy</vt:lpstr>
      <vt:lpstr>Open Sans</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626</cp:revision>
  <dcterms:created xsi:type="dcterms:W3CDTF">2014-02-03T19:53:25Z</dcterms:created>
  <dcterms:modified xsi:type="dcterms:W3CDTF">2020-08-13T17:28:02Z</dcterms:modified>
</cp:coreProperties>
</file>