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256" r:id="rId2"/>
    <p:sldId id="368" r:id="rId3"/>
    <p:sldId id="388" r:id="rId4"/>
    <p:sldId id="435" r:id="rId5"/>
    <p:sldId id="436" r:id="rId6"/>
    <p:sldId id="439" r:id="rId7"/>
    <p:sldId id="437" r:id="rId8"/>
    <p:sldId id="442" r:id="rId9"/>
    <p:sldId id="441" r:id="rId10"/>
    <p:sldId id="389" r:id="rId11"/>
    <p:sldId id="387" r:id="rId12"/>
    <p:sldId id="391" r:id="rId13"/>
    <p:sldId id="440" r:id="rId14"/>
    <p:sldId id="390" r:id="rId15"/>
    <p:sldId id="444" r:id="rId16"/>
    <p:sldId id="392" r:id="rId17"/>
    <p:sldId id="443" r:id="rId18"/>
    <p:sldId id="393" r:id="rId19"/>
    <p:sldId id="396" r:id="rId20"/>
    <p:sldId id="395"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397" r:id="rId39"/>
    <p:sldId id="415" r:id="rId40"/>
    <p:sldId id="416" r:id="rId41"/>
    <p:sldId id="418" r:id="rId42"/>
    <p:sldId id="420" r:id="rId43"/>
    <p:sldId id="417" r:id="rId44"/>
    <p:sldId id="421" r:id="rId45"/>
    <p:sldId id="445" r:id="rId46"/>
    <p:sldId id="422" r:id="rId47"/>
    <p:sldId id="423" r:id="rId48"/>
    <p:sldId id="419" r:id="rId49"/>
    <p:sldId id="424" r:id="rId50"/>
    <p:sldId id="425" r:id="rId51"/>
    <p:sldId id="426" r:id="rId52"/>
    <p:sldId id="427" r:id="rId53"/>
    <p:sldId id="428" r:id="rId54"/>
    <p:sldId id="446" r:id="rId55"/>
    <p:sldId id="447" r:id="rId56"/>
    <p:sldId id="448" r:id="rId57"/>
    <p:sldId id="449" r:id="rId58"/>
    <p:sldId id="429" r:id="rId59"/>
    <p:sldId id="430" r:id="rId60"/>
    <p:sldId id="431" r:id="rId61"/>
    <p:sldId id="432" r:id="rId62"/>
    <p:sldId id="433" r:id="rId63"/>
    <p:sldId id="434" r:id="rId64"/>
    <p:sldId id="331"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2B82"/>
    <a:srgbClr val="28A010"/>
    <a:srgbClr val="339933"/>
    <a:srgbClr val="006600"/>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75" d="100"/>
          <a:sy n="75" d="100"/>
        </p:scale>
        <p:origin x="135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8/17/2020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2500313" y="823913"/>
            <a:ext cx="4040187" cy="3030537"/>
          </a:xfrm>
        </p:spPr>
      </p:sp>
      <p:sp>
        <p:nvSpPr>
          <p:cNvPr id="93187"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ea typeface="Arial Unicode MS" pitchFamily="2" charset="-128"/>
              </a:rPr>
              <a:t>According to Booch in </a:t>
            </a:r>
            <a:r>
              <a:rPr lang="en-US" altLang="en-US" sz="1000" i="1" smtClean="0">
                <a:latin typeface="ZapfHumnst BT" pitchFamily="2" charset="0"/>
                <a:ea typeface="Arial Unicode MS" pitchFamily="2" charset="-128"/>
              </a:rPr>
              <a:t>The Unified Modeling Language User Guide</a:t>
            </a:r>
            <a:r>
              <a:rPr lang="en-US" altLang="en-US" sz="1000" smtClean="0">
                <a:latin typeface="ZapfHumnst BT" pitchFamily="2" charset="0"/>
                <a:ea typeface="Arial Unicode MS" pitchFamily="2" charset="-128"/>
              </a:rPr>
              <a:t>, modeling achieves four aims:</a:t>
            </a:r>
          </a:p>
          <a:p>
            <a:pPr eaLnBrk="1" hangingPunct="1"/>
            <a:r>
              <a:rPr lang="en-US" altLang="en-US" sz="1000" smtClean="0">
                <a:latin typeface="ZapfHumnst BT" pitchFamily="2" charset="0"/>
                <a:ea typeface="Arial Unicode MS" pitchFamily="2" charset="-128"/>
              </a:rPr>
              <a:t>1. Models help you to </a:t>
            </a:r>
            <a:r>
              <a:rPr lang="en-US" altLang="en-US" sz="1000" b="1" smtClean="0">
                <a:latin typeface="ZapfHumnst BT" pitchFamily="2" charset="0"/>
                <a:ea typeface="Arial Unicode MS" pitchFamily="2" charset="-128"/>
              </a:rPr>
              <a:t>visualize</a:t>
            </a:r>
            <a:r>
              <a:rPr lang="en-US" altLang="en-US" sz="1000" smtClean="0">
                <a:latin typeface="ZapfHumnst BT" pitchFamily="2" charset="0"/>
                <a:ea typeface="Arial Unicode MS" pitchFamily="2" charset="-128"/>
              </a:rPr>
              <a:t> a system, as you want it to be.  A model helps the software team communicate the vision for the system being developed. It is difficult for a software team to have a unified vision of a system that is described only in specification and requirement documents. Models bring about understanding of the system.</a:t>
            </a:r>
          </a:p>
          <a:p>
            <a:pPr eaLnBrk="1" hangingPunct="1"/>
            <a:r>
              <a:rPr lang="en-US" altLang="en-US" sz="1000" smtClean="0">
                <a:latin typeface="ZapfHumnst BT" pitchFamily="2" charset="0"/>
                <a:ea typeface="Arial Unicode MS" pitchFamily="2" charset="-128"/>
              </a:rPr>
              <a:t>2. Models permit you to </a:t>
            </a:r>
            <a:r>
              <a:rPr lang="en-US" altLang="en-US" sz="1000" b="1" smtClean="0">
                <a:latin typeface="ZapfHumnst BT" pitchFamily="2" charset="0"/>
                <a:ea typeface="Arial Unicode MS" pitchFamily="2" charset="-128"/>
              </a:rPr>
              <a:t>specify</a:t>
            </a:r>
            <a:r>
              <a:rPr lang="en-US" altLang="en-US" sz="1000" smtClean="0">
                <a:latin typeface="ZapfHumnst BT" pitchFamily="2" charset="0"/>
                <a:ea typeface="Arial Unicode MS" pitchFamily="2" charset="-128"/>
              </a:rPr>
              <a:t> the structure of behavior of a system.  A model allows how to document system behavior and structure before coding the system.</a:t>
            </a:r>
          </a:p>
          <a:p>
            <a:pPr eaLnBrk="1" hangingPunct="1"/>
            <a:r>
              <a:rPr lang="en-US" altLang="en-US" sz="1000" smtClean="0">
                <a:latin typeface="ZapfHumnst BT" pitchFamily="2" charset="0"/>
                <a:ea typeface="Arial Unicode MS" pitchFamily="2" charset="-128"/>
              </a:rPr>
              <a:t>3. Models give a template that guide you in </a:t>
            </a:r>
            <a:r>
              <a:rPr lang="en-US" altLang="en-US" sz="1000" b="1" smtClean="0">
                <a:latin typeface="ZapfHumnst BT" pitchFamily="2" charset="0"/>
                <a:ea typeface="Arial Unicode MS" pitchFamily="2" charset="-128"/>
              </a:rPr>
              <a:t>constructing </a:t>
            </a:r>
            <a:r>
              <a:rPr lang="en-US" altLang="en-US" sz="1000" smtClean="0">
                <a:latin typeface="ZapfHumnst BT" pitchFamily="2" charset="0"/>
                <a:ea typeface="Arial Unicode MS" pitchFamily="2" charset="-128"/>
              </a:rPr>
              <a:t>a system.  A model is an invaluable tool during construction. It serves as a road map for a developer. Have you experienced a situation where a developer coded incorrect behavior because he or she was confused over the wording in a requirements document? Modeling helps alleviate that situation.</a:t>
            </a:r>
          </a:p>
          <a:p>
            <a:pPr eaLnBrk="1" hangingPunct="1"/>
            <a:r>
              <a:rPr lang="en-US" altLang="en-US" sz="1000" smtClean="0">
                <a:latin typeface="ZapfHumnst BT" pitchFamily="2" charset="0"/>
                <a:cs typeface="Times New Roman" panose="02020603050405020304" pitchFamily="18" charset="0"/>
              </a:rPr>
              <a:t>4. Models </a:t>
            </a:r>
            <a:r>
              <a:rPr lang="en-US" altLang="en-US" sz="1000" b="1" smtClean="0">
                <a:latin typeface="ZapfHumnst BT" pitchFamily="2" charset="0"/>
                <a:cs typeface="Times New Roman" panose="02020603050405020304" pitchFamily="18" charset="0"/>
              </a:rPr>
              <a:t>document </a:t>
            </a:r>
            <a:r>
              <a:rPr lang="en-US" altLang="en-US" sz="1000" smtClean="0">
                <a:latin typeface="ZapfHumnst BT" pitchFamily="2" charset="0"/>
                <a:cs typeface="Times New Roman" panose="02020603050405020304" pitchFamily="18" charset="0"/>
              </a:rPr>
              <a:t>the decisions you’ve made. Models are valuable tools in the long term because they give “hard” information on design decisions. You don’t need to rely on someone’s memory.</a:t>
            </a:r>
            <a:r>
              <a:rPr lang="en-US" altLang="en-US" sz="1000" smtClean="0">
                <a:latin typeface="ZapfHumnst BT" pitchFamily="2" charset="0"/>
              </a:rPr>
              <a:t> </a:t>
            </a:r>
          </a:p>
        </p:txBody>
      </p:sp>
      <p:sp>
        <p:nvSpPr>
          <p:cNvPr id="93188" name="Text Box 4"/>
          <p:cNvSpPr txBox="1">
            <a:spLocks noChangeArrowheads="1"/>
          </p:cNvSpPr>
          <p:nvPr/>
        </p:nvSpPr>
        <p:spPr bwMode="auto">
          <a:xfrm>
            <a:off x="446088" y="1203325"/>
            <a:ext cx="1743075"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65" tIns="53233" rIns="106465" bIns="53233"/>
          <a:lstStyle>
            <a:lvl1pPr defTabSz="901700">
              <a:buFont typeface="Arial" panose="020B0604020202020204" pitchFamily="34" charset="0"/>
              <a:defRPr>
                <a:solidFill>
                  <a:schemeClr val="tx1"/>
                </a:solidFill>
                <a:latin typeface="Arial" panose="020B0604020202020204" pitchFamily="34" charset="0"/>
              </a:defRPr>
            </a:lvl1pPr>
            <a:lvl2pPr marL="742950" indent="-285750" defTabSz="901700">
              <a:buFont typeface="Arial" panose="020B0604020202020204" pitchFamily="34" charset="0"/>
              <a:defRPr>
                <a:solidFill>
                  <a:schemeClr val="tx1"/>
                </a:solidFill>
                <a:latin typeface="Arial" panose="020B0604020202020204" pitchFamily="34" charset="0"/>
              </a:defRPr>
            </a:lvl2pPr>
            <a:lvl3pPr marL="1143000" indent="-228600" defTabSz="901700">
              <a:buFont typeface="Arial" panose="020B0604020202020204" pitchFamily="34" charset="0"/>
              <a:defRPr>
                <a:solidFill>
                  <a:schemeClr val="tx1"/>
                </a:solidFill>
                <a:latin typeface="Arial" panose="020B0604020202020204" pitchFamily="34" charset="0"/>
              </a:defRPr>
            </a:lvl3pPr>
            <a:lvl4pPr marL="1600200" indent="-228600" defTabSz="901700">
              <a:buFont typeface="Arial" panose="020B0604020202020204" pitchFamily="34" charset="0"/>
              <a:defRPr>
                <a:solidFill>
                  <a:schemeClr val="tx1"/>
                </a:solidFill>
                <a:latin typeface="Arial" panose="020B0604020202020204" pitchFamily="34" charset="0"/>
              </a:defRPr>
            </a:lvl4pPr>
            <a:lvl5pPr marL="2057400" indent="-228600" defTabSz="901700">
              <a:buFont typeface="Arial" panose="020B0604020202020204" pitchFamily="34" charset="0"/>
              <a:defRPr>
                <a:solidFill>
                  <a:schemeClr val="tx1"/>
                </a:solidFill>
                <a:latin typeface="Arial" panose="020B0604020202020204" pitchFamily="34" charset="0"/>
              </a:defRPr>
            </a:lvl5pPr>
            <a:lvl6pPr marL="25146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87000"/>
              </a:lnSpc>
              <a:spcBef>
                <a:spcPct val="40000"/>
              </a:spcBef>
            </a:pPr>
            <a:r>
              <a:rPr lang="en-US" altLang="en-US" sz="1000" u="sng">
                <a:latin typeface="ZapfHumnst BT" pitchFamily="2" charset="0"/>
              </a:rPr>
              <a:t>Sell the students on the value of visual modeling.</a:t>
            </a:r>
          </a:p>
          <a:p>
            <a:pPr>
              <a:lnSpc>
                <a:spcPct val="87000"/>
              </a:lnSpc>
              <a:spcBef>
                <a:spcPct val="40000"/>
              </a:spcBef>
            </a:pPr>
            <a:endParaRPr lang="en-US" altLang="en-US" sz="1000" u="sng">
              <a:latin typeface="ZapfHumnst BT" pitchFamily="2" charset="0"/>
            </a:endParaRPr>
          </a:p>
          <a:p>
            <a:pPr>
              <a:lnSpc>
                <a:spcPct val="87000"/>
              </a:lnSpc>
              <a:spcBef>
                <a:spcPct val="40000"/>
              </a:spcBef>
            </a:pPr>
            <a:r>
              <a:rPr lang="en-US" altLang="en-US" sz="1000">
                <a:latin typeface="ZapfHumnst BT" pitchFamily="2" charset="0"/>
                <a:ea typeface="Arial Unicode MS" pitchFamily="2" charset="-128"/>
              </a:rPr>
              <a:t>Clarify that you are discussing formal modeling, not modeling written on a white board or on the back of a napkin at lunch.</a:t>
            </a:r>
          </a:p>
          <a:p>
            <a:pPr>
              <a:lnSpc>
                <a:spcPct val="87000"/>
              </a:lnSpc>
              <a:spcBef>
                <a:spcPct val="40000"/>
              </a:spcBef>
            </a:pPr>
            <a:endParaRPr lang="en-US" altLang="en-US" sz="1000">
              <a:latin typeface="ZapfHumnst BT" pitchFamily="2" charset="0"/>
            </a:endParaRPr>
          </a:p>
        </p:txBody>
      </p:sp>
    </p:spTree>
    <p:extLst>
      <p:ext uri="{BB962C8B-B14F-4D97-AF65-F5344CB8AC3E}">
        <p14:creationId xmlns:p14="http://schemas.microsoft.com/office/powerpoint/2010/main" val="4131329529"/>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556126665"/>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834610310"/>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80810204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17-Aug-20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17-Aug-20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17-Aug-20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17-Aug-20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17-Aug-20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17-Aug-20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17-Aug-20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17-Aug-20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17-Aug-20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17-Aug-20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17-Aug-20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17-Aug-20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fontScale="925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a:t>
            </a:r>
            <a:r>
              <a:rPr lang="en-US" sz="4000" dirty="0" smtClean="0">
                <a:solidFill>
                  <a:schemeClr val="tx1"/>
                </a:solidFill>
              </a:rPr>
              <a:t>12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System modeling </a:t>
            </a:r>
            <a:r>
              <a:rPr lang="en-US" sz="4000" dirty="0" smtClean="0">
                <a:solidFill>
                  <a:srgbClr val="FF0000"/>
                </a:solidFill>
                <a:latin typeface="Cambria" panose="02040503050406030204" pitchFamily="18" charset="0"/>
              </a:rPr>
              <a:t>and UML</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3354765"/>
          </a:xfrm>
          <a:prstGeom prst="rect">
            <a:avLst/>
          </a:prstGeom>
          <a:noFill/>
        </p:spPr>
        <p:txBody>
          <a:bodyPr wrap="square" rtlCol="0">
            <a:spAutoFit/>
          </a:bodyPr>
          <a:lstStyle/>
          <a:p>
            <a:pPr lvl="0" defTabSz="457200" fontAlgn="base">
              <a:spcBef>
                <a:spcPts val="600"/>
              </a:spcBef>
              <a:spcAft>
                <a:spcPts val="600"/>
              </a:spcAft>
            </a:pPr>
            <a:r>
              <a:rPr lang="en-US" sz="2200" b="1" dirty="0"/>
              <a:t>What are the advantages of creating a model</a:t>
            </a:r>
            <a:r>
              <a:rPr lang="en-US" sz="2200" b="1" dirty="0" smtClean="0"/>
              <a:t>?</a:t>
            </a:r>
          </a:p>
          <a:p>
            <a:pPr lvl="0" defTabSz="457200" fontAlgn="base">
              <a:lnSpc>
                <a:spcPct val="150000"/>
              </a:lnSpc>
              <a:spcBef>
                <a:spcPts val="600"/>
              </a:spcBef>
              <a:spcAft>
                <a:spcPts val="600"/>
              </a:spcAft>
            </a:pPr>
            <a:r>
              <a:rPr lang="en-US" sz="2000" b="1" dirty="0"/>
              <a:t>Advantages:</a:t>
            </a:r>
            <a:r>
              <a:rPr lang="en-US" sz="2000" dirty="0"/>
              <a:t/>
            </a:r>
            <a:br>
              <a:rPr lang="en-US" sz="2000" dirty="0"/>
            </a:br>
            <a:r>
              <a:rPr lang="en-US" sz="2000" dirty="0"/>
              <a:t>- Provides standard for software development.</a:t>
            </a:r>
            <a:br>
              <a:rPr lang="en-US" sz="2000" dirty="0"/>
            </a:br>
            <a:r>
              <a:rPr lang="en-US" sz="2000" dirty="0"/>
              <a:t>- Reducing of costs to develop diagrams of UML using supporting tools.</a:t>
            </a:r>
            <a:br>
              <a:rPr lang="en-US" sz="2000" dirty="0"/>
            </a:br>
            <a:r>
              <a:rPr lang="en-US" sz="2000" dirty="0"/>
              <a:t>- Development time is reduced.</a:t>
            </a:r>
            <a:br>
              <a:rPr lang="en-US" sz="2000" dirty="0"/>
            </a:br>
            <a:r>
              <a:rPr lang="en-US" sz="2000" dirty="0"/>
              <a:t>- The past faced issues by the developers are no longer exists.</a:t>
            </a:r>
            <a:br>
              <a:rPr lang="en-US" sz="2000" dirty="0"/>
            </a:br>
            <a:r>
              <a:rPr lang="en-US" sz="2000" dirty="0"/>
              <a:t>- Has large visual elements to construct and easy to follow. </a:t>
            </a:r>
            <a:endParaRPr lang="en-GB" sz="2800" dirty="0">
              <a:ea typeface="ＭＳ Ｐゴシック" charset="-128"/>
              <a:cs typeface="Arial"/>
            </a:endParaRPr>
          </a:p>
        </p:txBody>
      </p:sp>
      <p:pic>
        <p:nvPicPr>
          <p:cNvPr id="4" name="Picture 3"/>
          <p:cNvPicPr>
            <a:picLocks noChangeAspect="1"/>
          </p:cNvPicPr>
          <p:nvPr/>
        </p:nvPicPr>
        <p:blipFill>
          <a:blip r:embed="rId2"/>
          <a:stretch>
            <a:fillRect/>
          </a:stretch>
        </p:blipFill>
        <p:spPr>
          <a:xfrm>
            <a:off x="1091565" y="4478357"/>
            <a:ext cx="6648450" cy="2152650"/>
          </a:xfrm>
          <a:prstGeom prst="rect">
            <a:avLst/>
          </a:prstGeom>
        </p:spPr>
      </p:pic>
    </p:spTree>
    <p:extLst>
      <p:ext uri="{BB962C8B-B14F-4D97-AF65-F5344CB8AC3E}">
        <p14:creationId xmlns:p14="http://schemas.microsoft.com/office/powerpoint/2010/main" val="2858896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616648"/>
          </a:xfrm>
          <a:prstGeom prst="rect">
            <a:avLst/>
          </a:prstGeom>
          <a:noFill/>
        </p:spPr>
        <p:txBody>
          <a:bodyPr wrap="square" rtlCol="0">
            <a:spAutoFit/>
          </a:bodyPr>
          <a:lstStyle/>
          <a:p>
            <a:pPr marL="342900" lvl="0" indent="-342900" algn="just" defTabSz="457200" fontAlgn="base">
              <a:spcBef>
                <a:spcPts val="600"/>
              </a:spcBef>
              <a:spcAft>
                <a:spcPts val="600"/>
              </a:spcAft>
              <a:buFont typeface="Wingdings" charset="2"/>
              <a:buChar char="²"/>
            </a:pPr>
            <a:r>
              <a:rPr lang="en-US" sz="2200" b="1" dirty="0">
                <a:ea typeface="ＭＳ Ｐゴシック" charset="-128"/>
                <a:cs typeface="Arial"/>
              </a:rPr>
              <a:t>System modeling </a:t>
            </a:r>
            <a:r>
              <a:rPr lang="en-US" sz="2200" dirty="0">
                <a:ea typeface="ＭＳ Ｐゴシック" charset="-128"/>
                <a:cs typeface="Arial"/>
              </a:rPr>
              <a:t>is the process of developing abstract models of a system, with each model presenting a different view or perspective of that system. </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endParaRPr lang="en-US" sz="2200" dirty="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US" sz="2200" dirty="0">
                <a:ea typeface="ＭＳ Ｐゴシック" charset="-128"/>
                <a:cs typeface="Arial"/>
              </a:rPr>
              <a:t>System modeling has now come to mean representing a system using some kind of graphical notation, which is now almost always based on notations in the Unified Modeling Language (UML). </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endParaRPr lang="en-US" sz="2200" dirty="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GB" sz="2200" dirty="0">
                <a:ea typeface="ＭＳ Ｐゴシック" charset="-128"/>
                <a:cs typeface="Arial"/>
              </a:rPr>
              <a:t>System modelling helps the analyst to understand the functionality of the system and models are used to communicate with customers</a:t>
            </a:r>
            <a:r>
              <a:rPr lang="en-GB" sz="2200" dirty="0" smtClean="0">
                <a:ea typeface="ＭＳ Ｐゴシック" charset="-128"/>
                <a:cs typeface="Arial"/>
              </a:rPr>
              <a:t>.</a:t>
            </a:r>
          </a:p>
          <a:p>
            <a:pPr marL="342900" lvl="0" indent="-342900" defTabSz="457200" fontAlgn="base">
              <a:spcBef>
                <a:spcPts val="600"/>
              </a:spcBef>
              <a:spcAft>
                <a:spcPts val="600"/>
              </a:spcAft>
              <a:buFont typeface="Wingdings" charset="2"/>
              <a:buChar char="²"/>
            </a:pPr>
            <a:endParaRPr lang="en-GB" sz="2400" dirty="0">
              <a:ea typeface="ＭＳ Ｐゴシック" charset="-128"/>
              <a:cs typeface="Arial"/>
            </a:endParaRPr>
          </a:p>
        </p:txBody>
      </p:sp>
    </p:spTree>
    <p:extLst>
      <p:ext uri="{BB962C8B-B14F-4D97-AF65-F5344CB8AC3E}">
        <p14:creationId xmlns:p14="http://schemas.microsoft.com/office/powerpoint/2010/main" val="809197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22679"/>
            <a:ext cx="8764851" cy="4755148"/>
          </a:xfrm>
          <a:prstGeom prst="rect">
            <a:avLst/>
          </a:prstGeom>
          <a:noFill/>
        </p:spPr>
        <p:txBody>
          <a:bodyPr wrap="square" rtlCol="0">
            <a:spAutoFit/>
          </a:bodyPr>
          <a:lstStyle/>
          <a:p>
            <a:pPr marL="342900" lvl="0" indent="-342900" algn="just" defTabSz="457200" fontAlgn="base">
              <a:lnSpc>
                <a:spcPct val="150000"/>
              </a:lnSpc>
              <a:spcBef>
                <a:spcPts val="600"/>
              </a:spcBef>
              <a:spcAft>
                <a:spcPts val="600"/>
              </a:spcAft>
              <a:buFont typeface="Wingdings" charset="2"/>
              <a:buChar char="²"/>
            </a:pPr>
            <a:r>
              <a:rPr lang="en-US" sz="2200" dirty="0">
                <a:ea typeface="ＭＳ Ｐゴシック" charset="-128"/>
                <a:cs typeface="Arial"/>
              </a:rPr>
              <a:t>The </a:t>
            </a:r>
            <a:r>
              <a:rPr lang="en-US" sz="2200" b="1" dirty="0">
                <a:ea typeface="ＭＳ Ｐゴシック" charset="-128"/>
                <a:cs typeface="Arial"/>
              </a:rPr>
              <a:t>UML</a:t>
            </a:r>
            <a:r>
              <a:rPr lang="en-US" sz="2200" dirty="0">
                <a:ea typeface="ＭＳ Ｐゴシック" charset="-128"/>
                <a:cs typeface="Arial"/>
              </a:rPr>
              <a:t> stands for </a:t>
            </a:r>
            <a:r>
              <a:rPr lang="en-US" sz="2200" b="1" dirty="0">
                <a:ea typeface="ＭＳ Ｐゴシック" charset="-128"/>
                <a:cs typeface="Arial"/>
              </a:rPr>
              <a:t>Unified modeling </a:t>
            </a:r>
            <a:r>
              <a:rPr lang="en-US" sz="2200" b="1" dirty="0" smtClean="0">
                <a:ea typeface="ＭＳ Ｐゴシック" charset="-128"/>
                <a:cs typeface="Arial"/>
              </a:rPr>
              <a:t>language</a:t>
            </a:r>
            <a:r>
              <a:rPr lang="en-US" sz="2200" dirty="0">
                <a:ea typeface="ＭＳ Ｐゴシック" charset="-128"/>
                <a:cs typeface="Arial"/>
              </a:rPr>
              <a:t>.</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US" sz="2200" dirty="0"/>
              <a:t>The UML is a language for</a:t>
            </a:r>
          </a:p>
          <a:p>
            <a:pPr marL="914400" lvl="3" indent="-342900" algn="just" defTabSz="457200" fontAlgn="base">
              <a:buFont typeface="Wingdings" panose="05000000000000000000" pitchFamily="2" charset="2"/>
              <a:buChar char="§"/>
            </a:pPr>
            <a:r>
              <a:rPr lang="en-US" sz="2200" dirty="0" smtClean="0">
                <a:solidFill>
                  <a:srgbClr val="C00000"/>
                </a:solidFill>
              </a:rPr>
              <a:t>Visualizing</a:t>
            </a:r>
          </a:p>
          <a:p>
            <a:pPr marL="914400" lvl="3" indent="-342900" algn="just" defTabSz="457200" fontAlgn="base">
              <a:buFont typeface="Wingdings" panose="05000000000000000000" pitchFamily="2" charset="2"/>
              <a:buChar char="§"/>
            </a:pPr>
            <a:r>
              <a:rPr lang="en-US" sz="2200" dirty="0" smtClean="0">
                <a:solidFill>
                  <a:srgbClr val="C00000"/>
                </a:solidFill>
              </a:rPr>
              <a:t>Specifying</a:t>
            </a:r>
          </a:p>
          <a:p>
            <a:pPr marL="914400" lvl="3" indent="-342900" algn="just" defTabSz="457200" fontAlgn="base">
              <a:buFont typeface="Wingdings" panose="05000000000000000000" pitchFamily="2" charset="2"/>
              <a:buChar char="§"/>
            </a:pPr>
            <a:r>
              <a:rPr lang="en-US" sz="2200" dirty="0" smtClean="0">
                <a:solidFill>
                  <a:srgbClr val="C00000"/>
                </a:solidFill>
              </a:rPr>
              <a:t>Constructing</a:t>
            </a:r>
            <a:endParaRPr lang="en-US" sz="2200" dirty="0">
              <a:solidFill>
                <a:srgbClr val="C00000"/>
              </a:solidFill>
            </a:endParaRPr>
          </a:p>
          <a:p>
            <a:pPr marL="914400" lvl="3" indent="-342900" algn="just" defTabSz="457200" fontAlgn="base">
              <a:buFont typeface="Wingdings" panose="05000000000000000000" pitchFamily="2" charset="2"/>
              <a:buChar char="§"/>
            </a:pPr>
            <a:r>
              <a:rPr lang="en-US" sz="2200" dirty="0">
                <a:solidFill>
                  <a:srgbClr val="C00000"/>
                </a:solidFill>
              </a:rPr>
              <a:t>Documenting</a:t>
            </a:r>
          </a:p>
          <a:p>
            <a:pPr lvl="0" algn="just" defTabSz="457200" fontAlgn="base">
              <a:spcBef>
                <a:spcPts val="600"/>
              </a:spcBef>
              <a:spcAft>
                <a:spcPts val="600"/>
              </a:spcAft>
            </a:pPr>
            <a:r>
              <a:rPr lang="en-US" sz="2200" dirty="0" smtClean="0"/>
              <a:t>the </a:t>
            </a:r>
            <a:r>
              <a:rPr lang="en-US" sz="2200" dirty="0"/>
              <a:t>artifacts of a software-intensive system.</a:t>
            </a:r>
          </a:p>
          <a:p>
            <a:pPr marL="342900" lvl="0" indent="-342900" algn="just" defTabSz="457200" fontAlgn="base">
              <a:spcBef>
                <a:spcPts val="600"/>
              </a:spcBef>
              <a:spcAft>
                <a:spcPts val="600"/>
              </a:spcAft>
              <a:buFont typeface="Wingdings" charset="2"/>
              <a:buChar char="²"/>
            </a:pPr>
            <a:endParaRPr lang="en-US" sz="2200" dirty="0" smtClean="0"/>
          </a:p>
          <a:p>
            <a:pPr marL="342900" lvl="0" indent="-342900" algn="just" defTabSz="457200" fontAlgn="base">
              <a:spcBef>
                <a:spcPts val="600"/>
              </a:spcBef>
              <a:spcAft>
                <a:spcPts val="600"/>
              </a:spcAft>
              <a:buFont typeface="Wingdings" charset="2"/>
              <a:buChar char="²"/>
            </a:pPr>
            <a:r>
              <a:rPr lang="en-US" sz="2200" dirty="0" smtClean="0"/>
              <a:t>The </a:t>
            </a:r>
            <a:r>
              <a:rPr lang="en-US" sz="2200" dirty="0"/>
              <a:t>Unified Modelling Language (UML) is an industry standard for object oriented design </a:t>
            </a:r>
            <a:r>
              <a:rPr lang="en-US" sz="2200" dirty="0" smtClean="0"/>
              <a:t>notation.</a:t>
            </a:r>
            <a:endParaRPr lang="en-US" sz="2200" dirty="0"/>
          </a:p>
          <a:p>
            <a:pPr marL="342900" lvl="0" indent="-342900" algn="just" defTabSz="457200" fontAlgn="base">
              <a:spcBef>
                <a:spcPts val="600"/>
              </a:spcBef>
              <a:spcAft>
                <a:spcPts val="600"/>
              </a:spcAft>
              <a:buFont typeface="Wingdings" charset="2"/>
              <a:buChar char="²"/>
            </a:pPr>
            <a:endParaRPr lang="en-GB" sz="2200" dirty="0">
              <a:ea typeface="ＭＳ Ｐゴシック" charset="-128"/>
              <a:cs typeface="Arial"/>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917" y="1240351"/>
            <a:ext cx="3721353" cy="219523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05000" y="6090681"/>
            <a:ext cx="6508961" cy="584775"/>
          </a:xfrm>
          <a:prstGeom prst="rect">
            <a:avLst/>
          </a:prstGeom>
        </p:spPr>
        <p:txBody>
          <a:bodyPr wrap="none">
            <a:spAutoFit/>
          </a:bodyPr>
          <a:lstStyle/>
          <a:p>
            <a:r>
              <a:rPr lang="en-GB" b="1" dirty="0"/>
              <a:t>The Unified </a:t>
            </a:r>
            <a:r>
              <a:rPr lang="en-GB" b="1" dirty="0" err="1"/>
              <a:t>Modeling</a:t>
            </a:r>
            <a:r>
              <a:rPr lang="en-GB" b="1" dirty="0"/>
              <a:t> Language User Guide </a:t>
            </a:r>
            <a:r>
              <a:rPr lang="en-GB" b="1" dirty="0" smtClean="0"/>
              <a:t>SECOND (2.0) </a:t>
            </a:r>
            <a:r>
              <a:rPr lang="en-GB" b="1" dirty="0"/>
              <a:t>EDITION</a:t>
            </a:r>
          </a:p>
          <a:p>
            <a:pPr algn="ctr"/>
            <a:r>
              <a:rPr lang="en-GB" sz="1400" dirty="0" smtClean="0"/>
              <a:t>http</a:t>
            </a:r>
            <a:r>
              <a:rPr lang="en-GB" sz="1400" dirty="0"/>
              <a:t>://umlguide2.uw.hu/index.html</a:t>
            </a:r>
          </a:p>
        </p:txBody>
      </p:sp>
    </p:spTree>
    <p:extLst>
      <p:ext uri="{BB962C8B-B14F-4D97-AF65-F5344CB8AC3E}">
        <p14:creationId xmlns:p14="http://schemas.microsoft.com/office/powerpoint/2010/main" val="2102874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22679"/>
            <a:ext cx="5338055" cy="6109365"/>
          </a:xfrm>
          <a:prstGeom prst="rect">
            <a:avLst/>
          </a:prstGeom>
          <a:noFill/>
        </p:spPr>
        <p:txBody>
          <a:bodyPr wrap="square" rtlCol="0">
            <a:spAutoFit/>
          </a:bodyPr>
          <a:lstStyle/>
          <a:p>
            <a:pPr marL="342900" lvl="0" indent="-342900" algn="just" defTabSz="457200" fontAlgn="base">
              <a:lnSpc>
                <a:spcPct val="150000"/>
              </a:lnSpc>
              <a:spcBef>
                <a:spcPts val="600"/>
              </a:spcBef>
              <a:spcAft>
                <a:spcPts val="600"/>
              </a:spcAft>
              <a:buFont typeface="Wingdings" charset="2"/>
              <a:buChar char="²"/>
            </a:pPr>
            <a:r>
              <a:rPr lang="en-US" sz="2200" dirty="0" smtClean="0"/>
              <a:t>UML </a:t>
            </a:r>
            <a:r>
              <a:rPr lang="en-US" sz="2200" dirty="0"/>
              <a:t>is </a:t>
            </a:r>
            <a:r>
              <a:rPr lang="en-US" sz="2200" b="1" dirty="0"/>
              <a:t>not a programming language</a:t>
            </a:r>
            <a:r>
              <a:rPr lang="en-US" sz="2200" dirty="0"/>
              <a:t>, it is rather a visual language. </a:t>
            </a:r>
            <a:endParaRPr lang="en-US" sz="2200" dirty="0" smtClean="0"/>
          </a:p>
          <a:p>
            <a:pPr marL="342900" lvl="0" indent="-342900" algn="just" defTabSz="457200" fontAlgn="base">
              <a:lnSpc>
                <a:spcPct val="150000"/>
              </a:lnSpc>
              <a:spcBef>
                <a:spcPts val="600"/>
              </a:spcBef>
              <a:spcAft>
                <a:spcPts val="600"/>
              </a:spcAft>
              <a:buFont typeface="Wingdings" charset="2"/>
              <a:buChar char="²"/>
            </a:pPr>
            <a:r>
              <a:rPr lang="en-US" sz="2200" dirty="0" smtClean="0"/>
              <a:t>We </a:t>
            </a:r>
            <a:r>
              <a:rPr lang="en-US" sz="2200" dirty="0"/>
              <a:t>use UML diagrams to portray the </a:t>
            </a:r>
            <a:r>
              <a:rPr lang="en-US" sz="2200" b="1" dirty="0"/>
              <a:t>behavior and structure</a:t>
            </a:r>
            <a:r>
              <a:rPr lang="en-US" sz="2200" dirty="0"/>
              <a:t> of a system</a:t>
            </a:r>
            <a:r>
              <a:rPr lang="en-US" sz="2200" dirty="0" smtClean="0"/>
              <a:t>.</a:t>
            </a:r>
          </a:p>
          <a:p>
            <a:pPr marL="342900" lvl="0" indent="-342900" algn="just" defTabSz="457200" fontAlgn="base">
              <a:lnSpc>
                <a:spcPct val="150000"/>
              </a:lnSpc>
              <a:spcBef>
                <a:spcPts val="600"/>
              </a:spcBef>
              <a:spcAft>
                <a:spcPts val="600"/>
              </a:spcAft>
              <a:buFont typeface="Wingdings" charset="2"/>
              <a:buChar char="²"/>
            </a:pPr>
            <a:r>
              <a:rPr lang="en-US" sz="2200" dirty="0"/>
              <a:t>The UML builds models that are precise, unambiguous, and complete.</a:t>
            </a:r>
          </a:p>
          <a:p>
            <a:pPr marL="342900" lvl="0" indent="-342900" algn="just" defTabSz="457200" fontAlgn="base">
              <a:lnSpc>
                <a:spcPct val="150000"/>
              </a:lnSpc>
              <a:spcBef>
                <a:spcPts val="600"/>
              </a:spcBef>
              <a:spcAft>
                <a:spcPts val="600"/>
              </a:spcAft>
              <a:buFont typeface="Wingdings" charset="2"/>
              <a:buChar char="²"/>
            </a:pPr>
            <a:r>
              <a:rPr lang="en-US" sz="2200" dirty="0" smtClean="0"/>
              <a:t> </a:t>
            </a:r>
            <a:r>
              <a:rPr lang="en-US" sz="2200" dirty="0"/>
              <a:t>UML helps software engineers, businessmen and system architects with modelling, design and analysis. </a:t>
            </a:r>
            <a:endParaRPr lang="en-US" sz="2200" dirty="0" smtClean="0"/>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endParaRPr lang="en-GB" sz="2200" dirty="0">
              <a:ea typeface="ＭＳ Ｐゴシック" charset="-128"/>
              <a:cs typeface="Arial"/>
            </a:endParaRPr>
          </a:p>
        </p:txBody>
      </p:sp>
      <p:pic>
        <p:nvPicPr>
          <p:cNvPr id="4" name="Picture 3"/>
          <p:cNvPicPr>
            <a:picLocks noChangeAspect="1"/>
          </p:cNvPicPr>
          <p:nvPr/>
        </p:nvPicPr>
        <p:blipFill>
          <a:blip r:embed="rId2"/>
          <a:stretch>
            <a:fillRect/>
          </a:stretch>
        </p:blipFill>
        <p:spPr>
          <a:xfrm>
            <a:off x="5791200" y="2633292"/>
            <a:ext cx="3255855" cy="2895049"/>
          </a:xfrm>
          <a:prstGeom prst="rect">
            <a:avLst/>
          </a:prstGeom>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24" y="1142999"/>
            <a:ext cx="3109533" cy="149029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763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093428"/>
          </a:xfrm>
          <a:prstGeom prst="rect">
            <a:avLst/>
          </a:prstGeom>
          <a:noFill/>
        </p:spPr>
        <p:txBody>
          <a:bodyPr wrap="square" rtlCol="0">
            <a:spAutoFit/>
          </a:bodyPr>
          <a:lstStyle/>
          <a:p>
            <a:pPr marL="342900" lvl="0" indent="-342900" algn="just" defTabSz="457200" fontAlgn="base">
              <a:spcBef>
                <a:spcPts val="600"/>
              </a:spcBef>
              <a:spcAft>
                <a:spcPts val="600"/>
              </a:spcAft>
              <a:buFont typeface="Wingdings" charset="2"/>
              <a:buChar char="²"/>
            </a:pPr>
            <a:r>
              <a:rPr lang="en-US" sz="2200" dirty="0"/>
              <a:t>The UML was developed in 1994-95 by Grady </a:t>
            </a:r>
            <a:r>
              <a:rPr lang="en-US" sz="2200" dirty="0" err="1"/>
              <a:t>Booch</a:t>
            </a:r>
            <a:r>
              <a:rPr lang="en-US" sz="2200" dirty="0"/>
              <a:t>, Ivar Jacobson, and James </a:t>
            </a:r>
            <a:r>
              <a:rPr lang="en-US" sz="2200" dirty="0" err="1"/>
              <a:t>Rumbaugh</a:t>
            </a:r>
            <a:r>
              <a:rPr lang="en-US" sz="2200" dirty="0"/>
              <a:t> at the Rational Software. </a:t>
            </a:r>
            <a:endParaRPr lang="en-US" sz="2200" dirty="0" smtClean="0"/>
          </a:p>
          <a:p>
            <a:pPr marL="342900" lvl="0" indent="-342900" algn="just" defTabSz="457200" fontAlgn="base">
              <a:spcBef>
                <a:spcPts val="600"/>
              </a:spcBef>
              <a:spcAft>
                <a:spcPts val="600"/>
              </a:spcAft>
              <a:buFont typeface="Wingdings" charset="2"/>
              <a:buChar char="²"/>
            </a:pPr>
            <a:endParaRPr lang="en-US" sz="2200" dirty="0" smtClean="0"/>
          </a:p>
          <a:p>
            <a:pPr marL="342900" lvl="0" indent="-342900" algn="just" defTabSz="457200" fontAlgn="base">
              <a:spcBef>
                <a:spcPts val="600"/>
              </a:spcBef>
              <a:spcAft>
                <a:spcPts val="600"/>
              </a:spcAft>
              <a:buFont typeface="Wingdings" charset="2"/>
              <a:buChar char="²"/>
            </a:pPr>
            <a:r>
              <a:rPr lang="en-US" sz="2200" dirty="0" smtClean="0"/>
              <a:t>In </a:t>
            </a:r>
            <a:r>
              <a:rPr lang="en-US" sz="2200" dirty="0"/>
              <a:t>1997, it got adopted as a standard by the </a:t>
            </a:r>
            <a:r>
              <a:rPr lang="en-US" sz="2200" b="1" dirty="0"/>
              <a:t>Object Management Group (OMG). </a:t>
            </a:r>
            <a:r>
              <a:rPr lang="en-US" sz="2200" dirty="0"/>
              <a:t>This was the first </a:t>
            </a:r>
            <a:r>
              <a:rPr lang="en-US" sz="2200" dirty="0" smtClean="0"/>
              <a:t>version (V1.1) </a:t>
            </a:r>
            <a:r>
              <a:rPr lang="en-US" sz="2200" dirty="0"/>
              <a:t>of UML</a:t>
            </a:r>
            <a:r>
              <a:rPr lang="en-US" sz="2200" dirty="0" smtClean="0"/>
              <a:t>. The </a:t>
            </a:r>
            <a:r>
              <a:rPr lang="en-US" sz="2200" dirty="0"/>
              <a:t>OMG is best recognized for the Common Object Request Broker Architecture (</a:t>
            </a:r>
            <a:r>
              <a:rPr lang="en-US" sz="2200" b="1" dirty="0"/>
              <a:t>CORBA</a:t>
            </a:r>
            <a:r>
              <a:rPr lang="en-US" sz="2200" dirty="0"/>
              <a:t>) standards</a:t>
            </a:r>
            <a:r>
              <a:rPr lang="en-US" sz="2200" dirty="0" smtClean="0"/>
              <a:t>.</a:t>
            </a:r>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r>
              <a:rPr lang="en-US" sz="2200" b="1" dirty="0"/>
              <a:t>International Organization for Standardization (ISO) </a:t>
            </a:r>
            <a:r>
              <a:rPr lang="en-US" sz="2200" dirty="0"/>
              <a:t>published UML as an approved standard in 2005. </a:t>
            </a:r>
          </a:p>
        </p:txBody>
      </p:sp>
    </p:spTree>
    <p:extLst>
      <p:ext uri="{BB962C8B-B14F-4D97-AF65-F5344CB8AC3E}">
        <p14:creationId xmlns:p14="http://schemas.microsoft.com/office/powerpoint/2010/main" val="1198794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264"/>
            <a:ext cx="9144000" cy="4323471"/>
          </a:xfrm>
          <a:prstGeom prst="rect">
            <a:avLst/>
          </a:prstGeom>
        </p:spPr>
      </p:pic>
    </p:spTree>
    <p:extLst>
      <p:ext uri="{BB962C8B-B14F-4D97-AF65-F5344CB8AC3E}">
        <p14:creationId xmlns:p14="http://schemas.microsoft.com/office/powerpoint/2010/main" val="1536136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Characteristics of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886570"/>
            <a:ext cx="8764851" cy="3385542"/>
          </a:xfrm>
          <a:prstGeom prst="rect">
            <a:avLst/>
          </a:prstGeom>
          <a:noFill/>
        </p:spPr>
        <p:txBody>
          <a:bodyPr wrap="square" rtlCol="0">
            <a:spAutoFit/>
          </a:bodyPr>
          <a:lstStyle/>
          <a:p>
            <a:pPr lvl="0" algn="just" defTabSz="457200" fontAlgn="base">
              <a:spcBef>
                <a:spcPts val="600"/>
              </a:spcBef>
              <a:spcAft>
                <a:spcPts val="600"/>
              </a:spcAft>
            </a:pPr>
            <a:r>
              <a:rPr lang="en-US" sz="2200" b="1" dirty="0" smtClean="0"/>
              <a:t>The </a:t>
            </a:r>
            <a:r>
              <a:rPr lang="en-US" sz="2200" b="1" dirty="0"/>
              <a:t>UML has the following features:</a:t>
            </a:r>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r>
              <a:rPr lang="en-US" sz="2200" dirty="0"/>
              <a:t>It is a generalized modeling language.</a:t>
            </a:r>
          </a:p>
          <a:p>
            <a:pPr marL="342900" lvl="0" indent="-342900" algn="just" defTabSz="457200" fontAlgn="base">
              <a:spcBef>
                <a:spcPts val="600"/>
              </a:spcBef>
              <a:spcAft>
                <a:spcPts val="600"/>
              </a:spcAft>
              <a:buFont typeface="Wingdings" charset="2"/>
              <a:buChar char="²"/>
            </a:pPr>
            <a:r>
              <a:rPr lang="en-US" sz="2200" dirty="0"/>
              <a:t>It is distinct from other programming languages like C++, Python, etc.</a:t>
            </a:r>
          </a:p>
          <a:p>
            <a:pPr marL="342900" lvl="0" indent="-342900" algn="just" defTabSz="457200" fontAlgn="base">
              <a:spcBef>
                <a:spcPts val="600"/>
              </a:spcBef>
              <a:spcAft>
                <a:spcPts val="600"/>
              </a:spcAft>
              <a:buFont typeface="Wingdings" charset="2"/>
              <a:buChar char="²"/>
            </a:pPr>
            <a:r>
              <a:rPr lang="en-US" sz="2200" dirty="0"/>
              <a:t>It is interrelated to object-oriented analysis and design.</a:t>
            </a:r>
          </a:p>
          <a:p>
            <a:pPr marL="342900" lvl="0" indent="-342900" algn="just" defTabSz="457200" fontAlgn="base">
              <a:spcBef>
                <a:spcPts val="600"/>
              </a:spcBef>
              <a:spcAft>
                <a:spcPts val="600"/>
              </a:spcAft>
              <a:buFont typeface="Wingdings" charset="2"/>
              <a:buChar char="²"/>
            </a:pPr>
            <a:r>
              <a:rPr lang="en-US" sz="2200" dirty="0"/>
              <a:t>It is used to visualize the workflow of the system.</a:t>
            </a:r>
          </a:p>
          <a:p>
            <a:pPr marL="342900" lvl="0" indent="-342900" algn="just" defTabSz="457200" fontAlgn="base">
              <a:spcBef>
                <a:spcPts val="600"/>
              </a:spcBef>
              <a:spcAft>
                <a:spcPts val="600"/>
              </a:spcAft>
              <a:buFont typeface="Wingdings" charset="2"/>
              <a:buChar char="²"/>
            </a:pPr>
            <a:r>
              <a:rPr lang="en-US" sz="2200" dirty="0"/>
              <a:t>It is a pictorial language, used to generate powerful modeling artifacts.</a:t>
            </a:r>
          </a:p>
        </p:txBody>
      </p:sp>
    </p:spTree>
    <p:extLst>
      <p:ext uri="{BB962C8B-B14F-4D97-AF65-F5344CB8AC3E}">
        <p14:creationId xmlns:p14="http://schemas.microsoft.com/office/powerpoint/2010/main" val="236148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Where Can the UML Be Used?</a:t>
            </a:r>
            <a:endParaRPr lang="en-GB"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71751"/>
            <a:ext cx="8764851" cy="5847755"/>
          </a:xfrm>
          <a:prstGeom prst="rect">
            <a:avLst/>
          </a:prstGeom>
          <a:noFill/>
        </p:spPr>
        <p:txBody>
          <a:bodyPr wrap="square" rtlCol="0">
            <a:spAutoFit/>
          </a:bodyPr>
          <a:lstStyle/>
          <a:p>
            <a:r>
              <a:rPr lang="en-GB" sz="2200" dirty="0" smtClean="0"/>
              <a:t>The </a:t>
            </a:r>
            <a:r>
              <a:rPr lang="en-GB" sz="2200" dirty="0"/>
              <a:t>UML is intended primarily for software-intensive systems. It has been used effectively for such domains </a:t>
            </a:r>
            <a:r>
              <a:rPr lang="en-GB" sz="2200" dirty="0" smtClean="0"/>
              <a:t>as</a:t>
            </a:r>
          </a:p>
          <a:p>
            <a:endParaRPr lang="en-GB" sz="2200" dirty="0"/>
          </a:p>
          <a:p>
            <a:pPr marL="742950" lvl="1" indent="-285750">
              <a:buFont typeface="Arial" panose="020B0604020202020204" pitchFamily="34" charset="0"/>
              <a:buChar char="•"/>
            </a:pPr>
            <a:r>
              <a:rPr lang="en-GB" sz="2200" dirty="0"/>
              <a:t>Enterprise information systems</a:t>
            </a:r>
          </a:p>
          <a:p>
            <a:pPr marL="742950" lvl="1" indent="-285750">
              <a:buFont typeface="Arial" panose="020B0604020202020204" pitchFamily="34" charset="0"/>
              <a:buChar char="•"/>
            </a:pPr>
            <a:r>
              <a:rPr lang="en-GB" sz="2200" dirty="0"/>
              <a:t>Banking and financial services</a:t>
            </a:r>
          </a:p>
          <a:p>
            <a:pPr marL="742950" lvl="1" indent="-285750">
              <a:buFont typeface="Arial" panose="020B0604020202020204" pitchFamily="34" charset="0"/>
              <a:buChar char="•"/>
            </a:pPr>
            <a:r>
              <a:rPr lang="en-GB" sz="2200" dirty="0"/>
              <a:t>Telecommunications</a:t>
            </a:r>
          </a:p>
          <a:p>
            <a:pPr marL="742950" lvl="1" indent="-285750">
              <a:buFont typeface="Arial" panose="020B0604020202020204" pitchFamily="34" charset="0"/>
              <a:buChar char="•"/>
            </a:pPr>
            <a:r>
              <a:rPr lang="en-GB" sz="2200" dirty="0"/>
              <a:t>Transportation</a:t>
            </a:r>
          </a:p>
          <a:p>
            <a:pPr marL="742950" lvl="1" indent="-285750">
              <a:buFont typeface="Arial" panose="020B0604020202020204" pitchFamily="34" charset="0"/>
              <a:buChar char="•"/>
            </a:pPr>
            <a:r>
              <a:rPr lang="en-GB" sz="2200" dirty="0" smtClean="0"/>
              <a:t>Defence/aerospace</a:t>
            </a:r>
            <a:endParaRPr lang="en-GB" sz="2200" dirty="0"/>
          </a:p>
          <a:p>
            <a:pPr marL="742950" lvl="1" indent="-285750">
              <a:buFont typeface="Arial" panose="020B0604020202020204" pitchFamily="34" charset="0"/>
              <a:buChar char="•"/>
            </a:pPr>
            <a:r>
              <a:rPr lang="en-GB" sz="2200" dirty="0"/>
              <a:t>Retail</a:t>
            </a:r>
          </a:p>
          <a:p>
            <a:pPr marL="742950" lvl="1" indent="-285750">
              <a:buFont typeface="Arial" panose="020B0604020202020204" pitchFamily="34" charset="0"/>
              <a:buChar char="•"/>
            </a:pPr>
            <a:r>
              <a:rPr lang="en-GB" sz="2200" dirty="0"/>
              <a:t>Medical electronics</a:t>
            </a:r>
          </a:p>
          <a:p>
            <a:pPr marL="742950" lvl="1" indent="-285750">
              <a:buFont typeface="Arial" panose="020B0604020202020204" pitchFamily="34" charset="0"/>
              <a:buChar char="•"/>
            </a:pPr>
            <a:r>
              <a:rPr lang="en-GB" sz="2200" dirty="0"/>
              <a:t>Scientific</a:t>
            </a:r>
          </a:p>
          <a:p>
            <a:pPr marL="742950" lvl="1" indent="-285750">
              <a:buFont typeface="Arial" panose="020B0604020202020204" pitchFamily="34" charset="0"/>
              <a:buChar char="•"/>
            </a:pPr>
            <a:r>
              <a:rPr lang="en-GB" sz="2200" dirty="0"/>
              <a:t>Distributed Web-based </a:t>
            </a:r>
            <a:r>
              <a:rPr lang="en-GB" sz="2200" dirty="0" smtClean="0"/>
              <a:t>services</a:t>
            </a:r>
          </a:p>
          <a:p>
            <a:pPr marL="742950" lvl="1" indent="-285750">
              <a:buFont typeface="Arial" panose="020B0604020202020204" pitchFamily="34" charset="0"/>
              <a:buChar char="•"/>
            </a:pPr>
            <a:endParaRPr lang="en-GB" sz="2200" dirty="0"/>
          </a:p>
          <a:p>
            <a:pPr algn="just"/>
            <a:r>
              <a:rPr lang="en-GB" sz="2000" dirty="0"/>
              <a:t>The UML is not limited to </a:t>
            </a:r>
            <a:r>
              <a:rPr lang="en-GB" sz="2000" dirty="0" err="1"/>
              <a:t>modeling</a:t>
            </a:r>
            <a:r>
              <a:rPr lang="en-GB" sz="2000" dirty="0"/>
              <a:t> software. In fact, it is expressive enough to model </a:t>
            </a:r>
            <a:r>
              <a:rPr lang="en-GB" sz="2000" dirty="0" smtClean="0"/>
              <a:t>non-software </a:t>
            </a:r>
            <a:r>
              <a:rPr lang="en-GB" sz="2000" dirty="0"/>
              <a:t>systems, such as workflow in the legal system, the structure and </a:t>
            </a:r>
            <a:r>
              <a:rPr lang="en-GB" sz="2000" dirty="0" err="1"/>
              <a:t>behavior</a:t>
            </a:r>
            <a:r>
              <a:rPr lang="en-GB" sz="2000" dirty="0"/>
              <a:t> of a patient healthcare system, software engineering in aircraft combat systems, and the design of hardware.</a:t>
            </a:r>
          </a:p>
        </p:txBody>
      </p:sp>
    </p:spTree>
    <p:extLst>
      <p:ext uri="{BB962C8B-B14F-4D97-AF65-F5344CB8AC3E}">
        <p14:creationId xmlns:p14="http://schemas.microsoft.com/office/powerpoint/2010/main" val="703738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Basics </a:t>
            </a:r>
            <a:r>
              <a:rPr lang="en-US" sz="3000" b="1" dirty="0">
                <a:solidFill>
                  <a:schemeClr val="bg1"/>
                </a:solidFill>
                <a:latin typeface="Times New Roman" panose="02020603050405020304" pitchFamily="18" charset="0"/>
                <a:cs typeface="Times New Roman" panose="02020603050405020304" pitchFamily="18" charset="0"/>
              </a:rPr>
              <a:t>of the conceptual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8049" y="1052575"/>
            <a:ext cx="8831117" cy="4154984"/>
          </a:xfrm>
          <a:prstGeom prst="rect">
            <a:avLst/>
          </a:prstGeom>
        </p:spPr>
        <p:txBody>
          <a:bodyPr wrap="square">
            <a:spAutoFit/>
          </a:bodyPr>
          <a:lstStyle/>
          <a:p>
            <a:pPr algn="just"/>
            <a:r>
              <a:rPr lang="en-US" sz="2200" dirty="0"/>
              <a:t>S</a:t>
            </a:r>
            <a:r>
              <a:rPr lang="en-US" sz="2200" dirty="0" smtClean="0"/>
              <a:t>ome </a:t>
            </a:r>
            <a:r>
              <a:rPr lang="en-US" sz="2200" dirty="0"/>
              <a:t>object-oriented concepts that are needed to begin with UML</a:t>
            </a:r>
            <a:r>
              <a:rPr lang="en-US" sz="2200" dirty="0" smtClean="0"/>
              <a:t>:</a:t>
            </a:r>
          </a:p>
          <a:p>
            <a:pPr algn="just"/>
            <a:endParaRPr lang="en-US" sz="2200" dirty="0"/>
          </a:p>
          <a:p>
            <a:pPr algn="just"/>
            <a:r>
              <a:rPr lang="en-US" sz="2200" b="1" dirty="0"/>
              <a:t>Object:</a:t>
            </a:r>
            <a:r>
              <a:rPr lang="en-US" sz="2200" dirty="0"/>
              <a:t> An object is a real world entity. There are many objects present within a single system. It is a fundamental building block of UML</a:t>
            </a:r>
            <a:r>
              <a:rPr lang="en-US" sz="2200" dirty="0" smtClean="0"/>
              <a:t>.</a:t>
            </a:r>
          </a:p>
          <a:p>
            <a:pPr algn="just"/>
            <a:endParaRPr lang="en-US" sz="2200" dirty="0"/>
          </a:p>
          <a:p>
            <a:pPr algn="just"/>
            <a:r>
              <a:rPr lang="en-US" sz="2200" b="1" dirty="0"/>
              <a:t>Class:</a:t>
            </a:r>
            <a:r>
              <a:rPr lang="en-US" sz="2200" dirty="0"/>
              <a:t> A class is a software blueprint for objects, which means that it defines the variables and methods common to all the objects of a particular type</a:t>
            </a:r>
            <a:r>
              <a:rPr lang="en-US" sz="2200" dirty="0" smtClean="0"/>
              <a:t>.</a:t>
            </a:r>
          </a:p>
          <a:p>
            <a:pPr algn="just"/>
            <a:endParaRPr lang="en-US" sz="2200" dirty="0"/>
          </a:p>
          <a:p>
            <a:pPr algn="just"/>
            <a:r>
              <a:rPr lang="en-US" sz="2200" b="1" dirty="0"/>
              <a:t>Abstraction:</a:t>
            </a:r>
            <a:r>
              <a:rPr lang="en-US" sz="2200" dirty="0"/>
              <a:t> Abstraction is the process of portraying the essential characteristics of an object to the users while hiding the irrelevant information. Basically, it is used to envision the functioning of an object</a:t>
            </a:r>
            <a:r>
              <a:rPr lang="en-US" sz="2200" dirty="0" smtClean="0"/>
              <a:t>.</a:t>
            </a:r>
          </a:p>
          <a:p>
            <a:pPr algn="just"/>
            <a:endParaRPr lang="en-US" sz="2200" dirty="0"/>
          </a:p>
        </p:txBody>
      </p:sp>
    </p:spTree>
    <p:extLst>
      <p:ext uri="{BB962C8B-B14F-4D97-AF65-F5344CB8AC3E}">
        <p14:creationId xmlns:p14="http://schemas.microsoft.com/office/powerpoint/2010/main" val="2258535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Basics </a:t>
            </a:r>
            <a:r>
              <a:rPr lang="en-US" sz="3000" b="1" dirty="0">
                <a:solidFill>
                  <a:schemeClr val="bg1"/>
                </a:solidFill>
                <a:latin typeface="Times New Roman" panose="02020603050405020304" pitchFamily="18" charset="0"/>
                <a:cs typeface="Times New Roman" panose="02020603050405020304" pitchFamily="18" charset="0"/>
              </a:rPr>
              <a:t>of the conceptual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8049" y="1052575"/>
            <a:ext cx="8831117" cy="3046988"/>
          </a:xfrm>
          <a:prstGeom prst="rect">
            <a:avLst/>
          </a:prstGeom>
        </p:spPr>
        <p:txBody>
          <a:bodyPr wrap="square">
            <a:spAutoFit/>
          </a:bodyPr>
          <a:lstStyle/>
          <a:p>
            <a:pPr algn="just"/>
            <a:r>
              <a:rPr lang="en-US" sz="2400" b="1" dirty="0"/>
              <a:t>Inheritance:</a:t>
            </a:r>
            <a:r>
              <a:rPr lang="en-US" sz="2400" dirty="0"/>
              <a:t> Inheritance is the process of deriving a new class from the existing ones.</a:t>
            </a:r>
          </a:p>
          <a:p>
            <a:pPr algn="just"/>
            <a:endParaRPr lang="en-US" sz="2400" dirty="0"/>
          </a:p>
          <a:p>
            <a:pPr algn="just"/>
            <a:r>
              <a:rPr lang="en-US" sz="2400" b="1" dirty="0"/>
              <a:t>Polymorphism:</a:t>
            </a:r>
            <a:r>
              <a:rPr lang="en-US" sz="2400" dirty="0"/>
              <a:t> It is a mechanism of representing objects having multiple forms used for different purposes.</a:t>
            </a:r>
          </a:p>
          <a:p>
            <a:pPr algn="just"/>
            <a:endParaRPr lang="en-US" sz="2400" dirty="0"/>
          </a:p>
          <a:p>
            <a:pPr algn="just"/>
            <a:r>
              <a:rPr lang="en-US" sz="2400" b="1" dirty="0"/>
              <a:t>Encapsulation:</a:t>
            </a:r>
            <a:r>
              <a:rPr lang="en-US" sz="2400" dirty="0"/>
              <a:t> It binds the data and the object together as a single unit, enabling tight coupling between them.</a:t>
            </a:r>
          </a:p>
        </p:txBody>
      </p:sp>
    </p:spTree>
    <p:extLst>
      <p:ext uri="{BB962C8B-B14F-4D97-AF65-F5344CB8AC3E}">
        <p14:creationId xmlns:p14="http://schemas.microsoft.com/office/powerpoint/2010/main" val="4184660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1240351"/>
            <a:ext cx="4572000" cy="4124206"/>
          </a:xfrm>
          <a:prstGeom prst="rect">
            <a:avLst/>
          </a:prstGeom>
        </p:spPr>
        <p:txBody>
          <a:bodyPr>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Model</a:t>
            </a: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System Modeling</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UML-Building </a:t>
            </a:r>
            <a:r>
              <a:rPr lang="en-US" sz="2400" b="1" dirty="0" smtClean="0">
                <a:solidFill>
                  <a:prstClr val="black"/>
                </a:solidFill>
                <a:ea typeface="ＭＳ Ｐゴシック" charset="-128"/>
                <a:cs typeface="Arial"/>
              </a:rPr>
              <a:t>Blocks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UML : </a:t>
            </a:r>
            <a:r>
              <a:rPr lang="en-US" sz="2400" b="1" dirty="0" smtClean="0">
                <a:solidFill>
                  <a:prstClr val="black"/>
                </a:solidFill>
                <a:ea typeface="ＭＳ Ｐゴシック" charset="-128"/>
                <a:cs typeface="Arial"/>
              </a:rPr>
              <a:t>Diagrams</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Class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Object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Use case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UML Tools</a:t>
            </a:r>
            <a:endParaRPr lang="en-GB" sz="2400" b="1" dirty="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UML-Building Blocks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3"/>
          <p:cNvSpPr>
            <a:spLocks noChangeArrowheads="1"/>
          </p:cNvSpPr>
          <p:nvPr/>
        </p:nvSpPr>
        <p:spPr bwMode="auto">
          <a:xfrm>
            <a:off x="1940895" y="724272"/>
            <a:ext cx="5584454" cy="567948"/>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600" dirty="0">
                <a:solidFill>
                  <a:srgbClr val="FF0000"/>
                </a:solidFill>
              </a:rPr>
              <a:t>Building Blocks of UML</a:t>
            </a:r>
          </a:p>
        </p:txBody>
      </p:sp>
      <p:sp>
        <p:nvSpPr>
          <p:cNvPr id="11" name="Rectangle 4"/>
          <p:cNvSpPr>
            <a:spLocks noChangeArrowheads="1"/>
          </p:cNvSpPr>
          <p:nvPr/>
        </p:nvSpPr>
        <p:spPr bwMode="auto">
          <a:xfrm>
            <a:off x="823987" y="1860169"/>
            <a:ext cx="2393375"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200" dirty="0"/>
              <a:t>Things</a:t>
            </a:r>
          </a:p>
        </p:txBody>
      </p:sp>
      <p:sp>
        <p:nvSpPr>
          <p:cNvPr id="12" name="Rectangle 5"/>
          <p:cNvSpPr>
            <a:spLocks noChangeArrowheads="1"/>
          </p:cNvSpPr>
          <p:nvPr/>
        </p:nvSpPr>
        <p:spPr bwMode="auto">
          <a:xfrm>
            <a:off x="3616258" y="1860169"/>
            <a:ext cx="2393375"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t>Relationships</a:t>
            </a:r>
          </a:p>
        </p:txBody>
      </p:sp>
      <p:sp>
        <p:nvSpPr>
          <p:cNvPr id="13" name="Rectangle 6"/>
          <p:cNvSpPr>
            <a:spLocks noChangeArrowheads="1"/>
          </p:cNvSpPr>
          <p:nvPr/>
        </p:nvSpPr>
        <p:spPr bwMode="auto">
          <a:xfrm>
            <a:off x="6488308" y="1860169"/>
            <a:ext cx="2233817"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200"/>
              <a:t>Diagrams</a:t>
            </a:r>
          </a:p>
        </p:txBody>
      </p:sp>
      <p:sp>
        <p:nvSpPr>
          <p:cNvPr id="14" name="Rectangle 7"/>
          <p:cNvSpPr>
            <a:spLocks noChangeArrowheads="1"/>
          </p:cNvSpPr>
          <p:nvPr/>
        </p:nvSpPr>
        <p:spPr bwMode="auto">
          <a:xfrm>
            <a:off x="664429" y="2996065"/>
            <a:ext cx="1755142"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Structural </a:t>
            </a:r>
          </a:p>
        </p:txBody>
      </p:sp>
      <p:sp>
        <p:nvSpPr>
          <p:cNvPr id="15" name="Rectangle 8"/>
          <p:cNvSpPr>
            <a:spLocks noChangeArrowheads="1"/>
          </p:cNvSpPr>
          <p:nvPr/>
        </p:nvSpPr>
        <p:spPr bwMode="auto">
          <a:xfrm>
            <a:off x="664429" y="3969691"/>
            <a:ext cx="1675363"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Behavioral</a:t>
            </a:r>
          </a:p>
        </p:txBody>
      </p:sp>
      <p:sp>
        <p:nvSpPr>
          <p:cNvPr id="16" name="Rectangle 9"/>
          <p:cNvSpPr>
            <a:spLocks noChangeArrowheads="1"/>
          </p:cNvSpPr>
          <p:nvPr/>
        </p:nvSpPr>
        <p:spPr bwMode="auto">
          <a:xfrm>
            <a:off x="584650" y="4862181"/>
            <a:ext cx="1834921"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Grouping</a:t>
            </a:r>
          </a:p>
        </p:txBody>
      </p:sp>
      <p:sp>
        <p:nvSpPr>
          <p:cNvPr id="17" name="Rectangle 10"/>
          <p:cNvSpPr>
            <a:spLocks noChangeArrowheads="1"/>
          </p:cNvSpPr>
          <p:nvPr/>
        </p:nvSpPr>
        <p:spPr bwMode="auto">
          <a:xfrm>
            <a:off x="584650" y="5754672"/>
            <a:ext cx="1834921"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dirty="0"/>
              <a:t>Annotational</a:t>
            </a:r>
          </a:p>
        </p:txBody>
      </p:sp>
      <p:sp>
        <p:nvSpPr>
          <p:cNvPr id="18" name="Line 11"/>
          <p:cNvSpPr>
            <a:spLocks noChangeShapeType="1"/>
          </p:cNvSpPr>
          <p:nvPr/>
        </p:nvSpPr>
        <p:spPr bwMode="auto">
          <a:xfrm flipH="1">
            <a:off x="345312" y="2022440"/>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2"/>
          <p:cNvSpPr>
            <a:spLocks noChangeShapeType="1"/>
          </p:cNvSpPr>
          <p:nvPr/>
        </p:nvSpPr>
        <p:spPr bwMode="auto">
          <a:xfrm>
            <a:off x="345312" y="2022440"/>
            <a:ext cx="0" cy="397563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3"/>
          <p:cNvSpPr>
            <a:spLocks noChangeShapeType="1"/>
          </p:cNvSpPr>
          <p:nvPr/>
        </p:nvSpPr>
        <p:spPr bwMode="auto">
          <a:xfrm>
            <a:off x="345312" y="3239472"/>
            <a:ext cx="31911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4"/>
          <p:cNvSpPr>
            <a:spLocks noChangeShapeType="1"/>
          </p:cNvSpPr>
          <p:nvPr/>
        </p:nvSpPr>
        <p:spPr bwMode="auto">
          <a:xfrm>
            <a:off x="345312" y="4213098"/>
            <a:ext cx="31911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345312" y="5105588"/>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6"/>
          <p:cNvSpPr>
            <a:spLocks noChangeShapeType="1"/>
          </p:cNvSpPr>
          <p:nvPr/>
        </p:nvSpPr>
        <p:spPr bwMode="auto">
          <a:xfrm>
            <a:off x="345312" y="5998078"/>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17"/>
          <p:cNvSpPr>
            <a:spLocks noChangeArrowheads="1"/>
          </p:cNvSpPr>
          <p:nvPr/>
        </p:nvSpPr>
        <p:spPr bwMode="auto">
          <a:xfrm>
            <a:off x="2658908" y="2752659"/>
            <a:ext cx="2074258" cy="1135897"/>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Class, Interface,</a:t>
            </a:r>
          </a:p>
          <a:p>
            <a:pPr algn="ctr" eaLnBrk="0" hangingPunct="0"/>
            <a:r>
              <a:rPr lang="en-US" altLang="en-US" sz="1400"/>
              <a:t>Active class, Use case,</a:t>
            </a:r>
          </a:p>
          <a:p>
            <a:pPr algn="ctr" eaLnBrk="0" hangingPunct="0"/>
            <a:r>
              <a:rPr lang="en-US" altLang="en-US" sz="1400"/>
              <a:t>Component,</a:t>
            </a:r>
          </a:p>
          <a:p>
            <a:pPr algn="ctr" eaLnBrk="0" hangingPunct="0"/>
            <a:r>
              <a:rPr lang="en-US" altLang="en-US" sz="1400"/>
              <a:t>Collaboration, Node</a:t>
            </a:r>
          </a:p>
          <a:p>
            <a:pPr algn="ctr" eaLnBrk="0" hangingPunct="0"/>
            <a:endParaRPr lang="en-US" altLang="en-US" sz="1400"/>
          </a:p>
        </p:txBody>
      </p:sp>
      <p:sp>
        <p:nvSpPr>
          <p:cNvPr id="25" name="Rectangle 18"/>
          <p:cNvSpPr>
            <a:spLocks noChangeArrowheads="1"/>
          </p:cNvSpPr>
          <p:nvPr/>
        </p:nvSpPr>
        <p:spPr bwMode="auto">
          <a:xfrm>
            <a:off x="2818466" y="3947564"/>
            <a:ext cx="1755142" cy="649084"/>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Interaction, </a:t>
            </a:r>
          </a:p>
          <a:p>
            <a:pPr algn="ctr" eaLnBrk="0" hangingPunct="0"/>
            <a:r>
              <a:rPr lang="en-US" altLang="en-US" sz="1400"/>
              <a:t>State Machine</a:t>
            </a:r>
          </a:p>
        </p:txBody>
      </p:sp>
      <p:sp>
        <p:nvSpPr>
          <p:cNvPr id="26" name="Rectangle 19"/>
          <p:cNvSpPr>
            <a:spLocks noChangeArrowheads="1"/>
          </p:cNvSpPr>
          <p:nvPr/>
        </p:nvSpPr>
        <p:spPr bwMode="auto">
          <a:xfrm>
            <a:off x="2898245" y="4943317"/>
            <a:ext cx="1595583" cy="486813"/>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Package</a:t>
            </a:r>
          </a:p>
        </p:txBody>
      </p:sp>
      <p:sp>
        <p:nvSpPr>
          <p:cNvPr id="27" name="Rectangle 20"/>
          <p:cNvSpPr>
            <a:spLocks noChangeArrowheads="1"/>
          </p:cNvSpPr>
          <p:nvPr/>
        </p:nvSpPr>
        <p:spPr bwMode="auto">
          <a:xfrm>
            <a:off x="2898275" y="5795239"/>
            <a:ext cx="1595583" cy="486813"/>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Note</a:t>
            </a:r>
          </a:p>
        </p:txBody>
      </p:sp>
      <p:sp>
        <p:nvSpPr>
          <p:cNvPr id="28" name="Rectangle 21"/>
          <p:cNvSpPr>
            <a:spLocks noChangeArrowheads="1"/>
          </p:cNvSpPr>
          <p:nvPr/>
        </p:nvSpPr>
        <p:spPr bwMode="auto">
          <a:xfrm>
            <a:off x="4892725" y="2996065"/>
            <a:ext cx="1595583" cy="1784981"/>
          </a:xfrm>
          <a:prstGeom prst="rect">
            <a:avLst/>
          </a:prstGeom>
          <a:solidFill>
            <a:srgbClr val="66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t>Dependency,</a:t>
            </a:r>
          </a:p>
          <a:p>
            <a:pPr algn="ctr" eaLnBrk="0" hangingPunct="0"/>
            <a:r>
              <a:rPr lang="en-US" altLang="en-US" sz="1600" dirty="0"/>
              <a:t>Generalization,</a:t>
            </a:r>
          </a:p>
          <a:p>
            <a:pPr algn="ctr" eaLnBrk="0" hangingPunct="0"/>
            <a:r>
              <a:rPr lang="en-US" altLang="en-US" sz="1600" dirty="0"/>
              <a:t>Associations,</a:t>
            </a:r>
          </a:p>
          <a:p>
            <a:pPr algn="ctr" eaLnBrk="0" hangingPunct="0"/>
            <a:r>
              <a:rPr lang="en-US" altLang="en-US" sz="1600" dirty="0"/>
              <a:t>Realization</a:t>
            </a:r>
          </a:p>
          <a:p>
            <a:pPr algn="ctr" eaLnBrk="0" hangingPunct="0"/>
            <a:endParaRPr lang="en-US" altLang="en-US" sz="1600" dirty="0"/>
          </a:p>
        </p:txBody>
      </p:sp>
      <p:sp>
        <p:nvSpPr>
          <p:cNvPr id="29" name="Rectangle 22"/>
          <p:cNvSpPr>
            <a:spLocks noChangeArrowheads="1"/>
          </p:cNvSpPr>
          <p:nvPr/>
        </p:nvSpPr>
        <p:spPr bwMode="auto">
          <a:xfrm>
            <a:off x="6807425" y="3077201"/>
            <a:ext cx="1994479" cy="2271793"/>
          </a:xfrm>
          <a:prstGeom prst="rect">
            <a:avLst/>
          </a:prstGeom>
          <a:solidFill>
            <a:srgbClr val="00CC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dirty="0"/>
              <a:t>Use case,</a:t>
            </a:r>
          </a:p>
          <a:p>
            <a:pPr algn="ctr" eaLnBrk="0" hangingPunct="0"/>
            <a:r>
              <a:rPr lang="en-US" altLang="en-US" sz="1500" dirty="0"/>
              <a:t>Class,</a:t>
            </a:r>
          </a:p>
          <a:p>
            <a:pPr algn="ctr" eaLnBrk="0" hangingPunct="0"/>
            <a:r>
              <a:rPr lang="en-US" altLang="en-US" sz="1500" dirty="0"/>
              <a:t>Object,</a:t>
            </a:r>
          </a:p>
          <a:p>
            <a:pPr algn="ctr" eaLnBrk="0" hangingPunct="0"/>
            <a:r>
              <a:rPr lang="en-US" altLang="en-US" sz="1500" dirty="0"/>
              <a:t>Sequence,</a:t>
            </a:r>
          </a:p>
          <a:p>
            <a:pPr algn="ctr" eaLnBrk="0" hangingPunct="0"/>
            <a:r>
              <a:rPr lang="en-US" altLang="en-US" sz="1500" dirty="0"/>
              <a:t>Collaboration,</a:t>
            </a:r>
          </a:p>
          <a:p>
            <a:pPr algn="ctr" eaLnBrk="0" hangingPunct="0"/>
            <a:r>
              <a:rPr lang="en-US" altLang="en-US" sz="1500" dirty="0"/>
              <a:t>State chart,</a:t>
            </a:r>
          </a:p>
          <a:p>
            <a:pPr algn="ctr" eaLnBrk="0" hangingPunct="0"/>
            <a:r>
              <a:rPr lang="en-US" altLang="en-US" sz="1500" dirty="0"/>
              <a:t>Activity,</a:t>
            </a:r>
          </a:p>
          <a:p>
            <a:pPr algn="ctr" eaLnBrk="0" hangingPunct="0"/>
            <a:r>
              <a:rPr lang="en-US" altLang="en-US" sz="1500" dirty="0"/>
              <a:t>Component,</a:t>
            </a:r>
          </a:p>
          <a:p>
            <a:pPr algn="ctr" eaLnBrk="0" hangingPunct="0"/>
            <a:r>
              <a:rPr lang="en-US" altLang="en-US" sz="1500" dirty="0"/>
              <a:t>Deployment.</a:t>
            </a:r>
          </a:p>
        </p:txBody>
      </p:sp>
      <p:sp>
        <p:nvSpPr>
          <p:cNvPr id="30" name="Line 23"/>
          <p:cNvSpPr>
            <a:spLocks noChangeShapeType="1"/>
          </p:cNvSpPr>
          <p:nvPr/>
        </p:nvSpPr>
        <p:spPr bwMode="auto">
          <a:xfrm>
            <a:off x="4733166" y="1292220"/>
            <a:ext cx="0" cy="56794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4"/>
          <p:cNvSpPr>
            <a:spLocks noChangeShapeType="1"/>
          </p:cNvSpPr>
          <p:nvPr/>
        </p:nvSpPr>
        <p:spPr bwMode="auto">
          <a:xfrm>
            <a:off x="1940895" y="1535627"/>
            <a:ext cx="510586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25"/>
          <p:cNvSpPr>
            <a:spLocks noChangeShapeType="1"/>
          </p:cNvSpPr>
          <p:nvPr/>
        </p:nvSpPr>
        <p:spPr bwMode="auto">
          <a:xfrm>
            <a:off x="1940895" y="1535627"/>
            <a:ext cx="0" cy="32454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26"/>
          <p:cNvSpPr>
            <a:spLocks noChangeShapeType="1"/>
          </p:cNvSpPr>
          <p:nvPr/>
        </p:nvSpPr>
        <p:spPr bwMode="auto">
          <a:xfrm flipH="1">
            <a:off x="7046762" y="1535627"/>
            <a:ext cx="0" cy="32454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7"/>
          <p:cNvSpPr>
            <a:spLocks noChangeShapeType="1"/>
          </p:cNvSpPr>
          <p:nvPr/>
        </p:nvSpPr>
        <p:spPr bwMode="auto">
          <a:xfrm>
            <a:off x="2419570" y="3239472"/>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8"/>
          <p:cNvSpPr>
            <a:spLocks noChangeShapeType="1"/>
          </p:cNvSpPr>
          <p:nvPr/>
        </p:nvSpPr>
        <p:spPr bwMode="auto">
          <a:xfrm>
            <a:off x="2339791" y="4213098"/>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9"/>
          <p:cNvSpPr>
            <a:spLocks noChangeShapeType="1"/>
          </p:cNvSpPr>
          <p:nvPr/>
        </p:nvSpPr>
        <p:spPr bwMode="auto">
          <a:xfrm>
            <a:off x="2419570" y="5186723"/>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0"/>
          <p:cNvSpPr>
            <a:spLocks noChangeShapeType="1"/>
          </p:cNvSpPr>
          <p:nvPr/>
        </p:nvSpPr>
        <p:spPr bwMode="auto">
          <a:xfrm>
            <a:off x="2419570" y="6079214"/>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1"/>
          <p:cNvSpPr>
            <a:spLocks noChangeShapeType="1"/>
          </p:cNvSpPr>
          <p:nvPr/>
        </p:nvSpPr>
        <p:spPr bwMode="auto">
          <a:xfrm>
            <a:off x="5610737" y="2428117"/>
            <a:ext cx="0" cy="56794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2"/>
          <p:cNvSpPr>
            <a:spLocks noChangeShapeType="1"/>
          </p:cNvSpPr>
          <p:nvPr/>
        </p:nvSpPr>
        <p:spPr bwMode="auto">
          <a:xfrm flipH="1">
            <a:off x="7764773" y="2428117"/>
            <a:ext cx="1" cy="649084"/>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206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4358116"/>
          </a:xfrm>
          <a:prstGeom prst="rect">
            <a:avLst/>
          </a:prstGeom>
        </p:spPr>
        <p:txBody>
          <a:bodyPr wrap="square">
            <a:spAutoFit/>
          </a:bodyPr>
          <a:lstStyle/>
          <a:p>
            <a:pPr marL="533400" indent="-533400"/>
            <a:r>
              <a:rPr lang="en-US" altLang="en-US" sz="2200" dirty="0"/>
              <a:t>There are </a:t>
            </a:r>
            <a:r>
              <a:rPr lang="en-US" altLang="en-US" sz="2200" dirty="0">
                <a:solidFill>
                  <a:srgbClr val="A50021"/>
                </a:solidFill>
              </a:rPr>
              <a:t>4 kinds</a:t>
            </a:r>
            <a:r>
              <a:rPr lang="en-US" altLang="en-US" sz="2200" dirty="0"/>
              <a:t> of things in the UML</a:t>
            </a:r>
          </a:p>
          <a:p>
            <a:pPr marL="990600" lvl="1" indent="-533400">
              <a:buClr>
                <a:srgbClr val="336600"/>
              </a:buClr>
              <a:buSzPct val="105000"/>
              <a:buFont typeface="Wingdings" panose="05000000000000000000" pitchFamily="2" charset="2"/>
              <a:buAutoNum type="arabicPeriod"/>
            </a:pPr>
            <a:r>
              <a:rPr lang="en-US" altLang="en-US" sz="2200" dirty="0" smtClean="0">
                <a:solidFill>
                  <a:srgbClr val="6600FF"/>
                </a:solidFill>
              </a:rPr>
              <a:t>Structural </a:t>
            </a:r>
            <a:r>
              <a:rPr lang="en-US" altLang="en-US" sz="2200" dirty="0">
                <a:solidFill>
                  <a:srgbClr val="6600FF"/>
                </a:solidFill>
              </a:rPr>
              <a:t>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Behavioral 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Grouping 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Annotational </a:t>
            </a:r>
            <a:r>
              <a:rPr lang="en-US" altLang="en-US" sz="2200" dirty="0" smtClean="0">
                <a:solidFill>
                  <a:srgbClr val="6600FF"/>
                </a:solidFill>
              </a:rPr>
              <a:t>Things</a:t>
            </a:r>
          </a:p>
          <a:p>
            <a:pPr>
              <a:buClr>
                <a:srgbClr val="336600"/>
              </a:buClr>
              <a:buSzPct val="105000"/>
            </a:pPr>
            <a:endParaRPr lang="en-US" altLang="en-US" sz="2200" b="1" u="sng" dirty="0">
              <a:solidFill>
                <a:srgbClr val="6600FF"/>
              </a:solidFill>
            </a:endParaRPr>
          </a:p>
          <a:p>
            <a:pPr>
              <a:buClr>
                <a:srgbClr val="336600"/>
              </a:buClr>
              <a:buSzPct val="105000"/>
            </a:pPr>
            <a:r>
              <a:rPr lang="en-US" altLang="en-US" sz="2200" b="1" u="sng" dirty="0" smtClean="0">
                <a:solidFill>
                  <a:srgbClr val="6600FF"/>
                </a:solidFill>
              </a:rPr>
              <a:t>Structural </a:t>
            </a:r>
            <a:r>
              <a:rPr lang="en-US" altLang="en-US" sz="2200" b="1" u="sng" dirty="0">
                <a:solidFill>
                  <a:srgbClr val="6600FF"/>
                </a:solidFill>
              </a:rPr>
              <a:t>Things</a:t>
            </a:r>
            <a:endParaRPr lang="en-US" altLang="en-US" sz="2200" dirty="0">
              <a:solidFill>
                <a:srgbClr val="6600FF"/>
              </a:solidFill>
            </a:endParaRPr>
          </a:p>
          <a:p>
            <a:pPr marL="533400" lvl="0" indent="-533400" fontAlgn="base">
              <a:spcBef>
                <a:spcPct val="20000"/>
              </a:spcBef>
              <a:spcAft>
                <a:spcPct val="0"/>
              </a:spcAft>
              <a:buClr>
                <a:srgbClr val="D60093"/>
              </a:buClr>
              <a:buSzPct val="125000"/>
              <a:buFont typeface="Wingdings" panose="05000000000000000000" pitchFamily="2" charset="2"/>
              <a:buChar char="Ø"/>
            </a:pPr>
            <a:r>
              <a:rPr lang="en-US" altLang="en-US" sz="2200" dirty="0">
                <a:solidFill>
                  <a:srgbClr val="000000"/>
                </a:solidFill>
              </a:rPr>
              <a:t>Structural things are the </a:t>
            </a:r>
            <a:r>
              <a:rPr lang="en-US" altLang="en-US" sz="2200" b="1" dirty="0">
                <a:solidFill>
                  <a:srgbClr val="6600CC"/>
                </a:solidFill>
              </a:rPr>
              <a:t>nouns of UML models</a:t>
            </a:r>
            <a:r>
              <a:rPr lang="en-US" altLang="en-US" sz="2200" dirty="0">
                <a:solidFill>
                  <a:srgbClr val="000000"/>
                </a:solidFill>
              </a:rPr>
              <a:t>. These are mostly </a:t>
            </a:r>
            <a:r>
              <a:rPr lang="en-US" altLang="en-US" sz="2200" dirty="0">
                <a:solidFill>
                  <a:srgbClr val="D60093"/>
                </a:solidFill>
              </a:rPr>
              <a:t>static</a:t>
            </a:r>
            <a:r>
              <a:rPr lang="en-US" altLang="en-US" sz="2200" dirty="0">
                <a:solidFill>
                  <a:srgbClr val="000000"/>
                </a:solidFill>
              </a:rPr>
              <a:t> parts of a model, representing elements that are either conceptual or physical.</a:t>
            </a:r>
          </a:p>
          <a:p>
            <a:pPr marL="533400" lvl="0" indent="-533400" fontAlgn="base">
              <a:spcBef>
                <a:spcPct val="20000"/>
              </a:spcBef>
              <a:spcAft>
                <a:spcPct val="0"/>
              </a:spcAft>
              <a:buClr>
                <a:srgbClr val="D60093"/>
              </a:buClr>
              <a:buSzPct val="125000"/>
            </a:pPr>
            <a:endParaRPr lang="en-US" altLang="en-US" sz="2200" b="1" dirty="0" smtClean="0">
              <a:solidFill>
                <a:srgbClr val="000000"/>
              </a:solidFill>
            </a:endParaRPr>
          </a:p>
          <a:p>
            <a:pPr marL="533400" lvl="0" indent="-533400" fontAlgn="base">
              <a:spcBef>
                <a:spcPct val="20000"/>
              </a:spcBef>
              <a:spcAft>
                <a:spcPct val="0"/>
              </a:spcAft>
              <a:buClr>
                <a:srgbClr val="D60093"/>
              </a:buClr>
              <a:buSzPct val="125000"/>
            </a:pPr>
            <a:r>
              <a:rPr lang="en-US" altLang="en-US" sz="2200" b="1" dirty="0" smtClean="0">
                <a:solidFill>
                  <a:srgbClr val="000000"/>
                </a:solidFill>
              </a:rPr>
              <a:t>There </a:t>
            </a:r>
            <a:r>
              <a:rPr lang="en-US" altLang="en-US" sz="2200" b="1" dirty="0">
                <a:solidFill>
                  <a:srgbClr val="000000"/>
                </a:solidFill>
              </a:rPr>
              <a:t>are 7 kinds of Structural things</a:t>
            </a:r>
            <a:r>
              <a:rPr lang="en-US" altLang="en-US" sz="2200" b="1" dirty="0" smtClean="0">
                <a:solidFill>
                  <a:srgbClr val="000000"/>
                </a:solidFill>
              </a:rPr>
              <a:t>:</a:t>
            </a:r>
            <a:endParaRPr lang="en-US" altLang="en-US" sz="2200" b="1" dirty="0">
              <a:solidFill>
                <a:srgbClr val="000000"/>
              </a:solidFill>
            </a:endParaRPr>
          </a:p>
        </p:txBody>
      </p:sp>
      <p:sp>
        <p:nvSpPr>
          <p:cNvPr id="5" name="Rectangle 4"/>
          <p:cNvSpPr/>
          <p:nvPr/>
        </p:nvSpPr>
        <p:spPr>
          <a:xfrm>
            <a:off x="705394" y="4940890"/>
            <a:ext cx="2362200" cy="1366528"/>
          </a:xfrm>
          <a:prstGeom prst="rect">
            <a:avLst/>
          </a:prstGeom>
        </p:spPr>
        <p:txBody>
          <a:bodyPr wrap="square">
            <a:spAutoFit/>
          </a:bodyPr>
          <a:lstStyle/>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Class</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Interface</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Collaboration</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Use </a:t>
            </a:r>
            <a:r>
              <a:rPr lang="en-US" altLang="en-US" dirty="0" smtClean="0">
                <a:solidFill>
                  <a:srgbClr val="000000"/>
                </a:solidFill>
              </a:rPr>
              <a:t>case</a:t>
            </a:r>
          </a:p>
        </p:txBody>
      </p:sp>
      <p:sp>
        <p:nvSpPr>
          <p:cNvPr id="9" name="Rectangle 8"/>
          <p:cNvSpPr/>
          <p:nvPr/>
        </p:nvSpPr>
        <p:spPr>
          <a:xfrm>
            <a:off x="3082834" y="4940890"/>
            <a:ext cx="4572000" cy="1034129"/>
          </a:xfrm>
          <a:prstGeom prst="rect">
            <a:avLst/>
          </a:prstGeom>
        </p:spPr>
        <p:txBody>
          <a:bodyPr>
            <a:spAutoFit/>
          </a:bodyPr>
          <a:lstStyle/>
          <a:p>
            <a:pPr marL="533400" lvl="0" indent="-533400" fontAlgn="base">
              <a:spcBef>
                <a:spcPct val="20000"/>
              </a:spcBef>
              <a:spcAft>
                <a:spcPct val="0"/>
              </a:spcAft>
              <a:buClr>
                <a:srgbClr val="D60093"/>
              </a:buClr>
              <a:buFont typeface="Wingdings" panose="05000000000000000000" pitchFamily="2" charset="2"/>
              <a:buChar char="§"/>
            </a:pPr>
            <a:r>
              <a:rPr lang="en-US" altLang="en-US" dirty="0" smtClean="0">
                <a:solidFill>
                  <a:srgbClr val="000000"/>
                </a:solidFill>
              </a:rPr>
              <a:t>Actor</a:t>
            </a:r>
            <a:endParaRPr lang="en-US" altLang="en-US" dirty="0">
              <a:solidFill>
                <a:srgbClr val="000000"/>
              </a:solidFill>
            </a:endParaRP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Component</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Node</a:t>
            </a:r>
            <a:endParaRPr lang="en-US" dirty="0"/>
          </a:p>
        </p:txBody>
      </p:sp>
    </p:spTree>
    <p:extLst>
      <p:ext uri="{BB962C8B-B14F-4D97-AF65-F5344CB8AC3E}">
        <p14:creationId xmlns:p14="http://schemas.microsoft.com/office/powerpoint/2010/main" val="2545761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308324"/>
          </a:xfrm>
          <a:prstGeom prst="rect">
            <a:avLst/>
          </a:prstGeom>
        </p:spPr>
        <p:txBody>
          <a:bodyPr wrap="square">
            <a:spAutoFit/>
          </a:bodyPr>
          <a:lstStyle/>
          <a:p>
            <a:pPr marL="533400" lvl="0" indent="-533400" fontAlgn="base">
              <a:spcBef>
                <a:spcPct val="20000"/>
              </a:spcBef>
              <a:spcAft>
                <a:spcPct val="0"/>
              </a:spcAft>
              <a:buClr>
                <a:srgbClr val="000000"/>
              </a:buClr>
              <a:buFont typeface="Wingdings" panose="05000000000000000000" pitchFamily="2" charset="2"/>
              <a:buAutoNum type="arabicParenBoth"/>
            </a:pPr>
            <a:r>
              <a:rPr lang="en-US" altLang="en-US" sz="2400" b="1" u="sng" dirty="0">
                <a:solidFill>
                  <a:srgbClr val="D60093"/>
                </a:solidFill>
              </a:rPr>
              <a:t>Class:-</a:t>
            </a:r>
          </a:p>
          <a:p>
            <a:pPr marL="533400" lvl="0" indent="-533400" fontAlgn="base">
              <a:spcBef>
                <a:spcPct val="20000"/>
              </a:spcBef>
              <a:spcAft>
                <a:spcPct val="0"/>
              </a:spcAft>
            </a:pPr>
            <a:r>
              <a:rPr lang="en-US" altLang="en-US" sz="2400" dirty="0">
                <a:solidFill>
                  <a:srgbClr val="D60093"/>
                </a:solidFill>
              </a:rPr>
              <a:t>        </a:t>
            </a:r>
            <a:r>
              <a:rPr lang="en-US" altLang="en-US" sz="2400" b="1" dirty="0">
                <a:solidFill>
                  <a:srgbClr val="000000"/>
                </a:solidFill>
              </a:rPr>
              <a:t>A class is a </a:t>
            </a:r>
            <a:r>
              <a:rPr lang="en-US" altLang="en-US" sz="2400" b="1" dirty="0">
                <a:solidFill>
                  <a:srgbClr val="3333CC"/>
                </a:solidFill>
              </a:rPr>
              <a:t>description of a set of objects</a:t>
            </a:r>
            <a:r>
              <a:rPr lang="en-US" altLang="en-US" sz="2400" b="1" dirty="0">
                <a:solidFill>
                  <a:srgbClr val="000000"/>
                </a:solidFill>
              </a:rPr>
              <a:t> that share the same attributes, operations, relationships and semantics.</a:t>
            </a:r>
          </a:p>
          <a:p>
            <a:pPr marL="533400" lvl="0" indent="-533400" fontAlgn="base">
              <a:spcBef>
                <a:spcPct val="20000"/>
              </a:spcBef>
              <a:spcAft>
                <a:spcPct val="0"/>
              </a:spcAft>
            </a:pPr>
            <a:r>
              <a:rPr lang="en-US" altLang="en-US" sz="2400" b="1" dirty="0">
                <a:solidFill>
                  <a:srgbClr val="000000"/>
                </a:solidFill>
              </a:rPr>
              <a:t>       A class implements one or more interfaces.</a:t>
            </a:r>
            <a:r>
              <a:rPr lang="en-US" altLang="en-US" sz="2800" b="1" dirty="0">
                <a:solidFill>
                  <a:srgbClr val="3333CC"/>
                </a:solidFill>
              </a:rPr>
              <a:t> </a:t>
            </a:r>
            <a:endParaRPr lang="en-US" altLang="en-US" sz="2800" b="1" dirty="0" smtClean="0">
              <a:solidFill>
                <a:srgbClr val="3333CC"/>
              </a:solidFill>
            </a:endParaRPr>
          </a:p>
          <a:p>
            <a:pPr marL="533400" lvl="0" indent="-533400" fontAlgn="base">
              <a:spcBef>
                <a:spcPct val="20000"/>
              </a:spcBef>
              <a:spcAft>
                <a:spcPct val="0"/>
              </a:spcAft>
            </a:pPr>
            <a:endParaRPr lang="en-US" altLang="en-US" sz="2800" b="1" dirty="0">
              <a:solidFill>
                <a:srgbClr val="3333CC"/>
              </a:solidFill>
            </a:endParaRPr>
          </a:p>
        </p:txBody>
      </p:sp>
      <p:pic>
        <p:nvPicPr>
          <p:cNvPr id="6" name="Picture 5"/>
          <p:cNvPicPr>
            <a:picLocks noChangeAspect="1"/>
          </p:cNvPicPr>
          <p:nvPr/>
        </p:nvPicPr>
        <p:blipFill>
          <a:blip r:embed="rId2"/>
          <a:stretch>
            <a:fillRect/>
          </a:stretch>
        </p:blipFill>
        <p:spPr>
          <a:xfrm>
            <a:off x="1190462" y="2700850"/>
            <a:ext cx="6883744" cy="2909888"/>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104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921073"/>
          </a:xfrm>
          <a:prstGeom prst="rect">
            <a:avLst/>
          </a:prstGeom>
        </p:spPr>
        <p:txBody>
          <a:bodyPr wrap="square">
            <a:spAutoFit/>
          </a:bodyPr>
          <a:lstStyle/>
          <a:p>
            <a:pPr marL="342900" lvl="0" indent="-342900" fontAlgn="base">
              <a:spcBef>
                <a:spcPct val="20000"/>
              </a:spcBef>
              <a:spcAft>
                <a:spcPct val="0"/>
              </a:spcAft>
            </a:pPr>
            <a:r>
              <a:rPr lang="en-US" altLang="en-US" sz="2400" b="1" dirty="0">
                <a:solidFill>
                  <a:srgbClr val="000000"/>
                </a:solidFill>
              </a:rPr>
              <a:t>(2)</a:t>
            </a:r>
            <a:r>
              <a:rPr lang="en-US" altLang="en-US" sz="2400" dirty="0">
                <a:solidFill>
                  <a:srgbClr val="000000"/>
                </a:solidFill>
              </a:rPr>
              <a:t> </a:t>
            </a:r>
            <a:r>
              <a:rPr lang="en-US" altLang="en-US" sz="2800" u="sng" dirty="0">
                <a:solidFill>
                  <a:srgbClr val="D60093"/>
                </a:solidFill>
              </a:rPr>
              <a:t>Interface</a:t>
            </a:r>
            <a:r>
              <a:rPr lang="en-US" altLang="en-US" sz="2800" u="sng" dirty="0" smtClean="0">
                <a:solidFill>
                  <a:srgbClr val="D60093"/>
                </a:solidFill>
              </a:rPr>
              <a: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smtClean="0">
                <a:solidFill>
                  <a:srgbClr val="000000"/>
                </a:solidFill>
              </a:rPr>
              <a:t> Interface is a collection of operations that </a:t>
            </a:r>
            <a:r>
              <a:rPr lang="en-US" altLang="en-US" sz="2400" dirty="0" smtClean="0">
                <a:solidFill>
                  <a:srgbClr val="3333CC"/>
                </a:solidFill>
              </a:rPr>
              <a:t>specify a service of a class or component.</a:t>
            </a:r>
            <a:endParaRPr lang="en-US" altLang="en-US" sz="2400" dirty="0">
              <a:solidFill>
                <a:srgbClr val="3333CC"/>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An interface describes the </a:t>
            </a:r>
            <a:r>
              <a:rPr lang="en-US" altLang="en-US" sz="2400" dirty="0">
                <a:solidFill>
                  <a:srgbClr val="3333CC"/>
                </a:solidFill>
              </a:rPr>
              <a:t>externally visible behavior of that element</a:t>
            </a:r>
            <a:r>
              <a:rPr lang="en-US" altLang="en-US" sz="2400" dirty="0" smtClean="0">
                <a:solidFill>
                  <a:srgbClr val="3333CC"/>
                </a:solidFill>
              </a:rPr>
              <a: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An interface </a:t>
            </a:r>
            <a:r>
              <a:rPr lang="en-US" altLang="en-US" sz="2400" dirty="0">
                <a:solidFill>
                  <a:srgbClr val="3333CC"/>
                </a:solidFill>
              </a:rPr>
              <a:t>defines a set of operation specifications</a:t>
            </a:r>
            <a:r>
              <a:rPr lang="en-US" altLang="en-US" sz="2400" dirty="0">
                <a:solidFill>
                  <a:srgbClr val="000000"/>
                </a:solidFill>
              </a:rPr>
              <a:t> but </a:t>
            </a:r>
            <a:r>
              <a:rPr lang="en-US" altLang="en-US" sz="2400" dirty="0">
                <a:solidFill>
                  <a:srgbClr val="D60093"/>
                </a:solidFill>
              </a:rPr>
              <a:t>never a set of operation implementations</a:t>
            </a:r>
            <a:r>
              <a:rPr lang="en-US" altLang="en-US" sz="2400" dirty="0" smtClean="0">
                <a:solidFill>
                  <a:srgbClr val="000000"/>
                </a:solidFill>
              </a:rPr>
              <a:t>.</a:t>
            </a: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Graphically, an interface is represented as a circle with its name.</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800" dirty="0">
              <a:solidFill>
                <a:srgbClr val="3333CC"/>
              </a:solidFill>
              <a:latin typeface="Arial"/>
            </a:endParaRPr>
          </a:p>
        </p:txBody>
      </p:sp>
      <p:pic>
        <p:nvPicPr>
          <p:cNvPr id="5" name="Picture 4"/>
          <p:cNvPicPr>
            <a:picLocks noChangeAspect="1"/>
          </p:cNvPicPr>
          <p:nvPr/>
        </p:nvPicPr>
        <p:blipFill>
          <a:blip r:embed="rId2"/>
          <a:stretch>
            <a:fillRect/>
          </a:stretch>
        </p:blipFill>
        <p:spPr>
          <a:xfrm>
            <a:off x="3581400" y="4114800"/>
            <a:ext cx="2286000" cy="2010578"/>
          </a:xfrm>
          <a:prstGeom prst="rect">
            <a:avLst/>
          </a:prstGeom>
        </p:spPr>
      </p:pic>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784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785652"/>
          </a:xfrm>
          <a:prstGeom prst="rect">
            <a:avLst/>
          </a:prstGeom>
        </p:spPr>
        <p:txBody>
          <a:bodyPr wrap="square">
            <a:spAutoFit/>
          </a:bodyPr>
          <a:lstStyle/>
          <a:p>
            <a:pPr marL="342900" lvl="0" indent="-342900" fontAlgn="base">
              <a:lnSpc>
                <a:spcPct val="90000"/>
              </a:lnSpc>
              <a:spcBef>
                <a:spcPct val="20000"/>
              </a:spcBef>
              <a:spcAft>
                <a:spcPct val="0"/>
              </a:spcAft>
            </a:pPr>
            <a:r>
              <a:rPr lang="en-US" altLang="en-US" sz="2400" dirty="0">
                <a:solidFill>
                  <a:srgbClr val="000000"/>
                </a:solidFill>
              </a:rPr>
              <a:t>(3) </a:t>
            </a:r>
            <a:r>
              <a:rPr lang="en-US" altLang="en-US" sz="2400" u="sng" dirty="0">
                <a:solidFill>
                  <a:srgbClr val="D60093"/>
                </a:solidFill>
              </a:rPr>
              <a:t>Collaboration:-</a:t>
            </a: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D60093"/>
                </a:solidFill>
              </a:rPr>
              <a:t> </a:t>
            </a:r>
            <a:r>
              <a:rPr lang="en-US" altLang="en-US" sz="2400" dirty="0">
                <a:solidFill>
                  <a:srgbClr val="000000"/>
                </a:solidFill>
              </a:rPr>
              <a:t>A collaboration </a:t>
            </a:r>
            <a:r>
              <a:rPr lang="en-US" altLang="en-US" sz="2400" dirty="0">
                <a:solidFill>
                  <a:srgbClr val="3333CC"/>
                </a:solidFill>
              </a:rPr>
              <a:t>defines an interaction</a:t>
            </a:r>
            <a:r>
              <a:rPr lang="en-US" altLang="en-US" sz="2400" dirty="0">
                <a:solidFill>
                  <a:srgbClr val="000000"/>
                </a:solidFill>
              </a:rPr>
              <a:t> and is a </a:t>
            </a:r>
            <a:r>
              <a:rPr lang="en-US" altLang="en-US" sz="2400" dirty="0">
                <a:solidFill>
                  <a:srgbClr val="3333CC"/>
                </a:solidFill>
              </a:rPr>
              <a:t>society of roles</a:t>
            </a:r>
            <a:r>
              <a:rPr lang="en-US" altLang="en-US" sz="2400" dirty="0">
                <a:solidFill>
                  <a:srgbClr val="000000"/>
                </a:solidFill>
              </a:rPr>
              <a:t> and other elements that work together to provide some cooperative behavior.</a:t>
            </a:r>
          </a:p>
          <a:p>
            <a:pPr marL="342900" lvl="0" indent="-342900" fontAlgn="base">
              <a:lnSpc>
                <a:spcPct val="90000"/>
              </a:lnSpc>
              <a:spcBef>
                <a:spcPct val="20000"/>
              </a:spcBef>
              <a:spcAft>
                <a:spcPct val="0"/>
              </a:spcAft>
              <a:buClr>
                <a:srgbClr val="3333CC"/>
              </a:buClr>
            </a:pPr>
            <a:endParaRPr lang="en-US" altLang="en-US" sz="2400" dirty="0">
              <a:solidFill>
                <a:srgbClr val="000000"/>
              </a:solidFill>
            </a:endParaRP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Therefore, collaboration have </a:t>
            </a:r>
            <a:r>
              <a:rPr lang="en-US" altLang="en-US" sz="2400" dirty="0">
                <a:solidFill>
                  <a:srgbClr val="3333CC"/>
                </a:solidFill>
              </a:rPr>
              <a:t>structural as well as behavioral dimensions.</a:t>
            </a:r>
          </a:p>
          <a:p>
            <a:pPr marL="342900" lvl="0" indent="-342900" fontAlgn="base">
              <a:lnSpc>
                <a:spcPct val="90000"/>
              </a:lnSpc>
              <a:spcBef>
                <a:spcPct val="20000"/>
              </a:spcBef>
              <a:spcAft>
                <a:spcPct val="0"/>
              </a:spcAft>
              <a:buClr>
                <a:srgbClr val="3333CC"/>
              </a:buClr>
              <a:buFont typeface="Wingdings" panose="05000000000000000000" pitchFamily="2" charset="2"/>
              <a:buChar char="§"/>
            </a:pPr>
            <a:endParaRPr lang="en-US" altLang="en-US" sz="2400" dirty="0">
              <a:solidFill>
                <a:srgbClr val="3333CC"/>
              </a:solidFill>
            </a:endParaRP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Graphically a collaboration is represented as an </a:t>
            </a:r>
            <a:r>
              <a:rPr lang="en-US" altLang="en-US" sz="2400" dirty="0">
                <a:solidFill>
                  <a:srgbClr val="3333CC"/>
                </a:solidFill>
              </a:rPr>
              <a:t>ellipse with dashed lines</a:t>
            </a:r>
            <a:r>
              <a:rPr lang="en-US" altLang="en-US" sz="2400" dirty="0">
                <a:solidFill>
                  <a:srgbClr val="000000"/>
                </a:solidFill>
              </a:rPr>
              <a:t>, usually including only its name.</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621" y="4403733"/>
            <a:ext cx="3392874" cy="2044712"/>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047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182410"/>
          </a:xfrm>
          <a:prstGeom prst="rect">
            <a:avLst/>
          </a:prstGeom>
        </p:spPr>
        <p:txBody>
          <a:bodyPr wrap="square">
            <a:spAutoFit/>
          </a:bodyPr>
          <a:lstStyle/>
          <a:p>
            <a:pPr marL="342900" lvl="0" indent="-342900" fontAlgn="base">
              <a:spcBef>
                <a:spcPct val="20000"/>
              </a:spcBef>
              <a:spcAft>
                <a:spcPct val="0"/>
              </a:spcAft>
            </a:pPr>
            <a:r>
              <a:rPr lang="en-US" altLang="en-US" sz="2800" dirty="0">
                <a:solidFill>
                  <a:srgbClr val="000000"/>
                </a:solidFill>
                <a:latin typeface="Arial"/>
              </a:rPr>
              <a:t>(4</a:t>
            </a:r>
            <a:r>
              <a:rPr lang="en-US" altLang="en-US" sz="2400" dirty="0">
                <a:solidFill>
                  <a:srgbClr val="000000"/>
                </a:solidFill>
              </a:rPr>
              <a:t>) </a:t>
            </a:r>
            <a:r>
              <a:rPr lang="en-US" altLang="en-US" sz="2400" u="sng" dirty="0">
                <a:solidFill>
                  <a:srgbClr val="D60093"/>
                </a:solidFill>
              </a:rPr>
              <a:t>Use case</a:t>
            </a:r>
            <a:r>
              <a:rPr lang="en-US" altLang="en-US" sz="2400" u="sng" dirty="0" smtClean="0">
                <a:solidFill>
                  <a:srgbClr val="D60093"/>
                </a:solidFill>
              </a:rPr>
              <a:t>:-</a:t>
            </a:r>
            <a:endParaRPr lang="en-US" altLang="en-US" sz="2400" u="sng" dirty="0">
              <a:solidFill>
                <a:srgbClr val="D60093"/>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Use case is a </a:t>
            </a:r>
            <a:r>
              <a:rPr lang="en-US" altLang="en-US" sz="2400" dirty="0">
                <a:solidFill>
                  <a:srgbClr val="D60093"/>
                </a:solidFill>
              </a:rPr>
              <a:t>description of set of sequence of actions</a:t>
            </a:r>
            <a:r>
              <a:rPr lang="en-US" altLang="en-US" sz="2400" dirty="0">
                <a:solidFill>
                  <a:srgbClr val="000000"/>
                </a:solidFill>
              </a:rPr>
              <a:t> that a system performs, which results a value to a particular actor.</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use case is </a:t>
            </a:r>
            <a:r>
              <a:rPr lang="en-US" altLang="en-US" sz="2400" dirty="0">
                <a:solidFill>
                  <a:srgbClr val="3333CC"/>
                </a:solidFill>
              </a:rPr>
              <a:t>used to structure the behavioral things</a:t>
            </a:r>
            <a:r>
              <a:rPr lang="en-US" altLang="en-US" sz="2400" dirty="0">
                <a:solidFill>
                  <a:srgbClr val="000000"/>
                </a:solidFill>
              </a:rPr>
              <a:t> in a model</a:t>
            </a:r>
            <a:r>
              <a:rPr lang="en-US" altLang="en-US" sz="2400" dirty="0" smtClean="0">
                <a:solidFill>
                  <a:srgbClr val="000000"/>
                </a:solidFill>
              </a:rPr>
              <a:t>.</a:t>
            </a:r>
          </a:p>
          <a:p>
            <a:pPr marL="342900" indent="-342900" fontAlgn="base">
              <a:spcBef>
                <a:spcPct val="20000"/>
              </a:spcBef>
              <a:spcAft>
                <a:spcPct val="0"/>
              </a:spcAft>
              <a:buClr>
                <a:srgbClr val="3333CC"/>
              </a:buClr>
              <a:buFont typeface="Wingdings" panose="05000000000000000000" pitchFamily="2" charset="2"/>
              <a:buChar char="§"/>
            </a:pPr>
            <a:r>
              <a:rPr lang="en-US" altLang="en-US" sz="2400" dirty="0"/>
              <a:t>A use case is realized by a collaboration.</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800" dirty="0">
              <a:solidFill>
                <a:srgbClr val="000000"/>
              </a:solidFill>
              <a:latin typeface="Aria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581400"/>
            <a:ext cx="3291138" cy="2476500"/>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397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1335750"/>
          </a:xfrm>
          <a:prstGeom prst="rect">
            <a:avLst/>
          </a:prstGeom>
        </p:spPr>
        <p:txBody>
          <a:bodyPr wrap="square">
            <a:spAutoFit/>
          </a:bodyPr>
          <a:lstStyle/>
          <a:p>
            <a:pPr marL="342900" lvl="0" indent="-342900" fontAlgn="base">
              <a:spcBef>
                <a:spcPct val="20000"/>
              </a:spcBef>
              <a:spcAft>
                <a:spcPct val="0"/>
              </a:spcAft>
            </a:pPr>
            <a:r>
              <a:rPr lang="en-US" altLang="en-US" sz="2800" dirty="0" smtClean="0">
                <a:solidFill>
                  <a:srgbClr val="000000"/>
                </a:solidFill>
                <a:latin typeface="Arial"/>
              </a:rPr>
              <a:t>(5)</a:t>
            </a:r>
            <a:r>
              <a:rPr lang="en-US" altLang="en-US" sz="2400" dirty="0" smtClean="0">
                <a:solidFill>
                  <a:srgbClr val="000000"/>
                </a:solidFill>
              </a:rPr>
              <a:t> </a:t>
            </a:r>
            <a:r>
              <a:rPr lang="en-US" altLang="en-US" sz="2400" u="sng" dirty="0" smtClean="0">
                <a:solidFill>
                  <a:srgbClr val="D60093"/>
                </a:solidFill>
              </a:rPr>
              <a:t>Actor:-</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Actor: It comes under the use case diagrams. It is an object that interacts with the system, for example, a user.</a:t>
            </a:r>
            <a:endParaRPr lang="en-US" altLang="en-US" sz="2800" dirty="0">
              <a:solidFill>
                <a:srgbClr val="000000"/>
              </a:solidFill>
              <a:latin typeface="Aria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594" y="2667000"/>
            <a:ext cx="1624927" cy="2190750"/>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167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529923"/>
          </a:xfrm>
          <a:prstGeom prst="rect">
            <a:avLst/>
          </a:prstGeom>
        </p:spPr>
        <p:txBody>
          <a:bodyPr wrap="square">
            <a:spAutoFit/>
          </a:bodyPr>
          <a:lstStyle/>
          <a:p>
            <a:pPr marL="342900" lvl="0" indent="-342900" fontAlgn="base">
              <a:spcBef>
                <a:spcPct val="20000"/>
              </a:spcBef>
              <a:spcAft>
                <a:spcPct val="0"/>
              </a:spcAft>
            </a:pPr>
            <a:r>
              <a:rPr lang="en-US" altLang="en-US" sz="2400" dirty="0">
                <a:solidFill>
                  <a:srgbClr val="000000"/>
                </a:solidFill>
              </a:rPr>
              <a:t>(6) </a:t>
            </a:r>
            <a:r>
              <a:rPr lang="en-US" altLang="en-US" sz="2400" u="sng" dirty="0">
                <a:solidFill>
                  <a:srgbClr val="D60093"/>
                </a:solidFill>
              </a:rPr>
              <a:t>Component:-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component is a </a:t>
            </a:r>
            <a:r>
              <a:rPr lang="en-US" altLang="en-US" sz="2400" dirty="0">
                <a:solidFill>
                  <a:srgbClr val="3333CC"/>
                </a:solidFill>
              </a:rPr>
              <a:t>physical and replaceable part</a:t>
            </a:r>
            <a:r>
              <a:rPr lang="en-US" altLang="en-US" sz="2400" dirty="0">
                <a:solidFill>
                  <a:srgbClr val="000000"/>
                </a:solidFill>
              </a:rPr>
              <a:t> of a system that conforms to and provides the </a:t>
            </a:r>
            <a:r>
              <a:rPr lang="en-US" altLang="en-US" sz="2400" dirty="0">
                <a:solidFill>
                  <a:srgbClr val="D60093"/>
                </a:solidFill>
              </a:rPr>
              <a:t>realization of a set of interfaces</a:t>
            </a:r>
            <a:r>
              <a:rPr lang="en-US" altLang="en-US" sz="2400" dirty="0">
                <a:solidFill>
                  <a:srgbClr val="000000"/>
                </a:solidFill>
              </a:rPr>
              <a:t>.</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a:t>
            </a:r>
            <a:r>
              <a:rPr lang="en-US" altLang="en-US" sz="2400" dirty="0">
                <a:solidFill>
                  <a:srgbClr val="3333CC"/>
                </a:solidFill>
              </a:rPr>
              <a:t>component represents</a:t>
            </a:r>
            <a:r>
              <a:rPr lang="en-US" altLang="en-US" sz="2400" dirty="0">
                <a:solidFill>
                  <a:srgbClr val="000000"/>
                </a:solidFill>
              </a:rPr>
              <a:t> the </a:t>
            </a:r>
            <a:r>
              <a:rPr lang="en-US" altLang="en-US" sz="2400" dirty="0">
                <a:solidFill>
                  <a:srgbClr val="D60093"/>
                </a:solidFill>
              </a:rPr>
              <a:t>physical packaging of logical elements</a:t>
            </a:r>
            <a:r>
              <a:rPr lang="en-US" altLang="en-US" sz="2400" dirty="0">
                <a:solidFill>
                  <a:srgbClr val="000000"/>
                </a:solidFill>
              </a:rPr>
              <a:t> such as classes, interfaces and collaborations.</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932331" y="3394722"/>
            <a:ext cx="4890018" cy="2411819"/>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128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342453"/>
          </a:xfrm>
          <a:prstGeom prst="rect">
            <a:avLst/>
          </a:prstGeom>
        </p:spPr>
        <p:txBody>
          <a:bodyPr wrap="square">
            <a:spAutoFit/>
          </a:bodyPr>
          <a:lstStyle/>
          <a:p>
            <a:pPr marL="342900" lvl="0" indent="-342900" algn="just" fontAlgn="base">
              <a:spcBef>
                <a:spcPct val="20000"/>
              </a:spcBef>
              <a:spcAft>
                <a:spcPct val="0"/>
              </a:spcAft>
            </a:pPr>
            <a:r>
              <a:rPr lang="en-US" altLang="en-US" sz="2400" dirty="0">
                <a:solidFill>
                  <a:srgbClr val="000000"/>
                </a:solidFill>
              </a:rPr>
              <a:t>(7) </a:t>
            </a:r>
            <a:r>
              <a:rPr lang="en-US" altLang="en-US" sz="2400" u="sng" dirty="0">
                <a:solidFill>
                  <a:srgbClr val="D60093"/>
                </a:solidFill>
              </a:rPr>
              <a:t>Node:-</a:t>
            </a:r>
            <a:r>
              <a:rPr lang="en-US" altLang="en-US" sz="2400" dirty="0">
                <a:solidFill>
                  <a:srgbClr val="000000"/>
                </a:solidFill>
              </a:rPr>
              <a:t> </a:t>
            </a:r>
          </a:p>
          <a:p>
            <a:pPr marL="342900" lvl="0" indent="-342900" algn="just"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node is </a:t>
            </a:r>
            <a:r>
              <a:rPr lang="en-US" altLang="en-US" sz="2400" dirty="0">
                <a:solidFill>
                  <a:srgbClr val="D60093"/>
                </a:solidFill>
              </a:rPr>
              <a:t>physical element</a:t>
            </a:r>
            <a:r>
              <a:rPr lang="en-US" altLang="en-US" sz="2400" dirty="0">
                <a:solidFill>
                  <a:srgbClr val="000000"/>
                </a:solidFill>
              </a:rPr>
              <a:t> that </a:t>
            </a:r>
            <a:r>
              <a:rPr lang="en-US" altLang="en-US" sz="2400" dirty="0">
                <a:solidFill>
                  <a:srgbClr val="3333CC"/>
                </a:solidFill>
              </a:rPr>
              <a:t>exists at run-time</a:t>
            </a:r>
            <a:r>
              <a:rPr lang="en-US" altLang="en-US" sz="2400" dirty="0">
                <a:solidFill>
                  <a:srgbClr val="000000"/>
                </a:solidFill>
              </a:rPr>
              <a:t> and represents a computational resource, generally </a:t>
            </a:r>
            <a:r>
              <a:rPr lang="en-US" altLang="en-US" sz="2400" dirty="0">
                <a:solidFill>
                  <a:srgbClr val="3333CC"/>
                </a:solidFill>
              </a:rPr>
              <a:t>having some memory and processing capability.</a:t>
            </a:r>
          </a:p>
          <a:p>
            <a:pPr marL="342900" lvl="0" indent="-342900" algn="just" fontAlgn="base">
              <a:spcBef>
                <a:spcPct val="20000"/>
              </a:spcBef>
              <a:spcAft>
                <a:spcPct val="0"/>
              </a:spcAft>
              <a:buClr>
                <a:srgbClr val="3333CC"/>
              </a:buClr>
              <a:buFont typeface="Wingdings" panose="05000000000000000000" pitchFamily="2" charset="2"/>
              <a:buChar char="§"/>
            </a:pPr>
            <a:endParaRPr lang="en-US" altLang="en-US" sz="2400" dirty="0">
              <a:solidFill>
                <a:srgbClr val="3333CC"/>
              </a:solidFill>
            </a:endParaRPr>
          </a:p>
          <a:p>
            <a:pPr marL="342900" lvl="0" indent="-342900" algn="just"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set of components may reside on a node and may also migrate from node to node.</a:t>
            </a:r>
          </a:p>
          <a:p>
            <a:pPr marL="342900" lvl="0" indent="-342900" algn="just" fontAlgn="base">
              <a:spcBef>
                <a:spcPct val="20000"/>
              </a:spcBef>
              <a:spcAft>
                <a:spcPct val="0"/>
              </a:spcAft>
              <a:buClr>
                <a:srgbClr val="3333CC"/>
              </a:buClr>
            </a:pPr>
            <a:endParaRPr lang="en-US" altLang="en-US" sz="2400" dirty="0">
              <a:solidFill>
                <a:srgbClr val="000000"/>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657600"/>
            <a:ext cx="2533650" cy="2533650"/>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618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490186"/>
          </a:xfrm>
          <a:prstGeom prst="rect">
            <a:avLst/>
          </a:prstGeom>
        </p:spPr>
        <p:txBody>
          <a:bodyPr wrap="square">
            <a:spAutoFit/>
          </a:bodyPr>
          <a:lstStyle/>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latin typeface="Times New Roman" panose="02020603050405020304" pitchFamily="18" charset="0"/>
                <a:cs typeface="Times New Roman" panose="02020603050405020304" pitchFamily="18" charset="0"/>
              </a:rPr>
              <a:t>These are the </a:t>
            </a:r>
            <a:r>
              <a:rPr lang="en-US" altLang="en-US" sz="2400" dirty="0">
                <a:solidFill>
                  <a:srgbClr val="3333CC"/>
                </a:solidFill>
                <a:latin typeface="Times New Roman" panose="02020603050405020304" pitchFamily="18" charset="0"/>
                <a:cs typeface="Times New Roman" panose="02020603050405020304" pitchFamily="18" charset="0"/>
              </a:rPr>
              <a:t>dynamic parts of UML</a:t>
            </a:r>
            <a:r>
              <a:rPr lang="en-US" altLang="en-US" sz="2400" dirty="0">
                <a:solidFill>
                  <a:srgbClr val="000000"/>
                </a:solidFill>
                <a:latin typeface="Times New Roman" panose="02020603050405020304" pitchFamily="18" charset="0"/>
                <a:cs typeface="Times New Roman" panose="02020603050405020304" pitchFamily="18" charset="0"/>
              </a:rPr>
              <a:t> models.</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latin typeface="Times New Roman" panose="02020603050405020304" pitchFamily="18" charset="0"/>
                <a:cs typeface="Times New Roman" panose="02020603050405020304" pitchFamily="18" charset="0"/>
              </a:rPr>
              <a:t>These are the </a:t>
            </a:r>
            <a:r>
              <a:rPr lang="en-US" altLang="en-US" sz="2400" dirty="0">
                <a:solidFill>
                  <a:srgbClr val="D60093"/>
                </a:solidFill>
                <a:latin typeface="Times New Roman" panose="02020603050405020304" pitchFamily="18" charset="0"/>
                <a:cs typeface="Times New Roman" panose="02020603050405020304" pitchFamily="18" charset="0"/>
              </a:rPr>
              <a:t>verbs of a model</a:t>
            </a:r>
            <a:r>
              <a:rPr lang="en-US" altLang="en-US" sz="2400" dirty="0">
                <a:solidFill>
                  <a:srgbClr val="000000"/>
                </a:solidFill>
                <a:latin typeface="Times New Roman" panose="02020603050405020304" pitchFamily="18" charset="0"/>
                <a:cs typeface="Times New Roman" panose="02020603050405020304" pitchFamily="18" charset="0"/>
              </a:rPr>
              <a:t> representing the behavior over </a:t>
            </a:r>
            <a:r>
              <a:rPr lang="en-US" altLang="en-US" sz="2400" dirty="0">
                <a:solidFill>
                  <a:srgbClr val="3333CC"/>
                </a:solidFill>
                <a:latin typeface="Times New Roman" panose="02020603050405020304" pitchFamily="18" charset="0"/>
                <a:cs typeface="Times New Roman" panose="02020603050405020304" pitchFamily="18" charset="0"/>
              </a:rPr>
              <a:t>time and space</a:t>
            </a:r>
            <a:r>
              <a:rPr lang="en-US" altLang="en-US" sz="2400" dirty="0">
                <a:solidFill>
                  <a:srgbClr val="000000"/>
                </a:solidFill>
                <a:latin typeface="Times New Roman" panose="02020603050405020304" pitchFamily="18" charset="0"/>
                <a:cs typeface="Times New Roman" panose="02020603050405020304" pitchFamily="18" charset="0"/>
              </a:rPr>
              <a:t>.</a:t>
            </a:r>
          </a:p>
          <a:p>
            <a:pPr marL="342900" lvl="0" indent="-342900" fontAlgn="base">
              <a:spcBef>
                <a:spcPct val="20000"/>
              </a:spcBef>
              <a:spcAft>
                <a:spcPct val="0"/>
              </a:spcAft>
              <a:buClr>
                <a:srgbClr val="3333CC"/>
              </a:buCl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smtClean="0">
                <a:solidFill>
                  <a:srgbClr val="000000"/>
                </a:solidFill>
                <a:latin typeface="Times New Roman" panose="02020603050405020304" pitchFamily="18" charset="0"/>
                <a:cs typeface="Times New Roman" panose="02020603050405020304" pitchFamily="18" charset="0"/>
              </a:rPr>
              <a:t>There are two types of behavioral things</a:t>
            </a:r>
          </a:p>
          <a:p>
            <a:pPr marL="342900" lvl="0" indent="-342900" fontAlgn="base">
              <a:spcBef>
                <a:spcPct val="20000"/>
              </a:spcBef>
              <a:spcAft>
                <a:spcPct val="0"/>
              </a:spcAft>
              <a:buClr>
                <a:srgbClr val="3333CC"/>
              </a:buClr>
            </a:pPr>
            <a:r>
              <a:rPr lang="en-US" altLang="en-US" sz="2400" dirty="0" smtClean="0">
                <a:solidFill>
                  <a:srgbClr val="000000"/>
                </a:solidFill>
                <a:latin typeface="Times New Roman" panose="02020603050405020304" pitchFamily="18" charset="0"/>
                <a:cs typeface="Times New Roman" panose="02020603050405020304" pitchFamily="18" charset="0"/>
              </a:rPr>
              <a:t>    </a:t>
            </a:r>
            <a:r>
              <a:rPr lang="en-US" altLang="en-US" sz="2400" dirty="0" smtClean="0">
                <a:solidFill>
                  <a:srgbClr val="3333CC"/>
                </a:solidFill>
                <a:latin typeface="Times New Roman" panose="02020603050405020304" pitchFamily="18" charset="0"/>
                <a:cs typeface="Times New Roman" panose="02020603050405020304" pitchFamily="18" charset="0"/>
              </a:rPr>
              <a:t>1. Interaction</a:t>
            </a:r>
          </a:p>
          <a:p>
            <a:pPr marL="342900" lvl="0" indent="-342900" fontAlgn="base">
              <a:spcBef>
                <a:spcPct val="20000"/>
              </a:spcBef>
              <a:spcAft>
                <a:spcPct val="0"/>
              </a:spcAft>
              <a:buClr>
                <a:srgbClr val="3333CC"/>
              </a:buClr>
            </a:pPr>
            <a:r>
              <a:rPr lang="en-US" altLang="en-US" sz="2400" dirty="0" smtClean="0">
                <a:solidFill>
                  <a:srgbClr val="3333CC"/>
                </a:solidFill>
                <a:latin typeface="Times New Roman" panose="02020603050405020304" pitchFamily="18" charset="0"/>
                <a:cs typeface="Times New Roman" panose="02020603050405020304" pitchFamily="18" charset="0"/>
              </a:rPr>
              <a:t>    2. State machine. </a:t>
            </a:r>
            <a:endParaRPr lang="en-US" altLang="en-US" sz="2400" dirty="0">
              <a:solidFill>
                <a:srgbClr val="3333CC"/>
              </a:solidFill>
              <a:latin typeface="Times New Roman" panose="02020603050405020304" pitchFamily="18"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828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770537"/>
          </a:xfrm>
          <a:prstGeom prst="rect">
            <a:avLst/>
          </a:prstGeom>
          <a:noFill/>
        </p:spPr>
        <p:txBody>
          <a:bodyPr wrap="square" rtlCol="0">
            <a:spAutoFit/>
          </a:bodyPr>
          <a:lstStyle/>
          <a:p>
            <a:pPr lvl="0" defTabSz="457200" fontAlgn="base">
              <a:spcBef>
                <a:spcPts val="600"/>
              </a:spcBef>
              <a:spcAft>
                <a:spcPts val="600"/>
              </a:spcAft>
            </a:pPr>
            <a:r>
              <a:rPr lang="en-US" sz="2200" b="1" dirty="0"/>
              <a:t>What is </a:t>
            </a:r>
            <a:r>
              <a:rPr lang="en-US" sz="2200" b="1" dirty="0" smtClean="0"/>
              <a:t>model? </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a:t>Model is a simplification of reality</a:t>
            </a:r>
            <a:r>
              <a:rPr lang="en-US" sz="2200" dirty="0" smtClean="0"/>
              <a:t>. </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A</a:t>
            </a:r>
            <a:r>
              <a:rPr lang="en-US" sz="2200" dirty="0"/>
              <a:t> </a:t>
            </a:r>
            <a:r>
              <a:rPr lang="en-US" sz="2200" b="1" dirty="0"/>
              <a:t>model</a:t>
            </a:r>
            <a:r>
              <a:rPr lang="en-US" sz="2200" dirty="0"/>
              <a:t> is an abstraction of some aspect of an existing or planned system. </a:t>
            </a:r>
            <a:endParaRPr lang="en-US" sz="2200" dirty="0" smtClean="0"/>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Blueprint </a:t>
            </a:r>
            <a:r>
              <a:rPr lang="en-US" sz="2200" dirty="0"/>
              <a:t>of the actual system</a:t>
            </a:r>
            <a:r>
              <a:rPr lang="en-US" sz="2200" dirty="0" smtClean="0"/>
              <a:t>.</a:t>
            </a:r>
            <a:endParaRPr lang="en-US" sz="2200" dirty="0"/>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Specify </a:t>
            </a:r>
            <a:r>
              <a:rPr lang="en-US" sz="2200" dirty="0"/>
              <a:t>the structural and behavior of the </a:t>
            </a:r>
            <a:r>
              <a:rPr lang="en-US" sz="2200" dirty="0" smtClean="0"/>
              <a:t>system.</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Templates </a:t>
            </a:r>
            <a:r>
              <a:rPr lang="en-US" sz="2200" dirty="0"/>
              <a:t>for designing the system</a:t>
            </a:r>
            <a:r>
              <a:rPr lang="en-US" sz="2200" dirty="0" smtClean="0"/>
              <a:t>.</a:t>
            </a:r>
            <a:endParaRPr lang="en-US" sz="2200" dirty="0"/>
          </a:p>
          <a:p>
            <a:pPr marL="342900" lvl="0" indent="-342900" defTabSz="457200" fontAlgn="base">
              <a:spcBef>
                <a:spcPts val="600"/>
              </a:spcBef>
              <a:spcAft>
                <a:spcPts val="600"/>
              </a:spcAft>
              <a:buFont typeface="Wingdings" charset="2"/>
              <a:buChar char="²"/>
            </a:pPr>
            <a:endParaRPr lang="en-GB" sz="2400" dirty="0">
              <a:ea typeface="ＭＳ Ｐゴシック" charset="-128"/>
              <a:cs typeface="Arial"/>
            </a:endParaRPr>
          </a:p>
        </p:txBody>
      </p:sp>
    </p:spTree>
    <p:extLst>
      <p:ext uri="{BB962C8B-B14F-4D97-AF65-F5344CB8AC3E}">
        <p14:creationId xmlns:p14="http://schemas.microsoft.com/office/powerpoint/2010/main" val="3272871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5262979"/>
          </a:xfrm>
          <a:prstGeom prst="rect">
            <a:avLst/>
          </a:prstGeom>
        </p:spPr>
        <p:txBody>
          <a:bodyPr wrap="square">
            <a:spAutoFit/>
          </a:bodyPr>
          <a:lstStyle/>
          <a:p>
            <a:pPr marL="533400" indent="-533400">
              <a:buFont typeface="Wingdings" panose="05000000000000000000" pitchFamily="2" charset="2"/>
              <a:buAutoNum type="arabicParenBoth"/>
            </a:pPr>
            <a:r>
              <a:rPr lang="en-US" altLang="en-US" sz="2400" u="sng" dirty="0">
                <a:solidFill>
                  <a:srgbClr val="D60093"/>
                </a:solidFill>
              </a:rPr>
              <a:t>Interaction:-</a:t>
            </a:r>
          </a:p>
          <a:p>
            <a:pPr marL="533400" indent="-533400">
              <a:buFont typeface="Wingdings" panose="05000000000000000000" pitchFamily="2" charset="2"/>
              <a:buNone/>
            </a:pPr>
            <a:endParaRPr lang="en-US" altLang="en-US" sz="2400" u="sng" dirty="0">
              <a:solidFill>
                <a:srgbClr val="D60093"/>
              </a:solidFill>
            </a:endParaRPr>
          </a:p>
          <a:p>
            <a:pPr marL="533400" indent="-533400">
              <a:buClr>
                <a:srgbClr val="3333CC"/>
              </a:buClr>
              <a:buFont typeface="Wingdings" panose="05000000000000000000" pitchFamily="2" charset="2"/>
              <a:buChar char="§"/>
            </a:pPr>
            <a:r>
              <a:rPr lang="en-US" altLang="en-US" sz="2400" dirty="0" smtClean="0"/>
              <a:t>An </a:t>
            </a:r>
            <a:r>
              <a:rPr lang="en-US" altLang="en-US" sz="2400" dirty="0"/>
              <a:t>Interaction is a </a:t>
            </a:r>
            <a:r>
              <a:rPr lang="en-US" altLang="en-US" sz="2400" dirty="0">
                <a:solidFill>
                  <a:srgbClr val="D60093"/>
                </a:solidFill>
              </a:rPr>
              <a:t>behavior</a:t>
            </a:r>
            <a:r>
              <a:rPr lang="en-US" altLang="en-US" sz="2400" dirty="0"/>
              <a:t> that comprises </a:t>
            </a:r>
            <a:r>
              <a:rPr lang="en-US" altLang="en-US" sz="2400" dirty="0">
                <a:solidFill>
                  <a:srgbClr val="3333CC"/>
                </a:solidFill>
              </a:rPr>
              <a:t>a  set of messages</a:t>
            </a:r>
            <a:r>
              <a:rPr lang="en-US" altLang="en-US" sz="2400" dirty="0"/>
              <a:t> exchanged </a:t>
            </a:r>
            <a:r>
              <a:rPr lang="en-US" altLang="en-US" sz="2400" dirty="0">
                <a:solidFill>
                  <a:srgbClr val="3333CC"/>
                </a:solidFill>
              </a:rPr>
              <a:t>among a set of objects</a:t>
            </a:r>
            <a:r>
              <a:rPr lang="en-US" altLang="en-US" sz="2400" dirty="0"/>
              <a:t> within a particular context </a:t>
            </a:r>
            <a:r>
              <a:rPr lang="en-US" altLang="en-US" sz="2400" dirty="0">
                <a:solidFill>
                  <a:srgbClr val="D60093"/>
                </a:solidFill>
              </a:rPr>
              <a:t>to perform a specific purpose</a:t>
            </a:r>
            <a:r>
              <a:rPr lang="en-US" altLang="en-US" sz="2400" dirty="0" smtClean="0">
                <a:solidFill>
                  <a:srgbClr val="D60093"/>
                </a:solidFill>
              </a:rPr>
              <a:t>.</a:t>
            </a: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Char char="§"/>
            </a:pPr>
            <a:endParaRPr lang="en-US" altLang="en-US" sz="2400" dirty="0" smtClean="0">
              <a:solidFill>
                <a:srgbClr val="D60093"/>
              </a:solidFill>
            </a:endParaRP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Char char="§"/>
            </a:pPr>
            <a:endParaRPr lang="en-US" altLang="en-US" sz="2400" dirty="0" smtClean="0">
              <a:solidFill>
                <a:srgbClr val="D60093"/>
              </a:solidFill>
            </a:endParaRPr>
          </a:p>
          <a:p>
            <a:pPr marL="533400" indent="-533400">
              <a:buClr>
                <a:srgbClr val="3333CC"/>
              </a:buClr>
              <a:buFont typeface="Wingdings" panose="05000000000000000000" pitchFamily="2" charset="2"/>
              <a:buChar char="§"/>
            </a:pPr>
            <a:r>
              <a:rPr lang="en-US" altLang="en-US" sz="2400" dirty="0"/>
              <a:t> An interaction </a:t>
            </a:r>
            <a:r>
              <a:rPr lang="en-US" altLang="en-US" sz="2400" dirty="0">
                <a:solidFill>
                  <a:srgbClr val="3333CC"/>
                </a:solidFill>
              </a:rPr>
              <a:t>involves a number of other elements</a:t>
            </a:r>
            <a:r>
              <a:rPr lang="en-US" altLang="en-US" sz="2400" dirty="0"/>
              <a:t>, including </a:t>
            </a:r>
            <a:r>
              <a:rPr lang="en-US" altLang="en-US" sz="2400" dirty="0">
                <a:solidFill>
                  <a:srgbClr val="3333CC"/>
                </a:solidFill>
              </a:rPr>
              <a:t>messages, action sequences and links</a:t>
            </a:r>
            <a:r>
              <a:rPr lang="en-US" altLang="en-US" sz="2400" dirty="0"/>
              <a:t>. (connection between objects.)</a:t>
            </a: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None/>
            </a:pPr>
            <a:endParaRPr lang="en-US" altLang="en-US" sz="2400" dirty="0">
              <a:solidFill>
                <a:srgbClr val="D60093"/>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19400" y="2711279"/>
            <a:ext cx="3119774" cy="1005968"/>
          </a:xfrm>
          <a:prstGeom prst="rect">
            <a:avLst/>
          </a:prstGeom>
        </p:spPr>
      </p:pic>
    </p:spTree>
    <p:extLst>
      <p:ext uri="{BB962C8B-B14F-4D97-AF65-F5344CB8AC3E}">
        <p14:creationId xmlns:p14="http://schemas.microsoft.com/office/powerpoint/2010/main" val="2019089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677656"/>
          </a:xfrm>
          <a:prstGeom prst="rect">
            <a:avLst/>
          </a:prstGeom>
        </p:spPr>
        <p:txBody>
          <a:bodyPr wrap="square">
            <a:spAutoFit/>
          </a:bodyPr>
          <a:lstStyle/>
          <a:p>
            <a:r>
              <a:rPr lang="en-US" altLang="en-US" sz="2400" dirty="0" smtClean="0">
                <a:solidFill>
                  <a:srgbClr val="D60093"/>
                </a:solidFill>
              </a:rPr>
              <a:t> (2)  </a:t>
            </a:r>
            <a:r>
              <a:rPr lang="en-US" altLang="en-US" sz="2400" u="sng" dirty="0" smtClean="0">
                <a:solidFill>
                  <a:srgbClr val="D60093"/>
                </a:solidFill>
              </a:rPr>
              <a:t>State </a:t>
            </a:r>
            <a:r>
              <a:rPr lang="en-US" altLang="en-US" sz="2400" u="sng" dirty="0">
                <a:solidFill>
                  <a:srgbClr val="D60093"/>
                </a:solidFill>
              </a:rPr>
              <a:t>machine:-</a:t>
            </a:r>
          </a:p>
          <a:p>
            <a:pPr marL="533400" indent="-533400">
              <a:buFont typeface="Wingdings" panose="05000000000000000000" pitchFamily="2" charset="2"/>
              <a:buAutoNum type="arabicParenBoth"/>
            </a:pPr>
            <a:endParaRPr lang="en-US" altLang="en-US" sz="2400" u="sng" dirty="0" smtClean="0">
              <a:solidFill>
                <a:srgbClr val="D60093"/>
              </a:solidFill>
            </a:endParaRPr>
          </a:p>
          <a:p>
            <a:pPr marL="342900" indent="-342900">
              <a:buFont typeface="Wingdings" panose="05000000000000000000" pitchFamily="2" charset="2"/>
              <a:buChar char="§"/>
            </a:pPr>
            <a:r>
              <a:rPr lang="en-US" altLang="en-US" sz="2400" dirty="0" smtClean="0"/>
              <a:t>A </a:t>
            </a:r>
            <a:r>
              <a:rPr lang="en-US" altLang="en-US" sz="2400" dirty="0"/>
              <a:t>State machine is a behavior that specifies the </a:t>
            </a:r>
            <a:r>
              <a:rPr lang="en-US" altLang="en-US" sz="2400" dirty="0">
                <a:solidFill>
                  <a:srgbClr val="D60093"/>
                </a:solidFill>
              </a:rPr>
              <a:t>sequences of states</a:t>
            </a:r>
            <a:r>
              <a:rPr lang="en-US" altLang="en-US" sz="2400" dirty="0"/>
              <a:t> </a:t>
            </a:r>
            <a:r>
              <a:rPr lang="en-US" altLang="en-US" sz="2400" dirty="0">
                <a:solidFill>
                  <a:srgbClr val="3333CC"/>
                </a:solidFill>
              </a:rPr>
              <a:t>an object or an interaction goes through during its lifetime</a:t>
            </a:r>
            <a:r>
              <a:rPr lang="en-US" altLang="en-US" sz="2400" dirty="0"/>
              <a:t> in response to events, together with its responses to those events</a:t>
            </a:r>
            <a:r>
              <a:rPr lang="en-US" altLang="en-US" sz="2400" dirty="0" smtClean="0"/>
              <a:t>.</a:t>
            </a:r>
            <a:endParaRPr lang="en-US" altLang="en-US" sz="2400" dirty="0">
              <a:solidFill>
                <a:srgbClr val="D60093"/>
              </a:solidFill>
            </a:endParaRPr>
          </a:p>
          <a:p>
            <a:pPr marL="533400" indent="-533400">
              <a:buClr>
                <a:srgbClr val="3333CC"/>
              </a:buClr>
              <a:buFont typeface="Wingdings" panose="05000000000000000000" pitchFamily="2" charset="2"/>
              <a:buNone/>
            </a:pPr>
            <a:endParaRPr lang="en-US" altLang="en-US" sz="2400" dirty="0">
              <a:solidFill>
                <a:srgbClr val="D60093"/>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403" y="2694864"/>
            <a:ext cx="2667000" cy="3934376"/>
          </a:xfrm>
          <a:prstGeom prst="rect">
            <a:avLst/>
          </a:prstGeom>
        </p:spPr>
      </p:pic>
      <p:sp>
        <p:nvSpPr>
          <p:cNvPr id="11" name="Rectangle 10"/>
          <p:cNvSpPr/>
          <p:nvPr/>
        </p:nvSpPr>
        <p:spPr>
          <a:xfrm>
            <a:off x="307975" y="3236481"/>
            <a:ext cx="5342144" cy="2308324"/>
          </a:xfrm>
          <a:prstGeom prst="rect">
            <a:avLst/>
          </a:prstGeom>
        </p:spPr>
        <p:txBody>
          <a:bodyPr wrap="square">
            <a:spAutoFit/>
          </a:bodyPr>
          <a:lstStyle/>
          <a:p>
            <a:pPr marL="342900" indent="-342900" algn="just">
              <a:buClr>
                <a:srgbClr val="3333CC"/>
              </a:buClr>
              <a:buFont typeface="Wingdings" panose="05000000000000000000" pitchFamily="2" charset="2"/>
              <a:buChar char="§"/>
            </a:pPr>
            <a:r>
              <a:rPr lang="en-US" altLang="en-US" sz="2400" dirty="0" smtClean="0"/>
              <a:t>A </a:t>
            </a:r>
            <a:r>
              <a:rPr lang="en-US" altLang="en-US" sz="2400" dirty="0"/>
              <a:t>State machine involves a number of other elements, including </a:t>
            </a:r>
            <a:r>
              <a:rPr lang="en-US" altLang="en-US" sz="2400" dirty="0">
                <a:solidFill>
                  <a:srgbClr val="3333CC"/>
                </a:solidFill>
              </a:rPr>
              <a:t>states, transitions</a:t>
            </a:r>
            <a:r>
              <a:rPr lang="en-US" altLang="en-US" sz="2400" dirty="0"/>
              <a:t>( the flow from state to state),</a:t>
            </a:r>
            <a:r>
              <a:rPr lang="en-US" altLang="en-US" sz="2400" dirty="0">
                <a:solidFill>
                  <a:srgbClr val="3333CC"/>
                </a:solidFill>
              </a:rPr>
              <a:t> events </a:t>
            </a:r>
            <a:r>
              <a:rPr lang="en-US" altLang="en-US" sz="2400" dirty="0"/>
              <a:t>(things that trigger a transition),</a:t>
            </a:r>
            <a:r>
              <a:rPr lang="en-US" altLang="en-US" sz="2400" dirty="0">
                <a:solidFill>
                  <a:srgbClr val="3333CC"/>
                </a:solidFill>
              </a:rPr>
              <a:t> </a:t>
            </a:r>
            <a:r>
              <a:rPr lang="en-US" altLang="en-US" sz="2400" dirty="0"/>
              <a:t>and</a:t>
            </a:r>
            <a:r>
              <a:rPr lang="en-US" altLang="en-US" sz="2400" dirty="0">
                <a:solidFill>
                  <a:srgbClr val="3333CC"/>
                </a:solidFill>
              </a:rPr>
              <a:t> activities </a:t>
            </a:r>
            <a:r>
              <a:rPr lang="en-US" altLang="en-US" sz="2400" dirty="0"/>
              <a:t>( the response to a transition).</a:t>
            </a:r>
          </a:p>
        </p:txBody>
      </p:sp>
    </p:spTree>
    <p:extLst>
      <p:ext uri="{BB962C8B-B14F-4D97-AF65-F5344CB8AC3E}">
        <p14:creationId xmlns:p14="http://schemas.microsoft.com/office/powerpoint/2010/main" val="2090426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705659" cy="4493538"/>
          </a:xfrm>
          <a:prstGeom prst="rect">
            <a:avLst/>
          </a:prstGeom>
        </p:spPr>
        <p:txBody>
          <a:bodyPr wrap="square">
            <a:spAutoFit/>
          </a:bodyPr>
          <a:lstStyle/>
          <a:p>
            <a:pPr>
              <a:buClr>
                <a:srgbClr val="3333CC"/>
              </a:buClr>
              <a:buFont typeface="Wingdings" panose="05000000000000000000" pitchFamily="2" charset="2"/>
              <a:buChar char="§"/>
            </a:pPr>
            <a:r>
              <a:rPr lang="en-US" altLang="en-US" sz="2200" dirty="0"/>
              <a:t>Grouping things are the </a:t>
            </a:r>
            <a:r>
              <a:rPr lang="en-US" altLang="en-US" sz="2200" dirty="0">
                <a:solidFill>
                  <a:srgbClr val="3333CC"/>
                </a:solidFill>
              </a:rPr>
              <a:t>organizational parts of UML models.</a:t>
            </a:r>
          </a:p>
          <a:p>
            <a:pPr>
              <a:buClr>
                <a:srgbClr val="3333CC"/>
              </a:buClr>
              <a:buFont typeface="Wingdings" panose="05000000000000000000" pitchFamily="2" charset="2"/>
              <a:buChar char="§"/>
            </a:pPr>
            <a:endParaRPr lang="en-US" altLang="en-US" sz="2200" dirty="0">
              <a:solidFill>
                <a:srgbClr val="3333CC"/>
              </a:solidFill>
            </a:endParaRPr>
          </a:p>
          <a:p>
            <a:pPr>
              <a:buClr>
                <a:srgbClr val="3333CC"/>
              </a:buClr>
              <a:buFont typeface="Wingdings" panose="05000000000000000000" pitchFamily="2" charset="2"/>
              <a:buChar char="§"/>
            </a:pPr>
            <a:r>
              <a:rPr lang="en-US" altLang="en-US" sz="2200" dirty="0"/>
              <a:t>In all, there is one primary kind of grouping thing, namely, </a:t>
            </a:r>
            <a:r>
              <a:rPr lang="en-US" altLang="en-US" sz="2200" dirty="0" smtClean="0">
                <a:solidFill>
                  <a:srgbClr val="3333CC"/>
                </a:solidFill>
              </a:rPr>
              <a:t>Package.</a:t>
            </a:r>
            <a:endParaRPr lang="en-US" altLang="en-US" sz="2200" dirty="0" smtClean="0"/>
          </a:p>
          <a:p>
            <a:pPr>
              <a:buClr>
                <a:srgbClr val="3333CC"/>
              </a:buClr>
            </a:pPr>
            <a:r>
              <a:rPr lang="en-US" altLang="en-US" sz="2200" u="sng" dirty="0" smtClean="0">
                <a:solidFill>
                  <a:srgbClr val="D60093"/>
                </a:solidFill>
              </a:rPr>
              <a:t>Package:-</a:t>
            </a:r>
            <a:r>
              <a:rPr lang="en-US" altLang="en-US" sz="2200" dirty="0" smtClean="0"/>
              <a:t>      </a:t>
            </a:r>
          </a:p>
          <a:p>
            <a:pPr>
              <a:buClr>
                <a:srgbClr val="3333CC"/>
              </a:buClr>
              <a:buFont typeface="Wingdings" panose="05000000000000000000" pitchFamily="2" charset="2"/>
              <a:buChar char="§"/>
            </a:pPr>
            <a:r>
              <a:rPr lang="en-US" altLang="en-US" sz="2200" dirty="0" smtClean="0"/>
              <a:t> </a:t>
            </a:r>
            <a:r>
              <a:rPr lang="en-US" altLang="en-US" sz="2200" dirty="0"/>
              <a:t>A Package is a general-purpose mechanism for </a:t>
            </a:r>
            <a:r>
              <a:rPr lang="en-US" altLang="en-US" sz="2200" dirty="0">
                <a:solidFill>
                  <a:srgbClr val="6600FF"/>
                </a:solidFill>
              </a:rPr>
              <a:t>organizing elements into groups</a:t>
            </a:r>
            <a:r>
              <a:rPr lang="en-US" altLang="en-US" sz="2200" dirty="0" smtClean="0">
                <a:solidFill>
                  <a:srgbClr val="6600FF"/>
                </a:solidFill>
              </a:rPr>
              <a:t>.</a:t>
            </a:r>
          </a:p>
          <a:p>
            <a:pPr>
              <a:buClr>
                <a:srgbClr val="3333CC"/>
              </a:buClr>
              <a:buFont typeface="Wingdings" panose="05000000000000000000" pitchFamily="2" charset="2"/>
              <a:buChar char="§"/>
            </a:pPr>
            <a:endParaRPr lang="en-US" altLang="en-US" sz="2200" dirty="0" smtClean="0">
              <a:solidFill>
                <a:srgbClr val="6600FF"/>
              </a:solidFill>
            </a:endParaRPr>
          </a:p>
          <a:p>
            <a:pPr>
              <a:buClr>
                <a:srgbClr val="3333CC"/>
              </a:buClr>
              <a:buFont typeface="Wingdings" panose="05000000000000000000" pitchFamily="2" charset="2"/>
              <a:buChar char="§"/>
            </a:pPr>
            <a:r>
              <a:rPr lang="en-US" altLang="en-US" sz="2200" dirty="0"/>
              <a:t>Structural things, behavioral things and even other grouping things that may be placed in a package.</a:t>
            </a:r>
          </a:p>
          <a:p>
            <a:pPr>
              <a:buClr>
                <a:srgbClr val="3333CC"/>
              </a:buClr>
              <a:buFont typeface="Wingdings" panose="05000000000000000000" pitchFamily="2" charset="2"/>
              <a:buChar char="§"/>
            </a:pPr>
            <a:endParaRPr lang="en-US" altLang="en-US" sz="2200" dirty="0"/>
          </a:p>
          <a:p>
            <a:pPr>
              <a:buClr>
                <a:srgbClr val="3333CC"/>
              </a:buClr>
              <a:buFont typeface="Wingdings" panose="05000000000000000000" pitchFamily="2" charset="2"/>
              <a:buChar char="§"/>
            </a:pPr>
            <a:r>
              <a:rPr lang="en-US" altLang="en-US" sz="2200" dirty="0"/>
              <a:t>Unlike </a:t>
            </a:r>
            <a:r>
              <a:rPr lang="en-US" altLang="en-US" sz="2200" dirty="0">
                <a:solidFill>
                  <a:srgbClr val="6600FF"/>
                </a:solidFill>
              </a:rPr>
              <a:t>component </a:t>
            </a:r>
            <a:r>
              <a:rPr lang="en-US" altLang="en-US" sz="2200" dirty="0"/>
              <a:t>(which exist at run time), </a:t>
            </a:r>
            <a:r>
              <a:rPr lang="en-US" altLang="en-US" sz="2200" dirty="0">
                <a:solidFill>
                  <a:srgbClr val="D60093"/>
                </a:solidFill>
              </a:rPr>
              <a:t>package is purely conceptual</a:t>
            </a:r>
            <a:r>
              <a:rPr lang="en-US" altLang="en-US" sz="2200" dirty="0"/>
              <a:t> (meaning that it exist only at development time).</a:t>
            </a:r>
          </a:p>
          <a:p>
            <a:pPr>
              <a:buClr>
                <a:srgbClr val="3333CC"/>
              </a:buClr>
              <a:buFont typeface="Wingdings" panose="05000000000000000000" pitchFamily="2" charset="2"/>
              <a:buChar char="§"/>
            </a:pPr>
            <a:endParaRPr lang="en-US" altLang="en-US" sz="2200" dirty="0">
              <a:solidFill>
                <a:srgbClr val="6600FF"/>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a:t>
            </a:r>
            <a:r>
              <a:rPr lang="en-US" altLang="en-US" sz="3000" b="1" dirty="0">
                <a:latin typeface="Times New Roman" panose="02020603050405020304" pitchFamily="18" charset="0"/>
                <a:cs typeface="Times New Roman" panose="02020603050405020304" pitchFamily="18" charset="0"/>
              </a:rPr>
              <a:t>Grouping </a:t>
            </a:r>
            <a:r>
              <a:rPr lang="en-US" altLang="en-US" sz="3000" b="1" dirty="0" smtClean="0">
                <a:latin typeface="Times New Roman" panose="02020603050405020304" pitchFamily="18" charset="0"/>
                <a:cs typeface="Times New Roman" panose="02020603050405020304" pitchFamily="18" charset="0"/>
              </a:rPr>
              <a:t>Things</a:t>
            </a:r>
            <a:r>
              <a:rPr lang="en-US" sz="3000" b="1" dirty="0" smtClean="0">
                <a:solidFill>
                  <a:schemeClr val="bg1"/>
                </a:solidFill>
                <a:latin typeface="Times New Roman" panose="02020603050405020304" pitchFamily="18" charset="0"/>
                <a:cs typeface="Times New Roman" panose="02020603050405020304" pitchFamily="18" charset="0"/>
              </a:rPr>
              <a:t> </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696751"/>
            <a:ext cx="2114550" cy="1828800"/>
          </a:xfrm>
          <a:prstGeom prst="rect">
            <a:avLst/>
          </a:prstGeom>
        </p:spPr>
      </p:pic>
    </p:spTree>
    <p:extLst>
      <p:ext uri="{BB962C8B-B14F-4D97-AF65-F5344CB8AC3E}">
        <p14:creationId xmlns:p14="http://schemas.microsoft.com/office/powerpoint/2010/main" val="2459241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705659" cy="4862870"/>
          </a:xfrm>
          <a:prstGeom prst="rect">
            <a:avLst/>
          </a:prstGeom>
        </p:spPr>
        <p:txBody>
          <a:bodyPr wrap="square">
            <a:spAutoFit/>
          </a:bodyPr>
          <a:lstStyle/>
          <a:p>
            <a:pPr>
              <a:buClr>
                <a:srgbClr val="3333CC"/>
              </a:buClr>
              <a:buFont typeface="Wingdings" panose="05000000000000000000" pitchFamily="2" charset="2"/>
              <a:buChar char="§"/>
            </a:pPr>
            <a:r>
              <a:rPr lang="en-US" altLang="en-US" sz="2400" dirty="0"/>
              <a:t>Annotational Things are the </a:t>
            </a:r>
            <a:r>
              <a:rPr lang="en-US" altLang="en-US" sz="2400" dirty="0">
                <a:solidFill>
                  <a:srgbClr val="D60093"/>
                </a:solidFill>
              </a:rPr>
              <a:t>explanatory parts of the UML models.</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These are the </a:t>
            </a:r>
            <a:r>
              <a:rPr lang="en-US" altLang="en-US" sz="2400" dirty="0">
                <a:solidFill>
                  <a:srgbClr val="D60093"/>
                </a:solidFill>
              </a:rPr>
              <a:t>comments</a:t>
            </a:r>
            <a:r>
              <a:rPr lang="en-US" altLang="en-US" sz="2400" dirty="0"/>
              <a:t> you may apply to describe, illuminate and remark about any element in a model.</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There is one primary kind of Annotational thing, called a </a:t>
            </a:r>
            <a:r>
              <a:rPr lang="en-US" altLang="en-US" sz="2400" dirty="0">
                <a:solidFill>
                  <a:srgbClr val="D60093"/>
                </a:solidFill>
              </a:rPr>
              <a:t>Note</a:t>
            </a:r>
            <a:r>
              <a:rPr lang="en-US" altLang="en-US" sz="2400" dirty="0"/>
              <a:t>.</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u="sng" dirty="0">
                <a:solidFill>
                  <a:srgbClr val="D60093"/>
                </a:solidFill>
              </a:rPr>
              <a:t>Note:-</a:t>
            </a:r>
            <a:r>
              <a:rPr lang="en-US" altLang="en-US" sz="2400" dirty="0"/>
              <a:t> A Note is simply a </a:t>
            </a:r>
            <a:r>
              <a:rPr lang="en-US" altLang="en-US" sz="2400" dirty="0">
                <a:solidFill>
                  <a:srgbClr val="3333CC"/>
                </a:solidFill>
              </a:rPr>
              <a:t>symbol for representing constraints and comments</a:t>
            </a:r>
            <a:r>
              <a:rPr lang="en-US" altLang="en-US" sz="2400" dirty="0"/>
              <a:t> attached to an element or a collection of elements.</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A note is rendered as a rectangle with a </a:t>
            </a:r>
          </a:p>
          <a:p>
            <a:pPr>
              <a:buClr>
                <a:srgbClr val="3333CC"/>
              </a:buClr>
              <a:buFont typeface="Wingdings" panose="05000000000000000000" pitchFamily="2" charset="2"/>
              <a:buNone/>
            </a:pPr>
            <a:r>
              <a:rPr lang="en-US" altLang="en-US" sz="2400" dirty="0">
                <a:solidFill>
                  <a:srgbClr val="3333CC"/>
                </a:solidFill>
              </a:rPr>
              <a:t>    dog-eared corner.</a:t>
            </a:r>
          </a:p>
          <a:p>
            <a:pPr>
              <a:buClr>
                <a:srgbClr val="3333CC"/>
              </a:buClr>
              <a:buFont typeface="Wingdings" panose="05000000000000000000" pitchFamily="2" charset="2"/>
              <a:buChar char="§"/>
            </a:pPr>
            <a:endParaRPr lang="en-US" altLang="en-US" sz="2200" dirty="0">
              <a:solidFill>
                <a:srgbClr val="6600FF"/>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a:t>
            </a:r>
            <a:r>
              <a:rPr lang="en-US" altLang="en-US" sz="3000" b="1" dirty="0">
                <a:latin typeface="Times New Roman" panose="02020603050405020304" pitchFamily="18" charset="0"/>
                <a:cs typeface="Times New Roman" panose="02020603050405020304" pitchFamily="18" charset="0"/>
              </a:rPr>
              <a:t>Annotational Things </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4831032"/>
            <a:ext cx="2476500" cy="1661862"/>
          </a:xfrm>
          <a:prstGeom prst="rect">
            <a:avLst/>
          </a:prstGeom>
        </p:spPr>
      </p:pic>
    </p:spTree>
    <p:extLst>
      <p:ext uri="{BB962C8B-B14F-4D97-AF65-F5344CB8AC3E}">
        <p14:creationId xmlns:p14="http://schemas.microsoft.com/office/powerpoint/2010/main" val="8689523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0778" y="1078701"/>
            <a:ext cx="8705659" cy="3046988"/>
          </a:xfrm>
          <a:prstGeom prst="rect">
            <a:avLst/>
          </a:prstGeom>
        </p:spPr>
        <p:txBody>
          <a:bodyPr wrap="square">
            <a:spAutoFit/>
          </a:bodyPr>
          <a:lstStyle/>
          <a:p>
            <a:r>
              <a:rPr lang="en-US" altLang="en-US" sz="2400" dirty="0"/>
              <a:t>There are </a:t>
            </a:r>
            <a:r>
              <a:rPr lang="en-US" altLang="en-US" sz="2400" dirty="0">
                <a:solidFill>
                  <a:srgbClr val="D60093"/>
                </a:solidFill>
              </a:rPr>
              <a:t>four kinds</a:t>
            </a:r>
            <a:r>
              <a:rPr lang="en-US" altLang="en-US" sz="2400" dirty="0"/>
              <a:t> of relationships in the UML.</a:t>
            </a:r>
          </a:p>
          <a:p>
            <a:pPr>
              <a:buFontTx/>
              <a:buNone/>
            </a:pPr>
            <a:r>
              <a:rPr lang="en-US" altLang="en-US" sz="2400" dirty="0"/>
              <a:t>   </a:t>
            </a:r>
            <a:r>
              <a:rPr lang="en-US" altLang="en-US" sz="2400" dirty="0">
                <a:solidFill>
                  <a:srgbClr val="3333CC"/>
                </a:solidFill>
              </a:rPr>
              <a:t>1. Dependency</a:t>
            </a:r>
          </a:p>
          <a:p>
            <a:pPr>
              <a:buFontTx/>
              <a:buNone/>
            </a:pPr>
            <a:r>
              <a:rPr lang="en-US" altLang="en-US" sz="2400" dirty="0">
                <a:solidFill>
                  <a:srgbClr val="3333CC"/>
                </a:solidFill>
              </a:rPr>
              <a:t>   2. Association</a:t>
            </a:r>
          </a:p>
          <a:p>
            <a:pPr>
              <a:buFontTx/>
              <a:buNone/>
            </a:pPr>
            <a:r>
              <a:rPr lang="en-US" altLang="en-US" sz="2400" dirty="0">
                <a:solidFill>
                  <a:srgbClr val="3333CC"/>
                </a:solidFill>
              </a:rPr>
              <a:t>   3. Generalization</a:t>
            </a:r>
          </a:p>
          <a:p>
            <a:pPr>
              <a:buFontTx/>
              <a:buNone/>
            </a:pPr>
            <a:r>
              <a:rPr lang="en-US" altLang="en-US" sz="2400" dirty="0">
                <a:solidFill>
                  <a:srgbClr val="3333CC"/>
                </a:solidFill>
              </a:rPr>
              <a:t>   4. Realization</a:t>
            </a:r>
          </a:p>
          <a:p>
            <a:pPr>
              <a:buFontTx/>
              <a:buNone/>
            </a:pPr>
            <a:endParaRPr lang="en-US" altLang="en-US" sz="2400" dirty="0">
              <a:solidFill>
                <a:srgbClr val="3333CC"/>
              </a:solidFill>
            </a:endParaRPr>
          </a:p>
          <a:p>
            <a:pPr>
              <a:buFontTx/>
              <a:buNone/>
            </a:pPr>
            <a:r>
              <a:rPr lang="en-US" altLang="en-US" sz="2400" dirty="0"/>
              <a:t>    These relationships are the </a:t>
            </a:r>
            <a:r>
              <a:rPr lang="en-US" altLang="en-US" sz="2400" dirty="0">
                <a:solidFill>
                  <a:srgbClr val="3333CC"/>
                </a:solidFill>
              </a:rPr>
              <a:t>basic relational building blocks</a:t>
            </a:r>
            <a:r>
              <a:rPr lang="en-US" altLang="en-US" sz="2400" dirty="0"/>
              <a:t> of the UML. </a:t>
            </a:r>
            <a:r>
              <a:rPr lang="en-US" altLang="en-US" sz="2400" dirty="0">
                <a:solidFill>
                  <a:srgbClr val="D60093"/>
                </a:solidFill>
              </a:rPr>
              <a:t>These are used to write well-formed models. </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772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27718" y="1052575"/>
            <a:ext cx="8487682" cy="4985980"/>
          </a:xfrm>
          <a:prstGeom prst="rect">
            <a:avLst/>
          </a:prstGeom>
        </p:spPr>
        <p:txBody>
          <a:bodyPr wrap="square">
            <a:spAutoFit/>
          </a:bodyPr>
          <a:lstStyle/>
          <a:p>
            <a:r>
              <a:rPr lang="en-US" altLang="en-US" sz="2000" b="1" u="sng" dirty="0">
                <a:solidFill>
                  <a:srgbClr val="D60093"/>
                </a:solidFill>
              </a:rPr>
              <a:t>DEPENDENCY:-</a:t>
            </a:r>
          </a:p>
          <a:p>
            <a:endParaRPr lang="en-US" altLang="en-US" sz="2000" b="1" u="sng" dirty="0">
              <a:solidFill>
                <a:srgbClr val="D60093"/>
              </a:solidFill>
            </a:endParaRPr>
          </a:p>
          <a:p>
            <a:pPr>
              <a:buClr>
                <a:srgbClr val="3333CC"/>
              </a:buClr>
              <a:buFont typeface="Wingdings" panose="05000000000000000000" pitchFamily="2" charset="2"/>
              <a:buChar char="§"/>
            </a:pPr>
            <a:r>
              <a:rPr lang="en-US" altLang="en-US" dirty="0"/>
              <a:t>A Dependency is a </a:t>
            </a:r>
            <a:r>
              <a:rPr lang="en-US" altLang="en-US" dirty="0">
                <a:solidFill>
                  <a:srgbClr val="3333CC"/>
                </a:solidFill>
              </a:rPr>
              <a:t>semantic relationship between two things</a:t>
            </a:r>
            <a:r>
              <a:rPr lang="en-US" altLang="en-US" dirty="0"/>
              <a:t> in which a </a:t>
            </a:r>
            <a:r>
              <a:rPr lang="en-US" altLang="en-US" dirty="0">
                <a:solidFill>
                  <a:srgbClr val="D60093"/>
                </a:solidFill>
              </a:rPr>
              <a:t>change to one thing</a:t>
            </a:r>
            <a:r>
              <a:rPr lang="en-US" altLang="en-US" dirty="0"/>
              <a:t>( the independent thing) </a:t>
            </a:r>
            <a:r>
              <a:rPr lang="en-US" altLang="en-US" dirty="0">
                <a:solidFill>
                  <a:srgbClr val="D60093"/>
                </a:solidFill>
              </a:rPr>
              <a:t>may affect the semantics of the other thing</a:t>
            </a:r>
            <a:r>
              <a:rPr lang="en-US" altLang="en-US" dirty="0"/>
              <a:t> (the dependent thing). </a:t>
            </a:r>
          </a:p>
          <a:p>
            <a:endParaRPr lang="en-US" altLang="en-US" sz="2000" b="1" u="sng" dirty="0" smtClean="0">
              <a:solidFill>
                <a:srgbClr val="D60093"/>
              </a:solidFill>
            </a:endParaRPr>
          </a:p>
          <a:p>
            <a:endParaRPr lang="en-US" altLang="en-US" sz="2000" b="1" u="sng" dirty="0" smtClean="0">
              <a:solidFill>
                <a:srgbClr val="D60093"/>
              </a:solidFill>
            </a:endParaRPr>
          </a:p>
          <a:p>
            <a:endParaRPr lang="en-US" altLang="en-US" sz="2000" b="1" u="sng" dirty="0" smtClean="0">
              <a:solidFill>
                <a:srgbClr val="D60093"/>
              </a:solidFill>
            </a:endParaRPr>
          </a:p>
          <a:p>
            <a:r>
              <a:rPr lang="en-US" altLang="en-US" sz="2000" b="1" u="sng" dirty="0" smtClean="0">
                <a:solidFill>
                  <a:srgbClr val="D60093"/>
                </a:solidFill>
              </a:rPr>
              <a:t>ASSOCIATION</a:t>
            </a:r>
            <a:r>
              <a:rPr lang="en-US" altLang="en-US" sz="2000" b="1" u="sng" dirty="0">
                <a:solidFill>
                  <a:srgbClr val="D60093"/>
                </a:solidFill>
              </a:rPr>
              <a:t>:-</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r>
              <a:rPr lang="en-US" altLang="en-US" b="1" dirty="0"/>
              <a:t>A set of links that associates the entities </a:t>
            </a:r>
            <a:r>
              <a:rPr lang="en-US" altLang="en-US" dirty="0"/>
              <a:t>to the UML model. It tells how many elements are actually taking part in forming that relationship.</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r>
              <a:rPr lang="en-US" altLang="en-US" dirty="0"/>
              <a:t>It is denoted by a dotted line with arrowheads on both sides to describe the relationship with the element on both sides.</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endParaRPr lang="en-US" alt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5742066"/>
            <a:ext cx="3276600" cy="31284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417" y="2590800"/>
            <a:ext cx="2989282" cy="395841"/>
          </a:xfrm>
          <a:prstGeom prst="rect">
            <a:avLst/>
          </a:prstGeom>
        </p:spPr>
      </p:pic>
    </p:spTree>
    <p:extLst>
      <p:ext uri="{BB962C8B-B14F-4D97-AF65-F5344CB8AC3E}">
        <p14:creationId xmlns:p14="http://schemas.microsoft.com/office/powerpoint/2010/main" val="1520431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01217" y="733246"/>
            <a:ext cx="8487682" cy="4154984"/>
          </a:xfrm>
          <a:prstGeom prst="rect">
            <a:avLst/>
          </a:prstGeom>
        </p:spPr>
        <p:txBody>
          <a:bodyPr wrap="square">
            <a:spAutoFit/>
          </a:bodyPr>
          <a:lstStyle/>
          <a:p>
            <a:r>
              <a:rPr lang="en-US" altLang="en-US" sz="2400" b="1" u="sng" dirty="0">
                <a:solidFill>
                  <a:srgbClr val="D60093"/>
                </a:solidFill>
              </a:rPr>
              <a:t>GENERALIZATION:-</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000" dirty="0"/>
              <a:t>A generalization is a specialization/generalization relationship in which objects of the specialized elements (the child) are substitutable for objects of the generalized elements (the parent).</a:t>
            </a:r>
          </a:p>
          <a:p>
            <a:pPr>
              <a:buClr>
                <a:srgbClr val="3333CC"/>
              </a:buClr>
              <a:buFont typeface="Wingdings" panose="05000000000000000000" pitchFamily="2" charset="2"/>
              <a:buNone/>
            </a:pPr>
            <a:endParaRPr lang="en-US" altLang="en-US" sz="2000" dirty="0"/>
          </a:p>
          <a:p>
            <a:pPr>
              <a:buClr>
                <a:srgbClr val="3333CC"/>
              </a:buClr>
              <a:buFont typeface="Wingdings" panose="05000000000000000000" pitchFamily="2" charset="2"/>
              <a:buChar char="§"/>
            </a:pPr>
            <a:r>
              <a:rPr lang="en-US" altLang="en-US" sz="2000" dirty="0"/>
              <a:t>In this way, the child shares the structure and the behavior of the parent.</a:t>
            </a:r>
          </a:p>
          <a:p>
            <a:pPr>
              <a:buClr>
                <a:srgbClr val="3333CC"/>
              </a:buClr>
              <a:buFont typeface="Wingdings" panose="05000000000000000000" pitchFamily="2" charset="2"/>
              <a:buChar char="§"/>
            </a:pPr>
            <a:r>
              <a:rPr lang="en-US" altLang="en-US" sz="2000" dirty="0"/>
              <a:t>Represented as a solid line with a hollow arrow head pointing to the parent.</a:t>
            </a:r>
          </a:p>
          <a:p>
            <a:endParaRPr lang="en-US" altLang="en-US" sz="2000" b="1" u="sng" dirty="0" smtClean="0">
              <a:solidFill>
                <a:srgbClr val="D60093"/>
              </a:solidFill>
            </a:endParaRPr>
          </a:p>
          <a:p>
            <a:endParaRPr lang="en-US" altLang="en-US" sz="2000" b="1" u="sng" dirty="0" smtClean="0">
              <a:solidFill>
                <a:srgbClr val="D60093"/>
              </a:solidFill>
            </a:endParaRPr>
          </a:p>
          <a:p>
            <a:endParaRPr lang="en-US" altLang="en-US" sz="2000" b="1" u="sng" dirty="0" smtClean="0">
              <a:solidFill>
                <a:srgbClr val="D60093"/>
              </a:solidFill>
            </a:endParaRPr>
          </a:p>
          <a:p>
            <a:pPr>
              <a:buClr>
                <a:srgbClr val="3333CC"/>
              </a:buClr>
              <a:buFont typeface="Wingdings" panose="05000000000000000000" pitchFamily="2" charset="2"/>
              <a:buChar char="§"/>
            </a:pPr>
            <a:endParaRPr lang="en-US" altLang="en-US" dirty="0" smtClean="0"/>
          </a:p>
          <a:p>
            <a:pPr>
              <a:buClr>
                <a:srgbClr val="3333CC"/>
              </a:buClr>
              <a:buFont typeface="Wingdings" panose="05000000000000000000" pitchFamily="2" charset="2"/>
              <a:buChar char="§"/>
            </a:pPr>
            <a:endParaRPr lang="en-US" alt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038600"/>
            <a:ext cx="3418577" cy="557213"/>
          </a:xfrm>
          <a:prstGeom prst="rect">
            <a:avLst/>
          </a:prstGeom>
        </p:spPr>
      </p:pic>
    </p:spTree>
    <p:extLst>
      <p:ext uri="{BB962C8B-B14F-4D97-AF65-F5344CB8AC3E}">
        <p14:creationId xmlns:p14="http://schemas.microsoft.com/office/powerpoint/2010/main" val="3581950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01217" y="733246"/>
            <a:ext cx="8487682" cy="5170646"/>
          </a:xfrm>
          <a:prstGeom prst="rect">
            <a:avLst/>
          </a:prstGeom>
        </p:spPr>
        <p:txBody>
          <a:bodyPr wrap="square">
            <a:spAutoFit/>
          </a:bodyPr>
          <a:lstStyle/>
          <a:p>
            <a:r>
              <a:rPr lang="en-US" altLang="en-US" sz="2200" b="1" u="sng" dirty="0">
                <a:solidFill>
                  <a:srgbClr val="D60093"/>
                </a:solidFill>
              </a:rPr>
              <a:t>REALIZATION</a:t>
            </a:r>
            <a:r>
              <a:rPr lang="en-US" altLang="en-US" sz="2200" b="1" u="sng" dirty="0" smtClean="0">
                <a:solidFill>
                  <a:srgbClr val="D60093"/>
                </a:solidFill>
              </a:rPr>
              <a:t>:-</a:t>
            </a:r>
          </a:p>
          <a:p>
            <a:endParaRPr lang="en-US" altLang="en-US" sz="2200" b="1" u="sng" dirty="0">
              <a:solidFill>
                <a:srgbClr val="D60093"/>
              </a:solidFill>
            </a:endParaRPr>
          </a:p>
          <a:p>
            <a:pPr>
              <a:buClr>
                <a:srgbClr val="3333CC"/>
              </a:buClr>
              <a:buFont typeface="Wingdings" panose="05000000000000000000" pitchFamily="2" charset="2"/>
              <a:buChar char="§"/>
            </a:pPr>
            <a:r>
              <a:rPr lang="en-US" altLang="en-US" sz="2200" dirty="0"/>
              <a:t>A realization is a semantic relationship between classifiers, wherein one classifier specifies a contract that another classifier guarantees to carryout.</a:t>
            </a:r>
          </a:p>
          <a:p>
            <a:pPr>
              <a:buClr>
                <a:srgbClr val="3333CC"/>
              </a:buClr>
              <a:buFont typeface="Wingdings" panose="05000000000000000000" pitchFamily="2" charset="2"/>
              <a:buChar char="§"/>
            </a:pPr>
            <a:endParaRPr lang="en-US" altLang="en-US" sz="2200" dirty="0"/>
          </a:p>
          <a:p>
            <a:pPr>
              <a:buClr>
                <a:srgbClr val="3333CC"/>
              </a:buClr>
              <a:buFont typeface="Wingdings" panose="05000000000000000000" pitchFamily="2" charset="2"/>
              <a:buChar char="§"/>
            </a:pPr>
            <a:r>
              <a:rPr lang="en-US" altLang="en-US" sz="2200" dirty="0"/>
              <a:t>We will encounter realization relationships in two places: between interfaces and classes or components that realize them, and between use cases and the collaborations that realize them.</a:t>
            </a:r>
          </a:p>
          <a:p>
            <a:pPr>
              <a:buClr>
                <a:srgbClr val="3333CC"/>
              </a:buClr>
            </a:pPr>
            <a:endParaRPr lang="en-US" altLang="en-US" sz="2200" dirty="0"/>
          </a:p>
          <a:p>
            <a:endParaRPr lang="en-US" altLang="en-US" sz="2200" b="1" u="sng" dirty="0" smtClean="0">
              <a:solidFill>
                <a:srgbClr val="D60093"/>
              </a:solidFill>
            </a:endParaRPr>
          </a:p>
          <a:p>
            <a:endParaRPr lang="en-US" altLang="en-US" sz="2200" b="1" u="sng" dirty="0" smtClean="0">
              <a:solidFill>
                <a:srgbClr val="D60093"/>
              </a:solidFill>
            </a:endParaRPr>
          </a:p>
          <a:p>
            <a:endParaRPr lang="en-US" altLang="en-US" sz="2200" b="1" u="sng" dirty="0" smtClean="0">
              <a:solidFill>
                <a:srgbClr val="D60093"/>
              </a:solidFill>
            </a:endParaRPr>
          </a:p>
          <a:p>
            <a:pPr>
              <a:buClr>
                <a:srgbClr val="3333CC"/>
              </a:buClr>
              <a:buFont typeface="Wingdings" panose="05000000000000000000" pitchFamily="2" charset="2"/>
              <a:buChar char="§"/>
            </a:pPr>
            <a:endParaRPr lang="en-US" altLang="en-US" sz="2200" dirty="0" smtClean="0"/>
          </a:p>
          <a:p>
            <a:pPr>
              <a:buClr>
                <a:srgbClr val="3333CC"/>
              </a:buClr>
              <a:buFont typeface="Wingdings" panose="05000000000000000000" pitchFamily="2" charset="2"/>
              <a:buChar char="§"/>
            </a:pPr>
            <a:endParaRPr lang="en-US" alt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91000"/>
            <a:ext cx="4392827" cy="685800"/>
          </a:xfrm>
          <a:prstGeom prst="rect">
            <a:avLst/>
          </a:prstGeom>
        </p:spPr>
      </p:pic>
    </p:spTree>
    <p:extLst>
      <p:ext uri="{BB962C8B-B14F-4D97-AF65-F5344CB8AC3E}">
        <p14:creationId xmlns:p14="http://schemas.microsoft.com/office/powerpoint/2010/main" val="3162158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 Diagrams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53998"/>
            <a:ext cx="8518233" cy="4832092"/>
          </a:xfrm>
          <a:prstGeom prst="rect">
            <a:avLst/>
          </a:prstGeom>
        </p:spPr>
        <p:txBody>
          <a:bodyPr wrap="square">
            <a:spAutoFit/>
          </a:bodyPr>
          <a:lstStyle/>
          <a:p>
            <a:endParaRPr lang="en-US" sz="2200" dirty="0" smtClean="0"/>
          </a:p>
          <a:p>
            <a:pPr marL="342900" lvl="0" indent="-342900" fontAlgn="base">
              <a:spcBef>
                <a:spcPct val="20000"/>
              </a:spcBef>
              <a:spcAft>
                <a:spcPct val="0"/>
              </a:spcAft>
              <a:buClr>
                <a:srgbClr val="3333CC"/>
              </a:buClr>
              <a:buFont typeface="Wingdings" panose="05000000000000000000" pitchFamily="2" charset="2"/>
              <a:buChar char="§"/>
            </a:pPr>
            <a:r>
              <a:rPr lang="en-US" altLang="en-US" sz="2200" dirty="0">
                <a:solidFill>
                  <a:srgbClr val="000000"/>
                </a:solidFill>
              </a:rPr>
              <a:t>A diagram is the </a:t>
            </a:r>
            <a:r>
              <a:rPr lang="en-US" altLang="en-US" sz="2200" dirty="0">
                <a:solidFill>
                  <a:srgbClr val="3333CC"/>
                </a:solidFill>
              </a:rPr>
              <a:t>graphically presentation</a:t>
            </a:r>
            <a:r>
              <a:rPr lang="en-US" altLang="en-US" sz="2200" dirty="0">
                <a:solidFill>
                  <a:srgbClr val="000000"/>
                </a:solidFill>
              </a:rPr>
              <a:t> of a set of elements, most often represented as a connected </a:t>
            </a:r>
            <a:r>
              <a:rPr lang="en-US" altLang="en-US" sz="2200" dirty="0">
                <a:solidFill>
                  <a:srgbClr val="3333CC"/>
                </a:solidFill>
              </a:rPr>
              <a:t>graph of vertices (things) and arcs (relationships).</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200" dirty="0">
              <a:solidFill>
                <a:srgbClr val="3333CC"/>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200" dirty="0">
                <a:solidFill>
                  <a:srgbClr val="000000"/>
                </a:solidFill>
              </a:rPr>
              <a:t>Diagrams </a:t>
            </a:r>
            <a:r>
              <a:rPr lang="en-US" altLang="en-US" sz="2200" dirty="0">
                <a:solidFill>
                  <a:srgbClr val="3333CC"/>
                </a:solidFill>
              </a:rPr>
              <a:t>visualize a system</a:t>
            </a:r>
            <a:r>
              <a:rPr lang="en-US" altLang="en-US" sz="2200" dirty="0">
                <a:solidFill>
                  <a:srgbClr val="000000"/>
                </a:solidFill>
              </a:rPr>
              <a:t> from different perspectives, so a diagram is a projection into </a:t>
            </a:r>
            <a:r>
              <a:rPr lang="en-US" altLang="en-US" sz="2200" dirty="0" smtClean="0">
                <a:solidFill>
                  <a:srgbClr val="000000"/>
                </a:solidFill>
              </a:rPr>
              <a:t>system</a:t>
            </a:r>
            <a:r>
              <a:rPr lang="en-US" altLang="en-US" sz="2200" dirty="0" smtClean="0">
                <a:solidFill>
                  <a:srgbClr val="000000"/>
                </a:solidFill>
                <a:latin typeface="Arial"/>
              </a:rPr>
              <a:t>.</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200" dirty="0" smtClean="0">
              <a:solidFill>
                <a:srgbClr val="000000"/>
              </a:solidFill>
              <a:latin typeface="Arial"/>
            </a:endParaRPr>
          </a:p>
          <a:p>
            <a:pPr marL="342900" lvl="0" indent="-342900" fontAlgn="base">
              <a:spcBef>
                <a:spcPct val="20000"/>
              </a:spcBef>
              <a:spcAft>
                <a:spcPct val="0"/>
              </a:spcAft>
              <a:buClr>
                <a:srgbClr val="3333CC"/>
              </a:buClr>
              <a:buFont typeface="Wingdings" panose="05000000000000000000" pitchFamily="2" charset="2"/>
              <a:buChar char="§"/>
            </a:pPr>
            <a:r>
              <a:rPr lang="en-US" sz="2200" b="1" dirty="0" smtClean="0"/>
              <a:t>UML</a:t>
            </a:r>
            <a:r>
              <a:rPr lang="en-US" sz="2200" dirty="0" smtClean="0"/>
              <a:t> </a:t>
            </a:r>
            <a:r>
              <a:rPr lang="en-US" sz="2200" dirty="0"/>
              <a:t>is linked with </a:t>
            </a:r>
            <a:r>
              <a:rPr lang="en-US" sz="2200" b="1" dirty="0"/>
              <a:t>object oriented</a:t>
            </a:r>
            <a:r>
              <a:rPr lang="en-US" sz="2200" dirty="0"/>
              <a:t> design and analysis.</a:t>
            </a:r>
          </a:p>
          <a:p>
            <a:endParaRPr lang="en-US" sz="2200" dirty="0" smtClean="0"/>
          </a:p>
          <a:p>
            <a:pPr fontAlgn="base"/>
            <a:r>
              <a:rPr lang="en-US" sz="2200" dirty="0" smtClean="0"/>
              <a:t>Diagrams </a:t>
            </a:r>
            <a:r>
              <a:rPr lang="en-US" sz="2200" dirty="0"/>
              <a:t>in UML can be broadly classified as</a:t>
            </a:r>
            <a:r>
              <a:rPr lang="en-US" sz="2200" dirty="0" smtClean="0"/>
              <a:t>:</a:t>
            </a:r>
            <a:endParaRPr lang="en-US" sz="2200" dirty="0"/>
          </a:p>
          <a:p>
            <a:pPr marL="800100" lvl="1" indent="-342900" algn="just" fontAlgn="base">
              <a:buFont typeface="Wingdings" panose="05000000000000000000" pitchFamily="2" charset="2"/>
              <a:buChar char="v"/>
            </a:pPr>
            <a:r>
              <a:rPr lang="en-US" sz="2200" b="1" dirty="0"/>
              <a:t>Structural </a:t>
            </a:r>
            <a:r>
              <a:rPr lang="en-US" sz="2200" b="1" dirty="0" smtClean="0"/>
              <a:t>Diagrams</a:t>
            </a:r>
            <a:endParaRPr lang="en-US" sz="2200" dirty="0"/>
          </a:p>
          <a:p>
            <a:pPr marL="800100" lvl="1" indent="-342900" algn="just" fontAlgn="base">
              <a:buFont typeface="Wingdings" panose="05000000000000000000" pitchFamily="2" charset="2"/>
              <a:buChar char="v"/>
            </a:pPr>
            <a:r>
              <a:rPr lang="en-US" sz="2200" b="1" dirty="0"/>
              <a:t>Behavior </a:t>
            </a:r>
            <a:r>
              <a:rPr lang="en-US" sz="2200" b="1" dirty="0" smtClean="0"/>
              <a:t>Diagrams</a:t>
            </a:r>
            <a:endParaRPr lang="en-US" sz="2200" dirty="0"/>
          </a:p>
        </p:txBody>
      </p:sp>
    </p:spTree>
    <p:extLst>
      <p:ext uri="{BB962C8B-B14F-4D97-AF65-F5344CB8AC3E}">
        <p14:creationId xmlns:p14="http://schemas.microsoft.com/office/powerpoint/2010/main" val="548098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 Diagrams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75" y="608161"/>
            <a:ext cx="6858000" cy="5875020"/>
          </a:xfrm>
          <a:prstGeom prst="rect">
            <a:avLst/>
          </a:prstGeom>
        </p:spPr>
      </p:pic>
    </p:spTree>
    <p:extLst>
      <p:ext uri="{BB962C8B-B14F-4D97-AF65-F5344CB8AC3E}">
        <p14:creationId xmlns:p14="http://schemas.microsoft.com/office/powerpoint/2010/main" val="84376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4294967295"/>
          </p:nvPr>
        </p:nvSpPr>
        <p:spPr>
          <a:xfrm>
            <a:off x="457200" y="838200"/>
            <a:ext cx="8229600" cy="5562600"/>
          </a:xfrm>
        </p:spPr>
        <p:txBody>
          <a:bodyPr/>
          <a:lstStyle/>
          <a:p>
            <a:pPr marL="533400" indent="-533400" eaLnBrk="1" hangingPunct="1">
              <a:buClr>
                <a:srgbClr val="990033"/>
              </a:buClr>
              <a:buFont typeface="Wingdings" panose="05000000000000000000" pitchFamily="2" charset="2"/>
              <a:buChar char="Ø"/>
            </a:pPr>
            <a:r>
              <a:rPr lang="en-US" altLang="en-US" sz="2400" dirty="0" smtClean="0"/>
              <a:t>Modeling is a </a:t>
            </a:r>
            <a:r>
              <a:rPr lang="en-US" altLang="en-US" sz="2400" b="1" dirty="0" smtClean="0">
                <a:solidFill>
                  <a:srgbClr val="800080"/>
                </a:solidFill>
              </a:rPr>
              <a:t>central part</a:t>
            </a:r>
            <a:r>
              <a:rPr lang="en-US" altLang="en-US" sz="2400" dirty="0" smtClean="0"/>
              <a:t> of all the activities that lead to the development of good software.</a:t>
            </a:r>
          </a:p>
          <a:p>
            <a:pPr marL="533400" indent="-533400" eaLnBrk="1" hangingPunct="1">
              <a:buClr>
                <a:srgbClr val="990033"/>
              </a:buClr>
              <a:buFont typeface="Wingdings" panose="05000000000000000000" pitchFamily="2" charset="2"/>
              <a:buNone/>
            </a:pPr>
            <a:endParaRPr lang="en-US" altLang="en-US" sz="2400" dirty="0" smtClean="0"/>
          </a:p>
          <a:p>
            <a:pPr marL="533400" indent="-533400" eaLnBrk="1" hangingPunct="1">
              <a:buClr>
                <a:srgbClr val="990033"/>
              </a:buClr>
              <a:buFont typeface="Wingdings" panose="05000000000000000000" pitchFamily="2" charset="2"/>
              <a:buChar char="Ø"/>
            </a:pPr>
            <a:r>
              <a:rPr lang="en-US" altLang="en-US" sz="2400" dirty="0" smtClean="0"/>
              <a:t>We build models to</a:t>
            </a:r>
          </a:p>
          <a:p>
            <a:pPr marL="914400" lvl="1" indent="-457200" eaLnBrk="1" hangingPunct="1">
              <a:buClr>
                <a:srgbClr val="990033"/>
              </a:buClr>
              <a:buFont typeface="Wingdings" panose="05000000000000000000" pitchFamily="2" charset="2"/>
              <a:buAutoNum type="arabicParenR"/>
            </a:pPr>
            <a:r>
              <a:rPr lang="en-US" altLang="en-US" sz="2400" dirty="0" smtClean="0"/>
              <a:t>To </a:t>
            </a:r>
            <a:r>
              <a:rPr lang="en-US" altLang="en-US" sz="2400" dirty="0" smtClean="0">
                <a:solidFill>
                  <a:srgbClr val="990033"/>
                </a:solidFill>
              </a:rPr>
              <a:t>Communicate</a:t>
            </a:r>
            <a:r>
              <a:rPr lang="en-US" altLang="en-US" sz="2400" dirty="0" smtClean="0"/>
              <a:t> the desired structure and behavior of our system.</a:t>
            </a:r>
          </a:p>
          <a:p>
            <a:pPr marL="914400" lvl="1" indent="-457200" eaLnBrk="1" hangingPunct="1">
              <a:buClr>
                <a:srgbClr val="990033"/>
              </a:buClr>
              <a:buFont typeface="Wingdings" panose="05000000000000000000" pitchFamily="2" charset="2"/>
              <a:buAutoNum type="arabicParenR"/>
            </a:pPr>
            <a:r>
              <a:rPr lang="en-US" altLang="en-US" sz="2400" dirty="0" smtClean="0"/>
              <a:t> To </a:t>
            </a:r>
            <a:r>
              <a:rPr lang="en-US" altLang="en-US" sz="2400" dirty="0" smtClean="0">
                <a:solidFill>
                  <a:srgbClr val="990033"/>
                </a:solidFill>
              </a:rPr>
              <a:t>visualize and control</a:t>
            </a:r>
            <a:r>
              <a:rPr lang="en-US" altLang="en-US" sz="2400" dirty="0" smtClean="0"/>
              <a:t> the systems architecture.</a:t>
            </a:r>
          </a:p>
          <a:p>
            <a:pPr marL="914400" lvl="1" indent="-457200" eaLnBrk="1" hangingPunct="1">
              <a:buClr>
                <a:srgbClr val="990033"/>
              </a:buClr>
              <a:buFont typeface="Wingdings" panose="05000000000000000000" pitchFamily="2" charset="2"/>
              <a:buAutoNum type="arabicParenR" startAt="3"/>
            </a:pPr>
            <a:r>
              <a:rPr lang="en-US" altLang="en-US" sz="2400" dirty="0" smtClean="0"/>
              <a:t>To </a:t>
            </a:r>
            <a:r>
              <a:rPr lang="en-US" altLang="en-US" sz="2400" dirty="0" smtClean="0">
                <a:solidFill>
                  <a:srgbClr val="990033"/>
                </a:solidFill>
              </a:rPr>
              <a:t>better understanding</a:t>
            </a:r>
            <a:r>
              <a:rPr lang="en-US" altLang="en-US" sz="2400" dirty="0" smtClean="0"/>
              <a:t> the system we are building often exposing opportunities for simplification and reuse.</a:t>
            </a:r>
          </a:p>
          <a:p>
            <a:pPr marL="914400" lvl="1" indent="-457200" eaLnBrk="1" hangingPunct="1">
              <a:buClr>
                <a:srgbClr val="990033"/>
              </a:buClr>
              <a:buFont typeface="Wingdings" panose="05000000000000000000" pitchFamily="2" charset="2"/>
              <a:buAutoNum type="arabicParenR" startAt="3"/>
            </a:pPr>
            <a:r>
              <a:rPr lang="en-US" altLang="en-US" sz="2400" dirty="0" smtClean="0"/>
              <a:t>To </a:t>
            </a:r>
            <a:r>
              <a:rPr lang="en-US" altLang="en-US" sz="2400" dirty="0" smtClean="0">
                <a:solidFill>
                  <a:srgbClr val="990033"/>
                </a:solidFill>
              </a:rPr>
              <a:t>manage risk</a:t>
            </a:r>
            <a:r>
              <a:rPr lang="en-US" altLang="en-US" sz="2400" dirty="0" smtClean="0"/>
              <a:t>.</a:t>
            </a:r>
          </a:p>
          <a:p>
            <a:pPr marL="914400" lvl="1" indent="-457200" eaLnBrk="1" hangingPunct="1">
              <a:buClr>
                <a:srgbClr val="990033"/>
              </a:buClr>
              <a:buFontTx/>
              <a:buNone/>
            </a:pPr>
            <a:endParaRPr lang="en-US" altLang="en-US" sz="2400" dirty="0" smtClean="0"/>
          </a:p>
          <a:p>
            <a:pPr marL="614401" indent="-457200">
              <a:buClr>
                <a:srgbClr val="990033"/>
              </a:buClr>
              <a:buFont typeface="Wingdings" panose="05000000000000000000" pitchFamily="2" charset="2"/>
              <a:buChar char="Ø"/>
            </a:pPr>
            <a:r>
              <a:rPr lang="en-US" altLang="en-US" sz="2700" dirty="0" smtClean="0"/>
              <a:t>Modeling is a proven and well accepted engineering tech.</a:t>
            </a:r>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17-Aug-20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r>
              <a:rPr lang="en-US" dirty="0">
                <a:solidFill>
                  <a:srgbClr val="009900"/>
                </a:solidFill>
              </a:rPr>
              <a:t>4</a:t>
            </a:r>
            <a:endParaRPr lang="en-US" sz="2000" dirty="0">
              <a:solidFill>
                <a:srgbClr val="009900"/>
              </a:solidFill>
            </a:endParaRPr>
          </a:p>
        </p:txBody>
      </p:sp>
    </p:spTree>
    <p:extLst>
      <p:ext uri="{BB962C8B-B14F-4D97-AF65-F5344CB8AC3E}">
        <p14:creationId xmlns:p14="http://schemas.microsoft.com/office/powerpoint/2010/main" val="2235378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971800" y="4525671"/>
            <a:ext cx="6145258" cy="2105336"/>
          </a:xfrm>
          <a:prstGeom prst="rect">
            <a:avLst/>
          </a:prstGeom>
        </p:spPr>
      </p:pic>
      <p:sp>
        <p:nvSpPr>
          <p:cNvPr id="11" name="Rectangle 10"/>
          <p:cNvSpPr/>
          <p:nvPr/>
        </p:nvSpPr>
        <p:spPr>
          <a:xfrm>
            <a:off x="152400" y="611016"/>
            <a:ext cx="8534400" cy="5170646"/>
          </a:xfrm>
          <a:prstGeom prst="rect">
            <a:avLst/>
          </a:prstGeom>
        </p:spPr>
        <p:txBody>
          <a:bodyPr wrap="square">
            <a:spAutoFit/>
          </a:bodyPr>
          <a:lstStyle/>
          <a:p>
            <a:r>
              <a:rPr lang="en-US" sz="2200" b="1" dirty="0">
                <a:solidFill>
                  <a:srgbClr val="C00000"/>
                </a:solidFill>
              </a:rPr>
              <a:t>UML Class Diagram</a:t>
            </a:r>
          </a:p>
          <a:p>
            <a:r>
              <a:rPr lang="en-US" sz="2200" dirty="0">
                <a:solidFill>
                  <a:srgbClr val="000000"/>
                </a:solidFill>
              </a:rPr>
              <a:t>The class diagram depicts a static view of an application. It represents the types of objects residing in the system and the relationships between them</a:t>
            </a:r>
            <a:r>
              <a:rPr lang="en-US" sz="2200" dirty="0" smtClean="0">
                <a:solidFill>
                  <a:srgbClr val="000000"/>
                </a:solidFill>
              </a:rPr>
              <a:t>.</a:t>
            </a:r>
          </a:p>
          <a:p>
            <a:endParaRPr lang="en-US" sz="2200" dirty="0" smtClean="0">
              <a:solidFill>
                <a:srgbClr val="000000"/>
              </a:solidFill>
            </a:endParaRPr>
          </a:p>
          <a:p>
            <a:r>
              <a:rPr lang="en-US" sz="2200" b="1" dirty="0">
                <a:solidFill>
                  <a:schemeClr val="tx1">
                    <a:lumMod val="95000"/>
                    <a:lumOff val="5000"/>
                  </a:schemeClr>
                </a:solidFill>
              </a:rPr>
              <a:t>Purpose of Class Diagrams</a:t>
            </a:r>
          </a:p>
          <a:p>
            <a:pPr marL="285750" indent="-285750">
              <a:buFont typeface="Arial" panose="020B0604020202020204" pitchFamily="34" charset="0"/>
              <a:buChar char="•"/>
            </a:pPr>
            <a:r>
              <a:rPr lang="en-US" sz="2200" dirty="0"/>
              <a:t>It analyses and designs a static view of an application.</a:t>
            </a:r>
          </a:p>
          <a:p>
            <a:pPr marL="285750" indent="-285750">
              <a:buFont typeface="Arial" panose="020B0604020202020204" pitchFamily="34" charset="0"/>
              <a:buChar char="•"/>
            </a:pPr>
            <a:r>
              <a:rPr lang="en-US" sz="2200" dirty="0"/>
              <a:t>It describes the major responsibilities of a system.</a:t>
            </a:r>
          </a:p>
          <a:p>
            <a:pPr marL="285750" indent="-285750">
              <a:buFont typeface="Arial" panose="020B0604020202020204" pitchFamily="34" charset="0"/>
              <a:buChar char="•"/>
            </a:pPr>
            <a:r>
              <a:rPr lang="en-US" sz="2200" dirty="0"/>
              <a:t>It is a base for component and deployment diagrams.</a:t>
            </a:r>
          </a:p>
          <a:p>
            <a:pPr marL="285750" indent="-285750">
              <a:buFont typeface="Arial" panose="020B0604020202020204" pitchFamily="34" charset="0"/>
              <a:buChar char="•"/>
            </a:pPr>
            <a:r>
              <a:rPr lang="en-US" sz="2200" dirty="0"/>
              <a:t>It incorporates forward and reverse engineering.</a:t>
            </a:r>
          </a:p>
          <a:p>
            <a:endParaRPr lang="en-US" sz="2200" dirty="0" smtClean="0"/>
          </a:p>
          <a:p>
            <a:r>
              <a:rPr lang="en-US" sz="2200" b="1" dirty="0">
                <a:solidFill>
                  <a:schemeClr val="tx1">
                    <a:lumMod val="95000"/>
                    <a:lumOff val="5000"/>
                  </a:schemeClr>
                </a:solidFill>
              </a:rPr>
              <a:t>Vital components of a Class Diagram</a:t>
            </a:r>
          </a:p>
          <a:p>
            <a:pPr marL="800100" lvl="1" indent="-342900">
              <a:buFont typeface="Wingdings" panose="05000000000000000000" pitchFamily="2" charset="2"/>
              <a:buChar char="v"/>
            </a:pPr>
            <a:r>
              <a:rPr lang="en-US" sz="2200" dirty="0"/>
              <a:t>Upper Section</a:t>
            </a:r>
          </a:p>
          <a:p>
            <a:pPr marL="800100" lvl="1" indent="-342900">
              <a:buFont typeface="Wingdings" panose="05000000000000000000" pitchFamily="2" charset="2"/>
              <a:buChar char="v"/>
            </a:pPr>
            <a:r>
              <a:rPr lang="en-US" sz="2200" dirty="0"/>
              <a:t>Middle Section</a:t>
            </a:r>
          </a:p>
          <a:p>
            <a:pPr marL="800100" lvl="1" indent="-342900">
              <a:buFont typeface="Wingdings" panose="05000000000000000000" pitchFamily="2" charset="2"/>
              <a:buChar char="v"/>
            </a:pPr>
            <a:r>
              <a:rPr lang="en-US" sz="2200" dirty="0"/>
              <a:t>Lower </a:t>
            </a:r>
            <a:r>
              <a:rPr lang="en-US" sz="2200" dirty="0" smtClean="0"/>
              <a:t>Section</a:t>
            </a:r>
            <a:endParaRPr lang="en-US" sz="2200" b="0" i="0" dirty="0">
              <a:solidFill>
                <a:srgbClr val="000000"/>
              </a:solidFill>
              <a:effectLst/>
            </a:endParaRPr>
          </a:p>
        </p:txBody>
      </p:sp>
    </p:spTree>
    <p:extLst>
      <p:ext uri="{BB962C8B-B14F-4D97-AF65-F5344CB8AC3E}">
        <p14:creationId xmlns:p14="http://schemas.microsoft.com/office/powerpoint/2010/main" val="3187890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611016"/>
            <a:ext cx="8534400" cy="430887"/>
          </a:xfrm>
          <a:prstGeom prst="rect">
            <a:avLst/>
          </a:prstGeom>
        </p:spPr>
        <p:txBody>
          <a:bodyPr wrap="square">
            <a:spAutoFit/>
          </a:bodyPr>
          <a:lstStyle/>
          <a:p>
            <a:endParaRPr lang="en-US" sz="2200" b="0" i="0" dirty="0">
              <a:solidFill>
                <a:srgbClr val="000000"/>
              </a:solidFill>
              <a:effectLst/>
            </a:endParaRPr>
          </a:p>
        </p:txBody>
      </p:sp>
      <p:pic>
        <p:nvPicPr>
          <p:cNvPr id="15362" name="Picture 2" descr="Relationships between 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579455"/>
            <a:ext cx="5222149" cy="48228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46843" y="864799"/>
            <a:ext cx="2345514" cy="523220"/>
          </a:xfrm>
          <a:prstGeom prst="rect">
            <a:avLst/>
          </a:prstGeom>
        </p:spPr>
        <p:txBody>
          <a:bodyPr wrap="none">
            <a:spAutoFit/>
          </a:bodyPr>
          <a:lstStyle/>
          <a:p>
            <a:r>
              <a:rPr lang="en-US" sz="2800" dirty="0">
                <a:solidFill>
                  <a:srgbClr val="610B38"/>
                </a:solidFill>
                <a:latin typeface="erdana"/>
              </a:rPr>
              <a:t>Relationships</a:t>
            </a:r>
            <a:endParaRPr lang="en-US" sz="2800" b="0" i="0" dirty="0">
              <a:solidFill>
                <a:srgbClr val="610B38"/>
              </a:solidFill>
              <a:effectLst/>
              <a:latin typeface="erdana"/>
            </a:endParaRPr>
          </a:p>
        </p:txBody>
      </p:sp>
      <p:sp>
        <p:nvSpPr>
          <p:cNvPr id="6" name="Rectangle 5"/>
          <p:cNvSpPr/>
          <p:nvPr/>
        </p:nvSpPr>
        <p:spPr>
          <a:xfrm>
            <a:off x="2428875" y="6502062"/>
            <a:ext cx="4572000" cy="276999"/>
          </a:xfrm>
          <a:prstGeom prst="rect">
            <a:avLst/>
          </a:prstGeom>
        </p:spPr>
        <p:txBody>
          <a:bodyPr>
            <a:spAutoFit/>
          </a:bodyPr>
          <a:lstStyle/>
          <a:p>
            <a:r>
              <a:rPr lang="en-GB" sz="1200" dirty="0"/>
              <a:t>https://creately.com/blog/diagrams/class-diagram-relationships/</a:t>
            </a:r>
          </a:p>
        </p:txBody>
      </p:sp>
    </p:spTree>
    <p:extLst>
      <p:ext uri="{BB962C8B-B14F-4D97-AF65-F5344CB8AC3E}">
        <p14:creationId xmlns:p14="http://schemas.microsoft.com/office/powerpoint/2010/main" val="37728429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611016"/>
            <a:ext cx="85344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89411" y="864799"/>
            <a:ext cx="4572000" cy="1692771"/>
          </a:xfrm>
          <a:prstGeom prst="rect">
            <a:avLst/>
          </a:prstGeom>
        </p:spPr>
        <p:txBody>
          <a:bodyPr>
            <a:spAutoFit/>
          </a:bodyPr>
          <a:lstStyle/>
          <a:p>
            <a:r>
              <a:rPr lang="en-US" sz="2400" b="1" dirty="0">
                <a:solidFill>
                  <a:schemeClr val="tx1">
                    <a:lumMod val="95000"/>
                    <a:lumOff val="5000"/>
                  </a:schemeClr>
                </a:solidFill>
              </a:rPr>
              <a:t>Cardinality</a:t>
            </a:r>
          </a:p>
          <a:p>
            <a:r>
              <a:rPr lang="en-US" sz="2000" dirty="0">
                <a:solidFill>
                  <a:schemeClr val="tx1">
                    <a:lumMod val="95000"/>
                    <a:lumOff val="5000"/>
                  </a:schemeClr>
                </a:solidFill>
              </a:rPr>
              <a:t>Cardinality is expressed in terms of:</a:t>
            </a:r>
          </a:p>
          <a:p>
            <a:pPr marL="342900" indent="-342900">
              <a:buFont typeface="Wingdings" panose="05000000000000000000" pitchFamily="2" charset="2"/>
              <a:buChar char="§"/>
            </a:pPr>
            <a:r>
              <a:rPr lang="en-US" sz="2000" dirty="0">
                <a:solidFill>
                  <a:schemeClr val="tx1">
                    <a:lumMod val="95000"/>
                    <a:lumOff val="5000"/>
                  </a:schemeClr>
                </a:solidFill>
              </a:rPr>
              <a:t>one to one</a:t>
            </a:r>
          </a:p>
          <a:p>
            <a:pPr marL="342900" indent="-342900">
              <a:buFont typeface="Wingdings" panose="05000000000000000000" pitchFamily="2" charset="2"/>
              <a:buChar char="§"/>
            </a:pPr>
            <a:r>
              <a:rPr lang="en-US" sz="2000" dirty="0">
                <a:solidFill>
                  <a:schemeClr val="tx1">
                    <a:lumMod val="95000"/>
                    <a:lumOff val="5000"/>
                  </a:schemeClr>
                </a:solidFill>
              </a:rPr>
              <a:t>one to many</a:t>
            </a:r>
          </a:p>
          <a:p>
            <a:pPr marL="342900" indent="-342900">
              <a:buFont typeface="Wingdings" panose="05000000000000000000" pitchFamily="2" charset="2"/>
              <a:buChar char="§"/>
            </a:pPr>
            <a:r>
              <a:rPr lang="en-US" sz="2000" dirty="0">
                <a:solidFill>
                  <a:schemeClr val="tx1">
                    <a:lumMod val="95000"/>
                    <a:lumOff val="5000"/>
                  </a:schemeClr>
                </a:solidFill>
              </a:rPr>
              <a:t>many to many</a:t>
            </a:r>
            <a:endParaRPr lang="en-US" sz="2000" b="0" i="0" dirty="0">
              <a:solidFill>
                <a:schemeClr val="tx1">
                  <a:lumMod val="95000"/>
                  <a:lumOff val="5000"/>
                </a:schemeClr>
              </a:solidFill>
              <a:effectLst/>
            </a:endParaRPr>
          </a:p>
        </p:txBody>
      </p:sp>
      <p:pic>
        <p:nvPicPr>
          <p:cNvPr id="5" name="Picture 4"/>
          <p:cNvPicPr>
            <a:picLocks noChangeAspect="1"/>
          </p:cNvPicPr>
          <p:nvPr/>
        </p:nvPicPr>
        <p:blipFill>
          <a:blip r:embed="rId2"/>
          <a:stretch>
            <a:fillRect/>
          </a:stretch>
        </p:blipFill>
        <p:spPr>
          <a:xfrm>
            <a:off x="352822" y="3107159"/>
            <a:ext cx="8441571" cy="3149187"/>
          </a:xfrm>
          <a:prstGeom prst="rect">
            <a:avLst/>
          </a:prstGeom>
        </p:spPr>
      </p:pic>
    </p:spTree>
    <p:extLst>
      <p:ext uri="{BB962C8B-B14F-4D97-AF65-F5344CB8AC3E}">
        <p14:creationId xmlns:p14="http://schemas.microsoft.com/office/powerpoint/2010/main" val="472170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611016"/>
            <a:ext cx="8534400" cy="5724644"/>
          </a:xfrm>
          <a:prstGeom prst="rect">
            <a:avLst/>
          </a:prstGeom>
        </p:spPr>
        <p:txBody>
          <a:bodyPr wrap="square">
            <a:spAutoFit/>
          </a:bodyPr>
          <a:lstStyle/>
          <a:p>
            <a:r>
              <a:rPr lang="en-US" sz="2200" b="1" dirty="0">
                <a:solidFill>
                  <a:srgbClr val="C00000"/>
                </a:solidFill>
              </a:rPr>
              <a:t>How to draw a Class Diagram</a:t>
            </a:r>
            <a:r>
              <a:rPr lang="en-US" sz="2200" b="1" dirty="0" smtClean="0">
                <a:solidFill>
                  <a:srgbClr val="C00000"/>
                </a:solidFill>
              </a:rPr>
              <a:t>?</a:t>
            </a:r>
          </a:p>
          <a:p>
            <a:endParaRPr lang="en-US" sz="2200" b="1" dirty="0" smtClean="0">
              <a:solidFill>
                <a:srgbClr val="C00000"/>
              </a:solidFill>
            </a:endParaRPr>
          </a:p>
          <a:p>
            <a:pPr marL="342900" indent="-342900">
              <a:lnSpc>
                <a:spcPct val="150000"/>
              </a:lnSpc>
              <a:buFont typeface="+mj-lt"/>
              <a:buAutoNum type="arabicPeriod"/>
            </a:pPr>
            <a:r>
              <a:rPr lang="en-US" sz="2000" dirty="0"/>
              <a:t>To describe a complete aspect of the system, it is suggested to give a meaningful name to the class diagram.</a:t>
            </a:r>
          </a:p>
          <a:p>
            <a:pPr marL="342900" indent="-342900">
              <a:lnSpc>
                <a:spcPct val="150000"/>
              </a:lnSpc>
              <a:buFont typeface="+mj-lt"/>
              <a:buAutoNum type="arabicPeriod"/>
            </a:pPr>
            <a:r>
              <a:rPr lang="en-US" sz="2000" dirty="0"/>
              <a:t>The objects and their relationships should be acknowledged in </a:t>
            </a:r>
            <a:r>
              <a:rPr lang="en-US" sz="2000" b="1" dirty="0"/>
              <a:t>advance</a:t>
            </a:r>
            <a:r>
              <a:rPr lang="en-US" sz="2000" dirty="0"/>
              <a:t>.</a:t>
            </a:r>
          </a:p>
          <a:p>
            <a:pPr marL="342900" indent="-342900">
              <a:lnSpc>
                <a:spcPct val="150000"/>
              </a:lnSpc>
              <a:buFont typeface="+mj-lt"/>
              <a:buAutoNum type="arabicPeriod"/>
            </a:pPr>
            <a:r>
              <a:rPr lang="en-US" sz="2000" dirty="0"/>
              <a:t>The attributes and methods (responsibilities) of each class must be </a:t>
            </a:r>
            <a:r>
              <a:rPr lang="en-US" sz="2000" b="1" dirty="0"/>
              <a:t>known</a:t>
            </a:r>
            <a:r>
              <a:rPr lang="en-US" sz="2000" dirty="0"/>
              <a:t>.</a:t>
            </a:r>
          </a:p>
          <a:p>
            <a:pPr marL="342900" indent="-342900">
              <a:lnSpc>
                <a:spcPct val="150000"/>
              </a:lnSpc>
              <a:buFont typeface="+mj-lt"/>
              <a:buAutoNum type="arabicPeriod"/>
            </a:pPr>
            <a:r>
              <a:rPr lang="en-US" sz="2000" dirty="0"/>
              <a:t>A minimum number of desired properties </a:t>
            </a:r>
            <a:r>
              <a:rPr lang="en-US" sz="2000" b="1" dirty="0"/>
              <a:t>should be specified </a:t>
            </a:r>
            <a:r>
              <a:rPr lang="en-US" sz="2000" dirty="0"/>
              <a:t>as more number of the unwanted property will lead to a complex diagram.</a:t>
            </a:r>
          </a:p>
          <a:p>
            <a:pPr marL="342900" indent="-342900">
              <a:lnSpc>
                <a:spcPct val="150000"/>
              </a:lnSpc>
              <a:buFont typeface="+mj-lt"/>
              <a:buAutoNum type="arabicPeriod"/>
            </a:pPr>
            <a:r>
              <a:rPr lang="en-US" sz="2000" dirty="0"/>
              <a:t>Notes can be used as and when required by the developer to describe the aspects of a diagram.</a:t>
            </a:r>
          </a:p>
          <a:p>
            <a:pPr marL="342900" indent="-342900">
              <a:lnSpc>
                <a:spcPct val="150000"/>
              </a:lnSpc>
              <a:buFont typeface="+mj-lt"/>
              <a:buAutoNum type="arabicPeriod"/>
            </a:pPr>
            <a:r>
              <a:rPr lang="en-US" sz="2000" dirty="0"/>
              <a:t>The diagrams should be redrawn and reworked as many times to make it correct before producing its final version.</a:t>
            </a:r>
          </a:p>
          <a:p>
            <a:endParaRPr lang="en-US" sz="2200" b="0" i="0" dirty="0">
              <a:solidFill>
                <a:srgbClr val="000000"/>
              </a:solidFill>
              <a:effectLst/>
            </a:endParaRPr>
          </a:p>
        </p:txBody>
      </p:sp>
    </p:spTree>
    <p:extLst>
      <p:ext uri="{BB962C8B-B14F-4D97-AF65-F5344CB8AC3E}">
        <p14:creationId xmlns:p14="http://schemas.microsoft.com/office/powerpoint/2010/main" val="270175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4924" y="685800"/>
            <a:ext cx="9082133" cy="1846659"/>
          </a:xfrm>
          <a:prstGeom prst="rect">
            <a:avLst/>
          </a:prstGeom>
        </p:spPr>
        <p:txBody>
          <a:bodyPr wrap="square">
            <a:spAutoFit/>
          </a:bodyPr>
          <a:lstStyle/>
          <a:p>
            <a:r>
              <a:rPr lang="en-GB" sz="2400" b="1" dirty="0"/>
              <a:t>Draw a class diagram representing a book </a:t>
            </a:r>
            <a:r>
              <a:rPr lang="en-GB" dirty="0"/>
              <a:t>deﬁned by the following statement: </a:t>
            </a:r>
            <a:endParaRPr lang="en-GB" dirty="0" smtClean="0"/>
          </a:p>
          <a:p>
            <a:endParaRPr lang="en-GB" dirty="0" smtClean="0"/>
          </a:p>
          <a:p>
            <a:r>
              <a:rPr lang="en-GB" dirty="0" smtClean="0"/>
              <a:t>“</a:t>
            </a:r>
            <a:r>
              <a:rPr lang="en-GB" dirty="0"/>
              <a:t>A book is composed of </a:t>
            </a:r>
            <a:r>
              <a:rPr lang="en-GB" dirty="0" smtClean="0"/>
              <a:t>a number </a:t>
            </a:r>
            <a:r>
              <a:rPr lang="en-GB" dirty="0"/>
              <a:t>of parts, which in turn are composed of a number of chapters. Chapters are composed of sections</a:t>
            </a:r>
            <a:r>
              <a:rPr lang="en-GB" dirty="0" smtClean="0"/>
              <a:t>.”</a:t>
            </a:r>
          </a:p>
          <a:p>
            <a:endParaRPr lang="en-GB" dirty="0"/>
          </a:p>
          <a:p>
            <a:r>
              <a:rPr lang="en-GB" dirty="0"/>
              <a:t>Focus only on classes and relationships.</a:t>
            </a:r>
          </a:p>
        </p:txBody>
      </p:sp>
      <p:pic>
        <p:nvPicPr>
          <p:cNvPr id="9" name="Picture 8"/>
          <p:cNvPicPr>
            <a:picLocks noChangeAspect="1"/>
          </p:cNvPicPr>
          <p:nvPr/>
        </p:nvPicPr>
        <p:blipFill>
          <a:blip r:embed="rId2"/>
          <a:stretch>
            <a:fillRect/>
          </a:stretch>
        </p:blipFill>
        <p:spPr>
          <a:xfrm>
            <a:off x="2130425" y="2557859"/>
            <a:ext cx="3352800" cy="3736383"/>
          </a:xfrm>
          <a:prstGeom prst="rect">
            <a:avLst/>
          </a:prstGeom>
        </p:spPr>
      </p:pic>
      <p:sp>
        <p:nvSpPr>
          <p:cNvPr id="10" name="Rectangle 9"/>
          <p:cNvSpPr/>
          <p:nvPr/>
        </p:nvSpPr>
        <p:spPr>
          <a:xfrm>
            <a:off x="6248400" y="2311224"/>
            <a:ext cx="2895599" cy="3970318"/>
          </a:xfrm>
          <a:prstGeom prst="rect">
            <a:avLst/>
          </a:prstGeom>
        </p:spPr>
        <p:txBody>
          <a:bodyPr wrap="square">
            <a:spAutoFit/>
          </a:bodyPr>
          <a:lstStyle/>
          <a:p>
            <a:pPr marL="285750" indent="-285750" algn="just">
              <a:buFont typeface="Arial" panose="020B0604020202020204" pitchFamily="34" charset="0"/>
              <a:buChar char="•"/>
            </a:pPr>
            <a:r>
              <a:rPr lang="en-GB" dirty="0"/>
              <a:t>Classes are represented with rectangles</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attribute and operations compartment can be omitted</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Aggregation relationships are represented with diamonds</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Class names </a:t>
            </a:r>
            <a:r>
              <a:rPr lang="en-GB" dirty="0" smtClean="0"/>
              <a:t>start </a:t>
            </a:r>
            <a:r>
              <a:rPr lang="en-GB" dirty="0"/>
              <a:t>with a capital letter and are singular.</a:t>
            </a:r>
          </a:p>
        </p:txBody>
      </p:sp>
    </p:spTree>
    <p:extLst>
      <p:ext uri="{BB962C8B-B14F-4D97-AF65-F5344CB8AC3E}">
        <p14:creationId xmlns:p14="http://schemas.microsoft.com/office/powerpoint/2010/main" val="31341470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8434" name="Picture 2" descr="Class Diagram Example: Ord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992"/>
            <a:ext cx="9117058" cy="52664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6825" y="654064"/>
            <a:ext cx="4211409" cy="369332"/>
          </a:xfrm>
          <a:prstGeom prst="rect">
            <a:avLst/>
          </a:prstGeom>
        </p:spPr>
        <p:txBody>
          <a:bodyPr wrap="none">
            <a:spAutoFit/>
          </a:bodyPr>
          <a:lstStyle/>
          <a:p>
            <a:r>
              <a:rPr lang="en-US" dirty="0">
                <a:solidFill>
                  <a:srgbClr val="333333"/>
                </a:solidFill>
                <a:latin typeface="Open Sans"/>
              </a:rPr>
              <a:t>Class Diagram Example: Order System</a:t>
            </a:r>
            <a:endParaRPr lang="en-US" b="0" i="0" dirty="0">
              <a:solidFill>
                <a:srgbClr val="333333"/>
              </a:solidFill>
              <a:effectLst/>
              <a:latin typeface="Open Sans"/>
            </a:endParaRPr>
          </a:p>
        </p:txBody>
      </p:sp>
      <p:sp>
        <p:nvSpPr>
          <p:cNvPr id="4" name="Rectangle 3"/>
          <p:cNvSpPr/>
          <p:nvPr/>
        </p:nvSpPr>
        <p:spPr>
          <a:xfrm>
            <a:off x="5018904" y="607897"/>
            <a:ext cx="4150496" cy="276999"/>
          </a:xfrm>
          <a:prstGeom prst="rect">
            <a:avLst/>
          </a:prstGeom>
        </p:spPr>
        <p:txBody>
          <a:bodyPr wrap="square">
            <a:spAutoFit/>
          </a:bodyPr>
          <a:lstStyle/>
          <a:p>
            <a:r>
              <a:rPr lang="en-GB" sz="1200" b="1" dirty="0">
                <a:solidFill>
                  <a:srgbClr val="009900"/>
                </a:solidFill>
              </a:rPr>
              <a:t>https://www.uml-diagrams.org/class-diagrams-examples.html</a:t>
            </a:r>
          </a:p>
        </p:txBody>
      </p:sp>
    </p:spTree>
    <p:extLst>
      <p:ext uri="{BB962C8B-B14F-4D97-AF65-F5344CB8AC3E}">
        <p14:creationId xmlns:p14="http://schemas.microsoft.com/office/powerpoint/2010/main" val="2522813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4247317"/>
          </a:xfrm>
          <a:prstGeom prst="rect">
            <a:avLst/>
          </a:prstGeom>
        </p:spPr>
        <p:txBody>
          <a:bodyPr wrap="square">
            <a:spAutoFit/>
          </a:bodyPr>
          <a:lstStyle/>
          <a:p>
            <a:pPr>
              <a:lnSpc>
                <a:spcPct val="150000"/>
              </a:lnSpc>
            </a:pPr>
            <a:r>
              <a:rPr lang="en-US" sz="2000" b="1" dirty="0">
                <a:solidFill>
                  <a:schemeClr val="tx1">
                    <a:lumMod val="95000"/>
                    <a:lumOff val="5000"/>
                  </a:schemeClr>
                </a:solidFill>
              </a:rPr>
              <a:t>UML Object </a:t>
            </a:r>
            <a:r>
              <a:rPr lang="en-US" sz="2000" b="1" dirty="0" smtClean="0">
                <a:solidFill>
                  <a:schemeClr val="tx1">
                    <a:lumMod val="95000"/>
                    <a:lumOff val="5000"/>
                  </a:schemeClr>
                </a:solidFill>
              </a:rPr>
              <a:t>Diagram</a:t>
            </a:r>
          </a:p>
          <a:p>
            <a:pPr>
              <a:lnSpc>
                <a:spcPct val="150000"/>
              </a:lnSpc>
            </a:pPr>
            <a:endParaRPr lang="en-US" sz="2000" b="1" dirty="0" smtClean="0">
              <a:solidFill>
                <a:schemeClr val="tx1">
                  <a:lumMod val="95000"/>
                  <a:lumOff val="5000"/>
                </a:schemeClr>
              </a:solidFill>
            </a:endParaRPr>
          </a:p>
          <a:p>
            <a:pPr>
              <a:lnSpc>
                <a:spcPct val="150000"/>
              </a:lnSpc>
            </a:pPr>
            <a:r>
              <a:rPr lang="en-US" sz="2000" dirty="0">
                <a:solidFill>
                  <a:schemeClr val="tx1">
                    <a:lumMod val="95000"/>
                    <a:lumOff val="5000"/>
                  </a:schemeClr>
                </a:solidFill>
              </a:rPr>
              <a:t>Object is an </a:t>
            </a:r>
            <a:r>
              <a:rPr lang="en-US" sz="2000" b="1" dirty="0">
                <a:solidFill>
                  <a:schemeClr val="tx1">
                    <a:lumMod val="95000"/>
                    <a:lumOff val="5000"/>
                  </a:schemeClr>
                </a:solidFill>
              </a:rPr>
              <a:t>instance of a class </a:t>
            </a:r>
            <a:r>
              <a:rPr lang="en-US" sz="2000" dirty="0">
                <a:solidFill>
                  <a:schemeClr val="tx1">
                    <a:lumMod val="95000"/>
                    <a:lumOff val="5000"/>
                  </a:schemeClr>
                </a:solidFill>
              </a:rPr>
              <a:t>in a particular moment in runtime that can have its own state and data values. </a:t>
            </a:r>
            <a:endParaRPr lang="en-US" sz="2000" dirty="0" smtClean="0">
              <a:solidFill>
                <a:schemeClr val="tx1">
                  <a:lumMod val="95000"/>
                  <a:lumOff val="5000"/>
                </a:schemeClr>
              </a:solidFill>
            </a:endParaRPr>
          </a:p>
          <a:p>
            <a:pPr>
              <a:lnSpc>
                <a:spcPct val="150000"/>
              </a:lnSpc>
            </a:pPr>
            <a:endParaRPr lang="en-US" sz="2000" dirty="0" smtClean="0">
              <a:solidFill>
                <a:schemeClr val="tx1">
                  <a:lumMod val="95000"/>
                  <a:lumOff val="5000"/>
                </a:schemeClr>
              </a:solidFill>
            </a:endParaRPr>
          </a:p>
          <a:p>
            <a:pPr>
              <a:lnSpc>
                <a:spcPct val="150000"/>
              </a:lnSpc>
            </a:pPr>
            <a:r>
              <a:rPr lang="en-US" sz="2000" dirty="0" smtClean="0">
                <a:solidFill>
                  <a:schemeClr val="tx1">
                    <a:lumMod val="95000"/>
                    <a:lumOff val="5000"/>
                  </a:schemeClr>
                </a:solidFill>
              </a:rPr>
              <a:t>Likewise </a:t>
            </a:r>
            <a:r>
              <a:rPr lang="en-US" sz="2000" dirty="0">
                <a:solidFill>
                  <a:schemeClr val="tx1">
                    <a:lumMod val="95000"/>
                    <a:lumOff val="5000"/>
                  </a:schemeClr>
                </a:solidFill>
              </a:rPr>
              <a:t>a static UML object diagram is an instance of a class diagram; it shows a snapshot of the detailed state of a system at a point in time, thus an object diagram encompasses objects and their relationships which may be considered a special case of a class diagram or a communication diagram.</a:t>
            </a:r>
          </a:p>
        </p:txBody>
      </p:sp>
    </p:spTree>
    <p:extLst>
      <p:ext uri="{BB962C8B-B14F-4D97-AF65-F5344CB8AC3E}">
        <p14:creationId xmlns:p14="http://schemas.microsoft.com/office/powerpoint/2010/main" val="21083024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4154984"/>
          </a:xfrm>
          <a:prstGeom prst="rect">
            <a:avLst/>
          </a:prstGeom>
        </p:spPr>
        <p:txBody>
          <a:bodyPr wrap="square">
            <a:spAutoFit/>
          </a:bodyPr>
          <a:lstStyle/>
          <a:p>
            <a:r>
              <a:rPr lang="en-US" sz="2000" dirty="0"/>
              <a:t/>
            </a:r>
            <a:br>
              <a:rPr lang="en-US" sz="2000" dirty="0"/>
            </a:br>
            <a:r>
              <a:rPr lang="en-US" sz="2400" b="1" dirty="0"/>
              <a:t>Purpose of Object </a:t>
            </a:r>
            <a:r>
              <a:rPr lang="en-US" sz="2400" b="1" dirty="0" smtClean="0"/>
              <a:t>Diagram</a:t>
            </a:r>
          </a:p>
          <a:p>
            <a:endParaRPr lang="en-US" sz="2000" b="1" dirty="0"/>
          </a:p>
          <a:p>
            <a:pPr marL="285750" indent="-285750">
              <a:buFont typeface="Wingdings" panose="05000000000000000000" pitchFamily="2" charset="2"/>
              <a:buChar char="v"/>
            </a:pPr>
            <a:r>
              <a:rPr lang="en-US" sz="2000" dirty="0"/>
              <a:t>The use of object diagrams is fairly limited, mainly to </a:t>
            </a:r>
            <a:r>
              <a:rPr lang="en-US" sz="2000" b="1" dirty="0"/>
              <a:t>show examples of data structures</a:t>
            </a:r>
            <a:r>
              <a:rPr lang="en-US" sz="2000" b="1" dirty="0" smtClean="0"/>
              <a:t>.</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During the analysis phase of a project, you might create a class diagram to describe the structure of a system and then create a set of object diagrams as test cases to verify the accuracy and completeness of the class diagram</a:t>
            </a:r>
            <a:r>
              <a:rPr lang="en-US" sz="2000" dirty="0" smtClean="0"/>
              <a:t>.</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Before you create a class diagram, you might create an object diagram to discover facts about specific model elements and their links, or to illustrate specific examples of the classifiers that are required.</a:t>
            </a:r>
          </a:p>
        </p:txBody>
      </p:sp>
    </p:spTree>
    <p:extLst>
      <p:ext uri="{BB962C8B-B14F-4D97-AF65-F5344CB8AC3E}">
        <p14:creationId xmlns:p14="http://schemas.microsoft.com/office/powerpoint/2010/main" val="16158171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8600" y="761999"/>
            <a:ext cx="3124200" cy="5336225"/>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962400" y="786162"/>
            <a:ext cx="4800600" cy="5496340"/>
          </a:xfrm>
          <a:prstGeom prst="rect">
            <a:avLst/>
          </a:prstGeom>
        </p:spPr>
      </p:pic>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4" name="TextBox 3"/>
          <p:cNvSpPr txBox="1"/>
          <p:nvPr/>
        </p:nvSpPr>
        <p:spPr>
          <a:xfrm>
            <a:off x="2967846" y="2209800"/>
            <a:ext cx="640496" cy="369332"/>
          </a:xfrm>
          <a:prstGeom prst="rect">
            <a:avLst/>
          </a:prstGeom>
          <a:noFill/>
        </p:spPr>
        <p:txBody>
          <a:bodyPr wrap="none" rtlCol="0">
            <a:spAutoFit/>
          </a:bodyPr>
          <a:lstStyle/>
          <a:p>
            <a:r>
              <a:rPr lang="en-GB" dirty="0" err="1" smtClean="0"/>
              <a:t>Dept</a:t>
            </a:r>
            <a:endParaRPr lang="en-GB" dirty="0"/>
          </a:p>
        </p:txBody>
      </p:sp>
      <p:sp>
        <p:nvSpPr>
          <p:cNvPr id="7" name="TextBox 6"/>
          <p:cNvSpPr txBox="1"/>
          <p:nvPr/>
        </p:nvSpPr>
        <p:spPr>
          <a:xfrm>
            <a:off x="676242" y="6175891"/>
            <a:ext cx="744114" cy="369332"/>
          </a:xfrm>
          <a:prstGeom prst="rect">
            <a:avLst/>
          </a:prstGeom>
          <a:noFill/>
        </p:spPr>
        <p:txBody>
          <a:bodyPr wrap="none" rtlCol="0">
            <a:spAutoFit/>
          </a:bodyPr>
          <a:lstStyle/>
          <a:p>
            <a:r>
              <a:rPr lang="en-GB" dirty="0" smtClean="0"/>
              <a:t>Name</a:t>
            </a:r>
            <a:endParaRPr lang="en-GB" dirty="0"/>
          </a:p>
        </p:txBody>
      </p:sp>
      <p:sp>
        <p:nvSpPr>
          <p:cNvPr id="10" name="TextBox 9"/>
          <p:cNvSpPr txBox="1"/>
          <p:nvPr/>
        </p:nvSpPr>
        <p:spPr>
          <a:xfrm>
            <a:off x="2087073" y="6284019"/>
            <a:ext cx="859723" cy="369332"/>
          </a:xfrm>
          <a:prstGeom prst="rect">
            <a:avLst/>
          </a:prstGeom>
          <a:noFill/>
        </p:spPr>
        <p:txBody>
          <a:bodyPr wrap="none" rtlCol="0">
            <a:spAutoFit/>
          </a:bodyPr>
          <a:lstStyle/>
          <a:p>
            <a:r>
              <a:rPr lang="en-GB" dirty="0" smtClean="0"/>
              <a:t>Degree</a:t>
            </a:r>
            <a:endParaRPr lang="en-GB" dirty="0"/>
          </a:p>
        </p:txBody>
      </p:sp>
    </p:spTree>
    <p:extLst>
      <p:ext uri="{BB962C8B-B14F-4D97-AF65-F5344CB8AC3E}">
        <p14:creationId xmlns:p14="http://schemas.microsoft.com/office/powerpoint/2010/main" val="39837247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1200329"/>
          </a:xfrm>
          <a:prstGeom prst="rect">
            <a:avLst/>
          </a:prstGeom>
        </p:spPr>
        <p:txBody>
          <a:bodyPr wrap="square">
            <a:spAutoFit/>
          </a:bodyPr>
          <a:lstStyle/>
          <a:p>
            <a:r>
              <a:rPr lang="en-US" b="1" dirty="0">
                <a:solidFill>
                  <a:srgbClr val="333333"/>
                </a:solidFill>
              </a:rPr>
              <a:t>Class to Object </a:t>
            </a:r>
            <a:r>
              <a:rPr lang="en-US" b="1" dirty="0" smtClean="0">
                <a:solidFill>
                  <a:srgbClr val="333333"/>
                </a:solidFill>
              </a:rPr>
              <a:t>Diagram</a:t>
            </a:r>
          </a:p>
          <a:p>
            <a:r>
              <a:rPr lang="en-US" dirty="0">
                <a:solidFill>
                  <a:srgbClr val="333333"/>
                </a:solidFill>
              </a:rPr>
              <a:t>This small class diagram shows that a university Department can contain lots of other Departments and the object diagram below instantiates the class diagram, replacing it by a concrete example.</a:t>
            </a:r>
            <a:endParaRPr lang="en-US" b="0" i="0" dirty="0">
              <a:solidFill>
                <a:srgbClr val="333333"/>
              </a:solidFill>
              <a:effectLst/>
            </a:endParaRPr>
          </a:p>
        </p:txBody>
      </p:sp>
      <p:pic>
        <p:nvPicPr>
          <p:cNvPr id="10" name="Picture 9"/>
          <p:cNvPicPr>
            <a:picLocks noChangeAspect="1"/>
          </p:cNvPicPr>
          <p:nvPr/>
        </p:nvPicPr>
        <p:blipFill>
          <a:blip r:embed="rId2"/>
          <a:stretch>
            <a:fillRect/>
          </a:stretch>
        </p:blipFill>
        <p:spPr>
          <a:xfrm>
            <a:off x="123120" y="2514600"/>
            <a:ext cx="8792280" cy="3541301"/>
          </a:xfrm>
          <a:prstGeom prst="rect">
            <a:avLst/>
          </a:prstGeom>
        </p:spPr>
      </p:pic>
    </p:spTree>
    <p:extLst>
      <p:ext uri="{BB962C8B-B14F-4D97-AF65-F5344CB8AC3E}">
        <p14:creationId xmlns:p14="http://schemas.microsoft.com/office/powerpoint/2010/main" val="1234676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57051" y="763608"/>
            <a:ext cx="8229600" cy="715962"/>
          </a:xfrm>
        </p:spPr>
        <p:txBody>
          <a:bodyPr/>
          <a:lstStyle/>
          <a:p>
            <a:pPr eaLnBrk="1" hangingPunct="1"/>
            <a:r>
              <a:rPr lang="en-US" altLang="en-US" sz="3200" b="1" dirty="0" smtClean="0">
                <a:latin typeface="Times New Roman" panose="02020603050405020304" pitchFamily="18" charset="0"/>
              </a:rPr>
              <a:t>Why  Model ?</a:t>
            </a:r>
          </a:p>
        </p:txBody>
      </p:sp>
      <p:sp>
        <p:nvSpPr>
          <p:cNvPr id="87043" name="Rectangle 3"/>
          <p:cNvSpPr>
            <a:spLocks noGrp="1" noChangeArrowheads="1"/>
          </p:cNvSpPr>
          <p:nvPr>
            <p:ph type="body" idx="1"/>
          </p:nvPr>
        </p:nvSpPr>
        <p:spPr>
          <a:xfrm>
            <a:off x="539931" y="1479570"/>
            <a:ext cx="8077200" cy="5334000"/>
          </a:xfrm>
        </p:spPr>
        <p:txBody>
          <a:bodyPr/>
          <a:lstStyle/>
          <a:p>
            <a:pPr eaLnBrk="1" hangingPunct="1"/>
            <a:r>
              <a:rPr lang="en-GB" altLang="en-US" sz="2800" dirty="0" smtClean="0">
                <a:solidFill>
                  <a:srgbClr val="FF6600"/>
                </a:solidFill>
                <a:latin typeface="Times New Roman" panose="02020603050405020304" pitchFamily="18" charset="0"/>
              </a:rPr>
              <a:t>Analyse</a:t>
            </a:r>
            <a:r>
              <a:rPr lang="en-US" altLang="en-US" sz="2800" dirty="0" smtClean="0">
                <a:solidFill>
                  <a:srgbClr val="FF6600"/>
                </a:solidFill>
                <a:latin typeface="Times New Roman" panose="02020603050405020304" pitchFamily="18" charset="0"/>
              </a:rPr>
              <a:t> the problem-domain</a:t>
            </a:r>
          </a:p>
          <a:p>
            <a:pPr marL="915988" lvl="1" indent="-458788" eaLnBrk="1" hangingPunct="1"/>
            <a:r>
              <a:rPr lang="en-US" altLang="en-US" dirty="0" smtClean="0">
                <a:latin typeface="Times New Roman" panose="02020603050405020304" pitchFamily="18" charset="0"/>
              </a:rPr>
              <a:t>simplify reality</a:t>
            </a:r>
          </a:p>
          <a:p>
            <a:pPr marL="915988" lvl="1" indent="-458788" eaLnBrk="1" hangingPunct="1"/>
            <a:r>
              <a:rPr lang="en-US" altLang="en-US" dirty="0" smtClean="0">
                <a:latin typeface="Times New Roman" panose="02020603050405020304" pitchFamily="18" charset="0"/>
              </a:rPr>
              <a:t>capture requirements</a:t>
            </a:r>
          </a:p>
          <a:p>
            <a:pPr marL="915988" lvl="1" indent="-458788" eaLnBrk="1" hangingPunct="1"/>
            <a:r>
              <a:rPr lang="en-US" altLang="en-US" dirty="0" smtClean="0">
                <a:latin typeface="Times New Roman" panose="02020603050405020304" pitchFamily="18" charset="0"/>
              </a:rPr>
              <a:t>visualize the system in its entirety</a:t>
            </a:r>
          </a:p>
          <a:p>
            <a:pPr marL="915988" lvl="1" indent="-458788" eaLnBrk="1" hangingPunct="1"/>
            <a:r>
              <a:rPr lang="en-US" altLang="en-US" dirty="0" smtClean="0">
                <a:latin typeface="Times New Roman" panose="02020603050405020304" pitchFamily="18" charset="0"/>
              </a:rPr>
              <a:t>specify the structure and/or </a:t>
            </a:r>
            <a:r>
              <a:rPr lang="en-GB" altLang="en-US" dirty="0" smtClean="0">
                <a:latin typeface="Times New Roman" panose="02020603050405020304" pitchFamily="18" charset="0"/>
              </a:rPr>
              <a:t>behaviour</a:t>
            </a:r>
            <a:r>
              <a:rPr lang="en-US" altLang="en-US" dirty="0" smtClean="0">
                <a:latin typeface="Times New Roman" panose="02020603050405020304" pitchFamily="18" charset="0"/>
              </a:rPr>
              <a:t> of the system</a:t>
            </a:r>
          </a:p>
          <a:p>
            <a:pPr eaLnBrk="1" hangingPunct="1">
              <a:spcBef>
                <a:spcPct val="100000"/>
              </a:spcBef>
            </a:pPr>
            <a:r>
              <a:rPr lang="en-US" altLang="en-US" sz="2800" dirty="0" smtClean="0">
                <a:solidFill>
                  <a:srgbClr val="FF6600"/>
                </a:solidFill>
                <a:latin typeface="Times New Roman" panose="02020603050405020304" pitchFamily="18" charset="0"/>
              </a:rPr>
              <a:t>Design the solution</a:t>
            </a:r>
          </a:p>
          <a:p>
            <a:pPr marL="915988" lvl="1" indent="-458788" eaLnBrk="1" hangingPunct="1">
              <a:spcBef>
                <a:spcPct val="0"/>
              </a:spcBef>
            </a:pPr>
            <a:r>
              <a:rPr lang="en-US" altLang="en-US" dirty="0" smtClean="0">
                <a:latin typeface="Times New Roman" panose="02020603050405020304" pitchFamily="18" charset="0"/>
              </a:rPr>
              <a:t>document the solution - in terms of its structure, behaviour, etc.</a:t>
            </a:r>
          </a:p>
        </p:txBody>
      </p:sp>
      <p:sp>
        <p:nvSpPr>
          <p:cNvPr id="4" name="TextBox 3"/>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5"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17-Aug-20</a:t>
            </a:fld>
            <a:endParaRPr lang="en-US" dirty="0"/>
          </a:p>
        </p:txBody>
      </p:sp>
      <p:sp>
        <p:nvSpPr>
          <p:cNvPr id="6"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r>
              <a:rPr lang="en-US" sz="2000" dirty="0" smtClean="0">
                <a:solidFill>
                  <a:srgbClr val="009900"/>
                </a:solidFill>
              </a:rPr>
              <a:t>5</a:t>
            </a:r>
            <a:endParaRPr lang="en-US" sz="2000" dirty="0">
              <a:solidFill>
                <a:srgbClr val="009900"/>
              </a:solidFill>
            </a:endParaRPr>
          </a:p>
        </p:txBody>
      </p:sp>
    </p:spTree>
    <p:extLst>
      <p:ext uri="{BB962C8B-B14F-4D97-AF65-F5344CB8AC3E}">
        <p14:creationId xmlns:p14="http://schemas.microsoft.com/office/powerpoint/2010/main" val="2758585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dissolve">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dissolve">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dissolve">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dissolve">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dissolve">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dissolve">
                                      <p:cBhvr>
                                        <p:cTn id="32" dur="500"/>
                                        <p:tgtEl>
                                          <p:spTgt spid="8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dissolve">
                                      <p:cBhvr>
                                        <p:cTn id="37" dur="500"/>
                                        <p:tgtEl>
                                          <p:spTgt spid="87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369332"/>
          </a:xfrm>
          <a:prstGeom prst="rect">
            <a:avLst/>
          </a:prstGeom>
        </p:spPr>
        <p:txBody>
          <a:bodyPr wrap="square">
            <a:spAutoFit/>
          </a:bodyPr>
          <a:lstStyle/>
          <a:p>
            <a:r>
              <a:rPr lang="en-US" b="1" dirty="0">
                <a:solidFill>
                  <a:srgbClr val="333333"/>
                </a:solidFill>
              </a:rPr>
              <a:t>Class to Object </a:t>
            </a:r>
            <a:r>
              <a:rPr lang="en-US" b="1" dirty="0" smtClean="0">
                <a:solidFill>
                  <a:srgbClr val="333333"/>
                </a:solidFill>
              </a:rPr>
              <a:t>Diagram</a:t>
            </a:r>
          </a:p>
        </p:txBody>
      </p:sp>
      <p:pic>
        <p:nvPicPr>
          <p:cNvPr id="4" name="Picture 3"/>
          <p:cNvPicPr>
            <a:picLocks noChangeAspect="1"/>
          </p:cNvPicPr>
          <p:nvPr/>
        </p:nvPicPr>
        <p:blipFill>
          <a:blip r:embed="rId2"/>
          <a:stretch>
            <a:fillRect/>
          </a:stretch>
        </p:blipFill>
        <p:spPr>
          <a:xfrm>
            <a:off x="2743200" y="814781"/>
            <a:ext cx="3935458" cy="3050452"/>
          </a:xfrm>
          <a:prstGeom prst="rect">
            <a:avLst/>
          </a:prstGeom>
        </p:spPr>
      </p:pic>
      <p:pic>
        <p:nvPicPr>
          <p:cNvPr id="6" name="Picture 5"/>
          <p:cNvPicPr>
            <a:picLocks noChangeAspect="1"/>
          </p:cNvPicPr>
          <p:nvPr/>
        </p:nvPicPr>
        <p:blipFill>
          <a:blip r:embed="rId3"/>
          <a:stretch>
            <a:fillRect/>
          </a:stretch>
        </p:blipFill>
        <p:spPr>
          <a:xfrm>
            <a:off x="2286000" y="4097384"/>
            <a:ext cx="5147284" cy="2760616"/>
          </a:xfrm>
          <a:prstGeom prst="rect">
            <a:avLst/>
          </a:prstGeom>
        </p:spPr>
      </p:pic>
    </p:spTree>
    <p:extLst>
      <p:ext uri="{BB962C8B-B14F-4D97-AF65-F5344CB8AC3E}">
        <p14:creationId xmlns:p14="http://schemas.microsoft.com/office/powerpoint/2010/main" val="18758677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r>
              <a:rPr lang="en-US" sz="2400" b="1" dirty="0"/>
              <a:t>Class vs. Object </a:t>
            </a:r>
            <a:r>
              <a:rPr lang="en-US" sz="2400" b="1" dirty="0" smtClean="0"/>
              <a:t>diagram</a:t>
            </a:r>
          </a:p>
          <a:p>
            <a:endParaRPr lang="en-US" sz="2400" b="1" dirty="0"/>
          </a:p>
        </p:txBody>
      </p:sp>
      <p:graphicFrame>
        <p:nvGraphicFramePr>
          <p:cNvPr id="10" name="Table 9"/>
          <p:cNvGraphicFramePr>
            <a:graphicFrameLocks noGrp="1"/>
          </p:cNvGraphicFramePr>
          <p:nvPr>
            <p:extLst>
              <p:ext uri="{D42A27DB-BD31-4B8C-83A1-F6EECF244321}">
                <p14:modId xmlns:p14="http://schemas.microsoft.com/office/powerpoint/2010/main" val="2948309813"/>
              </p:ext>
            </p:extLst>
          </p:nvPr>
        </p:nvGraphicFramePr>
        <p:xfrm>
          <a:off x="231816" y="1821259"/>
          <a:ext cx="8647092" cy="3710295"/>
        </p:xfrm>
        <a:graphic>
          <a:graphicData uri="http://schemas.openxmlformats.org/drawingml/2006/table">
            <a:tbl>
              <a:tblPr>
                <a:tableStyleId>{8799B23B-EC83-4686-B30A-512413B5E67A}</a:tableStyleId>
              </a:tblPr>
              <a:tblGrid>
                <a:gridCol w="569892">
                  <a:extLst>
                    <a:ext uri="{9D8B030D-6E8A-4147-A177-3AD203B41FA5}">
                      <a16:colId xmlns:a16="http://schemas.microsoft.com/office/drawing/2014/main" val="2650715492"/>
                    </a:ext>
                  </a:extLst>
                </a:gridCol>
                <a:gridCol w="3886200">
                  <a:extLst>
                    <a:ext uri="{9D8B030D-6E8A-4147-A177-3AD203B41FA5}">
                      <a16:colId xmlns:a16="http://schemas.microsoft.com/office/drawing/2014/main" val="1123744223"/>
                    </a:ext>
                  </a:extLst>
                </a:gridCol>
                <a:gridCol w="4191000">
                  <a:extLst>
                    <a:ext uri="{9D8B030D-6E8A-4147-A177-3AD203B41FA5}">
                      <a16:colId xmlns:a16="http://schemas.microsoft.com/office/drawing/2014/main" val="3135251909"/>
                    </a:ext>
                  </a:extLst>
                </a:gridCol>
              </a:tblGrid>
              <a:tr h="454782">
                <a:tc>
                  <a:txBody>
                    <a:bodyPr/>
                    <a:lstStyle/>
                    <a:p>
                      <a:pPr algn="ctr" fontAlgn="t"/>
                      <a:r>
                        <a:rPr lang="en-US" sz="2000" b="1" dirty="0" smtClean="0">
                          <a:effectLst/>
                        </a:rPr>
                        <a:t>SN</a:t>
                      </a:r>
                      <a:endParaRPr lang="en-US" sz="2000" b="1" dirty="0">
                        <a:solidFill>
                          <a:srgbClr val="000000"/>
                        </a:solidFill>
                        <a:effectLst/>
                        <a:latin typeface="times new roman" panose="02020603050405020304" pitchFamily="18" charset="0"/>
                      </a:endParaRPr>
                    </a:p>
                  </a:txBody>
                  <a:tcPr marL="113512" marR="113512" marT="113512" marB="113512"/>
                </a:tc>
                <a:tc>
                  <a:txBody>
                    <a:bodyPr/>
                    <a:lstStyle/>
                    <a:p>
                      <a:pPr algn="ctr" fontAlgn="t"/>
                      <a:r>
                        <a:rPr lang="en-US" sz="2000" b="1">
                          <a:effectLst/>
                        </a:rPr>
                        <a:t>Class Diagram</a:t>
                      </a:r>
                      <a:endParaRPr lang="en-US" sz="2000" b="1">
                        <a:solidFill>
                          <a:srgbClr val="000000"/>
                        </a:solidFill>
                        <a:effectLst/>
                        <a:latin typeface="times new roman" panose="02020603050405020304" pitchFamily="18" charset="0"/>
                      </a:endParaRPr>
                    </a:p>
                  </a:txBody>
                  <a:tcPr marL="113512" marR="113512" marT="113512" marB="113512"/>
                </a:tc>
                <a:tc>
                  <a:txBody>
                    <a:bodyPr/>
                    <a:lstStyle/>
                    <a:p>
                      <a:pPr algn="ctr" fontAlgn="t"/>
                      <a:r>
                        <a:rPr lang="en-US" sz="2000" b="1" dirty="0">
                          <a:effectLst/>
                        </a:rPr>
                        <a:t>Object Diagram</a:t>
                      </a:r>
                      <a:endParaRPr lang="en-US" sz="2000" b="1" dirty="0">
                        <a:solidFill>
                          <a:srgbClr val="000000"/>
                        </a:solidFill>
                        <a:effectLst/>
                        <a:latin typeface="times new roman" panose="02020603050405020304" pitchFamily="18" charset="0"/>
                      </a:endParaRPr>
                    </a:p>
                  </a:txBody>
                  <a:tcPr marL="113512" marR="113512" marT="113512" marB="113512"/>
                </a:tc>
                <a:extLst>
                  <a:ext uri="{0D108BD9-81ED-4DB2-BD59-A6C34878D82A}">
                    <a16:rowId xmlns:a16="http://schemas.microsoft.com/office/drawing/2014/main" val="2643454981"/>
                  </a:ext>
                </a:extLst>
              </a:tr>
              <a:tr h="590418">
                <a:tc>
                  <a:txBody>
                    <a:bodyPr/>
                    <a:lstStyle/>
                    <a:p>
                      <a:pPr algn="l" fontAlgn="t"/>
                      <a:r>
                        <a:rPr lang="en-US" sz="2000" dirty="0">
                          <a:effectLst/>
                        </a:rPr>
                        <a:t>1.</a:t>
                      </a:r>
                      <a:endParaRPr lang="en-US" sz="2000" dirty="0">
                        <a:solidFill>
                          <a:srgbClr val="000000"/>
                        </a:solidFill>
                        <a:effectLst/>
                        <a:latin typeface="verdana" panose="020B0604030504040204" pitchFamily="34" charset="0"/>
                      </a:endParaRPr>
                    </a:p>
                  </a:txBody>
                  <a:tcPr marL="75674" marR="75674" marT="75674" marB="75674"/>
                </a:tc>
                <a:tc>
                  <a:txBody>
                    <a:bodyPr/>
                    <a:lstStyle/>
                    <a:p>
                      <a:pPr algn="l" fontAlgn="t"/>
                      <a:r>
                        <a:rPr lang="en-US" sz="2000" dirty="0">
                          <a:effectLst/>
                        </a:rPr>
                        <a:t>It depicts the static view of a system.</a:t>
                      </a:r>
                      <a:endParaRPr lang="en-US" sz="2000" dirty="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It portrays the real-time behavior of a system.</a:t>
                      </a:r>
                      <a:endParaRPr lang="en-US" sz="200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1443774229"/>
                  </a:ext>
                </a:extLst>
              </a:tr>
              <a:tr h="805841">
                <a:tc>
                  <a:txBody>
                    <a:bodyPr/>
                    <a:lstStyle/>
                    <a:p>
                      <a:pPr algn="l" fontAlgn="t"/>
                      <a:r>
                        <a:rPr lang="en-US" sz="2000">
                          <a:effectLst/>
                        </a:rPr>
                        <a:t>2.</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Dynamic changes are not included in the class diagram.</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Dynamic changes are captured in the object diagram.</a:t>
                      </a:r>
                      <a:endParaRPr lang="en-US" sz="200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2553166594"/>
                  </a:ext>
                </a:extLst>
              </a:tr>
              <a:tr h="805841">
                <a:tc>
                  <a:txBody>
                    <a:bodyPr/>
                    <a:lstStyle/>
                    <a:p>
                      <a:pPr algn="l" fontAlgn="t"/>
                      <a:r>
                        <a:rPr lang="en-US" sz="2000">
                          <a:effectLst/>
                        </a:rPr>
                        <a:t>3.</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The data values and attributes of an instance are not involved here.</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It incorporates data values and attributes of an entity.</a:t>
                      </a:r>
                      <a:endParaRPr lang="en-US" sz="200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3026818821"/>
                  </a:ext>
                </a:extLst>
              </a:tr>
              <a:tr h="805841">
                <a:tc>
                  <a:txBody>
                    <a:bodyPr/>
                    <a:lstStyle/>
                    <a:p>
                      <a:pPr algn="l" fontAlgn="t"/>
                      <a:r>
                        <a:rPr lang="en-US" sz="2000">
                          <a:effectLst/>
                        </a:rPr>
                        <a:t>4.</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The object behavior is manipulated in the class diagram.</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dirty="0">
                          <a:effectLst/>
                        </a:rPr>
                        <a:t>Objects are the instances of a class.</a:t>
                      </a:r>
                      <a:endParaRPr lang="en-US" sz="2000" dirty="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3015114623"/>
                  </a:ext>
                </a:extLst>
              </a:tr>
            </a:tbl>
          </a:graphicData>
        </a:graphic>
      </p:graphicFrame>
    </p:spTree>
    <p:extLst>
      <p:ext uri="{BB962C8B-B14F-4D97-AF65-F5344CB8AC3E}">
        <p14:creationId xmlns:p14="http://schemas.microsoft.com/office/powerpoint/2010/main" val="1428006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6278642"/>
          </a:xfrm>
          <a:prstGeom prst="rect">
            <a:avLst/>
          </a:prstGeom>
        </p:spPr>
        <p:txBody>
          <a:bodyPr wrap="square">
            <a:spAutoFit/>
          </a:bodyPr>
          <a:lstStyle/>
          <a:p>
            <a:r>
              <a:rPr lang="en-US" sz="2400" b="1" dirty="0"/>
              <a:t>Use Case </a:t>
            </a:r>
            <a:r>
              <a:rPr lang="en-US" sz="2400" b="1" dirty="0" smtClean="0"/>
              <a:t>Diagram</a:t>
            </a:r>
          </a:p>
          <a:p>
            <a:endParaRPr lang="en-US" sz="2400" b="1" dirty="0" smtClean="0"/>
          </a:p>
          <a:p>
            <a:pPr marL="285750" indent="-285750">
              <a:buFont typeface="Wingdings" panose="05000000000000000000" pitchFamily="2" charset="2"/>
              <a:buChar char="v"/>
            </a:pPr>
            <a:r>
              <a:rPr lang="en-US" sz="2000" b="1" dirty="0" smtClean="0"/>
              <a:t>Use </a:t>
            </a:r>
            <a:r>
              <a:rPr lang="en-US" sz="2000" b="1" dirty="0"/>
              <a:t>Case Diagram</a:t>
            </a:r>
            <a:r>
              <a:rPr lang="en-US" sz="2000" dirty="0"/>
              <a:t> captures the system's functionality and requirements by using actors and use cases</a:t>
            </a:r>
            <a:r>
              <a:rPr lang="en-US" sz="2000" dirty="0" smtClean="0"/>
              <a:t>.</a:t>
            </a:r>
          </a:p>
          <a:p>
            <a:pPr marL="285750" indent="-285750">
              <a:buFont typeface="Wingdings" panose="05000000000000000000" pitchFamily="2" charset="2"/>
              <a:buChar char="v"/>
            </a:pPr>
            <a:r>
              <a:rPr lang="en-US" sz="2000" dirty="0"/>
              <a:t>It only summarizes </a:t>
            </a:r>
            <a:r>
              <a:rPr lang="en-US" sz="2000" b="1" dirty="0"/>
              <a:t>some of the relationships</a:t>
            </a:r>
            <a:r>
              <a:rPr lang="en-US" sz="2000" dirty="0"/>
              <a:t> between use cases, actors, and systems.</a:t>
            </a:r>
          </a:p>
          <a:p>
            <a:pPr marL="285750" indent="-285750">
              <a:buFont typeface="Wingdings" panose="05000000000000000000" pitchFamily="2" charset="2"/>
              <a:buChar char="v"/>
            </a:pPr>
            <a:r>
              <a:rPr lang="en-US" sz="2000" dirty="0"/>
              <a:t>It does </a:t>
            </a:r>
            <a:r>
              <a:rPr lang="en-US" sz="2000" b="1" dirty="0"/>
              <a:t>not show the order</a:t>
            </a:r>
            <a:r>
              <a:rPr lang="en-US" sz="2000" dirty="0"/>
              <a:t> in which steps are performed to achieve the goals of each use case</a:t>
            </a:r>
            <a:r>
              <a:rPr lang="en-US" sz="2000"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r>
              <a:rPr lang="en-US" sz="2000" b="1" dirty="0"/>
              <a:t>Purpose of Use Case </a:t>
            </a:r>
            <a:r>
              <a:rPr lang="en-US" sz="2000" b="1" dirty="0" smtClean="0"/>
              <a:t>Diagram</a:t>
            </a:r>
            <a:endParaRPr lang="en-US" sz="2000" dirty="0" smtClean="0"/>
          </a:p>
          <a:p>
            <a:pPr marL="285750" indent="-285750">
              <a:buFont typeface="Wingdings" panose="05000000000000000000" pitchFamily="2" charset="2"/>
              <a:buChar char="Ø"/>
            </a:pPr>
            <a:r>
              <a:rPr lang="en-US" sz="2000" dirty="0" smtClean="0"/>
              <a:t>Analyzing </a:t>
            </a:r>
            <a:r>
              <a:rPr lang="en-US" sz="2000" dirty="0"/>
              <a:t>the requirements of a system</a:t>
            </a:r>
          </a:p>
          <a:p>
            <a:pPr marL="285750" indent="-285750">
              <a:buFont typeface="Wingdings" panose="05000000000000000000" pitchFamily="2" charset="2"/>
              <a:buChar char="Ø"/>
            </a:pPr>
            <a:r>
              <a:rPr lang="en-US" sz="2000" dirty="0"/>
              <a:t>High-level visual software designing</a:t>
            </a:r>
          </a:p>
          <a:p>
            <a:pPr marL="285750" indent="-285750">
              <a:buFont typeface="Wingdings" panose="05000000000000000000" pitchFamily="2" charset="2"/>
              <a:buChar char="Ø"/>
            </a:pPr>
            <a:r>
              <a:rPr lang="en-US" sz="2000" dirty="0"/>
              <a:t>Capturing the functionalities of a system</a:t>
            </a:r>
          </a:p>
          <a:p>
            <a:pPr marL="285750" indent="-285750">
              <a:buFont typeface="Wingdings" panose="05000000000000000000" pitchFamily="2" charset="2"/>
              <a:buChar char="Ø"/>
            </a:pPr>
            <a:r>
              <a:rPr lang="en-US" sz="2000" dirty="0"/>
              <a:t>Modeling the basic idea behind the system</a:t>
            </a:r>
          </a:p>
          <a:p>
            <a:pPr marL="285750" indent="-285750">
              <a:buFont typeface="Wingdings" panose="05000000000000000000" pitchFamily="2" charset="2"/>
              <a:buChar char="Ø"/>
            </a:pPr>
            <a:r>
              <a:rPr lang="en-US" sz="2000" dirty="0"/>
              <a:t>Forward and reverse engineering of a system using various test cases.</a:t>
            </a:r>
          </a:p>
          <a:p>
            <a:pPr marL="285750" indent="-285750">
              <a:buFont typeface="Wingdings" panose="05000000000000000000" pitchFamily="2" charset="2"/>
              <a:buChar char="v"/>
            </a:pPr>
            <a:endParaRPr lang="en-US" dirty="0"/>
          </a:p>
          <a:p>
            <a:endParaRPr lang="en-US" dirty="0" smtClean="0"/>
          </a:p>
          <a:p>
            <a:endParaRPr lang="en-US" dirty="0"/>
          </a:p>
          <a:p>
            <a:endParaRPr lang="en-US" sz="2400" b="1" dirty="0"/>
          </a:p>
        </p:txBody>
      </p:sp>
    </p:spTree>
    <p:extLst>
      <p:ext uri="{BB962C8B-B14F-4D97-AF65-F5344CB8AC3E}">
        <p14:creationId xmlns:p14="http://schemas.microsoft.com/office/powerpoint/2010/main" val="33070703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1200329"/>
          </a:xfrm>
          <a:prstGeom prst="rect">
            <a:avLst/>
          </a:prstGeom>
        </p:spPr>
        <p:txBody>
          <a:bodyPr wrap="square">
            <a:spAutoFit/>
          </a:bodyPr>
          <a:lstStyle/>
          <a:p>
            <a:r>
              <a:rPr lang="en-US" sz="2400" b="1" dirty="0" smtClean="0"/>
              <a:t>Example of Use </a:t>
            </a:r>
            <a:r>
              <a:rPr lang="en-US" sz="2400" b="1" dirty="0"/>
              <a:t>Case Diagram : Bank ATM</a:t>
            </a:r>
            <a:endParaRPr lang="en-US" sz="2400" b="1" dirty="0" smtClean="0"/>
          </a:p>
          <a:p>
            <a:endParaRPr lang="en-US" sz="2400" b="1" dirty="0" smtClean="0"/>
          </a:p>
          <a:p>
            <a:endParaRPr lang="en-US" sz="2400" b="1" dirty="0"/>
          </a:p>
        </p:txBody>
      </p:sp>
      <p:sp>
        <p:nvSpPr>
          <p:cNvPr id="6" name="Rectangle 5"/>
          <p:cNvSpPr/>
          <p:nvPr/>
        </p:nvSpPr>
        <p:spPr>
          <a:xfrm>
            <a:off x="154125" y="1476486"/>
            <a:ext cx="8421708" cy="2862322"/>
          </a:xfrm>
          <a:prstGeom prst="rect">
            <a:avLst/>
          </a:prstGeom>
        </p:spPr>
        <p:txBody>
          <a:bodyPr wrap="square">
            <a:spAutoFit/>
          </a:bodyPr>
          <a:lstStyle/>
          <a:p>
            <a:pPr algn="just"/>
            <a:r>
              <a:rPr lang="en-GB" sz="2000" dirty="0"/>
              <a:t>An automated teller machine (ATM) or the automatic banking machine (ABM) is a banking subsystem (subject) that provides bank customers with access to financial transactions in a public space without the need for a cashier, clerk, or bank teller.</a:t>
            </a:r>
          </a:p>
          <a:p>
            <a:pPr algn="just"/>
            <a:endParaRPr lang="en-GB" sz="2000" dirty="0"/>
          </a:p>
          <a:p>
            <a:pPr algn="just"/>
            <a:r>
              <a:rPr lang="en-GB" sz="2000" dirty="0"/>
              <a:t>Customer (actor) uses bank ATM to Check Balances of his/her bank accounts, Deposit Funds, Withdraw Cash and/or Transfer Funds </a:t>
            </a:r>
            <a:r>
              <a:rPr lang="en-GB" sz="2000" dirty="0" smtClean="0"/>
              <a:t>. </a:t>
            </a:r>
            <a:r>
              <a:rPr lang="en-GB" sz="2000" dirty="0"/>
              <a:t>ATM Technician provides Maintenance and Repairs. All these use cases also involve Bank actor whether it is related to customer transactions or to the ATM servicing.</a:t>
            </a:r>
          </a:p>
        </p:txBody>
      </p:sp>
    </p:spTree>
    <p:extLst>
      <p:ext uri="{BB962C8B-B14F-4D97-AF65-F5344CB8AC3E}">
        <p14:creationId xmlns:p14="http://schemas.microsoft.com/office/powerpoint/2010/main" val="1893730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54</a:t>
            </a:fld>
            <a:endParaRPr lang="en-US" sz="2000" dirty="0">
              <a:solidFill>
                <a:srgbClr val="009900"/>
              </a:solidFill>
            </a:endParaRPr>
          </a:p>
        </p:txBody>
      </p:sp>
      <p:sp>
        <p:nvSpPr>
          <p:cNvPr id="8" name="Rectangle 7"/>
          <p:cNvSpPr/>
          <p:nvPr/>
        </p:nvSpPr>
        <p:spPr>
          <a:xfrm>
            <a:off x="4876800" y="569169"/>
            <a:ext cx="4572000" cy="685059"/>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r>
              <a:rPr lang="en-US">
                <a:latin typeface="Calibri" panose="020F0502020204030204" pitchFamily="34" charset="0"/>
                <a:ea typeface="Calibri" panose="020F0502020204030204" pitchFamily="34" charset="0"/>
                <a:cs typeface="Times New Roman" panose="02020603050405020304" pitchFamily="18" charset="0"/>
              </a:rPr>
              <a:t>https://www.uml-diagrams.org/use-case-diagrams-examples.html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1200329"/>
          </a:xfrm>
          <a:prstGeom prst="rect">
            <a:avLst/>
          </a:prstGeom>
        </p:spPr>
        <p:txBody>
          <a:bodyPr wrap="square">
            <a:spAutoFit/>
          </a:bodyPr>
          <a:lstStyle/>
          <a:p>
            <a:r>
              <a:rPr lang="en-US" sz="2400" b="1" dirty="0" smtClean="0"/>
              <a:t>Example of Use </a:t>
            </a:r>
            <a:r>
              <a:rPr lang="en-US" sz="2400" b="1" dirty="0"/>
              <a:t>Case </a:t>
            </a:r>
            <a:r>
              <a:rPr lang="en-US" sz="2400" b="1" dirty="0" smtClean="0"/>
              <a:t>Diagram</a:t>
            </a:r>
          </a:p>
          <a:p>
            <a:endParaRPr lang="en-US" sz="2400" b="1" dirty="0" smtClean="0"/>
          </a:p>
          <a:p>
            <a:endParaRPr lang="en-US" sz="2400" b="1" dirty="0"/>
          </a:p>
        </p:txBody>
      </p:sp>
      <p:pic>
        <p:nvPicPr>
          <p:cNvPr id="1026" name="Picture 2" descr="Use Case Diagram at a gl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08" y="1520042"/>
            <a:ext cx="8266092" cy="483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4006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166825" y="516749"/>
            <a:ext cx="8610600" cy="1200329"/>
          </a:xfrm>
          <a:prstGeom prst="rect">
            <a:avLst/>
          </a:prstGeom>
        </p:spPr>
        <p:txBody>
          <a:bodyPr wrap="square">
            <a:spAutoFit/>
          </a:bodyPr>
          <a:lstStyle/>
          <a:p>
            <a:r>
              <a:rPr lang="en-US" sz="2400" b="1" dirty="0" smtClean="0"/>
              <a:t>Example of Use </a:t>
            </a:r>
            <a:r>
              <a:rPr lang="en-US" sz="2400" b="1" dirty="0"/>
              <a:t>Case Diagram : Bank ATM</a:t>
            </a:r>
            <a:endParaRPr lang="en-US" sz="2400" b="1" dirty="0" smtClean="0"/>
          </a:p>
          <a:p>
            <a:endParaRPr lang="en-US" sz="2400" b="1" dirty="0" smtClean="0"/>
          </a:p>
          <a:p>
            <a:endParaRPr lang="en-US" sz="2400" b="1" dirty="0"/>
          </a:p>
        </p:txBody>
      </p:sp>
      <p:pic>
        <p:nvPicPr>
          <p:cNvPr id="10" name="Picture 2" descr="Bank ATM Use Cases Example for Customer and ATM Technic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56720"/>
            <a:ext cx="4930925" cy="42241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66825" y="623286"/>
            <a:ext cx="8421708" cy="1477328"/>
          </a:xfrm>
          <a:prstGeom prst="rect">
            <a:avLst/>
          </a:prstGeom>
        </p:spPr>
        <p:txBody>
          <a:bodyPr wrap="square">
            <a:spAutoFit/>
          </a:bodyPr>
          <a:lstStyle/>
          <a:p>
            <a:pPr algn="just"/>
            <a:endParaRPr lang="en-GB" dirty="0"/>
          </a:p>
          <a:p>
            <a:pPr algn="just"/>
            <a:r>
              <a:rPr lang="en-GB" dirty="0"/>
              <a:t>Customer (actor) uses bank ATM to </a:t>
            </a:r>
            <a:r>
              <a:rPr lang="en-GB" b="1" dirty="0"/>
              <a:t>Check Balances </a:t>
            </a:r>
            <a:r>
              <a:rPr lang="en-GB" dirty="0"/>
              <a:t>of his/her bank accounts, </a:t>
            </a:r>
            <a:r>
              <a:rPr lang="en-GB" b="1" dirty="0"/>
              <a:t>Deposit Funds, Withdraw Cash </a:t>
            </a:r>
            <a:r>
              <a:rPr lang="en-GB" dirty="0"/>
              <a:t>and/or </a:t>
            </a:r>
            <a:r>
              <a:rPr lang="en-GB" b="1" dirty="0"/>
              <a:t>Transfer </a:t>
            </a:r>
            <a:r>
              <a:rPr lang="en-GB" b="1" dirty="0" smtClean="0"/>
              <a:t>Funds</a:t>
            </a:r>
            <a:r>
              <a:rPr lang="en-GB" dirty="0" smtClean="0"/>
              <a:t>. </a:t>
            </a:r>
            <a:r>
              <a:rPr lang="en-GB" dirty="0"/>
              <a:t>ATM Technician provides </a:t>
            </a:r>
            <a:r>
              <a:rPr lang="en-GB" b="1" dirty="0"/>
              <a:t>Maintenance and Repairs</a:t>
            </a:r>
            <a:r>
              <a:rPr lang="en-GB" dirty="0"/>
              <a:t>. All these use cases also involve Bank actor whether it is related to customer transactions or to the ATM servicing.</a:t>
            </a:r>
          </a:p>
        </p:txBody>
      </p:sp>
      <p:sp>
        <p:nvSpPr>
          <p:cNvPr id="4" name="Rectangle 3"/>
          <p:cNvSpPr/>
          <p:nvPr/>
        </p:nvSpPr>
        <p:spPr>
          <a:xfrm>
            <a:off x="1312818" y="6326846"/>
            <a:ext cx="7821657" cy="369332"/>
          </a:xfrm>
          <a:prstGeom prst="rect">
            <a:avLst/>
          </a:prstGeom>
        </p:spPr>
        <p:txBody>
          <a:bodyPr wrap="square">
            <a:spAutoFit/>
          </a:bodyPr>
          <a:lstStyle/>
          <a:p>
            <a:r>
              <a:rPr lang="en-GB" dirty="0"/>
              <a:t>An example of use case diagram for Bank ATM subsystem - </a:t>
            </a:r>
            <a:r>
              <a:rPr lang="en-GB" b="1" dirty="0"/>
              <a:t>top level use cases</a:t>
            </a:r>
            <a:r>
              <a:rPr lang="en-GB" dirty="0"/>
              <a:t>.</a:t>
            </a:r>
          </a:p>
        </p:txBody>
      </p:sp>
    </p:spTree>
    <p:extLst>
      <p:ext uri="{BB962C8B-B14F-4D97-AF65-F5344CB8AC3E}">
        <p14:creationId xmlns:p14="http://schemas.microsoft.com/office/powerpoint/2010/main" val="4335100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166825" y="516749"/>
            <a:ext cx="8610600" cy="1200329"/>
          </a:xfrm>
          <a:prstGeom prst="rect">
            <a:avLst/>
          </a:prstGeom>
        </p:spPr>
        <p:txBody>
          <a:bodyPr wrap="square">
            <a:spAutoFit/>
          </a:bodyPr>
          <a:lstStyle/>
          <a:p>
            <a:r>
              <a:rPr lang="en-US" sz="2400" b="1" dirty="0" smtClean="0"/>
              <a:t>Example of Use </a:t>
            </a:r>
            <a:r>
              <a:rPr lang="en-US" sz="2400" b="1" dirty="0"/>
              <a:t>Case Diagram : Bank ATM</a:t>
            </a:r>
            <a:endParaRPr lang="en-US" sz="2400" b="1" dirty="0" smtClean="0"/>
          </a:p>
          <a:p>
            <a:endParaRPr lang="en-US" sz="2400" b="1" dirty="0" smtClean="0"/>
          </a:p>
          <a:p>
            <a:endParaRPr lang="en-US" sz="2400" b="1" dirty="0"/>
          </a:p>
        </p:txBody>
      </p:sp>
      <p:sp>
        <p:nvSpPr>
          <p:cNvPr id="11" name="Rectangle 10"/>
          <p:cNvSpPr/>
          <p:nvPr/>
        </p:nvSpPr>
        <p:spPr>
          <a:xfrm>
            <a:off x="166824" y="623286"/>
            <a:ext cx="8902659" cy="2585323"/>
          </a:xfrm>
          <a:prstGeom prst="rect">
            <a:avLst/>
          </a:prstGeom>
        </p:spPr>
        <p:txBody>
          <a:bodyPr wrap="square">
            <a:spAutoFit/>
          </a:bodyPr>
          <a:lstStyle/>
          <a:p>
            <a:pPr algn="just"/>
            <a:endParaRPr lang="en-GB" dirty="0"/>
          </a:p>
          <a:p>
            <a:pPr algn="just"/>
            <a:r>
              <a:rPr lang="en-GB" dirty="0"/>
              <a:t>On most bank ATMs, the customer is authenticated by inserting a plastic ATM card and entering a personal identification number (PIN). </a:t>
            </a:r>
            <a:r>
              <a:rPr lang="en-GB" b="1" dirty="0"/>
              <a:t>Customer Authentication </a:t>
            </a:r>
            <a:r>
              <a:rPr lang="en-GB" dirty="0"/>
              <a:t>use case is required for every ATM transaction so we show it as include relationship. Including this use case as well as transaction generalizations make the ATM Transaction an abstract use case. Customer may need some help from the ATM. ATM Transaction use case is extended via extension point called menu by the ATM Help use case whenever ATM Transaction is at the location specified by the menu and the bank customer requests help, e.g. by selecting Help </a:t>
            </a:r>
            <a:r>
              <a:rPr lang="en-GB" b="1" dirty="0"/>
              <a:t>menu item</a:t>
            </a:r>
            <a:r>
              <a:rPr lang="en-GB" dirty="0"/>
              <a:t>.</a:t>
            </a:r>
          </a:p>
        </p:txBody>
      </p:sp>
      <p:pic>
        <p:nvPicPr>
          <p:cNvPr id="2052" name="Picture 4" descr="Bank ATM transactions and authentication use cas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226" y="3104070"/>
            <a:ext cx="7615174" cy="3274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371600" y="6461730"/>
            <a:ext cx="7081774" cy="338554"/>
          </a:xfrm>
          <a:prstGeom prst="rect">
            <a:avLst/>
          </a:prstGeom>
        </p:spPr>
        <p:txBody>
          <a:bodyPr wrap="square">
            <a:spAutoFit/>
          </a:bodyPr>
          <a:lstStyle/>
          <a:p>
            <a:r>
              <a:rPr lang="en-GB" sz="1600" i="1" dirty="0">
                <a:solidFill>
                  <a:srgbClr val="000066"/>
                </a:solidFill>
                <a:latin typeface="Georgia" panose="02040502050405020303" pitchFamily="18" charset="0"/>
              </a:rPr>
              <a:t>Bank ATM Transactions and Customer Authentication Use Cases Example.</a:t>
            </a:r>
            <a:endParaRPr lang="en-GB" sz="1600" dirty="0"/>
          </a:p>
        </p:txBody>
      </p:sp>
    </p:spTree>
    <p:extLst>
      <p:ext uri="{BB962C8B-B14F-4D97-AF65-F5344CB8AC3E}">
        <p14:creationId xmlns:p14="http://schemas.microsoft.com/office/powerpoint/2010/main" val="1212296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166825" y="516749"/>
            <a:ext cx="8610600" cy="1200329"/>
          </a:xfrm>
          <a:prstGeom prst="rect">
            <a:avLst/>
          </a:prstGeom>
        </p:spPr>
        <p:txBody>
          <a:bodyPr wrap="square">
            <a:spAutoFit/>
          </a:bodyPr>
          <a:lstStyle/>
          <a:p>
            <a:r>
              <a:rPr lang="en-US" sz="2400" b="1" dirty="0" smtClean="0"/>
              <a:t>Example of Use </a:t>
            </a:r>
            <a:r>
              <a:rPr lang="en-US" sz="2400" b="1" dirty="0"/>
              <a:t>Case Diagram : Bank ATM</a:t>
            </a:r>
            <a:endParaRPr lang="en-US" sz="2400" b="1" dirty="0" smtClean="0"/>
          </a:p>
          <a:p>
            <a:endParaRPr lang="en-US" sz="2400" b="1" dirty="0" smtClean="0"/>
          </a:p>
          <a:p>
            <a:endParaRPr lang="en-US" sz="2400" b="1" dirty="0"/>
          </a:p>
        </p:txBody>
      </p:sp>
      <p:sp>
        <p:nvSpPr>
          <p:cNvPr id="11" name="Rectangle 10"/>
          <p:cNvSpPr/>
          <p:nvPr/>
        </p:nvSpPr>
        <p:spPr>
          <a:xfrm>
            <a:off x="166824" y="623286"/>
            <a:ext cx="8902659" cy="1200329"/>
          </a:xfrm>
          <a:prstGeom prst="rect">
            <a:avLst/>
          </a:prstGeom>
        </p:spPr>
        <p:txBody>
          <a:bodyPr wrap="square">
            <a:spAutoFit/>
          </a:bodyPr>
          <a:lstStyle/>
          <a:p>
            <a:pPr algn="just"/>
            <a:endParaRPr lang="en-GB" dirty="0"/>
          </a:p>
          <a:p>
            <a:pPr algn="just"/>
            <a:r>
              <a:rPr lang="en-GB" dirty="0"/>
              <a:t>ATM Technician maintains or repairs Bank ATM. Maintenance use case includes </a:t>
            </a:r>
            <a:r>
              <a:rPr lang="en-GB" b="1" dirty="0"/>
              <a:t>Replenishing</a:t>
            </a:r>
            <a:r>
              <a:rPr lang="en-GB" dirty="0"/>
              <a:t> ATM with cash, ink or printer paper, </a:t>
            </a:r>
            <a:r>
              <a:rPr lang="en-GB" b="1" dirty="0"/>
              <a:t>Upgrades </a:t>
            </a:r>
            <a:r>
              <a:rPr lang="en-GB" dirty="0"/>
              <a:t>of hardware</a:t>
            </a:r>
            <a:r>
              <a:rPr lang="en-GB" b="1" dirty="0"/>
              <a:t>, firmware or software, and remote or on-site Diagnostics</a:t>
            </a:r>
            <a:r>
              <a:rPr lang="en-GB" dirty="0"/>
              <a:t>. Diagnostics is also included in (shared with) </a:t>
            </a:r>
            <a:r>
              <a:rPr lang="en-GB" dirty="0" smtClean="0"/>
              <a:t>Repair.</a:t>
            </a:r>
            <a:endParaRPr lang="en-GB" dirty="0"/>
          </a:p>
        </p:txBody>
      </p:sp>
      <p:sp>
        <p:nvSpPr>
          <p:cNvPr id="6" name="Rectangle 5"/>
          <p:cNvSpPr/>
          <p:nvPr/>
        </p:nvSpPr>
        <p:spPr>
          <a:xfrm>
            <a:off x="1371601" y="6129598"/>
            <a:ext cx="7081774" cy="338554"/>
          </a:xfrm>
          <a:prstGeom prst="rect">
            <a:avLst/>
          </a:prstGeom>
        </p:spPr>
        <p:txBody>
          <a:bodyPr wrap="square">
            <a:spAutoFit/>
          </a:bodyPr>
          <a:lstStyle/>
          <a:p>
            <a:r>
              <a:rPr lang="en-GB" sz="1600" i="1" dirty="0">
                <a:solidFill>
                  <a:srgbClr val="000066"/>
                </a:solidFill>
                <a:latin typeface="Georgia" panose="02040502050405020303" pitchFamily="18" charset="0"/>
              </a:rPr>
              <a:t>Bank ATM Maintenance, Repair, Diagnostics Use Cases Example</a:t>
            </a:r>
            <a:endParaRPr lang="en-GB" sz="1600" dirty="0"/>
          </a:p>
        </p:txBody>
      </p:sp>
      <p:pic>
        <p:nvPicPr>
          <p:cNvPr id="4098" name="Picture 2" descr="Bank ATM Maintenance, Repair, Diagnostics Use Cas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42462"/>
            <a:ext cx="6078835" cy="344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535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1200329"/>
          </a:xfrm>
          <a:prstGeom prst="rect">
            <a:avLst/>
          </a:prstGeom>
        </p:spPr>
        <p:txBody>
          <a:bodyPr wrap="square">
            <a:spAutoFit/>
          </a:bodyPr>
          <a:lstStyle/>
          <a:p>
            <a:r>
              <a:rPr lang="en-US" sz="2400" b="1" dirty="0" smtClean="0"/>
              <a:t>Example of Use </a:t>
            </a:r>
            <a:r>
              <a:rPr lang="en-US" sz="2400" b="1" dirty="0"/>
              <a:t>Case </a:t>
            </a:r>
            <a:r>
              <a:rPr lang="en-US" sz="2400" b="1" dirty="0" smtClean="0"/>
              <a:t>Diagram</a:t>
            </a:r>
          </a:p>
          <a:p>
            <a:endParaRPr lang="en-US" sz="2400" b="1" dirty="0" smtClean="0"/>
          </a:p>
          <a:p>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76514"/>
            <a:ext cx="7265891" cy="5183002"/>
          </a:xfrm>
          <a:prstGeom prst="rect">
            <a:avLst/>
          </a:prstGeom>
        </p:spPr>
      </p:pic>
    </p:spTree>
    <p:extLst>
      <p:ext uri="{BB962C8B-B14F-4D97-AF65-F5344CB8AC3E}">
        <p14:creationId xmlns:p14="http://schemas.microsoft.com/office/powerpoint/2010/main" val="16401734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07" y="1008007"/>
            <a:ext cx="7386668" cy="4924445"/>
          </a:xfrm>
          <a:prstGeom prst="rect">
            <a:avLst/>
          </a:prstGeom>
        </p:spPr>
      </p:pic>
    </p:spTree>
    <p:extLst>
      <p:ext uri="{BB962C8B-B14F-4D97-AF65-F5344CB8AC3E}">
        <p14:creationId xmlns:p14="http://schemas.microsoft.com/office/powerpoint/2010/main" val="3056928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296545" y="1676400"/>
            <a:ext cx="8816975" cy="5638800"/>
          </a:xfrm>
        </p:spPr>
        <p:txBody>
          <a:bodyPr>
            <a:normAutofit/>
          </a:bodyPr>
          <a:lstStyle/>
          <a:p>
            <a:pPr marL="339725" indent="-339725" eaLnBrk="1" hangingPunct="1"/>
            <a:r>
              <a:rPr lang="en-US" altLang="en-US" sz="2800" dirty="0">
                <a:solidFill>
                  <a:srgbClr val="FF6600"/>
                </a:solidFill>
                <a:latin typeface="Times New Roman" panose="02020603050405020304" pitchFamily="18" charset="0"/>
              </a:rPr>
              <a:t>Modeling achieves four aims:</a:t>
            </a:r>
          </a:p>
          <a:p>
            <a:pPr marL="682625" lvl="1" indent="-228600" eaLnBrk="1" hangingPunct="1"/>
            <a:r>
              <a:rPr lang="en-US" altLang="en-US" sz="2000" dirty="0" smtClean="0">
                <a:latin typeface="Times New Roman" panose="02020603050405020304" pitchFamily="18" charset="0"/>
              </a:rPr>
              <a:t>Helps you to </a:t>
            </a:r>
            <a:r>
              <a:rPr lang="en-US" altLang="en-US" sz="2000" b="1" dirty="0" smtClean="0">
                <a:latin typeface="Times New Roman" panose="02020603050405020304" pitchFamily="18" charset="0"/>
              </a:rPr>
              <a:t>visualize a system</a:t>
            </a:r>
            <a:r>
              <a:rPr lang="en-US" altLang="en-US" sz="2000" dirty="0" smtClean="0">
                <a:latin typeface="Times New Roman" panose="02020603050405020304" pitchFamily="18" charset="0"/>
              </a:rPr>
              <a:t> as you want it to be.</a:t>
            </a:r>
          </a:p>
          <a:p>
            <a:pPr marL="682625" lvl="1" indent="-228600" eaLnBrk="1" hangingPunct="1"/>
            <a:r>
              <a:rPr lang="en-US" altLang="en-US" sz="2000" dirty="0" smtClean="0">
                <a:latin typeface="Times New Roman" panose="02020603050405020304" pitchFamily="18" charset="0"/>
              </a:rPr>
              <a:t>Permits you to </a:t>
            </a:r>
            <a:r>
              <a:rPr lang="en-US" altLang="en-US" sz="2000" b="1" dirty="0" smtClean="0">
                <a:latin typeface="Times New Roman" panose="02020603050405020304" pitchFamily="18" charset="0"/>
              </a:rPr>
              <a:t>specify the structure or behavior of a system.</a:t>
            </a:r>
          </a:p>
          <a:p>
            <a:pPr marL="682625" lvl="1" indent="-228600" eaLnBrk="1" hangingPunct="1"/>
            <a:r>
              <a:rPr lang="en-US" altLang="en-US" sz="2000" dirty="0" smtClean="0">
                <a:latin typeface="Times New Roman" panose="02020603050405020304" pitchFamily="18" charset="0"/>
              </a:rPr>
              <a:t>Gives you a </a:t>
            </a:r>
            <a:r>
              <a:rPr lang="en-US" altLang="en-US" sz="2000" b="1" dirty="0" smtClean="0">
                <a:latin typeface="Times New Roman" panose="02020603050405020304" pitchFamily="18" charset="0"/>
              </a:rPr>
              <a:t>template that guides</a:t>
            </a:r>
            <a:r>
              <a:rPr lang="en-US" altLang="en-US" sz="2000" dirty="0" smtClean="0">
                <a:latin typeface="Times New Roman" panose="02020603050405020304" pitchFamily="18" charset="0"/>
              </a:rPr>
              <a:t> </a:t>
            </a:r>
            <a:r>
              <a:rPr lang="en-US" altLang="en-US" sz="2000" b="1" dirty="0" smtClean="0">
                <a:latin typeface="Times New Roman" panose="02020603050405020304" pitchFamily="18" charset="0"/>
              </a:rPr>
              <a:t>you in constructing</a:t>
            </a:r>
            <a:r>
              <a:rPr lang="en-US" altLang="en-US" sz="2000" dirty="0" smtClean="0">
                <a:latin typeface="Times New Roman" panose="02020603050405020304" pitchFamily="18" charset="0"/>
              </a:rPr>
              <a:t> a system.</a:t>
            </a:r>
          </a:p>
          <a:p>
            <a:pPr marL="682625" lvl="1" indent="-228600" eaLnBrk="1" hangingPunct="1"/>
            <a:r>
              <a:rPr lang="en-US" altLang="en-US" sz="2000" b="1" dirty="0" smtClean="0">
                <a:latin typeface="Times New Roman" panose="02020603050405020304" pitchFamily="18" charset="0"/>
              </a:rPr>
              <a:t>Documents the decisions</a:t>
            </a:r>
            <a:r>
              <a:rPr lang="en-US" altLang="en-US" sz="2000" dirty="0" smtClean="0">
                <a:latin typeface="Times New Roman" panose="02020603050405020304" pitchFamily="18" charset="0"/>
              </a:rPr>
              <a:t> you have made.</a:t>
            </a:r>
          </a:p>
          <a:p>
            <a:pPr marL="454025" lvl="1" indent="0" eaLnBrk="1" hangingPunct="1">
              <a:buNone/>
            </a:pPr>
            <a:endParaRPr lang="en-US" altLang="en-US" sz="2000" dirty="0" smtClean="0">
              <a:latin typeface="Times New Roman" panose="02020603050405020304" pitchFamily="18" charset="0"/>
            </a:endParaRPr>
          </a:p>
          <a:p>
            <a:pPr marL="339725" indent="-339725" eaLnBrk="1" hangingPunct="1"/>
            <a:r>
              <a:rPr lang="en-US" altLang="en-US" sz="2000" dirty="0" smtClean="0">
                <a:latin typeface="Times New Roman" panose="02020603050405020304" pitchFamily="18" charset="0"/>
              </a:rPr>
              <a:t>You build models of complex systems because you cannot comprehend such a system in its entirety.</a:t>
            </a:r>
          </a:p>
          <a:p>
            <a:pPr marL="339725" indent="-339725" eaLnBrk="1" hangingPunct="1"/>
            <a:endParaRPr lang="en-US" altLang="en-US" sz="2000" dirty="0" smtClean="0">
              <a:latin typeface="Times New Roman" panose="02020603050405020304" pitchFamily="18" charset="0"/>
            </a:endParaRPr>
          </a:p>
          <a:p>
            <a:pPr marL="339725" indent="-339725" eaLnBrk="1" hangingPunct="1"/>
            <a:r>
              <a:rPr lang="en-US" altLang="en-US" sz="2000" dirty="0" smtClean="0">
                <a:latin typeface="Times New Roman" panose="02020603050405020304" pitchFamily="18" charset="0"/>
              </a:rPr>
              <a:t>You build models to better understand the system you are developing.</a:t>
            </a:r>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17-Aug-20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E10BF028-A2E8-447A-A3D4-2D6349A23A14}" type="slidenum">
              <a:rPr lang="en-US" dirty="0"/>
              <a:t>6</a:t>
            </a:fld>
            <a:endParaRPr lang="en-US" sz="2000" dirty="0">
              <a:solidFill>
                <a:srgbClr val="009900"/>
              </a:solidFill>
            </a:endParaRPr>
          </a:p>
        </p:txBody>
      </p:sp>
      <p:sp>
        <p:nvSpPr>
          <p:cNvPr id="8" name="Rectangle 2"/>
          <p:cNvSpPr>
            <a:spLocks noGrp="1" noChangeArrowheads="1"/>
          </p:cNvSpPr>
          <p:nvPr>
            <p:ph type="title"/>
          </p:nvPr>
        </p:nvSpPr>
        <p:spPr>
          <a:xfrm>
            <a:off x="357051" y="763608"/>
            <a:ext cx="8229600" cy="715962"/>
          </a:xfrm>
        </p:spPr>
        <p:txBody>
          <a:bodyPr/>
          <a:lstStyle/>
          <a:p>
            <a:pPr eaLnBrk="1" hangingPunct="1"/>
            <a:r>
              <a:rPr lang="en-US" altLang="en-US" sz="3200" b="1" dirty="0" smtClean="0">
                <a:latin typeface="Times New Roman" panose="02020603050405020304" pitchFamily="18" charset="0"/>
              </a:rPr>
              <a:t>Why  Model ?</a:t>
            </a:r>
          </a:p>
        </p:txBody>
      </p:sp>
    </p:spTree>
    <p:extLst>
      <p:ext uri="{BB962C8B-B14F-4D97-AF65-F5344CB8AC3E}">
        <p14:creationId xmlns:p14="http://schemas.microsoft.com/office/powerpoint/2010/main" val="2180097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44141"/>
            <a:ext cx="6362700" cy="5450713"/>
          </a:xfrm>
          <a:prstGeom prst="rect">
            <a:avLst/>
          </a:prstGeom>
        </p:spPr>
      </p:pic>
    </p:spTree>
    <p:extLst>
      <p:ext uri="{BB962C8B-B14F-4D97-AF65-F5344CB8AC3E}">
        <p14:creationId xmlns:p14="http://schemas.microsoft.com/office/powerpoint/2010/main" val="3382311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61</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sp>
        <p:nvSpPr>
          <p:cNvPr id="10" name="Rectangle 9"/>
          <p:cNvSpPr/>
          <p:nvPr/>
        </p:nvSpPr>
        <p:spPr>
          <a:xfrm>
            <a:off x="292257" y="700230"/>
            <a:ext cx="6637330" cy="6093976"/>
          </a:xfrm>
          <a:prstGeom prst="rect">
            <a:avLst/>
          </a:prstGeom>
        </p:spPr>
        <p:txBody>
          <a:bodyPr wrap="none">
            <a:spAutoFit/>
          </a:bodyPr>
          <a:lstStyle/>
          <a:p>
            <a:r>
              <a:rPr lang="en-US" sz="2400" b="1" dirty="0" smtClean="0">
                <a:solidFill>
                  <a:srgbClr val="FF0000"/>
                </a:solidFill>
              </a:rPr>
              <a:t>How to Identify Actor?</a:t>
            </a:r>
          </a:p>
          <a:p>
            <a:r>
              <a:rPr lang="en-US" dirty="0"/>
              <a:t>The following questions can help you identify the actors of </a:t>
            </a:r>
            <a:r>
              <a:rPr lang="en-US" dirty="0" smtClean="0"/>
              <a:t>a system.</a:t>
            </a:r>
            <a:r>
              <a:rPr lang="en-US" dirty="0"/>
              <a:t> </a:t>
            </a:r>
            <a:endParaRPr lang="en-US" dirty="0" smtClean="0"/>
          </a:p>
          <a:p>
            <a:pPr marL="457200" indent="-457200">
              <a:lnSpc>
                <a:spcPct val="200000"/>
              </a:lnSpc>
              <a:buFont typeface="Wingdings" panose="05000000000000000000" pitchFamily="2" charset="2"/>
              <a:buChar char="§"/>
            </a:pPr>
            <a:r>
              <a:rPr lang="en-US" dirty="0" smtClean="0"/>
              <a:t>Who </a:t>
            </a:r>
            <a:r>
              <a:rPr lang="en-US" dirty="0"/>
              <a:t>uses the system?</a:t>
            </a:r>
          </a:p>
          <a:p>
            <a:pPr marL="457200" indent="-457200">
              <a:lnSpc>
                <a:spcPct val="200000"/>
              </a:lnSpc>
              <a:buFont typeface="Wingdings" panose="05000000000000000000" pitchFamily="2" charset="2"/>
              <a:buChar char="§"/>
            </a:pPr>
            <a:r>
              <a:rPr lang="en-US" dirty="0"/>
              <a:t>Who installs the system?</a:t>
            </a:r>
          </a:p>
          <a:p>
            <a:pPr marL="457200" indent="-457200">
              <a:lnSpc>
                <a:spcPct val="200000"/>
              </a:lnSpc>
              <a:buFont typeface="Wingdings" panose="05000000000000000000" pitchFamily="2" charset="2"/>
              <a:buChar char="§"/>
            </a:pPr>
            <a:r>
              <a:rPr lang="en-US" dirty="0"/>
              <a:t>Who starts up the system?</a:t>
            </a:r>
          </a:p>
          <a:p>
            <a:pPr marL="457200" indent="-457200">
              <a:lnSpc>
                <a:spcPct val="200000"/>
              </a:lnSpc>
              <a:buFont typeface="Wingdings" panose="05000000000000000000" pitchFamily="2" charset="2"/>
              <a:buChar char="§"/>
            </a:pPr>
            <a:r>
              <a:rPr lang="en-US" dirty="0"/>
              <a:t>Who maintains the system?</a:t>
            </a:r>
          </a:p>
          <a:p>
            <a:pPr marL="457200" indent="-457200">
              <a:lnSpc>
                <a:spcPct val="200000"/>
              </a:lnSpc>
              <a:buFont typeface="Wingdings" panose="05000000000000000000" pitchFamily="2" charset="2"/>
              <a:buChar char="§"/>
            </a:pPr>
            <a:r>
              <a:rPr lang="en-US" dirty="0"/>
              <a:t>Who shuts down the system?</a:t>
            </a:r>
          </a:p>
          <a:p>
            <a:pPr marL="457200" indent="-457200">
              <a:lnSpc>
                <a:spcPct val="200000"/>
              </a:lnSpc>
              <a:buFont typeface="Wingdings" panose="05000000000000000000" pitchFamily="2" charset="2"/>
              <a:buChar char="§"/>
            </a:pPr>
            <a:r>
              <a:rPr lang="en-US" dirty="0"/>
              <a:t>What other systems use this system?</a:t>
            </a:r>
          </a:p>
          <a:p>
            <a:pPr marL="457200" indent="-457200">
              <a:lnSpc>
                <a:spcPct val="200000"/>
              </a:lnSpc>
              <a:buFont typeface="Wingdings" panose="05000000000000000000" pitchFamily="2" charset="2"/>
              <a:buChar char="§"/>
            </a:pPr>
            <a:r>
              <a:rPr lang="en-US" dirty="0"/>
              <a:t>Who gets information from this system?</a:t>
            </a:r>
          </a:p>
          <a:p>
            <a:pPr marL="457200" indent="-457200">
              <a:lnSpc>
                <a:spcPct val="200000"/>
              </a:lnSpc>
              <a:buFont typeface="Wingdings" panose="05000000000000000000" pitchFamily="2" charset="2"/>
              <a:buChar char="§"/>
            </a:pPr>
            <a:r>
              <a:rPr lang="en-US" dirty="0"/>
              <a:t>Who provides information to the system?</a:t>
            </a:r>
          </a:p>
          <a:p>
            <a:pPr marL="457200" indent="-457200">
              <a:lnSpc>
                <a:spcPct val="200000"/>
              </a:lnSpc>
              <a:buFont typeface="Wingdings" panose="05000000000000000000" pitchFamily="2" charset="2"/>
              <a:buChar char="§"/>
            </a:pPr>
            <a:r>
              <a:rPr lang="en-US" dirty="0"/>
              <a:t>Does anything happen automatically at a present time?</a:t>
            </a:r>
          </a:p>
          <a:p>
            <a:endParaRPr lang="en-US" sz="2400" b="1" dirty="0">
              <a:solidFill>
                <a:srgbClr val="FF0000"/>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462016"/>
            <a:ext cx="4714875" cy="3405187"/>
          </a:xfrm>
          <a:prstGeom prst="rect">
            <a:avLst/>
          </a:prstGeom>
        </p:spPr>
      </p:pic>
    </p:spTree>
    <p:extLst>
      <p:ext uri="{BB962C8B-B14F-4D97-AF65-F5344CB8AC3E}">
        <p14:creationId xmlns:p14="http://schemas.microsoft.com/office/powerpoint/2010/main" val="31559947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62</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852" y="3671245"/>
            <a:ext cx="4821659" cy="2712183"/>
          </a:xfrm>
          <a:prstGeom prst="rect">
            <a:avLst/>
          </a:prstGeom>
        </p:spPr>
      </p:pic>
      <p:sp>
        <p:nvSpPr>
          <p:cNvPr id="12" name="Rectangle 11"/>
          <p:cNvSpPr/>
          <p:nvPr/>
        </p:nvSpPr>
        <p:spPr>
          <a:xfrm>
            <a:off x="292257" y="700230"/>
            <a:ext cx="8842217" cy="3139321"/>
          </a:xfrm>
          <a:prstGeom prst="rect">
            <a:avLst/>
          </a:prstGeom>
        </p:spPr>
        <p:txBody>
          <a:bodyPr wrap="square">
            <a:spAutoFit/>
          </a:bodyPr>
          <a:lstStyle/>
          <a:p>
            <a:r>
              <a:rPr lang="en-US" sz="2400" b="1" dirty="0">
                <a:solidFill>
                  <a:srgbClr val="FF0000"/>
                </a:solidFill>
              </a:rPr>
              <a:t>How to Identify Use Cases</a:t>
            </a:r>
            <a:r>
              <a:rPr lang="en-US" sz="2400" b="1" dirty="0" smtClean="0">
                <a:solidFill>
                  <a:srgbClr val="FF0000"/>
                </a:solidFill>
              </a:rPr>
              <a:t>?</a:t>
            </a:r>
          </a:p>
          <a:p>
            <a:r>
              <a:rPr lang="en-US" dirty="0"/>
              <a:t>The following questions can be asked to identify use cases, once your actors have been identified </a:t>
            </a:r>
            <a:r>
              <a:rPr lang="en-US" dirty="0" smtClean="0"/>
              <a:t>.</a:t>
            </a:r>
          </a:p>
          <a:p>
            <a:endParaRPr lang="en-US" sz="2400" b="1" dirty="0" smtClean="0">
              <a:solidFill>
                <a:srgbClr val="FF0000"/>
              </a:solidFill>
            </a:endParaRPr>
          </a:p>
          <a:p>
            <a:pPr marL="285750" lvl="0" indent="-285750">
              <a:buFont typeface="Wingdings" panose="05000000000000000000" pitchFamily="2" charset="2"/>
              <a:buChar char="§"/>
            </a:pPr>
            <a:r>
              <a:rPr lang="en-US" dirty="0" smtClean="0">
                <a:solidFill>
                  <a:prstClr val="black"/>
                </a:solidFill>
              </a:rPr>
              <a:t>What </a:t>
            </a:r>
            <a:r>
              <a:rPr lang="en-US" dirty="0">
                <a:solidFill>
                  <a:prstClr val="black"/>
                </a:solidFill>
              </a:rPr>
              <a:t>functions will the actor want from the system</a:t>
            </a:r>
            <a:r>
              <a:rPr lang="en-US" dirty="0" smtClean="0">
                <a:solidFill>
                  <a:prstClr val="black"/>
                </a:solidFill>
              </a:rPr>
              <a:t>?</a:t>
            </a:r>
          </a:p>
          <a:p>
            <a:pPr marL="285750" lvl="0" indent="-285750">
              <a:buFont typeface="Wingdings" panose="05000000000000000000" pitchFamily="2" charset="2"/>
              <a:buChar char="§"/>
            </a:pPr>
            <a:endParaRPr lang="en-US" dirty="0" smtClean="0">
              <a:solidFill>
                <a:prstClr val="black"/>
              </a:solidFill>
            </a:endParaRPr>
          </a:p>
          <a:p>
            <a:pPr marL="285750" lvl="0" indent="-285750">
              <a:buFont typeface="Wingdings" panose="05000000000000000000" pitchFamily="2" charset="2"/>
              <a:buChar char="§"/>
            </a:pPr>
            <a:r>
              <a:rPr lang="en-US" dirty="0" smtClean="0">
                <a:solidFill>
                  <a:prstClr val="black"/>
                </a:solidFill>
              </a:rPr>
              <a:t>Does </a:t>
            </a:r>
            <a:r>
              <a:rPr lang="en-US" dirty="0">
                <a:solidFill>
                  <a:prstClr val="black"/>
                </a:solidFill>
              </a:rPr>
              <a:t>the system store information? </a:t>
            </a:r>
          </a:p>
          <a:p>
            <a:pPr marL="285750" lvl="0" indent="-285750">
              <a:buFont typeface="Wingdings" panose="05000000000000000000" pitchFamily="2" charset="2"/>
              <a:buChar char="§"/>
            </a:pPr>
            <a:endParaRPr lang="en-US" dirty="0">
              <a:solidFill>
                <a:prstClr val="black"/>
              </a:solidFill>
            </a:endParaRPr>
          </a:p>
          <a:p>
            <a:pPr marL="285750" lvl="0" indent="-285750">
              <a:buFont typeface="Wingdings" panose="05000000000000000000" pitchFamily="2" charset="2"/>
              <a:buChar char="§"/>
            </a:pPr>
            <a:r>
              <a:rPr lang="en-US" dirty="0">
                <a:solidFill>
                  <a:prstClr val="black"/>
                </a:solidFill>
              </a:rPr>
              <a:t>What actors will create, read, update or delete this information?</a:t>
            </a:r>
          </a:p>
          <a:p>
            <a:endParaRPr lang="en-US" sz="2400" b="1" dirty="0">
              <a:solidFill>
                <a:srgbClr val="FF0000"/>
              </a:solidFill>
            </a:endParaRPr>
          </a:p>
        </p:txBody>
      </p:sp>
      <p:sp>
        <p:nvSpPr>
          <p:cNvPr id="6" name="Rectangle 5"/>
          <p:cNvSpPr/>
          <p:nvPr/>
        </p:nvSpPr>
        <p:spPr>
          <a:xfrm>
            <a:off x="248182" y="3352800"/>
            <a:ext cx="3789886" cy="2862322"/>
          </a:xfrm>
          <a:prstGeom prst="rect">
            <a:avLst/>
          </a:prstGeom>
        </p:spPr>
        <p:txBody>
          <a:bodyPr wrap="square">
            <a:spAutoFit/>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Does the system need to notify an actor about changes in the internal state</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Are there any external events the system must know about?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What actor informs the system of those events?</a:t>
            </a:r>
          </a:p>
        </p:txBody>
      </p:sp>
    </p:spTree>
    <p:extLst>
      <p:ext uri="{BB962C8B-B14F-4D97-AF65-F5344CB8AC3E}">
        <p14:creationId xmlns:p14="http://schemas.microsoft.com/office/powerpoint/2010/main" val="34265304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Tools</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17-Aug-20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63</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sp>
        <p:nvSpPr>
          <p:cNvPr id="12" name="Rectangle 11"/>
          <p:cNvSpPr/>
          <p:nvPr/>
        </p:nvSpPr>
        <p:spPr>
          <a:xfrm>
            <a:off x="292257" y="700230"/>
            <a:ext cx="8586651" cy="5170646"/>
          </a:xfrm>
          <a:prstGeom prst="rect">
            <a:avLst/>
          </a:prstGeom>
        </p:spPr>
        <p:txBody>
          <a:bodyPr wrap="square">
            <a:spAutoFit/>
          </a:bodyPr>
          <a:lstStyle/>
          <a:p>
            <a:r>
              <a:rPr lang="en-US" sz="2400" b="1" dirty="0" smtClean="0"/>
              <a:t>UML Tools</a:t>
            </a:r>
          </a:p>
          <a:p>
            <a:r>
              <a:rPr lang="en-US" sz="2400" dirty="0" smtClean="0"/>
              <a:t>There </a:t>
            </a:r>
            <a:r>
              <a:rPr lang="en-US" sz="2400" dirty="0"/>
              <a:t>are numerous tools, both commercial and open-source, which are available for designing UML </a:t>
            </a:r>
            <a:r>
              <a:rPr lang="en-US" sz="2400" dirty="0" smtClean="0"/>
              <a:t>diagrams.</a:t>
            </a:r>
          </a:p>
          <a:p>
            <a:pPr marL="285750" indent="-285750">
              <a:lnSpc>
                <a:spcPct val="200000"/>
              </a:lnSpc>
              <a:buFont typeface="Wingdings" panose="05000000000000000000" pitchFamily="2" charset="2"/>
              <a:buChar char="§"/>
            </a:pPr>
            <a:r>
              <a:rPr lang="en-US" sz="2400" dirty="0" err="1" smtClean="0"/>
              <a:t>StarUML</a:t>
            </a:r>
            <a:endParaRPr lang="en-US" sz="2400" dirty="0" smtClean="0"/>
          </a:p>
          <a:p>
            <a:pPr marL="285750" indent="-285750">
              <a:lnSpc>
                <a:spcPct val="200000"/>
              </a:lnSpc>
              <a:buFont typeface="Wingdings" panose="05000000000000000000" pitchFamily="2" charset="2"/>
              <a:buChar char="§"/>
            </a:pPr>
            <a:r>
              <a:rPr lang="en-US" sz="2400" dirty="0" err="1" smtClean="0"/>
              <a:t>Umbrello</a:t>
            </a:r>
            <a:endParaRPr lang="en-US" sz="2400" dirty="0" smtClean="0"/>
          </a:p>
          <a:p>
            <a:pPr marL="285750" indent="-285750">
              <a:lnSpc>
                <a:spcPct val="200000"/>
              </a:lnSpc>
              <a:buFont typeface="Wingdings" panose="05000000000000000000" pitchFamily="2" charset="2"/>
              <a:buChar char="§"/>
            </a:pPr>
            <a:r>
              <a:rPr lang="en-US" sz="2400" dirty="0"/>
              <a:t>Visual </a:t>
            </a:r>
            <a:r>
              <a:rPr lang="en-US" sz="2400" dirty="0" smtClean="0"/>
              <a:t>Paradigm</a:t>
            </a:r>
          </a:p>
          <a:p>
            <a:pPr marL="285750" indent="-285750">
              <a:lnSpc>
                <a:spcPct val="200000"/>
              </a:lnSpc>
              <a:buFont typeface="Wingdings" panose="05000000000000000000" pitchFamily="2" charset="2"/>
              <a:buChar char="§"/>
            </a:pPr>
            <a:r>
              <a:rPr lang="en-US" sz="2400" dirty="0" err="1"/>
              <a:t>Gliffy</a:t>
            </a:r>
            <a:endParaRPr lang="en-US" sz="2400" dirty="0"/>
          </a:p>
          <a:p>
            <a:pPr marL="285750" indent="-285750">
              <a:lnSpc>
                <a:spcPct val="200000"/>
              </a:lnSpc>
              <a:buFont typeface="Wingdings" panose="05000000000000000000" pitchFamily="2" charset="2"/>
              <a:buChar char="§"/>
            </a:pPr>
            <a:r>
              <a:rPr lang="en-US" sz="2400" dirty="0" err="1"/>
              <a:t>Altova</a:t>
            </a:r>
            <a:endParaRPr lang="en-US" sz="2400"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66" y="2268812"/>
            <a:ext cx="2857500" cy="28575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160941"/>
            <a:ext cx="2857500" cy="2857500"/>
          </a:xfrm>
          <a:prstGeom prst="rect">
            <a:avLst/>
          </a:prstGeom>
        </p:spPr>
      </p:pic>
    </p:spTree>
    <p:extLst>
      <p:ext uri="{BB962C8B-B14F-4D97-AF65-F5344CB8AC3E}">
        <p14:creationId xmlns:p14="http://schemas.microsoft.com/office/powerpoint/2010/main" val="7053653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17-Aug-20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64</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17-Aug-20</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7</a:t>
            </a:fld>
            <a:endParaRPr lang="en-US" sz="2000" dirty="0">
              <a:solidFill>
                <a:srgbClr val="009900"/>
              </a:solidFill>
            </a:endParaRPr>
          </a:p>
        </p:txBody>
      </p:sp>
      <p:sp>
        <p:nvSpPr>
          <p:cNvPr id="3" name="Rectangle 2"/>
          <p:cNvSpPr/>
          <p:nvPr/>
        </p:nvSpPr>
        <p:spPr>
          <a:xfrm>
            <a:off x="2690401" y="807423"/>
            <a:ext cx="3991798" cy="584775"/>
          </a:xfrm>
          <a:prstGeom prst="rect">
            <a:avLst/>
          </a:prstGeom>
        </p:spPr>
        <p:txBody>
          <a:bodyPr wrap="none">
            <a:spAutoFit/>
          </a:bodyPr>
          <a:lstStyle/>
          <a:p>
            <a:pPr algn="ctr"/>
            <a:r>
              <a:rPr lang="en-GB" sz="3200" b="1" dirty="0" smtClean="0"/>
              <a:t>Principles of </a:t>
            </a:r>
            <a:r>
              <a:rPr lang="en-GB" sz="3200" b="1" dirty="0" err="1" smtClean="0"/>
              <a:t>Modeling</a:t>
            </a:r>
            <a:endParaRPr lang="en-GB" sz="3200" b="1" dirty="0"/>
          </a:p>
        </p:txBody>
      </p:sp>
      <p:sp>
        <p:nvSpPr>
          <p:cNvPr id="5" name="Rectangle 2"/>
          <p:cNvSpPr>
            <a:spLocks noChangeArrowheads="1"/>
          </p:cNvSpPr>
          <p:nvPr/>
        </p:nvSpPr>
        <p:spPr bwMode="auto">
          <a:xfrm>
            <a:off x="533400" y="1830288"/>
            <a:ext cx="8305800"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rPr>
              <a:t>First principle of modeling</a:t>
            </a:r>
            <a:r>
              <a:rPr kumimoji="0" lang="en-US" altLang="en-US" sz="2400" b="0" i="0" u="none" strike="noStrike" cap="none" normalizeH="0" baseline="0" dirty="0" smtClean="0">
                <a:ln>
                  <a:noFill/>
                </a:ln>
                <a:solidFill>
                  <a:srgbClr val="333333"/>
                </a:solidFill>
                <a:effectLst/>
                <a:latin typeface="+mn-lt"/>
              </a:rPr>
              <a:t>:</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n-lt"/>
              </a:rPr>
              <a:t> </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n-lt"/>
              </a:rPr>
              <a:t>	The choice of what models to create has a profound influence on how a problem is attacked and how a solution is shaped.</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lvl="0" algn="just"/>
            <a:r>
              <a:rPr lang="en-GB" altLang="en-US" sz="2400" b="1" dirty="0">
                <a:solidFill>
                  <a:srgbClr val="333333"/>
                </a:solidFill>
                <a:latin typeface="+mn-lt"/>
              </a:rPr>
              <a:t>Second principle of </a:t>
            </a:r>
            <a:r>
              <a:rPr lang="en-GB" altLang="en-US" sz="2400" b="1" dirty="0" err="1">
                <a:solidFill>
                  <a:srgbClr val="333333"/>
                </a:solidFill>
                <a:latin typeface="+mn-lt"/>
              </a:rPr>
              <a:t>modeling</a:t>
            </a:r>
            <a:r>
              <a:rPr lang="en-GB" altLang="en-US" sz="2400" b="1" dirty="0" smtClean="0">
                <a:solidFill>
                  <a:srgbClr val="333333"/>
                </a:solidFill>
                <a:latin typeface="+mn-lt"/>
              </a:rPr>
              <a:t>:</a:t>
            </a:r>
            <a:endParaRPr lang="en-GB" altLang="en-US" sz="2400" dirty="0">
              <a:latin typeface="+mn-lt"/>
            </a:endParaRPr>
          </a:p>
          <a:p>
            <a:pPr lvl="0" algn="just"/>
            <a:endParaRPr lang="en-GB" altLang="en-US" sz="2400" dirty="0">
              <a:latin typeface="+mn-lt"/>
            </a:endParaRPr>
          </a:p>
          <a:p>
            <a:pPr lvl="0" algn="just"/>
            <a:r>
              <a:rPr lang="en-GB" altLang="en-US" sz="2400" dirty="0" smtClean="0">
                <a:latin typeface="+mn-lt"/>
              </a:rPr>
              <a:t>	Every </a:t>
            </a:r>
            <a:r>
              <a:rPr lang="en-GB" altLang="en-US" sz="2400" dirty="0">
                <a:latin typeface="+mn-lt"/>
              </a:rPr>
              <a:t>model may be expressed at different levels of precision</a:t>
            </a:r>
            <a:endParaRPr kumimoji="0" lang="en-US" altLang="en-US"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224881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17-Aug-20</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8</a:t>
            </a:fld>
            <a:endParaRPr lang="en-US" sz="2000" dirty="0">
              <a:solidFill>
                <a:srgbClr val="009900"/>
              </a:solidFill>
            </a:endParaRPr>
          </a:p>
        </p:txBody>
      </p:sp>
      <p:sp>
        <p:nvSpPr>
          <p:cNvPr id="3" name="Rectangle 2"/>
          <p:cNvSpPr/>
          <p:nvPr/>
        </p:nvSpPr>
        <p:spPr>
          <a:xfrm>
            <a:off x="2690401" y="807423"/>
            <a:ext cx="3991798" cy="584775"/>
          </a:xfrm>
          <a:prstGeom prst="rect">
            <a:avLst/>
          </a:prstGeom>
        </p:spPr>
        <p:txBody>
          <a:bodyPr wrap="none">
            <a:spAutoFit/>
          </a:bodyPr>
          <a:lstStyle/>
          <a:p>
            <a:pPr algn="ctr"/>
            <a:r>
              <a:rPr lang="en-GB" sz="3200" b="1" dirty="0" smtClean="0"/>
              <a:t>Principles of </a:t>
            </a:r>
            <a:r>
              <a:rPr lang="en-GB" sz="3200" b="1" dirty="0" err="1" smtClean="0"/>
              <a:t>Modeling</a:t>
            </a:r>
            <a:endParaRPr lang="en-GB" sz="3200" b="1" dirty="0"/>
          </a:p>
        </p:txBody>
      </p:sp>
      <p:sp>
        <p:nvSpPr>
          <p:cNvPr id="5" name="Rectangle 2"/>
          <p:cNvSpPr>
            <a:spLocks noChangeArrowheads="1"/>
          </p:cNvSpPr>
          <p:nvPr/>
        </p:nvSpPr>
        <p:spPr bwMode="auto">
          <a:xfrm>
            <a:off x="533400" y="1830288"/>
            <a:ext cx="8305800"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rPr>
              <a:t>Third principle of modeling</a:t>
            </a:r>
            <a:r>
              <a:rPr kumimoji="0" lang="en-US" altLang="en-US" sz="2400" b="0" i="0" u="none" strike="noStrike" cap="none" normalizeH="0" baseline="0" dirty="0" smtClean="0">
                <a:ln>
                  <a:noFill/>
                </a:ln>
                <a:solidFill>
                  <a:srgbClr val="333333"/>
                </a:solidFill>
                <a:effectLst/>
                <a:latin typeface="+mn-lt"/>
              </a:rPr>
              <a:t>:</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n-lt"/>
              </a:rPr>
              <a:t> </a:t>
            </a:r>
            <a:endParaRPr kumimoji="0" lang="en-US" altLang="en-US" sz="2400" b="0" i="0" u="none" strike="noStrike" cap="none" normalizeH="0" baseline="0" dirty="0" smtClean="0">
              <a:ln>
                <a:noFill/>
              </a:ln>
              <a:solidFill>
                <a:schemeClr val="tx1"/>
              </a:solidFill>
              <a:effectLst/>
              <a:latin typeface="+mn-lt"/>
            </a:endParaRPr>
          </a:p>
          <a:p>
            <a:pPr lvl="0" algn="just"/>
            <a:r>
              <a:rPr kumimoji="0" lang="en-US" altLang="en-US" sz="2400" b="0" i="0" u="none" strike="noStrike" cap="none" normalizeH="0" baseline="0" dirty="0" smtClean="0">
                <a:ln>
                  <a:noFill/>
                </a:ln>
                <a:solidFill>
                  <a:schemeClr val="tx1"/>
                </a:solidFill>
                <a:effectLst/>
                <a:latin typeface="+mn-lt"/>
              </a:rPr>
              <a:t>	</a:t>
            </a:r>
            <a:r>
              <a:rPr lang="en-GB" altLang="en-US" sz="2400" dirty="0" smtClean="0">
                <a:latin typeface="+mn-lt"/>
              </a:rPr>
              <a:t>The </a:t>
            </a:r>
            <a:r>
              <a:rPr lang="en-GB" altLang="en-US" sz="2400" dirty="0">
                <a:latin typeface="+mn-lt"/>
              </a:rPr>
              <a:t>best models are connected to reality.</a:t>
            </a:r>
            <a:endParaRPr lang="en-US" altLang="en-US" sz="2400" dirty="0" smtClean="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smtClean="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lvl="0" algn="just"/>
            <a:r>
              <a:rPr lang="en-GB" altLang="en-US" sz="2400" b="1" dirty="0" smtClean="0">
                <a:solidFill>
                  <a:srgbClr val="333333"/>
                </a:solidFill>
                <a:latin typeface="+mn-lt"/>
              </a:rPr>
              <a:t>Fourth </a:t>
            </a:r>
            <a:r>
              <a:rPr lang="en-GB" altLang="en-US" sz="2400" b="1" dirty="0">
                <a:solidFill>
                  <a:srgbClr val="333333"/>
                </a:solidFill>
                <a:latin typeface="+mn-lt"/>
              </a:rPr>
              <a:t>principle of </a:t>
            </a:r>
            <a:r>
              <a:rPr lang="en-US" altLang="en-US" sz="2400" b="1" dirty="0">
                <a:solidFill>
                  <a:srgbClr val="333333"/>
                </a:solidFill>
              </a:rPr>
              <a:t>modeling</a:t>
            </a:r>
            <a:r>
              <a:rPr lang="en-US" altLang="en-US" sz="2400" dirty="0">
                <a:solidFill>
                  <a:srgbClr val="333333"/>
                </a:solidFill>
              </a:rPr>
              <a:t>:</a:t>
            </a:r>
            <a:endParaRPr lang="en-US" altLang="en-US" sz="2400" dirty="0"/>
          </a:p>
          <a:p>
            <a:pPr lvl="0" algn="just"/>
            <a:endParaRPr lang="en-GB" altLang="en-US" sz="2400" dirty="0">
              <a:latin typeface="+mn-lt"/>
            </a:endParaRPr>
          </a:p>
          <a:p>
            <a:pPr lvl="0" algn="just"/>
            <a:r>
              <a:rPr lang="en-GB" altLang="en-US" sz="2400" dirty="0">
                <a:latin typeface="+mn-lt"/>
              </a:rPr>
              <a:t>	No single model is sufficient. Every non-trivial system is best approached through a small set of nearly independent models.</a:t>
            </a:r>
          </a:p>
          <a:p>
            <a:pPr lvl="0" algn="just"/>
            <a:endParaRPr lang="en-GB" altLang="en-US" sz="2400" dirty="0">
              <a:latin typeface="+mn-lt"/>
            </a:endParaRPr>
          </a:p>
        </p:txBody>
      </p:sp>
    </p:spTree>
    <p:extLst>
      <p:ext uri="{BB962C8B-B14F-4D97-AF65-F5344CB8AC3E}">
        <p14:creationId xmlns:p14="http://schemas.microsoft.com/office/powerpoint/2010/main" val="271905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63706"/>
            <a:ext cx="8229600" cy="1143000"/>
          </a:xfrm>
        </p:spPr>
        <p:txBody>
          <a:bodyPr/>
          <a:lstStyle/>
          <a:p>
            <a:pPr eaLnBrk="1" hangingPunct="1"/>
            <a:r>
              <a:rPr lang="en-US" altLang="en-US" sz="3200" b="1" dirty="0" smtClean="0">
                <a:latin typeface="Times New Roman" panose="02020603050405020304" pitchFamily="18" charset="0"/>
              </a:rPr>
              <a:t>The Importance of Modeling</a:t>
            </a:r>
          </a:p>
        </p:txBody>
      </p:sp>
      <p:sp>
        <p:nvSpPr>
          <p:cNvPr id="89091" name="Rectangle 3"/>
          <p:cNvSpPr>
            <a:spLocks noGrp="1" noChangeArrowheads="1"/>
          </p:cNvSpPr>
          <p:nvPr>
            <p:ph type="body" idx="1"/>
          </p:nvPr>
        </p:nvSpPr>
        <p:spPr>
          <a:xfrm>
            <a:off x="0" y="1368347"/>
            <a:ext cx="9144000" cy="754063"/>
          </a:xfrm>
        </p:spPr>
        <p:txBody>
          <a:bodyPr>
            <a:normAutofit fontScale="92500" lnSpcReduction="20000"/>
          </a:bodyPr>
          <a:lstStyle/>
          <a:p>
            <a:pPr eaLnBrk="1" hangingPunct="1"/>
            <a:r>
              <a:rPr lang="en-US" altLang="en-US" sz="2800" dirty="0" smtClean="0">
                <a:latin typeface="Times New Roman" panose="02020603050405020304" pitchFamily="18" charset="0"/>
              </a:rPr>
              <a:t>A model is “a complete description of a system from a particular perspective.” A model is a simplification of reality. </a:t>
            </a:r>
          </a:p>
        </p:txBody>
      </p:sp>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pic>
        <p:nvPicPr>
          <p:cNvPr id="890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16" y="2499508"/>
            <a:ext cx="2819400" cy="8429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116" y="3493491"/>
            <a:ext cx="2692400" cy="17478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116" y="5251469"/>
            <a:ext cx="2819400" cy="1241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548063"/>
            <a:ext cx="9144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724150"/>
            <a:ext cx="3619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17-Aug-20</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9</a:t>
            </a:fld>
            <a:endParaRPr lang="en-US" sz="2000" dirty="0">
              <a:solidFill>
                <a:srgbClr val="009900"/>
              </a:solidFill>
            </a:endParaRPr>
          </a:p>
        </p:txBody>
      </p:sp>
    </p:spTree>
    <p:extLst>
      <p:ext uri="{BB962C8B-B14F-4D97-AF65-F5344CB8AC3E}">
        <p14:creationId xmlns:p14="http://schemas.microsoft.com/office/powerpoint/2010/main" val="1356646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emplate>Parallax</Template>
  <TotalTime>6936</TotalTime>
  <Words>3761</Words>
  <Application>Microsoft Office PowerPoint</Application>
  <PresentationFormat>On-screen Show (4:3)</PresentationFormat>
  <Paragraphs>645</Paragraphs>
  <Slides>64</Slides>
  <Notes>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64</vt:i4>
      </vt:variant>
    </vt:vector>
  </HeadingPairs>
  <TitlesOfParts>
    <vt:vector size="82" baseType="lpstr">
      <vt:lpstr>ＭＳ Ｐゴシック</vt:lpstr>
      <vt:lpstr>Aharoni</vt:lpstr>
      <vt:lpstr>Arial</vt:lpstr>
      <vt:lpstr>Arial Unicode MS</vt:lpstr>
      <vt:lpstr>Calibri</vt:lpstr>
      <vt:lpstr>Cambria</vt:lpstr>
      <vt:lpstr>erdana</vt:lpstr>
      <vt:lpstr>Forte</vt:lpstr>
      <vt:lpstr>Georgia</vt:lpstr>
      <vt:lpstr>Lucida Bright</vt:lpstr>
      <vt:lpstr>Lucida Calligraphy</vt:lpstr>
      <vt:lpstr>Open Sans</vt:lpstr>
      <vt:lpstr>Times New Roman</vt:lpstr>
      <vt:lpstr>Times New Roman</vt:lpstr>
      <vt:lpstr>verdana</vt:lpstr>
      <vt:lpstr>Wingdings</vt:lpstr>
      <vt:lpstr>ZapfHumnst BT</vt:lpstr>
      <vt:lpstr>SH_radial_light_grey</vt:lpstr>
      <vt:lpstr>PowerPoint Presentation</vt:lpstr>
      <vt:lpstr>PowerPoint Presentation</vt:lpstr>
      <vt:lpstr>PowerPoint Presentation</vt:lpstr>
      <vt:lpstr>PowerPoint Presentation</vt:lpstr>
      <vt:lpstr>Why  Model ?</vt:lpstr>
      <vt:lpstr>Why  Model ?</vt:lpstr>
      <vt:lpstr>PowerPoint Presentation</vt:lpstr>
      <vt:lpstr>PowerPoint Presentation</vt:lpstr>
      <vt:lpstr>The Importance of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637</cp:revision>
  <dcterms:created xsi:type="dcterms:W3CDTF">2014-02-03T19:53:25Z</dcterms:created>
  <dcterms:modified xsi:type="dcterms:W3CDTF">2020-08-17T08:13:13Z</dcterms:modified>
</cp:coreProperties>
</file>