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368" r:id="rId3"/>
    <p:sldId id="388" r:id="rId4"/>
    <p:sldId id="389" r:id="rId5"/>
    <p:sldId id="434" r:id="rId6"/>
    <p:sldId id="390" r:id="rId7"/>
    <p:sldId id="391" r:id="rId8"/>
    <p:sldId id="418" r:id="rId9"/>
    <p:sldId id="435" r:id="rId10"/>
    <p:sldId id="392" r:id="rId11"/>
    <p:sldId id="393" r:id="rId12"/>
    <p:sldId id="394" r:id="rId13"/>
    <p:sldId id="395" r:id="rId14"/>
    <p:sldId id="396" r:id="rId15"/>
    <p:sldId id="397" r:id="rId16"/>
    <p:sldId id="33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2B82"/>
    <a:srgbClr val="009900"/>
    <a:srgbClr val="28A010"/>
    <a:srgbClr val="339933"/>
    <a:srgbClr val="E4580A"/>
    <a:srgbClr val="91E509"/>
    <a:srgbClr val="72E509"/>
    <a:srgbClr val="00CC00"/>
    <a:srgbClr val="FFA4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76173" autoAdjust="0"/>
  </p:normalViewPr>
  <p:slideViewPr>
    <p:cSldViewPr>
      <p:cViewPr varScale="1">
        <p:scale>
          <a:sx n="86" d="100"/>
          <a:sy n="86" d="100"/>
        </p:scale>
        <p:origin x="105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FF40-1E4B-4022-B095-5F1B0D419755}" type="datetimeFigureOut">
              <a:rPr lang="en-US" smtClean="0"/>
              <a:pPr/>
              <a:t>9/7/2020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0495F-B77E-4F9C-B54C-CC1559B68E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3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61FC-2EB6-454F-8181-E465DAFFF5B7}" type="datetime5">
              <a:rPr lang="en-US" smtClean="0"/>
              <a:t>7-Sep-20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C5F1-82C9-4CA8-B661-B11162FE4115}" type="datetime5">
              <a:rPr lang="en-US" smtClean="0"/>
              <a:t>7-Sep-20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C589-47BF-467D-91B8-6FC5E0E6B034}" type="datetime5">
              <a:rPr lang="en-US" smtClean="0"/>
              <a:t>7-Sep-20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82CF-388D-49AD-A2C0-1062AA3273C6}" type="datetime5">
              <a:rPr lang="en-US" smtClean="0"/>
              <a:t>7-Sep-20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0099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5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57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4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28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14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0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8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0DDA-1E5E-4820-BAB2-18BB71DB7E1F}" type="datetime5">
              <a:rPr lang="en-US" smtClean="0"/>
              <a:t>7-Sep-20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AA15-1ACE-4A0A-89C9-4E7ED9FA8718}" type="datetime5">
              <a:rPr lang="en-US" smtClean="0"/>
              <a:t>7-Sep-20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8220-6BEA-4DD8-BF2B-AAF5CB1852B4}" type="datetime5">
              <a:rPr lang="en-US" smtClean="0"/>
              <a:t>7-Sep-20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BD3-9378-4F3A-8B07-9C49E082F9E0}" type="datetime5">
              <a:rPr lang="en-US" smtClean="0"/>
              <a:t>7-Sep-20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896E-AC5B-44CF-9FA8-AAE0F7003556}" type="datetime5">
              <a:rPr lang="en-US" smtClean="0"/>
              <a:t>7-Sep-20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28A01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1391-E66C-4C41-8A45-5CF10496CDB6}" type="datetime5">
              <a:rPr lang="en-US" smtClean="0"/>
              <a:t>7-Sep-20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57" indent="0">
              <a:buNone/>
              <a:defRPr sz="2100"/>
            </a:lvl2pPr>
            <a:lvl3pPr marL="685715" indent="0">
              <a:buNone/>
              <a:defRPr sz="1800"/>
            </a:lvl3pPr>
            <a:lvl4pPr marL="1028573" indent="0">
              <a:buNone/>
              <a:defRPr sz="1500"/>
            </a:lvl4pPr>
            <a:lvl5pPr marL="1371430" indent="0">
              <a:buNone/>
              <a:defRPr sz="1500"/>
            </a:lvl5pPr>
            <a:lvl6pPr marL="1714289" indent="0">
              <a:buNone/>
              <a:defRPr sz="1500"/>
            </a:lvl6pPr>
            <a:lvl7pPr marL="2057144" indent="0">
              <a:buNone/>
              <a:defRPr sz="1500"/>
            </a:lvl7pPr>
            <a:lvl8pPr marL="2400000" indent="0">
              <a:buNone/>
              <a:defRPr sz="1500"/>
            </a:lvl8pPr>
            <a:lvl9pPr marL="2742857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32FA-4D94-4911-8ABD-429CE9415A19}" type="datetime5">
              <a:rPr lang="en-US" smtClean="0"/>
              <a:t>7-Sep-20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25" y="6448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0000"/>
                </a:solidFill>
              </a:defRPr>
            </a:lvl1pPr>
          </a:lstStyle>
          <a:p>
            <a:fld id="{B5A51D9B-8464-45DB-A5CC-153CEFAC0678}" type="datetime5">
              <a:rPr lang="en-US" smtClean="0"/>
              <a:t>7-Sep-20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75" y="64928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0000"/>
                </a:solidFill>
              </a:defRPr>
            </a:lvl1pPr>
          </a:lstStyle>
          <a:p>
            <a:fld id="{8F94A964-8AED-4D48-8E75-FB60E93C80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879342" y="6659357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dirty="0" smtClean="0">
                <a:solidFill>
                  <a:srgbClr val="002060"/>
                </a:solidFill>
                <a:latin typeface="Lucida Bright" panose="02040602050505020304" pitchFamily="18" charset="0"/>
                <a:cs typeface="Aharoni" panose="02010803020104030203" pitchFamily="2" charset="-79"/>
              </a:rPr>
              <a:t>Spring_2020</a:t>
            </a:r>
            <a:r>
              <a:rPr lang="en-US" sz="1100" b="0" i="1" dirty="0" smtClean="0">
                <a:solidFill>
                  <a:srgbClr val="C000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©</a:t>
            </a:r>
            <a:r>
              <a:rPr lang="en-US" sz="1100" b="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100" b="0" i="0" dirty="0" smtClean="0">
                <a:solidFill>
                  <a:srgbClr val="0099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FM D</a:t>
            </a:r>
            <a:endParaRPr lang="en-US" sz="1100" b="0" i="0" dirty="0">
              <a:solidFill>
                <a:srgbClr val="009900"/>
              </a:solidFill>
              <a:latin typeface="Forte" panose="03060902040502070203" pitchFamily="66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685715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44" indent="-257144" algn="l" defTabSz="68571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3" indent="-214288" algn="l" defTabSz="685715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00" indent="-171430" algn="l" defTabSz="685715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57" indent="-171430" algn="l" defTabSz="685715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15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javatpoint.com/software-engineering-coupling-and-cohesion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ubtitle 2">
            <a:extLst>
              <a:ext uri="{FF2B5EF4-FFF2-40B4-BE49-F238E27FC236}">
                <a16:creationId xmlns:a16="http://schemas.microsoft.com/office/drawing/2014/main" id="{B9994641-FDD5-4191-A4CE-DF07C7915E89}"/>
              </a:ext>
            </a:extLst>
          </p:cNvPr>
          <p:cNvSpPr txBox="1">
            <a:spLocks/>
          </p:cNvSpPr>
          <p:nvPr/>
        </p:nvSpPr>
        <p:spPr>
          <a:xfrm>
            <a:off x="1270993" y="5088232"/>
            <a:ext cx="6343649" cy="12287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Fahad Ahmed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Lecturer, Dept. of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fahadahmed@uap-bd.edu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DF5A0B-3F2C-4188-9624-856948B63B3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6846E3-5EC8-4890-9987-7F42A01985C6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492634"/>
            <a:ext cx="8428911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CSE- </a:t>
            </a:r>
            <a:r>
              <a:rPr lang="en-US" sz="5000" dirty="0" smtClean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321</a:t>
            </a:r>
          </a:p>
          <a:p>
            <a:pPr algn="ctr"/>
            <a:r>
              <a:rPr lang="en-US" sz="5400" dirty="0">
                <a:solidFill>
                  <a:srgbClr val="00B0F0"/>
                </a:solidFill>
                <a:latin typeface="Lucida Calligraphy" panose="03010101010101010101" pitchFamily="66" charset="0"/>
                <a:ea typeface="+mj-ea"/>
                <a:cs typeface="+mj-cs"/>
              </a:rPr>
              <a:t>Software  Engineering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633239" y="3335873"/>
            <a:ext cx="5877522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15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Lecture : 13 </a:t>
            </a: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rgbClr val="FF0000"/>
                </a:solidFill>
                <a:latin typeface="Cambria" panose="02040503050406030204" pitchFamily="18" charset="0"/>
              </a:rPr>
              <a:t>Software design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761" y="233938"/>
            <a:ext cx="1249388" cy="121190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8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Modularization</a:t>
            </a:r>
            <a:endParaRPr lang="en-US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10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891957"/>
            <a:ext cx="84582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0000"/>
                </a:solidFill>
              </a:rPr>
              <a:t>Modularization</a:t>
            </a:r>
            <a:r>
              <a:rPr lang="en-US" sz="2200" dirty="0">
                <a:solidFill>
                  <a:srgbClr val="000000"/>
                </a:solidFill>
              </a:rPr>
              <a:t> is a technique to divide a software system into multiple discrete and independent modules, which are expected to be capable of carrying out task(s) </a:t>
            </a:r>
            <a:r>
              <a:rPr lang="en-US" sz="2200" b="1" dirty="0">
                <a:solidFill>
                  <a:srgbClr val="000000"/>
                </a:solidFill>
              </a:rPr>
              <a:t>independently. </a:t>
            </a:r>
            <a:r>
              <a:rPr lang="en-US" sz="2200" dirty="0">
                <a:solidFill>
                  <a:srgbClr val="000000"/>
                </a:solidFill>
              </a:rPr>
              <a:t>These modules may work as basic constructs for the entire software</a:t>
            </a:r>
            <a:r>
              <a:rPr lang="en-US" sz="2200" dirty="0" smtClean="0">
                <a:solidFill>
                  <a:srgbClr val="000000"/>
                </a:solidFill>
              </a:rPr>
              <a:t>.</a:t>
            </a:r>
          </a:p>
          <a:p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b="1" dirty="0"/>
              <a:t>Advantage of modularization</a:t>
            </a:r>
            <a:r>
              <a:rPr lang="en-US" sz="2200" b="1" dirty="0" smtClean="0"/>
              <a:t>:</a:t>
            </a:r>
            <a:endParaRPr lang="en-US" sz="22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/>
              <a:t>Smaller components are easier to maintain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/>
              <a:t>Program can be divided based on functional aspects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/>
              <a:t>Desired level of abstraction can be brought in the program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/>
              <a:t>Components with high cohesion can be re-used again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/>
              <a:t>Concurrent execution can be made possible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/>
              <a:t>Desired from security aspect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7969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of Design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11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778686"/>
            <a:ext cx="746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To design a system, there are two possible approaches: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Top-down Approach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Bottom-up Approach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887" y="2196296"/>
            <a:ext cx="4522577" cy="23962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6296"/>
            <a:ext cx="4372661" cy="23962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32016" y="4717462"/>
            <a:ext cx="2477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Top-down Approach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75299" y="4717462"/>
            <a:ext cx="259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Bottom-up Approach</a:t>
            </a:r>
          </a:p>
        </p:txBody>
      </p:sp>
    </p:spTree>
    <p:extLst>
      <p:ext uri="{BB962C8B-B14F-4D97-AF65-F5344CB8AC3E}">
        <p14:creationId xmlns:p14="http://schemas.microsoft.com/office/powerpoint/2010/main" val="34864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Coupling and Cohesion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580124"/>
            <a:ext cx="8839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solidFill>
                  <a:srgbClr val="610B4B"/>
                </a:solidFill>
              </a:rPr>
              <a:t>Module Coupling</a:t>
            </a:r>
          </a:p>
          <a:p>
            <a:pPr algn="just"/>
            <a:r>
              <a:rPr lang="en-US" sz="2200" dirty="0">
                <a:solidFill>
                  <a:srgbClr val="000000"/>
                </a:solidFill>
              </a:rPr>
              <a:t>In software engineering, Coupling is measured by the number of relations between the modules. </a:t>
            </a:r>
            <a:r>
              <a:rPr lang="en-US" sz="2200" dirty="0" smtClean="0">
                <a:solidFill>
                  <a:srgbClr val="000000"/>
                </a:solidFill>
              </a:rPr>
              <a:t>That means, the </a:t>
            </a:r>
            <a:r>
              <a:rPr lang="en-US" sz="2200" dirty="0">
                <a:solidFill>
                  <a:srgbClr val="000000"/>
                </a:solidFill>
              </a:rPr>
              <a:t>coupling is the degree of interdependence between software modules. </a:t>
            </a:r>
          </a:p>
          <a:p>
            <a:pPr algn="just"/>
            <a:r>
              <a:rPr lang="en-US" sz="2200" dirty="0" smtClean="0">
                <a:solidFill>
                  <a:srgbClr val="000000"/>
                </a:solidFill>
              </a:rPr>
              <a:t>A </a:t>
            </a:r>
            <a:r>
              <a:rPr lang="en-US" sz="2200" dirty="0">
                <a:solidFill>
                  <a:srgbClr val="000000"/>
                </a:solidFill>
              </a:rPr>
              <a:t>good design is the one that has low coupling. </a:t>
            </a:r>
            <a:endParaRPr lang="en-US" sz="2200" dirty="0" smtClean="0">
              <a:solidFill>
                <a:srgbClr val="000000"/>
              </a:solidFill>
            </a:endParaRPr>
          </a:p>
          <a:p>
            <a:pPr algn="just"/>
            <a:endParaRPr lang="en-US" sz="22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8" y="2703782"/>
            <a:ext cx="70104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Coupling and Cohesion</a:t>
            </a:r>
            <a:endParaRPr lang="en-US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580124"/>
            <a:ext cx="8839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Types of Module Coupling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2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2200" y="6428937"/>
            <a:ext cx="487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https://www.javatpoint.com/software-engineering-coupling-and-cohesion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222934"/>
            <a:ext cx="8610600" cy="496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5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Coupling and Cohesion</a:t>
            </a:r>
            <a:endParaRPr lang="en-US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536" y="685800"/>
            <a:ext cx="88392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Module Cohesion</a:t>
            </a:r>
          </a:p>
          <a:p>
            <a:r>
              <a:rPr lang="en-US" dirty="0" smtClean="0"/>
              <a:t>cohesion </a:t>
            </a:r>
            <a:r>
              <a:rPr lang="en-US" dirty="0"/>
              <a:t>defines to the degree to which the elements of a module belong together. Thus, cohesion measures the strength of relationships between pieces of functionality within a given module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8" y="1781193"/>
            <a:ext cx="5638800" cy="4699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14600" y="6544651"/>
            <a:ext cx="487834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/>
              <a:t>https://www.javatpoint.com/software-engineering-coupling-and-cohesion</a:t>
            </a:r>
          </a:p>
        </p:txBody>
      </p:sp>
    </p:spTree>
    <p:extLst>
      <p:ext uri="{BB962C8B-B14F-4D97-AF65-F5344CB8AC3E}">
        <p14:creationId xmlns:p14="http://schemas.microsoft.com/office/powerpoint/2010/main" val="398333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Coupling vs Cohesion</a:t>
            </a:r>
            <a:endParaRPr lang="en-US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15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034880"/>
              </p:ext>
            </p:extLst>
          </p:nvPr>
        </p:nvGraphicFramePr>
        <p:xfrm>
          <a:off x="29117" y="929714"/>
          <a:ext cx="9087940" cy="524248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543970">
                  <a:extLst>
                    <a:ext uri="{9D8B030D-6E8A-4147-A177-3AD203B41FA5}">
                      <a16:colId xmlns:a16="http://schemas.microsoft.com/office/drawing/2014/main" val="3592529655"/>
                    </a:ext>
                  </a:extLst>
                </a:gridCol>
                <a:gridCol w="4543970">
                  <a:extLst>
                    <a:ext uri="{9D8B030D-6E8A-4147-A177-3AD203B41FA5}">
                      <a16:colId xmlns:a16="http://schemas.microsoft.com/office/drawing/2014/main" val="3593695136"/>
                    </a:ext>
                  </a:extLst>
                </a:gridCol>
              </a:tblGrid>
              <a:tr h="51549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</a:rPr>
                        <a:t>Coupling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3512" marR="113512" marT="113512" marB="11351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</a:rPr>
                        <a:t>Cohesion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3512" marR="113512" marT="113512" marB="113512"/>
                </a:tc>
                <a:extLst>
                  <a:ext uri="{0D108BD9-81ED-4DB2-BD59-A6C34878D82A}">
                    <a16:rowId xmlns:a16="http://schemas.microsoft.com/office/drawing/2014/main" val="3338724583"/>
                  </a:ext>
                </a:extLst>
              </a:tr>
              <a:tr h="71974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Coupling is also called Inter-Module Binding.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5674" marR="75674" marT="75674" marB="756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Cohesion is also called Intra-Module Binding.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5674" marR="75674" marT="75674" marB="75674"/>
                </a:tc>
                <a:extLst>
                  <a:ext uri="{0D108BD9-81ED-4DB2-BD59-A6C34878D82A}">
                    <a16:rowId xmlns:a16="http://schemas.microsoft.com/office/drawing/2014/main" val="1516230411"/>
                  </a:ext>
                </a:extLst>
              </a:tr>
              <a:tr h="71974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Coupling shows the relationships between modules.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5674" marR="75674" marT="75674" marB="756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Cohesion shows the relationship within the module.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5674" marR="75674" marT="75674" marB="75674"/>
                </a:tc>
                <a:extLst>
                  <a:ext uri="{0D108BD9-81ED-4DB2-BD59-A6C34878D82A}">
                    <a16:rowId xmlns:a16="http://schemas.microsoft.com/office/drawing/2014/main" val="198229930"/>
                  </a:ext>
                </a:extLst>
              </a:tr>
              <a:tr h="100181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Coupling shows the relative independence between the modules.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5674" marR="75674" marT="75674" marB="756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Cohesion shows the module's relative functional strength.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5674" marR="75674" marT="75674" marB="75674"/>
                </a:tc>
                <a:extLst>
                  <a:ext uri="{0D108BD9-81ED-4DB2-BD59-A6C34878D82A}">
                    <a16:rowId xmlns:a16="http://schemas.microsoft.com/office/drawing/2014/main" val="1177569468"/>
                  </a:ext>
                </a:extLst>
              </a:tr>
              <a:tr h="156593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While creating, you should aim for low coupling, i.e., dependency among modules should be less.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5674" marR="75674" marT="75674" marB="756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While creating you should aim for high cohesion, i.e., a cohesive component/ module focuses on a single function (i.e., single-mindedness) with little interaction with other modules of the system.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5674" marR="75674" marT="75674" marB="75674"/>
                </a:tc>
                <a:extLst>
                  <a:ext uri="{0D108BD9-81ED-4DB2-BD59-A6C34878D82A}">
                    <a16:rowId xmlns:a16="http://schemas.microsoft.com/office/drawing/2014/main" val="1425295772"/>
                  </a:ext>
                </a:extLst>
              </a:tr>
              <a:tr h="71974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 coupling, modules are linked to the other modules.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5674" marR="75674" marT="75674" marB="756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In cohesion, the module focuses on a single thing.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5674" marR="75674" marT="75674" marB="75674"/>
                </a:tc>
                <a:extLst>
                  <a:ext uri="{0D108BD9-81ED-4DB2-BD59-A6C34878D82A}">
                    <a16:rowId xmlns:a16="http://schemas.microsoft.com/office/drawing/2014/main" val="1485855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7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442CBDB-4699-4E2B-80AF-540B19877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63" y="1371600"/>
            <a:ext cx="4829696" cy="2343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C8A73A-14F4-43C6-8E31-9819981E0325}"/>
              </a:ext>
            </a:extLst>
          </p:cNvPr>
          <p:cNvSpPr txBox="1"/>
          <p:nvPr/>
        </p:nvSpPr>
        <p:spPr bwMode="auto">
          <a:xfrm>
            <a:off x="2086235" y="4171952"/>
            <a:ext cx="5343525" cy="110799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Thanks to All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32DBB-99E4-4868-92CA-A8BD5B86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Outlines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838053"/>
            <a:ext cx="7620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 fontAlgn="base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</a:pPr>
            <a:r>
              <a:rPr lang="en-US" sz="2000" b="1" dirty="0">
                <a:solidFill>
                  <a:prstClr val="black"/>
                </a:solidFill>
                <a:ea typeface="ＭＳ Ｐゴシック" charset="-128"/>
                <a:cs typeface="Arial"/>
              </a:rPr>
              <a:t>Software </a:t>
            </a:r>
            <a:r>
              <a:rPr lang="en-US" sz="2000" b="1" dirty="0" smtClean="0">
                <a:solidFill>
                  <a:prstClr val="black"/>
                </a:solidFill>
                <a:ea typeface="ＭＳ Ｐゴシック" charset="-128"/>
                <a:cs typeface="Arial"/>
              </a:rPr>
              <a:t>design</a:t>
            </a:r>
          </a:p>
          <a:p>
            <a:pPr marL="342900" lvl="0" indent="-342900" defTabSz="457200" fontAlgn="base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</a:pPr>
            <a:r>
              <a:rPr lang="en-US" sz="2000" b="1" dirty="0">
                <a:solidFill>
                  <a:prstClr val="black"/>
                </a:solidFill>
                <a:ea typeface="ＭＳ Ｐゴシック" charset="-128"/>
                <a:cs typeface="Arial"/>
              </a:rPr>
              <a:t> Design </a:t>
            </a:r>
            <a:r>
              <a:rPr lang="en-US" sz="2000" b="1" dirty="0" smtClean="0">
                <a:solidFill>
                  <a:prstClr val="black"/>
                </a:solidFill>
                <a:ea typeface="ＭＳ Ｐゴシック" charset="-128"/>
                <a:cs typeface="Arial"/>
              </a:rPr>
              <a:t>Principles</a:t>
            </a:r>
          </a:p>
          <a:p>
            <a:pPr marL="342900" lvl="0" indent="-342900" defTabSz="457200" fontAlgn="base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</a:pPr>
            <a:r>
              <a:rPr lang="en-US" sz="2000" b="1" dirty="0">
                <a:solidFill>
                  <a:prstClr val="black"/>
                </a:solidFill>
                <a:ea typeface="ＭＳ Ｐゴシック" charset="-128"/>
                <a:cs typeface="Arial"/>
              </a:rPr>
              <a:t>Strategy of </a:t>
            </a:r>
            <a:r>
              <a:rPr lang="en-US" sz="2000" b="1" dirty="0" smtClean="0">
                <a:solidFill>
                  <a:prstClr val="black"/>
                </a:solidFill>
                <a:ea typeface="ＭＳ Ｐゴシック" charset="-128"/>
                <a:cs typeface="Arial"/>
              </a:rPr>
              <a:t>Design</a:t>
            </a:r>
          </a:p>
          <a:p>
            <a:pPr marL="342900" lvl="0" indent="-342900" defTabSz="457200" fontAlgn="base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</a:pPr>
            <a:r>
              <a:rPr lang="en-US" sz="2000" b="1" dirty="0">
                <a:solidFill>
                  <a:prstClr val="black"/>
                </a:solidFill>
                <a:ea typeface="ＭＳ Ｐゴシック" charset="-128"/>
                <a:cs typeface="Arial"/>
              </a:rPr>
              <a:t>Coupling and </a:t>
            </a:r>
            <a:r>
              <a:rPr lang="en-US" sz="2000" b="1" dirty="0" smtClean="0">
                <a:solidFill>
                  <a:prstClr val="black"/>
                </a:solidFill>
                <a:ea typeface="ＭＳ Ｐゴシック" charset="-128"/>
                <a:cs typeface="Arial"/>
              </a:rPr>
              <a:t>Cohesion</a:t>
            </a:r>
          </a:p>
          <a:p>
            <a:pPr marL="342900" lvl="0" indent="-342900" defTabSz="457200" fontAlgn="base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</a:pPr>
            <a:r>
              <a:rPr lang="en-US" sz="2000" b="1" dirty="0">
                <a:solidFill>
                  <a:prstClr val="black"/>
                </a:solidFill>
                <a:ea typeface="ＭＳ Ｐゴシック" charset="-128"/>
                <a:cs typeface="Arial"/>
              </a:rPr>
              <a:t>Architectural </a:t>
            </a:r>
            <a:r>
              <a:rPr lang="en-US" sz="2000" b="1" dirty="0" smtClean="0">
                <a:solidFill>
                  <a:prstClr val="black"/>
                </a:solidFill>
                <a:ea typeface="ＭＳ Ｐゴシック" charset="-128"/>
                <a:cs typeface="Arial"/>
              </a:rPr>
              <a:t>Design</a:t>
            </a:r>
          </a:p>
          <a:p>
            <a:pPr marL="342900" lvl="0" indent="-342900" defTabSz="457200" fontAlgn="base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</a:pPr>
            <a:r>
              <a:rPr lang="en-US" sz="2000" b="1" dirty="0">
                <a:solidFill>
                  <a:prstClr val="black"/>
                </a:solidFill>
                <a:ea typeface="ＭＳ Ｐゴシック" charset="-128"/>
                <a:cs typeface="Arial"/>
              </a:rPr>
              <a:t>Abstract machine (layered) </a:t>
            </a:r>
            <a:r>
              <a:rPr lang="en-US" sz="2000" b="1" dirty="0" smtClean="0">
                <a:solidFill>
                  <a:prstClr val="black"/>
                </a:solidFill>
                <a:ea typeface="ＭＳ Ｐゴシック" charset="-128"/>
                <a:cs typeface="Arial"/>
              </a:rPr>
              <a:t>Design</a:t>
            </a:r>
          </a:p>
          <a:p>
            <a:pPr marL="342900" lvl="0" indent="-342900" defTabSz="457200" fontAlgn="base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</a:pPr>
            <a:r>
              <a:rPr lang="en-US" sz="2000" b="1" dirty="0" smtClean="0">
                <a:solidFill>
                  <a:prstClr val="black"/>
                </a:solidFill>
                <a:ea typeface="ＭＳ Ｐゴシック" charset="-128"/>
                <a:cs typeface="Arial"/>
              </a:rPr>
              <a:t>Distributed </a:t>
            </a:r>
            <a:r>
              <a:rPr lang="en-US" sz="2000" b="1" dirty="0">
                <a:solidFill>
                  <a:prstClr val="black"/>
                </a:solidFill>
                <a:ea typeface="ＭＳ Ｐゴシック" charset="-128"/>
                <a:cs typeface="Arial"/>
              </a:rPr>
              <a:t>Systems </a:t>
            </a:r>
            <a:r>
              <a:rPr lang="en-US" sz="2000" b="1" dirty="0" smtClean="0">
                <a:solidFill>
                  <a:prstClr val="black"/>
                </a:solidFill>
                <a:ea typeface="ＭＳ Ｐゴシック" charset="-128"/>
                <a:cs typeface="Arial"/>
              </a:rPr>
              <a:t>Architectures</a:t>
            </a:r>
          </a:p>
          <a:p>
            <a:pPr marL="342900" lvl="0" indent="-342900" defTabSz="457200" fontAlgn="base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</a:pPr>
            <a:r>
              <a:rPr lang="en-US" sz="2000" b="1" dirty="0">
                <a:solidFill>
                  <a:prstClr val="black"/>
                </a:solidFill>
                <a:ea typeface="ＭＳ Ｐゴシック" charset="-128"/>
                <a:cs typeface="Arial"/>
              </a:rPr>
              <a:t>Client-Server </a:t>
            </a:r>
            <a:r>
              <a:rPr lang="en-US" sz="2000" b="1" dirty="0" smtClean="0">
                <a:solidFill>
                  <a:prstClr val="black"/>
                </a:solidFill>
                <a:ea typeface="ＭＳ Ｐゴシック" charset="-128"/>
                <a:cs typeface="Arial"/>
              </a:rPr>
              <a:t>Architecture</a:t>
            </a:r>
          </a:p>
          <a:p>
            <a:pPr marL="342900" lvl="0" indent="-342900" defTabSz="457200" fontAlgn="base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</a:pPr>
            <a:r>
              <a:rPr lang="en-US" sz="2000" b="1" dirty="0">
                <a:solidFill>
                  <a:prstClr val="black"/>
                </a:solidFill>
                <a:ea typeface="ＭＳ Ｐゴシック" charset="-128"/>
                <a:cs typeface="Arial"/>
              </a:rPr>
              <a:t>Broker Architectural </a:t>
            </a:r>
            <a:r>
              <a:rPr lang="en-US" sz="2000" b="1" dirty="0" smtClean="0">
                <a:solidFill>
                  <a:prstClr val="black"/>
                </a:solidFill>
                <a:ea typeface="ＭＳ Ｐゴシック" charset="-128"/>
                <a:cs typeface="Arial"/>
              </a:rPr>
              <a:t>Style : CORBA</a:t>
            </a:r>
          </a:p>
          <a:p>
            <a:pPr marL="342900" lvl="0" indent="-342900" defTabSz="457200" fontAlgn="base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</a:pPr>
            <a:r>
              <a:rPr lang="en-US" sz="2000" b="1" dirty="0">
                <a:solidFill>
                  <a:prstClr val="black"/>
                </a:solidFill>
                <a:ea typeface="ＭＳ Ｐゴシック" charset="-128"/>
                <a:cs typeface="Arial"/>
              </a:rPr>
              <a:t>Service-Oriented Architecture (SOA</a:t>
            </a:r>
            <a:r>
              <a:rPr lang="en-US" sz="2000" b="1" dirty="0" smtClean="0">
                <a:solidFill>
                  <a:prstClr val="black"/>
                </a:solidFill>
                <a:ea typeface="ＭＳ Ｐゴシック" charset="-128"/>
                <a:cs typeface="Arial"/>
              </a:rPr>
              <a:t>)</a:t>
            </a:r>
          </a:p>
          <a:p>
            <a:pPr marL="342900" lvl="0" indent="-342900" defTabSz="457200" fontAlgn="base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</a:pPr>
            <a:endParaRPr lang="en-US" sz="2000" b="1" dirty="0">
              <a:solidFill>
                <a:prstClr val="black"/>
              </a:solidFill>
              <a:ea typeface="ＭＳ Ｐゴシック" charset="-128"/>
              <a:cs typeface="Arial"/>
            </a:endParaRPr>
          </a:p>
          <a:p>
            <a:pPr marL="342900" lvl="0" indent="-342900" defTabSz="457200" fontAlgn="base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</a:pPr>
            <a:endParaRPr lang="en-US" sz="2000" b="1" dirty="0" smtClean="0">
              <a:solidFill>
                <a:prstClr val="black"/>
              </a:solidFill>
              <a:ea typeface="ＭＳ Ｐゴシック" charset="-128"/>
              <a:cs typeface="Arial"/>
            </a:endParaRPr>
          </a:p>
          <a:p>
            <a:pPr marL="342900" lvl="0" indent="-342900" defTabSz="457200" fontAlgn="base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</a:pPr>
            <a:endParaRPr lang="en-US" sz="2000" b="1" dirty="0" smtClean="0">
              <a:solidFill>
                <a:prstClr val="black"/>
              </a:solidFill>
              <a:ea typeface="ＭＳ Ｐゴシック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861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design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632" y="685800"/>
            <a:ext cx="8764851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fontAlgn="base">
              <a:spcBef>
                <a:spcPts val="600"/>
              </a:spcBef>
              <a:spcAft>
                <a:spcPts val="600"/>
              </a:spcAft>
            </a:pPr>
            <a:r>
              <a:rPr lang="en-US" sz="2200" b="1" dirty="0" smtClean="0"/>
              <a:t>What is Software design ? </a:t>
            </a:r>
          </a:p>
          <a:p>
            <a:pPr marL="342900" lvl="0" indent="-342900" defTabSz="457200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 smtClean="0"/>
              <a:t>Software design is a process to </a:t>
            </a:r>
            <a:r>
              <a:rPr lang="en-US" sz="2200" b="1" dirty="0" smtClean="0"/>
              <a:t>transform user requirement</a:t>
            </a:r>
            <a:r>
              <a:rPr lang="en-US" sz="2200" dirty="0" smtClean="0"/>
              <a:t>s into some suitable form, which helps the programmer in </a:t>
            </a:r>
            <a:r>
              <a:rPr lang="en-US" sz="2200" b="1" dirty="0" smtClean="0"/>
              <a:t>software coding and implementation.</a:t>
            </a:r>
          </a:p>
          <a:p>
            <a:pPr marL="342900" lvl="0" indent="-342900" defTabSz="457200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 smtClean="0"/>
              <a:t>Software design is the first step in SDLC (Software Design Life Cycle), which moves the concentration from </a:t>
            </a:r>
            <a:r>
              <a:rPr lang="en-US" sz="2200" b="1" dirty="0" smtClean="0"/>
              <a:t>problem domain to solution domain.</a:t>
            </a:r>
            <a:r>
              <a:rPr lang="en-US" sz="2200" dirty="0" smtClean="0"/>
              <a:t> It tries to specify how to fulfill the requirements mentioned in SRS.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8" y="5105832"/>
            <a:ext cx="9040858" cy="12954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362200" y="5105832"/>
            <a:ext cx="1828800" cy="1387062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7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Software Design</a:t>
            </a:r>
            <a:endParaRPr lang="en-US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37" y="1397225"/>
            <a:ext cx="7970842" cy="441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6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Software Design</a:t>
            </a:r>
            <a:endParaRPr lang="en-US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5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7029" y="713221"/>
            <a:ext cx="8736058" cy="5620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rgbClr val="610B38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of Software Design</a:t>
            </a: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Following are the purposes of Software design: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30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Correctness: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design should be correct as per requirement.</a:t>
            </a:r>
            <a:endParaRPr lang="en-GB" sz="240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30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Completeness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design should have all components like data structures, modules, and external interfaces, etc.</a:t>
            </a:r>
            <a:endParaRPr lang="en-GB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30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Efficiency: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Resources should be used efficiently by the program.</a:t>
            </a:r>
            <a:endParaRPr lang="en-GB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30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Flexibility: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Able to modify on changing needs.</a:t>
            </a:r>
            <a:endParaRPr lang="en-GB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30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Consistency: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should not be any inconsistency in the design.</a:t>
            </a:r>
            <a:endParaRPr lang="en-GB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30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Maintainability: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The design should be so simple so that it can be easily maintainable by other designers.</a:t>
            </a:r>
            <a:endParaRPr lang="en-GB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47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Design Levels</a:t>
            </a:r>
            <a:endParaRPr lang="en-US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6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875685"/>
            <a:ext cx="858365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Software design yields three levels of results</a:t>
            </a:r>
            <a:r>
              <a:rPr lang="en-US" sz="2800" dirty="0" smtClean="0">
                <a:solidFill>
                  <a:srgbClr val="000000"/>
                </a:solidFill>
              </a:rPr>
              <a:t>:</a:t>
            </a:r>
          </a:p>
          <a:p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000" b="1" dirty="0"/>
              <a:t>Architectural Design </a:t>
            </a:r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</a:t>
            </a:r>
            <a:r>
              <a:rPr lang="en-US" sz="2000" dirty="0" smtClean="0"/>
              <a:t>ighest </a:t>
            </a:r>
            <a:r>
              <a:rPr lang="en-US" sz="2000" dirty="0"/>
              <a:t>abstract version of the system. 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identifies the software as a system with many components interacting with each other. 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</a:t>
            </a:r>
            <a:r>
              <a:rPr lang="en-US" sz="2000" dirty="0" smtClean="0"/>
              <a:t>esigners </a:t>
            </a:r>
            <a:r>
              <a:rPr lang="en-US" sz="2000" dirty="0"/>
              <a:t>get the idea of proposed solution domain</a:t>
            </a:r>
            <a:r>
              <a:rPr lang="en-US" sz="2000" dirty="0" smtClean="0"/>
              <a:t>.</a:t>
            </a:r>
          </a:p>
          <a:p>
            <a:endParaRPr lang="en-US" sz="2000" b="1" dirty="0" smtClean="0"/>
          </a:p>
          <a:p>
            <a:r>
              <a:rPr lang="en-US" sz="2000" b="1" dirty="0"/>
              <a:t>High-level </a:t>
            </a:r>
            <a:r>
              <a:rPr lang="en-US" sz="2000" b="1" dirty="0" smtClean="0"/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</a:t>
            </a:r>
            <a:r>
              <a:rPr lang="en-US" sz="2000" dirty="0" smtClean="0"/>
              <a:t>reaks </a:t>
            </a:r>
            <a:r>
              <a:rPr lang="en-US" sz="2000" dirty="0"/>
              <a:t>the ‘single entity-multiple component’ concept of architectural design into less-abstracted view of sub-systems and modules and depicts their interaction with each other. </a:t>
            </a:r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/>
              <a:t>Detailed </a:t>
            </a:r>
            <a:r>
              <a:rPr lang="en-US" sz="2000" b="1" dirty="0" smtClean="0"/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Detailed design deals with the implementation part of what is seen as a system and its sub-systems in the previous two designs</a:t>
            </a:r>
          </a:p>
        </p:txBody>
      </p:sp>
    </p:spTree>
    <p:extLst>
      <p:ext uri="{BB962C8B-B14F-4D97-AF65-F5344CB8AC3E}">
        <p14:creationId xmlns:p14="http://schemas.microsoft.com/office/powerpoint/2010/main" val="397155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Design Principles</a:t>
            </a:r>
            <a:endParaRPr lang="en-US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7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950987"/>
            <a:ext cx="8229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Design </a:t>
            </a:r>
            <a:r>
              <a:rPr lang="en-US" sz="2000" dirty="0">
                <a:solidFill>
                  <a:srgbClr val="FF0000"/>
                </a:solidFill>
              </a:rPr>
              <a:t>is not coding</a:t>
            </a:r>
            <a:r>
              <a:rPr lang="en-US" sz="2000" dirty="0">
                <a:solidFill>
                  <a:srgbClr val="000000"/>
                </a:solidFill>
              </a:rPr>
              <a:t>, coding </a:t>
            </a:r>
            <a:r>
              <a:rPr lang="en-US" sz="2000" dirty="0">
                <a:solidFill>
                  <a:srgbClr val="FF0000"/>
                </a:solidFill>
              </a:rPr>
              <a:t>is not design.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The </a:t>
            </a:r>
            <a:r>
              <a:rPr lang="en-US" sz="2000" dirty="0">
                <a:solidFill>
                  <a:srgbClr val="000000"/>
                </a:solidFill>
              </a:rPr>
              <a:t>design should be </a:t>
            </a:r>
            <a:r>
              <a:rPr lang="en-US" sz="2000" dirty="0">
                <a:solidFill>
                  <a:srgbClr val="FF0000"/>
                </a:solidFill>
              </a:rPr>
              <a:t>traceable </a:t>
            </a:r>
            <a:r>
              <a:rPr lang="en-US" sz="2000" dirty="0">
                <a:solidFill>
                  <a:srgbClr val="000000"/>
                </a:solidFill>
              </a:rPr>
              <a:t>to the analysis model.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The </a:t>
            </a:r>
            <a:r>
              <a:rPr lang="en-US" sz="2000" dirty="0">
                <a:solidFill>
                  <a:srgbClr val="000000"/>
                </a:solidFill>
              </a:rPr>
              <a:t>design should </a:t>
            </a:r>
            <a:r>
              <a:rPr lang="en-US" sz="2000" dirty="0">
                <a:solidFill>
                  <a:srgbClr val="FF0000"/>
                </a:solidFill>
              </a:rPr>
              <a:t>not reinvent the wheel</a:t>
            </a:r>
            <a:r>
              <a:rPr lang="en-US" sz="2000" dirty="0">
                <a:solidFill>
                  <a:srgbClr val="000000"/>
                </a:solidFill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The </a:t>
            </a:r>
            <a:r>
              <a:rPr lang="en-US" sz="2000" dirty="0">
                <a:solidFill>
                  <a:srgbClr val="000000"/>
                </a:solidFill>
              </a:rPr>
              <a:t>design should “</a:t>
            </a:r>
            <a:r>
              <a:rPr lang="en-US" sz="2000" dirty="0">
                <a:solidFill>
                  <a:srgbClr val="FF0000"/>
                </a:solidFill>
              </a:rPr>
              <a:t>minimize the intellectual distance</a:t>
            </a:r>
            <a:r>
              <a:rPr lang="en-US" sz="2000" dirty="0">
                <a:solidFill>
                  <a:srgbClr val="000000"/>
                </a:solidFill>
              </a:rPr>
              <a:t>” between the software and </a:t>
            </a:r>
            <a:r>
              <a:rPr lang="en-US" sz="2000" dirty="0" smtClean="0">
                <a:solidFill>
                  <a:srgbClr val="000000"/>
                </a:solidFill>
              </a:rPr>
              <a:t>the </a:t>
            </a:r>
            <a:r>
              <a:rPr lang="en-US" sz="2000" dirty="0">
                <a:solidFill>
                  <a:srgbClr val="000000"/>
                </a:solidFill>
              </a:rPr>
              <a:t>problem as it exists in the real world.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The </a:t>
            </a:r>
            <a:r>
              <a:rPr lang="en-US" sz="2000" dirty="0">
                <a:solidFill>
                  <a:srgbClr val="000000"/>
                </a:solidFill>
              </a:rPr>
              <a:t>design should exhibit </a:t>
            </a:r>
            <a:r>
              <a:rPr lang="en-US" sz="2000" dirty="0">
                <a:solidFill>
                  <a:srgbClr val="FF0000"/>
                </a:solidFill>
              </a:rPr>
              <a:t>uniformity and integration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The </a:t>
            </a:r>
            <a:r>
              <a:rPr lang="en-US" sz="2000" dirty="0">
                <a:solidFill>
                  <a:srgbClr val="000000"/>
                </a:solidFill>
              </a:rPr>
              <a:t>design should be </a:t>
            </a:r>
            <a:r>
              <a:rPr lang="en-US" sz="2000" dirty="0">
                <a:solidFill>
                  <a:srgbClr val="FF0000"/>
                </a:solidFill>
              </a:rPr>
              <a:t>structured to accommodate cha</a:t>
            </a:r>
            <a:r>
              <a:rPr lang="en-US" sz="2000" dirty="0">
                <a:solidFill>
                  <a:srgbClr val="000000"/>
                </a:solidFill>
              </a:rPr>
              <a:t>nge.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The </a:t>
            </a:r>
            <a:r>
              <a:rPr lang="en-US" sz="2000" dirty="0">
                <a:solidFill>
                  <a:srgbClr val="000000"/>
                </a:solidFill>
              </a:rPr>
              <a:t>design should be structured to degrade gently, even when aberrant data, </a:t>
            </a:r>
            <a:r>
              <a:rPr lang="en-US" sz="2000" dirty="0" smtClean="0">
                <a:solidFill>
                  <a:srgbClr val="000000"/>
                </a:solidFill>
              </a:rPr>
              <a:t>events</a:t>
            </a:r>
            <a:r>
              <a:rPr lang="en-US" sz="2000" dirty="0">
                <a:solidFill>
                  <a:srgbClr val="000000"/>
                </a:solidFill>
              </a:rPr>
              <a:t>, or operating conditions are encountered.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The </a:t>
            </a:r>
            <a:r>
              <a:rPr lang="en-US" sz="2000" dirty="0">
                <a:solidFill>
                  <a:srgbClr val="000000"/>
                </a:solidFill>
              </a:rPr>
              <a:t>design should be assessed for quality as it is being created, not after the fact.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The </a:t>
            </a:r>
            <a:r>
              <a:rPr lang="en-US" sz="2000" dirty="0">
                <a:solidFill>
                  <a:srgbClr val="000000"/>
                </a:solidFill>
              </a:rPr>
              <a:t>design should be reviewed to minimize conceptual (semantic) errors.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951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Design Principles</a:t>
            </a:r>
            <a:endParaRPr lang="en-US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8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950987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Software design principles are concerned with providing means to handle the complexity of the design process effectively.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20" y="1803885"/>
            <a:ext cx="8004359" cy="448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1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Design Principles</a:t>
            </a:r>
            <a:endParaRPr lang="en-US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9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558" y="864799"/>
            <a:ext cx="8763000" cy="5360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610B4B"/>
                </a:solidFill>
                <a:ea typeface="Times New Roman" panose="02020603050405020304" pitchFamily="18" charset="0"/>
              </a:rPr>
              <a:t>Problem Partitioning</a:t>
            </a:r>
            <a:endParaRPr lang="en-GB" sz="2200" b="1" dirty="0">
              <a:ea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For small problem, we can handle the entire problem at once </a:t>
            </a:r>
            <a:endParaRPr lang="en-US" sz="2200" dirty="0" smtClean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but </a:t>
            </a: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for the significant problem, divide the problems and conquer the problem it means to divide the problem into smaller pieces so that each piece can be captured separately</a:t>
            </a:r>
            <a:r>
              <a:rPr lang="en-US" sz="22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.</a:t>
            </a:r>
          </a:p>
          <a:p>
            <a:endParaRPr lang="en-US" sz="22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endParaRPr lang="en-GB" sz="2200" dirty="0">
              <a:ea typeface="Times New Roman" panose="02020603050405020304" pitchFamily="18" charset="0"/>
            </a:endParaRPr>
          </a:p>
          <a:p>
            <a:pPr>
              <a:lnSpc>
                <a:spcPts val="156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610B4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Benefits of Problem Partitioning</a:t>
            </a:r>
            <a:endParaRPr lang="en-GB" sz="2200" b="1" dirty="0">
              <a:solidFill>
                <a:srgbClr val="1F3763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75"/>
              </a:lnSpc>
              <a:spcBef>
                <a:spcPts val="30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Software is easy to understand</a:t>
            </a:r>
            <a:endParaRPr lang="en-GB" sz="2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75"/>
              </a:lnSpc>
              <a:spcBef>
                <a:spcPts val="30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Software becomes simple</a:t>
            </a:r>
            <a:endParaRPr lang="en-GB" sz="2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75"/>
              </a:lnSpc>
              <a:spcBef>
                <a:spcPts val="30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Software is easy to test</a:t>
            </a:r>
            <a:endParaRPr lang="en-GB" sz="2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75"/>
              </a:lnSpc>
              <a:spcBef>
                <a:spcPts val="30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Software is easy to modify</a:t>
            </a:r>
            <a:endParaRPr lang="en-GB" sz="2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75"/>
              </a:lnSpc>
              <a:spcBef>
                <a:spcPts val="30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Software is easy to maintain</a:t>
            </a:r>
            <a:endParaRPr lang="en-GB" sz="2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75"/>
              </a:lnSpc>
              <a:spcBef>
                <a:spcPts val="30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Software is easy to </a:t>
            </a:r>
            <a:r>
              <a:rPr lang="en-US" sz="22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expand</a:t>
            </a:r>
          </a:p>
          <a:p>
            <a:pPr marL="342900" lvl="0" indent="-342900">
              <a:lnSpc>
                <a:spcPts val="1575"/>
              </a:lnSpc>
              <a:spcBef>
                <a:spcPts val="30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endParaRPr lang="en-US" sz="2400" dirty="0" smtClean="0">
              <a:solidFill>
                <a:srgbClr val="FF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575"/>
              </a:lnSpc>
              <a:spcBef>
                <a:spcPts val="30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000" b="1" dirty="0" smtClean="0">
                <a:solidFill>
                  <a:srgbClr val="FF0000"/>
                </a:solidFill>
              </a:rPr>
              <a:t>As the number of partition increases = Cost of partition and complexity increases</a:t>
            </a:r>
            <a:endParaRPr lang="en-GB" sz="2000" dirty="0">
              <a:solidFill>
                <a:srgbClr val="FF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0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7657</TotalTime>
  <Words>739</Words>
  <Application>Microsoft Office PowerPoint</Application>
  <PresentationFormat>On-screen Show (4:3)</PresentationFormat>
  <Paragraphs>132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1" baseType="lpstr">
      <vt:lpstr>ＭＳ Ｐゴシック</vt:lpstr>
      <vt:lpstr>Aharoni</vt:lpstr>
      <vt:lpstr>Arial</vt:lpstr>
      <vt:lpstr>Calibri</vt:lpstr>
      <vt:lpstr>Cambria</vt:lpstr>
      <vt:lpstr>Forte</vt:lpstr>
      <vt:lpstr>Helvetica</vt:lpstr>
      <vt:lpstr>Lucida Bright</vt:lpstr>
      <vt:lpstr>Lucida Calligraphy</vt:lpstr>
      <vt:lpstr>Times New Roman</vt:lpstr>
      <vt:lpstr>Times New Roman</vt:lpstr>
      <vt:lpstr>Verdana</vt:lpstr>
      <vt:lpstr>Verdana</vt:lpstr>
      <vt:lpstr>Wingdings</vt:lpstr>
      <vt:lpstr>SH_radial_light_grey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SlideHunter</dc:creator>
  <cp:lastModifiedBy>Fahad Ahmed</cp:lastModifiedBy>
  <cp:revision>685</cp:revision>
  <dcterms:created xsi:type="dcterms:W3CDTF">2014-02-03T19:53:25Z</dcterms:created>
  <dcterms:modified xsi:type="dcterms:W3CDTF">2020-09-07T14:05:34Z</dcterms:modified>
</cp:coreProperties>
</file>