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256" r:id="rId2"/>
    <p:sldId id="368" r:id="rId3"/>
    <p:sldId id="399" r:id="rId4"/>
    <p:sldId id="400" r:id="rId5"/>
    <p:sldId id="446" r:id="rId6"/>
    <p:sldId id="401" r:id="rId7"/>
    <p:sldId id="447" r:id="rId8"/>
    <p:sldId id="434" r:id="rId9"/>
    <p:sldId id="402" r:id="rId10"/>
    <p:sldId id="435" r:id="rId11"/>
    <p:sldId id="436" r:id="rId12"/>
    <p:sldId id="437" r:id="rId13"/>
    <p:sldId id="438" r:id="rId14"/>
    <p:sldId id="439" r:id="rId15"/>
    <p:sldId id="440" r:id="rId16"/>
    <p:sldId id="442" r:id="rId17"/>
    <p:sldId id="441" r:id="rId18"/>
    <p:sldId id="444" r:id="rId19"/>
    <p:sldId id="445" r:id="rId20"/>
    <p:sldId id="443" r:id="rId21"/>
    <p:sldId id="403" r:id="rId22"/>
    <p:sldId id="405" r:id="rId23"/>
    <p:sldId id="404" r:id="rId24"/>
    <p:sldId id="448" r:id="rId25"/>
    <p:sldId id="449" r:id="rId26"/>
    <p:sldId id="450" r:id="rId27"/>
    <p:sldId id="413" r:id="rId28"/>
    <p:sldId id="414" r:id="rId29"/>
    <p:sldId id="415" r:id="rId30"/>
    <p:sldId id="416" r:id="rId31"/>
    <p:sldId id="33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2B82"/>
    <a:srgbClr val="009900"/>
    <a:srgbClr val="28A010"/>
    <a:srgbClr val="339933"/>
    <a:srgbClr val="E4580A"/>
    <a:srgbClr val="91E509"/>
    <a:srgbClr val="72E509"/>
    <a:srgbClr val="00CC00"/>
    <a:srgbClr val="FFA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76173" autoAdjust="0"/>
  </p:normalViewPr>
  <p:slideViewPr>
    <p:cSldViewPr>
      <p:cViewPr varScale="1">
        <p:scale>
          <a:sx n="86" d="100"/>
          <a:sy n="86" d="100"/>
        </p:scale>
        <p:origin x="1056" y="6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9FF40-1E4B-4022-B095-5F1B0D419755}" type="datetimeFigureOut">
              <a:rPr lang="en-US" smtClean="0"/>
              <a:pPr/>
              <a:t>9/10/2020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0495F-B77E-4F9C-B54C-CC1559B68E8D}" type="slidenum">
              <a:rPr lang="en-US" smtClean="0"/>
              <a:pPr/>
              <a:t>‹#›</a:t>
            </a:fld>
            <a:endParaRPr lang="en-US" dirty="0"/>
          </a:p>
        </p:txBody>
      </p:sp>
    </p:spTree>
    <p:extLst>
      <p:ext uri="{BB962C8B-B14F-4D97-AF65-F5344CB8AC3E}">
        <p14:creationId xmlns:p14="http://schemas.microsoft.com/office/powerpoint/2010/main" val="330933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7"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0" indent="0" algn="ctr">
              <a:buNone/>
              <a:defRPr>
                <a:solidFill>
                  <a:schemeClr val="tx1">
                    <a:tint val="75000"/>
                  </a:schemeClr>
                </a:solidFill>
              </a:defRPr>
            </a:lvl5pPr>
            <a:lvl6pPr marL="1714289" indent="0" algn="ctr">
              <a:buNone/>
              <a:defRPr>
                <a:solidFill>
                  <a:schemeClr val="tx1">
                    <a:tint val="75000"/>
                  </a:schemeClr>
                </a:solidFill>
              </a:defRPr>
            </a:lvl6pPr>
            <a:lvl7pPr marL="2057144" indent="0" algn="ctr">
              <a:buNone/>
              <a:defRPr>
                <a:solidFill>
                  <a:schemeClr val="tx1">
                    <a:tint val="75000"/>
                  </a:schemeClr>
                </a:solidFill>
              </a:defRPr>
            </a:lvl7pPr>
            <a:lvl8pPr marL="2400000" indent="0" algn="ctr">
              <a:buNone/>
              <a:defRPr>
                <a:solidFill>
                  <a:schemeClr val="tx1">
                    <a:tint val="75000"/>
                  </a:schemeClr>
                </a:solidFill>
              </a:defRPr>
            </a:lvl8pPr>
            <a:lvl9pPr marL="27428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FE361FC-2EB6-454F-8181-E465DAFFF5B7}" type="datetime5">
              <a:rPr lang="en-US" smtClean="0"/>
              <a:t>10-Sep-20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95C5F1-82C9-4CA8-B661-B11162FE4115}" type="datetime5">
              <a:rPr lang="en-US" smtClean="0"/>
              <a:t>10-Sep-20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F3C589-47BF-467D-91B8-6FC5E0E6B034}" type="datetime5">
              <a:rPr lang="en-US" smtClean="0"/>
              <a:t>10-Sep-20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09990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0482CF-388D-49AD-A2C0-1062AA3273C6}" type="datetime5">
              <a:rPr lang="en-US" smtClean="0"/>
              <a:t>10-Sep-20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lvl1pPr>
              <a:defRPr sz="2000">
                <a:solidFill>
                  <a:srgbClr val="0099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9430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7" indent="0">
              <a:buNone/>
              <a:defRPr sz="1350">
                <a:solidFill>
                  <a:schemeClr val="tx1">
                    <a:tint val="75000"/>
                  </a:schemeClr>
                </a:solidFill>
              </a:defRPr>
            </a:lvl2pPr>
            <a:lvl3pPr marL="685715" indent="0">
              <a:buNone/>
              <a:defRPr sz="1200">
                <a:solidFill>
                  <a:schemeClr val="tx1">
                    <a:tint val="75000"/>
                  </a:schemeClr>
                </a:solidFill>
              </a:defRPr>
            </a:lvl3pPr>
            <a:lvl4pPr marL="1028573" indent="0">
              <a:buNone/>
              <a:defRPr sz="1050">
                <a:solidFill>
                  <a:schemeClr val="tx1">
                    <a:tint val="75000"/>
                  </a:schemeClr>
                </a:solidFill>
              </a:defRPr>
            </a:lvl4pPr>
            <a:lvl5pPr marL="1371430" indent="0">
              <a:buNone/>
              <a:defRPr sz="1050">
                <a:solidFill>
                  <a:schemeClr val="tx1">
                    <a:tint val="75000"/>
                  </a:schemeClr>
                </a:solidFill>
              </a:defRPr>
            </a:lvl5pPr>
            <a:lvl6pPr marL="1714289" indent="0">
              <a:buNone/>
              <a:defRPr sz="1050">
                <a:solidFill>
                  <a:schemeClr val="tx1">
                    <a:tint val="75000"/>
                  </a:schemeClr>
                </a:solidFill>
              </a:defRPr>
            </a:lvl6pPr>
            <a:lvl7pPr marL="2057144" indent="0">
              <a:buNone/>
              <a:defRPr sz="1050">
                <a:solidFill>
                  <a:schemeClr val="tx1">
                    <a:tint val="75000"/>
                  </a:schemeClr>
                </a:solidFill>
              </a:defRPr>
            </a:lvl7pPr>
            <a:lvl8pPr marL="2400000" indent="0">
              <a:buNone/>
              <a:defRPr sz="1050">
                <a:solidFill>
                  <a:schemeClr val="tx1">
                    <a:tint val="75000"/>
                  </a:schemeClr>
                </a:solidFill>
              </a:defRPr>
            </a:lvl8pPr>
            <a:lvl9pPr marL="2742857"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560DDA-1E5E-4820-BAB2-18BB71DB7E1F}" type="datetime5">
              <a:rPr lang="en-US" smtClean="0"/>
              <a:t>10-Sep-20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97AA15-1ACE-4A0A-89C9-4E7ED9FA8718}" type="datetime5">
              <a:rPr lang="en-US" smtClean="0"/>
              <a:t>10-Sep-20</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ED8220-6BEA-4DD8-BF2B-AAF5CB1852B4}" type="datetime5">
              <a:rPr lang="en-US" smtClean="0"/>
              <a:t>10-Sep-20</a:t>
            </a:fld>
            <a:endParaRPr lang="en-US" dirty="0"/>
          </a:p>
        </p:txBody>
      </p:sp>
      <p:sp>
        <p:nvSpPr>
          <p:cNvPr id="8" name="Footer Placeholder 7"/>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3000">
                <a:solidFill>
                  <a:schemeClr val="tx1">
                    <a:lumMod val="75000"/>
                    <a:lumOff val="2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C62AABD3-9378-4F3A-8B07-9C49E082F9E0}" type="datetime5">
              <a:rPr lang="en-US" smtClean="0"/>
              <a:t>10-Sep-20</a:t>
            </a:fld>
            <a:endParaRPr lang="en-US" dirty="0"/>
          </a:p>
        </p:txBody>
      </p:sp>
      <p:sp>
        <p:nvSpPr>
          <p:cNvPr id="4" name="Footer Placeholder 3"/>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1F896E-AC5B-44CF-9FA8-AAE0F7003556}" type="datetime5">
              <a:rPr lang="en-US" smtClean="0"/>
              <a:t>10-Sep-20</a:t>
            </a:fld>
            <a:endParaRPr lang="en-US" dirty="0"/>
          </a:p>
        </p:txBody>
      </p:sp>
      <p:sp>
        <p:nvSpPr>
          <p:cNvPr id="3" name="Footer Placeholder 2"/>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lvl1pPr>
              <a:defRPr sz="2000">
                <a:solidFill>
                  <a:srgbClr val="28A01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EBC91391-E66C-4C41-8A45-5CF10496CDB6}" type="datetime5">
              <a:rPr lang="en-US" smtClean="0"/>
              <a:t>10-Sep-20</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49E32FA-4D94-4911-8ABD-429CE9415A19}" type="datetime5">
              <a:rPr lang="en-US" smtClean="0"/>
              <a:t>10-Sep-20</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525" y="6448445"/>
            <a:ext cx="2133600" cy="365125"/>
          </a:xfrm>
          <a:prstGeom prst="rect">
            <a:avLst/>
          </a:prstGeom>
        </p:spPr>
        <p:txBody>
          <a:bodyPr vert="horz" lIns="91440" tIns="45720" rIns="91440" bIns="45720" rtlCol="0" anchor="ctr"/>
          <a:lstStyle>
            <a:lvl1pPr algn="l">
              <a:defRPr sz="1200" b="1">
                <a:solidFill>
                  <a:srgbClr val="FF0000"/>
                </a:solidFill>
              </a:defRPr>
            </a:lvl1pPr>
          </a:lstStyle>
          <a:p>
            <a:fld id="{B5A51D9B-8464-45DB-A5CC-153CEFAC0678}" type="datetime5">
              <a:rPr lang="en-US" smtClean="0"/>
              <a:t>10-Sep-20</a:t>
            </a:fld>
            <a:endParaRPr lang="en-US" dirty="0"/>
          </a:p>
        </p:txBody>
      </p:sp>
      <p:sp>
        <p:nvSpPr>
          <p:cNvPr id="6" name="Slide Number Placeholder 5"/>
          <p:cNvSpPr>
            <a:spLocks noGrp="1"/>
          </p:cNvSpPr>
          <p:nvPr>
            <p:ph type="sldNum" sz="quarter" idx="4"/>
          </p:nvPr>
        </p:nvSpPr>
        <p:spPr>
          <a:xfrm>
            <a:off x="7000875" y="6492894"/>
            <a:ext cx="2133600" cy="365125"/>
          </a:xfrm>
          <a:prstGeom prst="rect">
            <a:avLst/>
          </a:prstGeom>
        </p:spPr>
        <p:txBody>
          <a:bodyPr vert="horz" lIns="91440" tIns="45720" rIns="91440" bIns="45720" rtlCol="0" anchor="ctr"/>
          <a:lstStyle>
            <a:lvl1pPr algn="r">
              <a:defRPr sz="1200" b="1">
                <a:solidFill>
                  <a:srgbClr val="FF0000"/>
                </a:solidFill>
              </a:defRPr>
            </a:lvl1pPr>
          </a:lstStyle>
          <a:p>
            <a:fld id="{8F94A964-8AED-4D48-8E75-FB60E93C80C2}" type="slidenum">
              <a:rPr lang="en-US" smtClean="0"/>
              <a:pPr/>
              <a:t>‹#›</a:t>
            </a:fld>
            <a:endParaRPr lang="en-US" dirty="0"/>
          </a:p>
        </p:txBody>
      </p:sp>
      <p:sp>
        <p:nvSpPr>
          <p:cNvPr id="7" name="TextBox 6"/>
          <p:cNvSpPr txBox="1"/>
          <p:nvPr userDrawn="1"/>
        </p:nvSpPr>
        <p:spPr>
          <a:xfrm>
            <a:off x="3879342" y="6659357"/>
            <a:ext cx="1385316" cy="261610"/>
          </a:xfrm>
          <a:prstGeom prst="rect">
            <a:avLst/>
          </a:prstGeom>
          <a:noFill/>
        </p:spPr>
        <p:txBody>
          <a:bodyPr wrap="none" rtlCol="0">
            <a:spAutoFit/>
          </a:bodyPr>
          <a:lstStyle/>
          <a:p>
            <a:r>
              <a:rPr lang="en-US" sz="900" b="0" dirty="0" smtClean="0">
                <a:solidFill>
                  <a:srgbClr val="002060"/>
                </a:solidFill>
                <a:latin typeface="Lucida Bright" panose="02040602050505020304" pitchFamily="18" charset="0"/>
                <a:cs typeface="Aharoni" panose="02010803020104030203" pitchFamily="2" charset="-79"/>
              </a:rPr>
              <a:t>Spring_2020</a:t>
            </a:r>
            <a:r>
              <a:rPr lang="en-US" sz="1100" b="0" i="1" dirty="0" smtClean="0">
                <a:solidFill>
                  <a:srgbClr val="C00000"/>
                </a:solidFill>
                <a:latin typeface="Forte" panose="03060902040502070203" pitchFamily="66" charset="0"/>
                <a:cs typeface="Aharoni" panose="02010803020104030203" pitchFamily="2" charset="-79"/>
              </a:rPr>
              <a:t>©</a:t>
            </a:r>
            <a:r>
              <a:rPr lang="en-US" sz="1100" b="0" dirty="0" smtClean="0">
                <a:solidFill>
                  <a:srgbClr val="002060"/>
                </a:solidFill>
                <a:latin typeface="Aharoni" panose="02010803020104030203" pitchFamily="2" charset="-79"/>
                <a:cs typeface="Aharoni" panose="02010803020104030203" pitchFamily="2" charset="-79"/>
              </a:rPr>
              <a:t> </a:t>
            </a:r>
            <a:r>
              <a:rPr lang="en-US" sz="1100" b="0" i="0" dirty="0" smtClean="0">
                <a:solidFill>
                  <a:srgbClr val="009900"/>
                </a:solidFill>
                <a:latin typeface="Forte" panose="03060902040502070203" pitchFamily="66" charset="0"/>
                <a:cs typeface="Aharoni" panose="02010803020104030203" pitchFamily="2" charset="-79"/>
              </a:rPr>
              <a:t>FM D</a:t>
            </a:r>
            <a:endParaRPr lang="en-US" sz="1100" b="0" i="0" dirty="0">
              <a:solidFill>
                <a:srgbClr val="009900"/>
              </a:solidFill>
              <a:latin typeface="Forte" panose="03060902040502070203" pitchFamily="66" charset="0"/>
              <a:cs typeface="Aharoni" panose="02010803020104030203" pitchFamily="2" charset="-79"/>
            </a:endParaRPr>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685715" rtl="0" eaLnBrk="1" latinLnBrk="0" hangingPunct="1">
        <a:spcBef>
          <a:spcPct val="0"/>
        </a:spcBef>
        <a:buNone/>
        <a:defRPr sz="3300" kern="1200">
          <a:solidFill>
            <a:schemeClr val="tx1"/>
          </a:solidFill>
          <a:latin typeface="+mj-lt"/>
          <a:ea typeface="+mj-ea"/>
          <a:cs typeface="+mj-cs"/>
        </a:defRPr>
      </a:lvl1pPr>
    </p:titleStyle>
    <p:bodyStyle>
      <a:lvl1pPr marL="257144" indent="-257144" algn="l" defTabSz="685715"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43" indent="-214288" algn="l" defTabSz="685715"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144" indent="-171430" algn="l" defTabSz="685715"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00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857"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715"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73"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3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89"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15" rtl="0" eaLnBrk="1" latinLnBrk="0" hangingPunct="1">
        <a:defRPr sz="1350" kern="1200">
          <a:solidFill>
            <a:schemeClr val="tx1"/>
          </a:solidFill>
          <a:latin typeface="+mn-lt"/>
          <a:ea typeface="+mn-ea"/>
          <a:cs typeface="+mn-cs"/>
        </a:defRPr>
      </a:lvl1pPr>
      <a:lvl2pPr marL="342857" algn="l" defTabSz="685715" rtl="0" eaLnBrk="1" latinLnBrk="0" hangingPunct="1">
        <a:defRPr sz="1350" kern="1200">
          <a:solidFill>
            <a:schemeClr val="tx1"/>
          </a:solidFill>
          <a:latin typeface="+mn-lt"/>
          <a:ea typeface="+mn-ea"/>
          <a:cs typeface="+mn-cs"/>
        </a:defRPr>
      </a:lvl2pPr>
      <a:lvl3pPr marL="685715" algn="l" defTabSz="685715" rtl="0" eaLnBrk="1" latinLnBrk="0" hangingPunct="1">
        <a:defRPr sz="1350" kern="1200">
          <a:solidFill>
            <a:schemeClr val="tx1"/>
          </a:solidFill>
          <a:latin typeface="+mn-lt"/>
          <a:ea typeface="+mn-ea"/>
          <a:cs typeface="+mn-cs"/>
        </a:defRPr>
      </a:lvl3pPr>
      <a:lvl4pPr marL="1028573" algn="l" defTabSz="685715" rtl="0" eaLnBrk="1" latinLnBrk="0" hangingPunct="1">
        <a:defRPr sz="1350" kern="1200">
          <a:solidFill>
            <a:schemeClr val="tx1"/>
          </a:solidFill>
          <a:latin typeface="+mn-lt"/>
          <a:ea typeface="+mn-ea"/>
          <a:cs typeface="+mn-cs"/>
        </a:defRPr>
      </a:lvl4pPr>
      <a:lvl5pPr marL="1371430" algn="l" defTabSz="685715" rtl="0" eaLnBrk="1" latinLnBrk="0" hangingPunct="1">
        <a:defRPr sz="1350" kern="1200">
          <a:solidFill>
            <a:schemeClr val="tx1"/>
          </a:solidFill>
          <a:latin typeface="+mn-lt"/>
          <a:ea typeface="+mn-ea"/>
          <a:cs typeface="+mn-cs"/>
        </a:defRPr>
      </a:lvl5pPr>
      <a:lvl6pPr marL="1714289" algn="l" defTabSz="685715" rtl="0" eaLnBrk="1" latinLnBrk="0" hangingPunct="1">
        <a:defRPr sz="1350" kern="1200">
          <a:solidFill>
            <a:schemeClr val="tx1"/>
          </a:solidFill>
          <a:latin typeface="+mn-lt"/>
          <a:ea typeface="+mn-ea"/>
          <a:cs typeface="+mn-cs"/>
        </a:defRPr>
      </a:lvl6pPr>
      <a:lvl7pPr marL="2057144" algn="l" defTabSz="685715" rtl="0" eaLnBrk="1" latinLnBrk="0" hangingPunct="1">
        <a:defRPr sz="1350" kern="1200">
          <a:solidFill>
            <a:schemeClr val="tx1"/>
          </a:solidFill>
          <a:latin typeface="+mn-lt"/>
          <a:ea typeface="+mn-ea"/>
          <a:cs typeface="+mn-cs"/>
        </a:defRPr>
      </a:lvl7pPr>
      <a:lvl8pPr marL="2400000" algn="l" defTabSz="685715" rtl="0" eaLnBrk="1" latinLnBrk="0" hangingPunct="1">
        <a:defRPr sz="1350" kern="1200">
          <a:solidFill>
            <a:schemeClr val="tx1"/>
          </a:solidFill>
          <a:latin typeface="+mn-lt"/>
          <a:ea typeface="+mn-ea"/>
          <a:cs typeface="+mn-cs"/>
        </a:defRPr>
      </a:lvl8pPr>
      <a:lvl9pPr marL="2742857" algn="l" defTabSz="68571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ubtitle 2">
            <a:extLst>
              <a:ext uri="{FF2B5EF4-FFF2-40B4-BE49-F238E27FC236}">
                <a16:creationId xmlns:a16="http://schemas.microsoft.com/office/drawing/2014/main" id="{B9994641-FDD5-4191-A4CE-DF07C7915E89}"/>
              </a:ext>
            </a:extLst>
          </p:cNvPr>
          <p:cNvSpPr txBox="1">
            <a:spLocks/>
          </p:cNvSpPr>
          <p:nvPr/>
        </p:nvSpPr>
        <p:spPr>
          <a:xfrm>
            <a:off x="1270993" y="5088232"/>
            <a:ext cx="6343649" cy="1228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3600" b="1" dirty="0">
                <a:solidFill>
                  <a:srgbClr val="7030A0"/>
                </a:solidFill>
                <a:latin typeface="Times New Roman" panose="02020603050405020304" pitchFamily="18" charset="0"/>
                <a:cs typeface="Times New Roman" panose="02020603050405020304" pitchFamily="18" charset="0"/>
              </a:rPr>
              <a:t>Fahad Ahmed</a:t>
            </a:r>
          </a:p>
          <a:p>
            <a:pPr marL="0" indent="0" algn="ctr">
              <a:spcBef>
                <a:spcPts val="0"/>
              </a:spcBef>
              <a:buNone/>
            </a:pPr>
            <a:r>
              <a:rPr lang="en-US" sz="2800" dirty="0">
                <a:solidFill>
                  <a:srgbClr val="002060"/>
                </a:solidFill>
                <a:latin typeface="Times New Roman" panose="02020603050405020304" pitchFamily="18" charset="0"/>
                <a:cs typeface="Times New Roman" panose="02020603050405020304" pitchFamily="18" charset="0"/>
              </a:rPr>
              <a:t>Lecturer, Dept. of </a:t>
            </a:r>
            <a:r>
              <a:rPr lang="en-US" sz="2800" dirty="0" smtClean="0">
                <a:solidFill>
                  <a:srgbClr val="002060"/>
                </a:solidFill>
                <a:latin typeface="Times New Roman" panose="02020603050405020304" pitchFamily="18" charset="0"/>
                <a:cs typeface="Times New Roman" panose="02020603050405020304" pitchFamily="18" charset="0"/>
              </a:rPr>
              <a:t>CSE</a:t>
            </a:r>
          </a:p>
          <a:p>
            <a:pPr marL="0" indent="0" algn="ctr">
              <a:spcBef>
                <a:spcPts val="0"/>
              </a:spcBef>
              <a:buNone/>
            </a:pPr>
            <a:r>
              <a:rPr lang="en-US" sz="1600" dirty="0" smtClean="0">
                <a:solidFill>
                  <a:srgbClr val="002060"/>
                </a:solidFill>
                <a:latin typeface="Times New Roman" panose="02020603050405020304" pitchFamily="18" charset="0"/>
                <a:cs typeface="Times New Roman" panose="02020603050405020304" pitchFamily="18" charset="0"/>
              </a:rPr>
              <a:t>E-mail: fahadahmed@uap-bd.edu</a:t>
            </a:r>
          </a:p>
          <a:p>
            <a:pPr marL="0" indent="0" algn="ctr">
              <a:spcBef>
                <a:spcPts val="0"/>
              </a:spcBef>
              <a:buNone/>
            </a:pPr>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1800" dirty="0"/>
          </a:p>
        </p:txBody>
      </p:sp>
      <p:sp>
        <p:nvSpPr>
          <p:cNvPr id="34" name="Rectangle 33">
            <a:extLst>
              <a:ext uri="{FF2B5EF4-FFF2-40B4-BE49-F238E27FC236}">
                <a16:creationId xmlns:a16="http://schemas.microsoft.com/office/drawing/2014/main" id="{DFDF5A0B-3F2C-4188-9624-856948B63B33}"/>
              </a:ext>
            </a:extLst>
          </p:cNvPr>
          <p:cNvSpPr/>
          <p:nvPr/>
        </p:nvSpPr>
        <p:spPr>
          <a:xfrm>
            <a:off x="0" y="0"/>
            <a:ext cx="9144000" cy="6858000"/>
          </a:xfrm>
          <a:prstGeom prst="rect">
            <a:avLst/>
          </a:prstGeom>
          <a:noFill/>
          <a:ln w="38100">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436846E3-5EC8-4890-9987-7F42A01985C6}"/>
              </a:ext>
            </a:extLst>
          </p:cNvPr>
          <p:cNvSpPr/>
          <p:nvPr/>
        </p:nvSpPr>
        <p:spPr>
          <a:xfrm>
            <a:off x="152400" y="152400"/>
            <a:ext cx="8839200" cy="6553200"/>
          </a:xfrm>
          <a:prstGeom prst="rect">
            <a:avLst/>
          </a:prstGeom>
          <a:noFill/>
          <a:ln>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381000" y="1492634"/>
            <a:ext cx="8428911" cy="1692771"/>
          </a:xfrm>
          <a:prstGeom prst="rect">
            <a:avLst/>
          </a:prstGeom>
          <a:noFill/>
        </p:spPr>
        <p:txBody>
          <a:bodyPr wrap="none" rtlCol="0">
            <a:spAutoFit/>
          </a:bodyPr>
          <a:lstStyle/>
          <a:p>
            <a:pPr algn="ctr"/>
            <a:r>
              <a:rPr lang="en-US" sz="5000" dirty="0">
                <a:solidFill>
                  <a:srgbClr val="0070C0"/>
                </a:solidFill>
                <a:latin typeface="Lucida Calligraphy" panose="03010101010101010101" pitchFamily="66" charset="0"/>
                <a:ea typeface="+mj-ea"/>
                <a:cs typeface="+mj-cs"/>
              </a:rPr>
              <a:t>CSE- </a:t>
            </a:r>
            <a:r>
              <a:rPr lang="en-US" sz="5000" dirty="0" smtClean="0">
                <a:solidFill>
                  <a:srgbClr val="0070C0"/>
                </a:solidFill>
                <a:latin typeface="Lucida Calligraphy" panose="03010101010101010101" pitchFamily="66" charset="0"/>
                <a:ea typeface="+mj-ea"/>
                <a:cs typeface="+mj-cs"/>
              </a:rPr>
              <a:t>321</a:t>
            </a:r>
          </a:p>
          <a:p>
            <a:pPr algn="ctr"/>
            <a:r>
              <a:rPr lang="en-US" sz="5400" dirty="0">
                <a:solidFill>
                  <a:srgbClr val="00B0F0"/>
                </a:solidFill>
                <a:latin typeface="Lucida Calligraphy" panose="03010101010101010101" pitchFamily="66" charset="0"/>
                <a:ea typeface="+mj-ea"/>
                <a:cs typeface="+mj-cs"/>
              </a:rPr>
              <a:t>Software  Engineering</a:t>
            </a:r>
          </a:p>
        </p:txBody>
      </p:sp>
      <p:sp>
        <p:nvSpPr>
          <p:cNvPr id="12" name="Rectangle 2"/>
          <p:cNvSpPr txBox="1">
            <a:spLocks noChangeArrowheads="1"/>
          </p:cNvSpPr>
          <p:nvPr/>
        </p:nvSpPr>
        <p:spPr>
          <a:xfrm>
            <a:off x="1633239" y="3335873"/>
            <a:ext cx="5877522" cy="1447801"/>
          </a:xfrm>
          <a:prstGeom prst="rect">
            <a:avLst/>
          </a:prstGeom>
        </p:spPr>
        <p:txBody>
          <a:bodyPr vert="horz" lIns="91440" tIns="45720" rIns="91440" bIns="45720" rtlCol="0" anchor="ctr">
            <a:normAutofit/>
          </a:bodyPr>
          <a:lstStyle>
            <a:lvl1pPr algn="l" defTabSz="685715" rtl="0" eaLnBrk="1" latinLnBrk="0" hangingPunct="1">
              <a:spcBef>
                <a:spcPct val="0"/>
              </a:spcBef>
              <a:buNone/>
              <a:defRPr sz="3000" kern="1200">
                <a:solidFill>
                  <a:schemeClr val="tx1">
                    <a:lumMod val="75000"/>
                    <a:lumOff val="25000"/>
                  </a:schemeClr>
                </a:solidFill>
                <a:latin typeface="+mj-lt"/>
                <a:ea typeface="+mj-ea"/>
                <a:cs typeface="+mj-cs"/>
              </a:defRPr>
            </a:lvl1pPr>
          </a:lstStyle>
          <a:p>
            <a:pPr algn="ctr"/>
            <a:r>
              <a:rPr lang="en-US" sz="4000" dirty="0" smtClean="0">
                <a:solidFill>
                  <a:schemeClr val="tx1"/>
                </a:solidFill>
              </a:rPr>
              <a:t>Lecture : 14 </a:t>
            </a:r>
            <a:r>
              <a:rPr lang="en-US" sz="4000" dirty="0">
                <a:solidFill>
                  <a:schemeClr val="tx1"/>
                </a:solidFill>
              </a:rPr>
              <a:t/>
            </a:r>
            <a:br>
              <a:rPr lang="en-US" sz="4000" dirty="0">
                <a:solidFill>
                  <a:schemeClr val="tx1"/>
                </a:solidFill>
              </a:rPr>
            </a:br>
            <a:r>
              <a:rPr lang="en-US" sz="4000" dirty="0">
                <a:solidFill>
                  <a:srgbClr val="FF0000"/>
                </a:solidFill>
                <a:latin typeface="Cambria" panose="02040503050406030204" pitchFamily="18" charset="0"/>
              </a:rPr>
              <a:t>Software design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761" y="233938"/>
            <a:ext cx="1249388" cy="1211907"/>
          </a:xfrm>
          <a:prstGeom prst="rect">
            <a:avLst/>
          </a:prstGeom>
        </p:spPr>
      </p:pic>
      <p:sp>
        <p:nvSpPr>
          <p:cNvPr id="3" name="Slide Number Placeholder 2"/>
          <p:cNvSpPr>
            <a:spLocks noGrp="1"/>
          </p:cNvSpPr>
          <p:nvPr>
            <p:ph type="sldNum" sz="quarter" idx="12"/>
          </p:nvPr>
        </p:nvSpPr>
        <p:spPr/>
        <p:txBody>
          <a:bodyPr/>
          <a:lstStyle/>
          <a:p>
            <a:fld id="{BC490F8C-3D0D-4DB1-B2BD-1525EA5CE111}" type="slidenum">
              <a:rPr lang="en-US" smtClean="0"/>
              <a:pPr/>
              <a:t>1</a:t>
            </a:fld>
            <a:endParaRPr lang="en-US" dirty="0"/>
          </a:p>
        </p:txBody>
      </p:sp>
    </p:spTree>
    <p:extLst>
      <p:ext uri="{BB962C8B-B14F-4D97-AF65-F5344CB8AC3E}">
        <p14:creationId xmlns:p14="http://schemas.microsoft.com/office/powerpoint/2010/main" val="3589680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The Model-View-Controller (MVC) pattern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27000" y="1210286"/>
            <a:ext cx="8991600" cy="5078313"/>
          </a:xfrm>
          <a:prstGeom prst="rect">
            <a:avLst/>
          </a:prstGeom>
        </p:spPr>
        <p:txBody>
          <a:bodyPr wrap="square">
            <a:spAutoFit/>
          </a:bodyPr>
          <a:lstStyle/>
          <a:p>
            <a:pPr>
              <a:lnSpc>
                <a:spcPct val="150000"/>
              </a:lnSpc>
              <a:buFont typeface="Arial" panose="020B0604020202020204" pitchFamily="34" charset="0"/>
              <a:buChar char="•"/>
            </a:pPr>
            <a:r>
              <a:rPr lang="en-GB" dirty="0">
                <a:solidFill>
                  <a:srgbClr val="000000"/>
                </a:solidFill>
                <a:latin typeface="Tahoma" panose="020B0604030504040204" pitchFamily="34" charset="0"/>
              </a:rPr>
              <a:t>Serves as a basis of interaction management in many web-based systems</a:t>
            </a:r>
            <a:r>
              <a:rPr lang="en-GB" dirty="0" smtClean="0">
                <a:solidFill>
                  <a:srgbClr val="000000"/>
                </a:solidFill>
                <a:latin typeface="Tahoma" panose="020B0604030504040204" pitchFamily="34" charset="0"/>
              </a:rPr>
              <a:t>.</a:t>
            </a:r>
          </a:p>
          <a:p>
            <a:pPr>
              <a:lnSpc>
                <a:spcPct val="150000"/>
              </a:lnSpc>
              <a:buFont typeface="Arial" panose="020B0604020202020204" pitchFamily="34" charset="0"/>
              <a:buChar char="•"/>
            </a:pPr>
            <a:endParaRPr lang="en-GB" dirty="0">
              <a:solidFill>
                <a:srgbClr val="000000"/>
              </a:solidFill>
              <a:latin typeface="Tahoma" panose="020B0604030504040204" pitchFamily="34" charset="0"/>
            </a:endParaRPr>
          </a:p>
          <a:p>
            <a:pPr>
              <a:lnSpc>
                <a:spcPct val="150000"/>
              </a:lnSpc>
              <a:buFont typeface="Arial" panose="020B0604020202020204" pitchFamily="34" charset="0"/>
              <a:buChar char="•"/>
            </a:pPr>
            <a:r>
              <a:rPr lang="en-GB" dirty="0">
                <a:solidFill>
                  <a:srgbClr val="000000"/>
                </a:solidFill>
                <a:latin typeface="Tahoma" panose="020B0604030504040204" pitchFamily="34" charset="0"/>
              </a:rPr>
              <a:t>Decouples three major interconnected components:</a:t>
            </a:r>
          </a:p>
          <a:p>
            <a:pPr marL="742950" lvl="1" indent="-285750">
              <a:lnSpc>
                <a:spcPct val="150000"/>
              </a:lnSpc>
              <a:buFont typeface="Arial" panose="020B0604020202020204" pitchFamily="34" charset="0"/>
              <a:buChar char="•"/>
            </a:pPr>
            <a:r>
              <a:rPr lang="en-GB" dirty="0">
                <a:solidFill>
                  <a:srgbClr val="000000"/>
                </a:solidFill>
                <a:latin typeface="Tahoma" panose="020B0604030504040204" pitchFamily="34" charset="0"/>
              </a:rPr>
              <a:t>The </a:t>
            </a:r>
            <a:r>
              <a:rPr lang="en-GB" b="1" dirty="0">
                <a:solidFill>
                  <a:srgbClr val="000000"/>
                </a:solidFill>
                <a:latin typeface="Tahoma" panose="020B0604030504040204" pitchFamily="34" charset="0"/>
              </a:rPr>
              <a:t>model</a:t>
            </a:r>
            <a:r>
              <a:rPr lang="en-GB" dirty="0">
                <a:solidFill>
                  <a:srgbClr val="000000"/>
                </a:solidFill>
                <a:latin typeface="Tahoma" panose="020B0604030504040204" pitchFamily="34" charset="0"/>
              </a:rPr>
              <a:t> is the central component of the pattern that directly manages the data, logic and rules of the application. It is the application's dynamic data structure, independent of the user interface.</a:t>
            </a:r>
          </a:p>
          <a:p>
            <a:pPr marL="742950" lvl="1" indent="-285750">
              <a:lnSpc>
                <a:spcPct val="150000"/>
              </a:lnSpc>
              <a:buFont typeface="Arial" panose="020B0604020202020204" pitchFamily="34" charset="0"/>
              <a:buChar char="•"/>
            </a:pPr>
            <a:r>
              <a:rPr lang="en-GB" dirty="0">
                <a:solidFill>
                  <a:srgbClr val="000000"/>
                </a:solidFill>
                <a:latin typeface="Tahoma" panose="020B0604030504040204" pitchFamily="34" charset="0"/>
              </a:rPr>
              <a:t>A </a:t>
            </a:r>
            <a:r>
              <a:rPr lang="en-GB" b="1" dirty="0">
                <a:solidFill>
                  <a:srgbClr val="000000"/>
                </a:solidFill>
                <a:latin typeface="Tahoma" panose="020B0604030504040204" pitchFamily="34" charset="0"/>
              </a:rPr>
              <a:t>view </a:t>
            </a:r>
            <a:r>
              <a:rPr lang="en-GB" dirty="0">
                <a:solidFill>
                  <a:srgbClr val="000000"/>
                </a:solidFill>
                <a:latin typeface="Tahoma" panose="020B0604030504040204" pitchFamily="34" charset="0"/>
              </a:rPr>
              <a:t>can be any output representation of information, such as a chart or a diagram. Multiple views of the same information are possible.</a:t>
            </a:r>
          </a:p>
          <a:p>
            <a:pPr marL="742950" lvl="1" indent="-285750">
              <a:lnSpc>
                <a:spcPct val="150000"/>
              </a:lnSpc>
              <a:buFont typeface="Arial" panose="020B0604020202020204" pitchFamily="34" charset="0"/>
              <a:buChar char="•"/>
            </a:pPr>
            <a:r>
              <a:rPr lang="en-GB" dirty="0">
                <a:solidFill>
                  <a:srgbClr val="000000"/>
                </a:solidFill>
                <a:latin typeface="Tahoma" panose="020B0604030504040204" pitchFamily="34" charset="0"/>
              </a:rPr>
              <a:t>The c</a:t>
            </a:r>
            <a:r>
              <a:rPr lang="en-GB" b="1" dirty="0">
                <a:solidFill>
                  <a:srgbClr val="000000"/>
                </a:solidFill>
                <a:latin typeface="Tahoma" panose="020B0604030504040204" pitchFamily="34" charset="0"/>
              </a:rPr>
              <a:t>ontroller</a:t>
            </a:r>
            <a:r>
              <a:rPr lang="en-GB" dirty="0">
                <a:solidFill>
                  <a:srgbClr val="000000"/>
                </a:solidFill>
                <a:latin typeface="Tahoma" panose="020B0604030504040204" pitchFamily="34" charset="0"/>
              </a:rPr>
              <a:t> accepts input and converts it to commands for the model or view</a:t>
            </a:r>
            <a:r>
              <a:rPr lang="en-GB" dirty="0" smtClean="0">
                <a:solidFill>
                  <a:srgbClr val="000000"/>
                </a:solidFill>
                <a:latin typeface="Tahoma" panose="020B0604030504040204" pitchFamily="34" charset="0"/>
              </a:rPr>
              <a:t>.</a:t>
            </a:r>
          </a:p>
          <a:p>
            <a:pPr marL="742950" lvl="1" indent="-285750">
              <a:lnSpc>
                <a:spcPct val="150000"/>
              </a:lnSpc>
              <a:buFont typeface="Arial" panose="020B0604020202020204" pitchFamily="34" charset="0"/>
              <a:buChar char="•"/>
            </a:pPr>
            <a:endParaRPr lang="en-GB" dirty="0">
              <a:solidFill>
                <a:srgbClr val="000000"/>
              </a:solidFill>
              <a:latin typeface="Tahoma" panose="020B0604030504040204" pitchFamily="34" charset="0"/>
            </a:endParaRPr>
          </a:p>
          <a:p>
            <a:pPr>
              <a:lnSpc>
                <a:spcPct val="150000"/>
              </a:lnSpc>
              <a:buFont typeface="Arial" panose="020B0604020202020204" pitchFamily="34" charset="0"/>
              <a:buChar char="•"/>
            </a:pPr>
            <a:r>
              <a:rPr lang="en-GB" dirty="0">
                <a:solidFill>
                  <a:srgbClr val="000000"/>
                </a:solidFill>
                <a:latin typeface="Tahoma" panose="020B0604030504040204" pitchFamily="34" charset="0"/>
              </a:rPr>
              <a:t>Supported by most language frameworks.</a:t>
            </a:r>
            <a:endParaRPr lang="en-GB" b="0" i="0" dirty="0">
              <a:solidFill>
                <a:srgbClr val="000000"/>
              </a:solidFill>
              <a:effectLst/>
              <a:latin typeface="Tahoma" panose="020B0604030504040204" pitchFamily="34" charset="0"/>
            </a:endParaRPr>
          </a:p>
        </p:txBody>
      </p:sp>
      <p:sp>
        <p:nvSpPr>
          <p:cNvPr id="6" name="Rectangle 5"/>
          <p:cNvSpPr/>
          <p:nvPr/>
        </p:nvSpPr>
        <p:spPr>
          <a:xfrm>
            <a:off x="127000" y="748621"/>
            <a:ext cx="5630067" cy="461665"/>
          </a:xfrm>
          <a:prstGeom prst="rect">
            <a:avLst/>
          </a:prstGeom>
        </p:spPr>
        <p:txBody>
          <a:bodyPr wrap="none">
            <a:spAutoFit/>
          </a:bodyPr>
          <a:lstStyle/>
          <a:p>
            <a:r>
              <a:rPr lang="en-GB" sz="2400" dirty="0"/>
              <a:t>MVC was called “Thing Model View Editor” </a:t>
            </a:r>
          </a:p>
        </p:txBody>
      </p:sp>
    </p:spTree>
    <p:extLst>
      <p:ext uri="{BB962C8B-B14F-4D97-AF65-F5344CB8AC3E}">
        <p14:creationId xmlns:p14="http://schemas.microsoft.com/office/powerpoint/2010/main" val="3343221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The Model-View-Controller (MVC) pattern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609600" y="1052575"/>
            <a:ext cx="8283086" cy="5658069"/>
          </a:xfrm>
          <a:prstGeom prst="rect">
            <a:avLst/>
          </a:prstGeom>
        </p:spPr>
      </p:pic>
    </p:spTree>
    <p:extLst>
      <p:ext uri="{BB962C8B-B14F-4D97-AF65-F5344CB8AC3E}">
        <p14:creationId xmlns:p14="http://schemas.microsoft.com/office/powerpoint/2010/main" val="8853973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The Model-View-Controller (MVC) pattern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133475" y="1112205"/>
            <a:ext cx="6934200" cy="5508836"/>
          </a:xfrm>
          <a:prstGeom prst="rect">
            <a:avLst/>
          </a:prstGeom>
        </p:spPr>
      </p:pic>
      <p:sp>
        <p:nvSpPr>
          <p:cNvPr id="5" name="Rectangle 4"/>
          <p:cNvSpPr/>
          <p:nvPr/>
        </p:nvSpPr>
        <p:spPr>
          <a:xfrm>
            <a:off x="0" y="665337"/>
            <a:ext cx="6858000" cy="369332"/>
          </a:xfrm>
          <a:prstGeom prst="rect">
            <a:avLst/>
          </a:prstGeom>
        </p:spPr>
        <p:txBody>
          <a:bodyPr wrap="square">
            <a:spAutoFit/>
          </a:bodyPr>
          <a:lstStyle/>
          <a:p>
            <a:r>
              <a:rPr lang="en-GB" b="1" dirty="0">
                <a:solidFill>
                  <a:srgbClr val="46424D"/>
                </a:solidFill>
                <a:latin typeface="Arial" panose="020B0604020202020204" pitchFamily="34" charset="0"/>
              </a:rPr>
              <a:t>Web application architecture using the MVC pattern</a:t>
            </a:r>
            <a:endParaRPr lang="en-GB" dirty="0"/>
          </a:p>
        </p:txBody>
      </p:sp>
    </p:spTree>
    <p:extLst>
      <p:ext uri="{BB962C8B-B14F-4D97-AF65-F5344CB8AC3E}">
        <p14:creationId xmlns:p14="http://schemas.microsoft.com/office/powerpoint/2010/main" val="7039060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The Model-View-Controller (MVC) pattern</a:t>
            </a: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0" y="665337"/>
            <a:ext cx="6858000" cy="523220"/>
          </a:xfrm>
          <a:prstGeom prst="rect">
            <a:avLst/>
          </a:prstGeom>
        </p:spPr>
        <p:txBody>
          <a:bodyPr wrap="square">
            <a:spAutoFit/>
          </a:bodyPr>
          <a:lstStyle/>
          <a:p>
            <a:r>
              <a:rPr lang="en-GB" b="1" dirty="0" smtClean="0">
                <a:solidFill>
                  <a:srgbClr val="46424D"/>
                </a:solidFill>
                <a:latin typeface="Arial" panose="020B0604020202020204" pitchFamily="34" charset="0"/>
              </a:rPr>
              <a:t>Case- Study : </a:t>
            </a:r>
            <a:r>
              <a:rPr lang="en-GB" sz="2800" b="1" dirty="0"/>
              <a:t>restaurant</a:t>
            </a:r>
          </a:p>
        </p:txBody>
      </p:sp>
      <p:sp>
        <p:nvSpPr>
          <p:cNvPr id="6" name="Rectangle 5"/>
          <p:cNvSpPr/>
          <p:nvPr/>
        </p:nvSpPr>
        <p:spPr>
          <a:xfrm>
            <a:off x="227078" y="1282226"/>
            <a:ext cx="8635960" cy="4524315"/>
          </a:xfrm>
          <a:prstGeom prst="rect">
            <a:avLst/>
          </a:prstGeom>
        </p:spPr>
        <p:txBody>
          <a:bodyPr wrap="square">
            <a:spAutoFit/>
          </a:bodyPr>
          <a:lstStyle/>
          <a:p>
            <a:pPr marL="342900" indent="-342900" algn="just">
              <a:buFont typeface="+mj-lt"/>
              <a:buAutoNum type="arabicPeriod"/>
            </a:pPr>
            <a:r>
              <a:rPr lang="en-GB" dirty="0"/>
              <a:t>Let's assume you go to a restaurant. You will not go to the kitchen and prepare food which you can surely do at your home. Instead, you just go there and wait for the waiter to come on.</a:t>
            </a:r>
          </a:p>
          <a:p>
            <a:pPr marL="342900" indent="-342900" algn="just">
              <a:buFont typeface="+mj-lt"/>
              <a:buAutoNum type="arabicPeriod"/>
            </a:pPr>
            <a:r>
              <a:rPr lang="en-GB" dirty="0"/>
              <a:t>Now the waiter comes to you, and you just order the food. The waiter doesn't know who you are and what you want he just written down the detail of your food order</a:t>
            </a:r>
            <a:r>
              <a:rPr lang="en-GB" dirty="0" smtClean="0"/>
              <a:t>.</a:t>
            </a:r>
          </a:p>
          <a:p>
            <a:pPr marL="342900" indent="-342900" algn="just">
              <a:buFont typeface="+mj-lt"/>
              <a:buAutoNum type="arabicPeriod"/>
            </a:pPr>
            <a:endParaRPr lang="en-GB" dirty="0"/>
          </a:p>
          <a:p>
            <a:pPr marL="342900" indent="-342900" algn="just">
              <a:buFont typeface="+mj-lt"/>
              <a:buAutoNum type="arabicPeriod"/>
            </a:pPr>
            <a:r>
              <a:rPr lang="en-GB" dirty="0"/>
              <a:t>Then, the waiter moves to the kitchen. In the kitchen waiter not prepare your food.</a:t>
            </a:r>
          </a:p>
          <a:p>
            <a:pPr marL="342900" indent="-342900" algn="just">
              <a:buFont typeface="+mj-lt"/>
              <a:buAutoNum type="arabicPeriod"/>
            </a:pPr>
            <a:r>
              <a:rPr lang="en-GB" dirty="0"/>
              <a:t>The cook prepares your food. The waiter is given your order to him along with your table number.</a:t>
            </a:r>
          </a:p>
          <a:p>
            <a:pPr marL="342900" indent="-342900" algn="just">
              <a:buFont typeface="+mj-lt"/>
              <a:buAutoNum type="arabicPeriod"/>
            </a:pPr>
            <a:r>
              <a:rPr lang="en-GB" dirty="0"/>
              <a:t>Cook then prepared food for you. He uses ingredients to cooks the food. Let's assume that your order a vegetable sandwich. Then he needs bread, tomato, potato, capsicum, onion, bit, cheese, etc. which he sources from the </a:t>
            </a:r>
            <a:r>
              <a:rPr lang="en-GB" dirty="0" smtClean="0"/>
              <a:t>refrigerator</a:t>
            </a:r>
          </a:p>
          <a:p>
            <a:pPr marL="342900" indent="-342900" algn="just">
              <a:buFont typeface="+mj-lt"/>
              <a:buAutoNum type="arabicPeriod"/>
            </a:pPr>
            <a:endParaRPr lang="en-GB" dirty="0"/>
          </a:p>
          <a:p>
            <a:pPr marL="342900" indent="-342900" algn="just">
              <a:buFont typeface="+mj-lt"/>
              <a:buAutoNum type="arabicPeriod"/>
            </a:pPr>
            <a:r>
              <a:rPr lang="en-GB" dirty="0"/>
              <a:t>Cook final hand over the food to the waiter. Now it is the job of the waiter to moves this food outside the kitchen.</a:t>
            </a:r>
          </a:p>
          <a:p>
            <a:pPr marL="342900" indent="-342900" algn="just">
              <a:buFont typeface="+mj-lt"/>
              <a:buAutoNum type="arabicPeriod"/>
            </a:pPr>
            <a:r>
              <a:rPr lang="en-GB" dirty="0"/>
              <a:t>Now waiter knows which food you have ordered and how they are served.</a:t>
            </a:r>
          </a:p>
        </p:txBody>
      </p:sp>
    </p:spTree>
    <p:extLst>
      <p:ext uri="{BB962C8B-B14F-4D97-AF65-F5344CB8AC3E}">
        <p14:creationId xmlns:p14="http://schemas.microsoft.com/office/powerpoint/2010/main" val="41846641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The Model-View-Controller (MVC) pattern</a:t>
            </a: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0" y="665337"/>
            <a:ext cx="6858000" cy="523220"/>
          </a:xfrm>
          <a:prstGeom prst="rect">
            <a:avLst/>
          </a:prstGeom>
        </p:spPr>
        <p:txBody>
          <a:bodyPr wrap="square">
            <a:spAutoFit/>
          </a:bodyPr>
          <a:lstStyle/>
          <a:p>
            <a:r>
              <a:rPr lang="en-GB" b="1" dirty="0" smtClean="0">
                <a:solidFill>
                  <a:srgbClr val="46424D"/>
                </a:solidFill>
                <a:latin typeface="Arial" panose="020B0604020202020204" pitchFamily="34" charset="0"/>
              </a:rPr>
              <a:t>Case- Study : </a:t>
            </a:r>
            <a:r>
              <a:rPr lang="en-GB" sz="2800" b="1" dirty="0"/>
              <a:t>restaurant</a:t>
            </a:r>
          </a:p>
        </p:txBody>
      </p:sp>
      <p:sp>
        <p:nvSpPr>
          <p:cNvPr id="4" name="Rectangle 3"/>
          <p:cNvSpPr/>
          <p:nvPr/>
        </p:nvSpPr>
        <p:spPr>
          <a:xfrm>
            <a:off x="7000875" y="1752600"/>
            <a:ext cx="2743200" cy="1938992"/>
          </a:xfrm>
          <a:prstGeom prst="rect">
            <a:avLst/>
          </a:prstGeom>
        </p:spPr>
        <p:txBody>
          <a:bodyPr wrap="square">
            <a:spAutoFit/>
          </a:bodyPr>
          <a:lstStyle/>
          <a:p>
            <a:r>
              <a:rPr lang="en-GB" sz="2000" dirty="0"/>
              <a:t>In this case,</a:t>
            </a:r>
          </a:p>
          <a:p>
            <a:endParaRPr lang="en-GB" sz="2000" dirty="0"/>
          </a:p>
          <a:p>
            <a:r>
              <a:rPr lang="en-GB" sz="2000" dirty="0" smtClean="0"/>
              <a:t>You= </a:t>
            </a:r>
            <a:r>
              <a:rPr lang="en-GB" sz="2000" dirty="0"/>
              <a:t>View </a:t>
            </a:r>
            <a:endParaRPr lang="en-GB" sz="2000" dirty="0" smtClean="0"/>
          </a:p>
          <a:p>
            <a:r>
              <a:rPr lang="en-GB" sz="2000" dirty="0" smtClean="0"/>
              <a:t>Waiter</a:t>
            </a:r>
            <a:r>
              <a:rPr lang="en-GB" sz="2000" dirty="0"/>
              <a:t>= Controller</a:t>
            </a:r>
          </a:p>
          <a:p>
            <a:r>
              <a:rPr lang="en-GB" sz="2000" dirty="0"/>
              <a:t>Cook= Model</a:t>
            </a:r>
          </a:p>
          <a:p>
            <a:r>
              <a:rPr lang="en-GB" sz="2000" dirty="0"/>
              <a:t>Refrigerator= Data</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1" y="1216587"/>
            <a:ext cx="6864330" cy="4041213"/>
          </a:xfrm>
          <a:prstGeom prst="rect">
            <a:avLst/>
          </a:prstGeom>
        </p:spPr>
      </p:pic>
    </p:spTree>
    <p:extLst>
      <p:ext uri="{BB962C8B-B14F-4D97-AF65-F5344CB8AC3E}">
        <p14:creationId xmlns:p14="http://schemas.microsoft.com/office/powerpoint/2010/main" val="937909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Layered architecture</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304800" y="864799"/>
            <a:ext cx="8534400" cy="3785652"/>
          </a:xfrm>
          <a:prstGeom prst="rect">
            <a:avLst/>
          </a:prstGeom>
        </p:spPr>
        <p:txBody>
          <a:bodyPr wrap="square">
            <a:spAutoFit/>
          </a:bodyPr>
          <a:lstStyle/>
          <a:p>
            <a:pPr marL="342900" indent="-342900">
              <a:buFont typeface="Arial" panose="020B0604020202020204" pitchFamily="34" charset="0"/>
              <a:buChar char="•"/>
            </a:pPr>
            <a:r>
              <a:rPr lang="en-GB" sz="2400" dirty="0"/>
              <a:t>Used to model the interfacing of sub-systems</a:t>
            </a:r>
            <a:r>
              <a:rPr lang="en-GB" sz="2400" dirty="0" smtClean="0"/>
              <a:t>.</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Organizes the system into a set of layers (or abstract machines) each of which provide a set of services</a:t>
            </a:r>
            <a:r>
              <a:rPr lang="en-GB" sz="2400" dirty="0" smtClean="0"/>
              <a:t>.</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Supports the incremental development of sub-systems in different layers. When a layer interface changes, only the adjacent layer is affected</a:t>
            </a:r>
            <a:r>
              <a:rPr lang="en-GB" sz="2400" dirty="0" smtClean="0"/>
              <a:t>.</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However, often artificial to structure systems in this way.</a:t>
            </a:r>
          </a:p>
        </p:txBody>
      </p:sp>
    </p:spTree>
    <p:extLst>
      <p:ext uri="{BB962C8B-B14F-4D97-AF65-F5344CB8AC3E}">
        <p14:creationId xmlns:p14="http://schemas.microsoft.com/office/powerpoint/2010/main" val="21065831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Layered architecture</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304800" y="864799"/>
            <a:ext cx="8534400" cy="3416320"/>
          </a:xfrm>
          <a:prstGeom prst="rect">
            <a:avLst/>
          </a:prstGeom>
        </p:spPr>
        <p:txBody>
          <a:bodyPr wrap="square">
            <a:spAutoFit/>
          </a:bodyPr>
          <a:lstStyle/>
          <a:p>
            <a:r>
              <a:rPr lang="en-GB" sz="2400" dirty="0"/>
              <a:t>When </a:t>
            </a:r>
            <a:r>
              <a:rPr lang="en-GB" sz="2400" dirty="0" smtClean="0"/>
              <a:t>used</a:t>
            </a:r>
          </a:p>
          <a:p>
            <a:endParaRPr lang="en-GB" sz="2400" dirty="0" smtClean="0"/>
          </a:p>
          <a:p>
            <a:pPr marL="342900" indent="-342900">
              <a:buFont typeface="Arial" panose="020B0604020202020204" pitchFamily="34" charset="0"/>
              <a:buChar char="•"/>
            </a:pPr>
            <a:r>
              <a:rPr lang="en-GB" sz="2400" dirty="0" smtClean="0"/>
              <a:t>Used </a:t>
            </a:r>
            <a:r>
              <a:rPr lang="en-GB" sz="2400" dirty="0"/>
              <a:t>when building new facilities on top of existing systems; when the development is spread across several teams with each team responsibility for a layer of functionality; when there is a requirement for multi-level security</a:t>
            </a:r>
            <a:r>
              <a:rPr lang="en-GB" sz="2400" dirty="0" smtClean="0"/>
              <a:t>.</a:t>
            </a:r>
          </a:p>
          <a:p>
            <a:pPr marL="342900" indent="-342900">
              <a:buFont typeface="Arial" panose="020B0604020202020204" pitchFamily="34" charset="0"/>
              <a:buChar char="•"/>
            </a:pPr>
            <a:endParaRPr lang="en-GB" sz="2400" dirty="0"/>
          </a:p>
          <a:p>
            <a:r>
              <a:rPr lang="en-GB" sz="2400" dirty="0" smtClean="0"/>
              <a:t>**Allows </a:t>
            </a:r>
            <a:r>
              <a:rPr lang="en-GB" sz="2400" dirty="0"/>
              <a:t>replacement of entire layers so long as the interface is maintained.</a:t>
            </a:r>
          </a:p>
        </p:txBody>
      </p:sp>
    </p:spTree>
    <p:extLst>
      <p:ext uri="{BB962C8B-B14F-4D97-AF65-F5344CB8AC3E}">
        <p14:creationId xmlns:p14="http://schemas.microsoft.com/office/powerpoint/2010/main" val="18584781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A generic layered architecture</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227651"/>
            <a:ext cx="6756529" cy="4728566"/>
          </a:xfrm>
          <a:prstGeom prst="rect">
            <a:avLst/>
          </a:prstGeom>
        </p:spPr>
      </p:pic>
    </p:spTree>
    <p:extLst>
      <p:ext uri="{BB962C8B-B14F-4D97-AF65-F5344CB8AC3E}">
        <p14:creationId xmlns:p14="http://schemas.microsoft.com/office/powerpoint/2010/main" val="10426666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dirty="0" smtClean="0">
                <a:solidFill>
                  <a:schemeClr val="bg1"/>
                </a:solidFill>
                <a:latin typeface="Times New Roman" panose="02020603050405020304" pitchFamily="18" charset="0"/>
                <a:cs typeface="Times New Roman" panose="02020603050405020304" pitchFamily="18" charset="0"/>
              </a:rPr>
              <a:t>The architecture </a:t>
            </a:r>
            <a:r>
              <a:rPr lang="en-GB" sz="3000" b="1" dirty="0">
                <a:solidFill>
                  <a:schemeClr val="bg1"/>
                </a:solidFill>
                <a:latin typeface="Times New Roman" panose="02020603050405020304" pitchFamily="18" charset="0"/>
                <a:cs typeface="Times New Roman" panose="02020603050405020304" pitchFamily="18" charset="0"/>
              </a:rPr>
              <a:t>of </a:t>
            </a:r>
            <a:r>
              <a:rPr lang="en-GB" sz="3000" b="1" dirty="0" smtClean="0">
                <a:solidFill>
                  <a:schemeClr val="bg1"/>
                </a:solidFill>
                <a:latin typeface="Times New Roman" panose="02020603050405020304" pitchFamily="18" charset="0"/>
                <a:cs typeface="Times New Roman" panose="02020603050405020304" pitchFamily="18" charset="0"/>
              </a:rPr>
              <a:t>the </a:t>
            </a:r>
            <a:r>
              <a:rPr lang="en-GB" sz="3000" b="1" dirty="0" err="1" smtClean="0">
                <a:solidFill>
                  <a:schemeClr val="bg1"/>
                </a:solidFill>
                <a:latin typeface="Times New Roman" panose="02020603050405020304" pitchFamily="18" charset="0"/>
                <a:cs typeface="Times New Roman" panose="02020603050405020304" pitchFamily="18" charset="0"/>
              </a:rPr>
              <a:t>Mentcare</a:t>
            </a:r>
            <a:r>
              <a:rPr lang="en-GB" sz="3000" b="1" dirty="0" smtClean="0">
                <a:solidFill>
                  <a:schemeClr val="bg1"/>
                </a:solidFill>
                <a:latin typeface="Times New Roman" panose="02020603050405020304" pitchFamily="18" charset="0"/>
                <a:cs typeface="Times New Roman" panose="02020603050405020304" pitchFamily="18" charset="0"/>
              </a:rPr>
              <a:t> </a:t>
            </a:r>
            <a:r>
              <a:rPr lang="en-GB" sz="3000" b="1" dirty="0">
                <a:solidFill>
                  <a:schemeClr val="bg1"/>
                </a:solidFill>
                <a:latin typeface="Times New Roman" panose="02020603050405020304" pitchFamily="18" charset="0"/>
                <a:cs typeface="Times New Roman" panose="02020603050405020304" pitchFamily="18" charset="0"/>
              </a:rPr>
              <a:t>system</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600200" y="1804987"/>
            <a:ext cx="6351358" cy="4687907"/>
          </a:xfrm>
          <a:prstGeom prst="rect">
            <a:avLst/>
          </a:prstGeom>
        </p:spPr>
      </p:pic>
      <p:sp>
        <p:nvSpPr>
          <p:cNvPr id="5" name="Rectangle 4"/>
          <p:cNvSpPr/>
          <p:nvPr/>
        </p:nvSpPr>
        <p:spPr>
          <a:xfrm>
            <a:off x="229278" y="795108"/>
            <a:ext cx="8533721" cy="646331"/>
          </a:xfrm>
          <a:prstGeom prst="rect">
            <a:avLst/>
          </a:prstGeom>
        </p:spPr>
        <p:txBody>
          <a:bodyPr wrap="square">
            <a:spAutoFit/>
          </a:bodyPr>
          <a:lstStyle/>
          <a:p>
            <a:r>
              <a:rPr lang="en-GB" dirty="0" smtClean="0"/>
              <a:t>This </a:t>
            </a:r>
            <a:r>
              <a:rPr lang="en-GB" dirty="0"/>
              <a:t>system maintains and </a:t>
            </a:r>
            <a:r>
              <a:rPr lang="en-GB" dirty="0" smtClean="0"/>
              <a:t>manages details </a:t>
            </a:r>
            <a:r>
              <a:rPr lang="en-GB" dirty="0"/>
              <a:t>of patients who are consulting specialist doctors about mental health problems.</a:t>
            </a:r>
          </a:p>
        </p:txBody>
      </p:sp>
    </p:spTree>
    <p:extLst>
      <p:ext uri="{BB962C8B-B14F-4D97-AF65-F5344CB8AC3E}">
        <p14:creationId xmlns:p14="http://schemas.microsoft.com/office/powerpoint/2010/main" val="17738042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dirty="0" smtClean="0">
                <a:solidFill>
                  <a:schemeClr val="bg1"/>
                </a:solidFill>
                <a:latin typeface="Times New Roman" panose="02020603050405020304" pitchFamily="18" charset="0"/>
                <a:cs typeface="Times New Roman" panose="02020603050405020304" pitchFamily="18" charset="0"/>
              </a:rPr>
              <a:t>The architecture </a:t>
            </a:r>
            <a:r>
              <a:rPr lang="en-GB" sz="3000" b="1" dirty="0">
                <a:solidFill>
                  <a:schemeClr val="bg1"/>
                </a:solidFill>
                <a:latin typeface="Times New Roman" panose="02020603050405020304" pitchFamily="18" charset="0"/>
                <a:cs typeface="Times New Roman" panose="02020603050405020304" pitchFamily="18" charset="0"/>
              </a:rPr>
              <a:t>of </a:t>
            </a:r>
            <a:r>
              <a:rPr lang="en-GB" sz="3000" b="1" dirty="0" smtClean="0">
                <a:solidFill>
                  <a:schemeClr val="bg1"/>
                </a:solidFill>
                <a:latin typeface="Times New Roman" panose="02020603050405020304" pitchFamily="18" charset="0"/>
                <a:cs typeface="Times New Roman" panose="02020603050405020304" pitchFamily="18" charset="0"/>
              </a:rPr>
              <a:t>the </a:t>
            </a:r>
            <a:r>
              <a:rPr lang="en-GB" sz="3000" b="1" dirty="0" err="1" smtClean="0">
                <a:solidFill>
                  <a:schemeClr val="bg1"/>
                </a:solidFill>
                <a:latin typeface="Times New Roman" panose="02020603050405020304" pitchFamily="18" charset="0"/>
                <a:cs typeface="Times New Roman" panose="02020603050405020304" pitchFamily="18" charset="0"/>
              </a:rPr>
              <a:t>Mentcare</a:t>
            </a:r>
            <a:r>
              <a:rPr lang="en-GB" sz="3000" b="1" dirty="0" smtClean="0">
                <a:solidFill>
                  <a:schemeClr val="bg1"/>
                </a:solidFill>
                <a:latin typeface="Times New Roman" panose="02020603050405020304" pitchFamily="18" charset="0"/>
                <a:cs typeface="Times New Roman" panose="02020603050405020304" pitchFamily="18" charset="0"/>
              </a:rPr>
              <a:t> </a:t>
            </a:r>
            <a:r>
              <a:rPr lang="en-GB" sz="3000" b="1" dirty="0">
                <a:solidFill>
                  <a:schemeClr val="bg1"/>
                </a:solidFill>
                <a:latin typeface="Times New Roman" panose="02020603050405020304" pitchFamily="18" charset="0"/>
                <a:cs typeface="Times New Roman" panose="02020603050405020304" pitchFamily="18" charset="0"/>
              </a:rPr>
              <a:t>system</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92108" y="864799"/>
            <a:ext cx="8763000" cy="4524315"/>
          </a:xfrm>
          <a:prstGeom prst="rect">
            <a:avLst/>
          </a:prstGeom>
        </p:spPr>
        <p:txBody>
          <a:bodyPr wrap="square">
            <a:spAutoFit/>
          </a:bodyPr>
          <a:lstStyle/>
          <a:p>
            <a:pPr marL="342900" indent="-342900">
              <a:buAutoNum type="arabicPeriod"/>
            </a:pPr>
            <a:r>
              <a:rPr lang="en-GB" dirty="0" smtClean="0"/>
              <a:t>The </a:t>
            </a:r>
            <a:r>
              <a:rPr lang="en-GB" dirty="0"/>
              <a:t>top layer is a browser-based user interface</a:t>
            </a:r>
            <a:r>
              <a:rPr lang="en-GB" dirty="0" smtClean="0"/>
              <a:t>.</a:t>
            </a:r>
          </a:p>
          <a:p>
            <a:pPr marL="342900" indent="-342900">
              <a:buAutoNum type="arabicPeriod"/>
            </a:pPr>
            <a:endParaRPr lang="en-GB" dirty="0"/>
          </a:p>
          <a:p>
            <a:r>
              <a:rPr lang="en-GB" dirty="0"/>
              <a:t>2. The second layer provides the </a:t>
            </a:r>
            <a:r>
              <a:rPr lang="en-GB" b="1" dirty="0"/>
              <a:t>user interface functionality </a:t>
            </a:r>
            <a:r>
              <a:rPr lang="en-GB" dirty="0"/>
              <a:t>that is delivered through the web browser. It includes components to allow users to</a:t>
            </a:r>
            <a:r>
              <a:rPr lang="en-GB" b="1" dirty="0"/>
              <a:t> </a:t>
            </a:r>
            <a:r>
              <a:rPr lang="en-GB" b="1" dirty="0" smtClean="0"/>
              <a:t>log-in </a:t>
            </a:r>
            <a:r>
              <a:rPr lang="en-GB" dirty="0"/>
              <a:t>to the system and checking components that ensure that the operations they use are allowed by their role. This layer includes form and menu management components that present information to users, and data validation components that check information consistency</a:t>
            </a:r>
            <a:r>
              <a:rPr lang="en-GB" dirty="0" smtClean="0"/>
              <a:t>.</a:t>
            </a:r>
          </a:p>
          <a:p>
            <a:endParaRPr lang="en-GB" dirty="0"/>
          </a:p>
          <a:p>
            <a:r>
              <a:rPr lang="en-GB" dirty="0"/>
              <a:t>3. The third layer implements the functionality of the system and provides components that implement </a:t>
            </a:r>
            <a:r>
              <a:rPr lang="en-GB" b="1" dirty="0"/>
              <a:t>system security</a:t>
            </a:r>
            <a:r>
              <a:rPr lang="en-GB" dirty="0"/>
              <a:t>, patient information creation and updating, import and export of patient data from other databases, and report generators that create management reports</a:t>
            </a:r>
            <a:r>
              <a:rPr lang="en-GB" dirty="0" smtClean="0"/>
              <a:t>.</a:t>
            </a:r>
          </a:p>
          <a:p>
            <a:endParaRPr lang="en-GB" dirty="0"/>
          </a:p>
          <a:p>
            <a:r>
              <a:rPr lang="en-GB" dirty="0"/>
              <a:t>4. Finally, the lowest layer, which is built using a </a:t>
            </a:r>
            <a:r>
              <a:rPr lang="en-GB" b="1" dirty="0"/>
              <a:t>commercial database management system</a:t>
            </a:r>
            <a:r>
              <a:rPr lang="en-GB" dirty="0"/>
              <a:t>, provides transaction management and persistent data storage.</a:t>
            </a:r>
          </a:p>
          <a:p>
            <a:endParaRPr lang="en-GB" dirty="0"/>
          </a:p>
        </p:txBody>
      </p:sp>
    </p:spTree>
    <p:extLst>
      <p:ext uri="{BB962C8B-B14F-4D97-AF65-F5344CB8AC3E}">
        <p14:creationId xmlns:p14="http://schemas.microsoft.com/office/powerpoint/2010/main" val="32971956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Lecture Outlines</a:t>
            </a:r>
            <a:endParaRPr lang="en-US" sz="30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295400" y="1752722"/>
            <a:ext cx="7620000" cy="3939540"/>
          </a:xfrm>
          <a:prstGeom prst="rect">
            <a:avLst/>
          </a:prstGeom>
        </p:spPr>
        <p:txBody>
          <a:bodyPr wrap="square">
            <a:spAutoFit/>
          </a:bodyPr>
          <a:lstStyle/>
          <a:p>
            <a:pPr marL="342900" lvl="0" indent="-342900" defTabSz="457200" fontAlgn="base">
              <a:spcBef>
                <a:spcPts val="600"/>
              </a:spcBef>
              <a:spcAft>
                <a:spcPts val="600"/>
              </a:spcAft>
              <a:buFont typeface="Wingdings" charset="2"/>
              <a:buChar char="²"/>
            </a:pPr>
            <a:r>
              <a:rPr lang="en-US" sz="4000" b="1" dirty="0" smtClean="0">
                <a:solidFill>
                  <a:srgbClr val="FF0000"/>
                </a:solidFill>
                <a:ea typeface="ＭＳ Ｐゴシック" charset="-128"/>
                <a:cs typeface="Arial"/>
              </a:rPr>
              <a:t>Architectural Design</a:t>
            </a:r>
          </a:p>
          <a:p>
            <a:pPr marL="342900" lvl="0" indent="-342900" defTabSz="457200" fontAlgn="base">
              <a:spcBef>
                <a:spcPts val="600"/>
              </a:spcBef>
              <a:spcAft>
                <a:spcPts val="600"/>
              </a:spcAft>
              <a:buFont typeface="Wingdings" charset="2"/>
              <a:buChar char="²"/>
            </a:pPr>
            <a:r>
              <a:rPr lang="en-US" sz="2000" b="1" dirty="0" smtClean="0">
                <a:solidFill>
                  <a:prstClr val="black"/>
                </a:solidFill>
                <a:ea typeface="ＭＳ Ｐゴシック" charset="-128"/>
                <a:cs typeface="Arial"/>
              </a:rPr>
              <a:t>Distributed </a:t>
            </a:r>
            <a:r>
              <a:rPr lang="en-US" sz="2000" b="1" dirty="0">
                <a:solidFill>
                  <a:prstClr val="black"/>
                </a:solidFill>
                <a:ea typeface="ＭＳ Ｐゴシック" charset="-128"/>
                <a:cs typeface="Arial"/>
              </a:rPr>
              <a:t>Systems </a:t>
            </a:r>
            <a:r>
              <a:rPr lang="en-US" sz="2000" b="1" dirty="0" smtClean="0">
                <a:solidFill>
                  <a:prstClr val="black"/>
                </a:solidFill>
                <a:ea typeface="ＭＳ Ｐゴシック" charset="-128"/>
                <a:cs typeface="Arial"/>
              </a:rPr>
              <a:t>Architectures</a:t>
            </a:r>
          </a:p>
          <a:p>
            <a:pPr marL="342900" lvl="0" indent="-342900" defTabSz="457200" fontAlgn="base">
              <a:spcBef>
                <a:spcPts val="600"/>
              </a:spcBef>
              <a:spcAft>
                <a:spcPts val="600"/>
              </a:spcAft>
              <a:buFont typeface="Wingdings" charset="2"/>
              <a:buChar char="²"/>
            </a:pPr>
            <a:r>
              <a:rPr lang="en-US" sz="2000" b="1" dirty="0">
                <a:solidFill>
                  <a:prstClr val="black"/>
                </a:solidFill>
                <a:ea typeface="ＭＳ Ｐゴシック" charset="-128"/>
                <a:cs typeface="Arial"/>
              </a:rPr>
              <a:t>Client-Server </a:t>
            </a:r>
            <a:r>
              <a:rPr lang="en-US" sz="2000" b="1" dirty="0" smtClean="0">
                <a:solidFill>
                  <a:prstClr val="black"/>
                </a:solidFill>
                <a:ea typeface="ＭＳ Ｐゴシック" charset="-128"/>
                <a:cs typeface="Arial"/>
              </a:rPr>
              <a:t>Architecture</a:t>
            </a:r>
          </a:p>
          <a:p>
            <a:pPr marL="342900" lvl="0" indent="-342900" defTabSz="457200" fontAlgn="base">
              <a:spcBef>
                <a:spcPts val="600"/>
              </a:spcBef>
              <a:spcAft>
                <a:spcPts val="600"/>
              </a:spcAft>
              <a:buFont typeface="Wingdings" charset="2"/>
              <a:buChar char="²"/>
            </a:pPr>
            <a:r>
              <a:rPr lang="en-US" sz="2000" b="1" dirty="0">
                <a:solidFill>
                  <a:prstClr val="black"/>
                </a:solidFill>
                <a:ea typeface="ＭＳ Ｐゴシック" charset="-128"/>
                <a:cs typeface="Arial"/>
              </a:rPr>
              <a:t>Broker Architectural </a:t>
            </a:r>
            <a:r>
              <a:rPr lang="en-US" sz="2000" b="1" dirty="0" smtClean="0">
                <a:solidFill>
                  <a:prstClr val="black"/>
                </a:solidFill>
                <a:ea typeface="ＭＳ Ｐゴシック" charset="-128"/>
                <a:cs typeface="Arial"/>
              </a:rPr>
              <a:t>Style : CORBA</a:t>
            </a:r>
          </a:p>
          <a:p>
            <a:pPr marL="342900" lvl="0" indent="-342900" defTabSz="457200" fontAlgn="base">
              <a:spcBef>
                <a:spcPts val="600"/>
              </a:spcBef>
              <a:spcAft>
                <a:spcPts val="600"/>
              </a:spcAft>
              <a:buFont typeface="Wingdings" charset="2"/>
              <a:buChar char="²"/>
            </a:pPr>
            <a:r>
              <a:rPr lang="en-US" sz="2000" b="1" dirty="0">
                <a:solidFill>
                  <a:prstClr val="black"/>
                </a:solidFill>
                <a:ea typeface="ＭＳ Ｐゴシック" charset="-128"/>
                <a:cs typeface="Arial"/>
              </a:rPr>
              <a:t>Service-Oriented Architecture (SOA</a:t>
            </a:r>
            <a:r>
              <a:rPr lang="en-US" sz="2000" b="1" dirty="0" smtClean="0">
                <a:solidFill>
                  <a:prstClr val="black"/>
                </a:solidFill>
                <a:ea typeface="ＭＳ Ｐゴシック" charset="-128"/>
                <a:cs typeface="Arial"/>
              </a:rPr>
              <a:t>)</a:t>
            </a:r>
          </a:p>
          <a:p>
            <a:pPr marL="342900" lvl="0" indent="-342900" defTabSz="457200" fontAlgn="base">
              <a:spcBef>
                <a:spcPts val="600"/>
              </a:spcBef>
              <a:spcAft>
                <a:spcPts val="600"/>
              </a:spcAft>
              <a:buFont typeface="Wingdings" charset="2"/>
              <a:buChar char="²"/>
            </a:pPr>
            <a:endParaRPr lang="en-US" sz="2000" b="1" dirty="0">
              <a:solidFill>
                <a:prstClr val="black"/>
              </a:solidFill>
              <a:ea typeface="ＭＳ Ｐゴシック" charset="-128"/>
              <a:cs typeface="Arial"/>
            </a:endParaRPr>
          </a:p>
          <a:p>
            <a:pPr marL="342900" lvl="0" indent="-342900" defTabSz="457200" fontAlgn="base">
              <a:spcBef>
                <a:spcPts val="600"/>
              </a:spcBef>
              <a:spcAft>
                <a:spcPts val="600"/>
              </a:spcAft>
              <a:buFont typeface="Wingdings" charset="2"/>
              <a:buChar char="²"/>
            </a:pPr>
            <a:endParaRPr lang="en-US" sz="2000" b="1" dirty="0" smtClean="0">
              <a:solidFill>
                <a:prstClr val="black"/>
              </a:solidFill>
              <a:ea typeface="ＭＳ Ｐゴシック" charset="-128"/>
              <a:cs typeface="Arial"/>
            </a:endParaRPr>
          </a:p>
          <a:p>
            <a:pPr marL="342900" lvl="0" indent="-342900" defTabSz="457200" fontAlgn="base">
              <a:spcBef>
                <a:spcPts val="600"/>
              </a:spcBef>
              <a:spcAft>
                <a:spcPts val="600"/>
              </a:spcAft>
              <a:buFont typeface="Wingdings" charset="2"/>
              <a:buChar char="²"/>
            </a:pPr>
            <a:endParaRPr lang="en-US" sz="2000" b="1" dirty="0" smtClean="0">
              <a:solidFill>
                <a:prstClr val="black"/>
              </a:solidFill>
              <a:ea typeface="ＭＳ Ｐゴシック" charset="-128"/>
              <a:cs typeface="Arial"/>
            </a:endParaRPr>
          </a:p>
        </p:txBody>
      </p:sp>
    </p:spTree>
    <p:extLst>
      <p:ext uri="{BB962C8B-B14F-4D97-AF65-F5344CB8AC3E}">
        <p14:creationId xmlns:p14="http://schemas.microsoft.com/office/powerpoint/2010/main" val="30686136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dirty="0" smtClean="0">
                <a:solidFill>
                  <a:schemeClr val="bg1"/>
                </a:solidFill>
                <a:latin typeface="Times New Roman" panose="02020603050405020304" pitchFamily="18" charset="0"/>
                <a:cs typeface="Times New Roman" panose="02020603050405020304" pitchFamily="18" charset="0"/>
              </a:rPr>
              <a:t>The architecture </a:t>
            </a:r>
            <a:r>
              <a:rPr lang="en-GB" sz="3000" b="1" dirty="0">
                <a:solidFill>
                  <a:schemeClr val="bg1"/>
                </a:solidFill>
                <a:latin typeface="Times New Roman" panose="02020603050405020304" pitchFamily="18" charset="0"/>
                <a:cs typeface="Times New Roman" panose="02020603050405020304" pitchFamily="18" charset="0"/>
              </a:rPr>
              <a:t>of </a:t>
            </a:r>
            <a:r>
              <a:rPr lang="en-GB" sz="3000" b="1" dirty="0" smtClean="0">
                <a:solidFill>
                  <a:schemeClr val="bg1"/>
                </a:solidFill>
                <a:latin typeface="Times New Roman" panose="02020603050405020304" pitchFamily="18" charset="0"/>
                <a:cs typeface="Times New Roman" panose="02020603050405020304" pitchFamily="18" charset="0"/>
              </a:rPr>
              <a:t>the </a:t>
            </a:r>
            <a:r>
              <a:rPr lang="en-GB" sz="3000" b="1" dirty="0" err="1" smtClean="0">
                <a:solidFill>
                  <a:schemeClr val="bg1"/>
                </a:solidFill>
                <a:latin typeface="Times New Roman" panose="02020603050405020304" pitchFamily="18" charset="0"/>
                <a:cs typeface="Times New Roman" panose="02020603050405020304" pitchFamily="18" charset="0"/>
              </a:rPr>
              <a:t>iLearn</a:t>
            </a:r>
            <a:r>
              <a:rPr lang="en-GB" sz="3000" b="1" dirty="0" smtClean="0">
                <a:solidFill>
                  <a:schemeClr val="bg1"/>
                </a:solidFill>
                <a:latin typeface="Times New Roman" panose="02020603050405020304" pitchFamily="18" charset="0"/>
                <a:cs typeface="Times New Roman" panose="02020603050405020304" pitchFamily="18" charset="0"/>
              </a:rPr>
              <a:t> </a:t>
            </a:r>
            <a:r>
              <a:rPr lang="en-GB" sz="3000" b="1" dirty="0">
                <a:solidFill>
                  <a:schemeClr val="bg1"/>
                </a:solidFill>
                <a:latin typeface="Times New Roman" panose="02020603050405020304" pitchFamily="18" charset="0"/>
                <a:cs typeface="Times New Roman" panose="02020603050405020304" pitchFamily="18" charset="0"/>
              </a:rPr>
              <a:t>system</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682764" y="990600"/>
            <a:ext cx="5724587" cy="5095875"/>
          </a:xfrm>
          <a:prstGeom prst="rect">
            <a:avLst/>
          </a:prstGeom>
        </p:spPr>
      </p:pic>
    </p:spTree>
    <p:extLst>
      <p:ext uri="{BB962C8B-B14F-4D97-AF65-F5344CB8AC3E}">
        <p14:creationId xmlns:p14="http://schemas.microsoft.com/office/powerpoint/2010/main" val="143999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The repository model</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685800" y="1022095"/>
            <a:ext cx="7924800" cy="3416320"/>
          </a:xfrm>
          <a:prstGeom prst="rect">
            <a:avLst/>
          </a:prstGeom>
        </p:spPr>
        <p:txBody>
          <a:bodyPr wrap="square">
            <a:spAutoFit/>
          </a:bodyPr>
          <a:lstStyle/>
          <a:p>
            <a:pPr>
              <a:lnSpc>
                <a:spcPct val="90000"/>
              </a:lnSpc>
            </a:pPr>
            <a:r>
              <a:rPr lang="en-GB" altLang="zh-TW" sz="2400" dirty="0"/>
              <a:t>Sub-systems must </a:t>
            </a:r>
            <a:r>
              <a:rPr lang="en-GB" altLang="zh-TW" sz="2400" dirty="0">
                <a:solidFill>
                  <a:srgbClr val="FF3300"/>
                </a:solidFill>
              </a:rPr>
              <a:t>exchange data</a:t>
            </a:r>
            <a:r>
              <a:rPr lang="en-GB" altLang="zh-TW" sz="2400" dirty="0"/>
              <a:t>. This may be done in two ways:</a:t>
            </a:r>
          </a:p>
          <a:p>
            <a:pPr marL="800100" lvl="1" indent="-342900">
              <a:lnSpc>
                <a:spcPct val="90000"/>
              </a:lnSpc>
              <a:buFont typeface="Wingdings" panose="05000000000000000000" pitchFamily="2" charset="2"/>
              <a:buChar char="§"/>
            </a:pPr>
            <a:r>
              <a:rPr lang="en-GB" altLang="zh-TW" sz="2400" dirty="0"/>
              <a:t>Shared data is held in a </a:t>
            </a:r>
            <a:r>
              <a:rPr lang="en-GB" altLang="zh-TW" sz="2400" dirty="0">
                <a:solidFill>
                  <a:srgbClr val="FF3300"/>
                </a:solidFill>
              </a:rPr>
              <a:t>central database</a:t>
            </a:r>
            <a:r>
              <a:rPr lang="en-GB" altLang="zh-TW" sz="2400" dirty="0"/>
              <a:t> or repository and may be accessed by all sub-systems</a:t>
            </a:r>
            <a:r>
              <a:rPr lang="en-GB" altLang="zh-TW" sz="2400" dirty="0" smtClean="0"/>
              <a:t>;</a:t>
            </a:r>
          </a:p>
          <a:p>
            <a:pPr marL="800100" lvl="1" indent="-342900">
              <a:lnSpc>
                <a:spcPct val="90000"/>
              </a:lnSpc>
              <a:buFont typeface="Wingdings" panose="05000000000000000000" pitchFamily="2" charset="2"/>
              <a:buChar char="§"/>
            </a:pPr>
            <a:endParaRPr lang="en-GB" altLang="zh-TW" sz="2400" dirty="0"/>
          </a:p>
          <a:p>
            <a:pPr marL="800100" lvl="1" indent="-342900">
              <a:lnSpc>
                <a:spcPct val="90000"/>
              </a:lnSpc>
              <a:buFont typeface="Wingdings" panose="05000000000000000000" pitchFamily="2" charset="2"/>
              <a:buChar char="§"/>
            </a:pPr>
            <a:r>
              <a:rPr lang="en-GB" altLang="zh-TW" sz="2400" dirty="0"/>
              <a:t>Each sub-system maintains its </a:t>
            </a:r>
            <a:r>
              <a:rPr lang="en-GB" altLang="zh-TW" sz="2400" dirty="0">
                <a:solidFill>
                  <a:srgbClr val="FF3300"/>
                </a:solidFill>
              </a:rPr>
              <a:t>own database</a:t>
            </a:r>
            <a:r>
              <a:rPr lang="en-GB" altLang="zh-TW" sz="2400" dirty="0"/>
              <a:t> and passes data explicitly to other sub-systems</a:t>
            </a:r>
            <a:r>
              <a:rPr lang="en-GB" altLang="zh-TW" sz="2400" dirty="0" smtClean="0"/>
              <a:t>.</a:t>
            </a:r>
          </a:p>
          <a:p>
            <a:pPr marL="800100" lvl="1" indent="-342900">
              <a:lnSpc>
                <a:spcPct val="90000"/>
              </a:lnSpc>
              <a:buFont typeface="Wingdings" panose="05000000000000000000" pitchFamily="2" charset="2"/>
              <a:buChar char="§"/>
            </a:pPr>
            <a:endParaRPr lang="en-GB" altLang="zh-TW" sz="2400" dirty="0"/>
          </a:p>
          <a:p>
            <a:pPr>
              <a:lnSpc>
                <a:spcPct val="90000"/>
              </a:lnSpc>
            </a:pPr>
            <a:r>
              <a:rPr lang="en-GB" altLang="zh-TW" sz="2400" dirty="0"/>
              <a:t>When large amounts of data are to be shared, the repository model of sharing is most commonly used.</a:t>
            </a:r>
          </a:p>
        </p:txBody>
      </p:sp>
    </p:spTree>
    <p:extLst>
      <p:ext uri="{BB962C8B-B14F-4D97-AF65-F5344CB8AC3E}">
        <p14:creationId xmlns:p14="http://schemas.microsoft.com/office/powerpoint/2010/main" val="39981379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The repository model</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81000" y="1229465"/>
            <a:ext cx="8077200" cy="4053417"/>
          </a:xfrm>
          <a:prstGeom prst="rect">
            <a:avLst/>
          </a:prstGeom>
        </p:spPr>
        <p:txBody>
          <a:bodyPr wrap="square">
            <a:spAutoFit/>
          </a:bodyPr>
          <a:lstStyle/>
          <a:p>
            <a:pPr>
              <a:lnSpc>
                <a:spcPct val="90000"/>
              </a:lnSpc>
            </a:pPr>
            <a:r>
              <a:rPr lang="en-GB" altLang="zh-TW" sz="2200" b="1" dirty="0"/>
              <a:t>Advantages</a:t>
            </a:r>
          </a:p>
          <a:p>
            <a:pPr marL="800100" lvl="1" indent="-342900">
              <a:lnSpc>
                <a:spcPct val="90000"/>
              </a:lnSpc>
              <a:buFont typeface="Wingdings" panose="05000000000000000000" pitchFamily="2" charset="2"/>
              <a:buChar char="§"/>
            </a:pPr>
            <a:r>
              <a:rPr lang="en-GB" altLang="zh-TW" sz="2200" dirty="0"/>
              <a:t>Efficient way to share </a:t>
            </a:r>
            <a:r>
              <a:rPr lang="en-GB" altLang="zh-TW" sz="2200" dirty="0">
                <a:solidFill>
                  <a:srgbClr val="FF3300"/>
                </a:solidFill>
              </a:rPr>
              <a:t>large amounts</a:t>
            </a:r>
            <a:r>
              <a:rPr lang="en-GB" altLang="zh-TW" sz="2200" dirty="0"/>
              <a:t> of data;</a:t>
            </a:r>
          </a:p>
          <a:p>
            <a:pPr marL="800100" lvl="1" indent="-342900">
              <a:lnSpc>
                <a:spcPct val="90000"/>
              </a:lnSpc>
              <a:buFont typeface="Wingdings" panose="05000000000000000000" pitchFamily="2" charset="2"/>
              <a:buChar char="§"/>
            </a:pPr>
            <a:r>
              <a:rPr lang="en-GB" altLang="zh-TW" sz="2200" dirty="0"/>
              <a:t>Sub-systems need not be concerned with how data is </a:t>
            </a:r>
            <a:r>
              <a:rPr lang="en-GB" altLang="zh-TW" sz="2200" dirty="0">
                <a:solidFill>
                  <a:srgbClr val="FF3300"/>
                </a:solidFill>
              </a:rPr>
              <a:t>produced</a:t>
            </a:r>
            <a:r>
              <a:rPr lang="en-GB" altLang="zh-TW" sz="2200" dirty="0"/>
              <a:t> </a:t>
            </a:r>
          </a:p>
          <a:p>
            <a:pPr marL="800100" lvl="1" indent="-342900">
              <a:lnSpc>
                <a:spcPct val="90000"/>
              </a:lnSpc>
              <a:buFont typeface="Wingdings" panose="05000000000000000000" pitchFamily="2" charset="2"/>
              <a:buChar char="§"/>
            </a:pPr>
            <a:r>
              <a:rPr lang="en-GB" altLang="zh-TW" sz="2200" dirty="0">
                <a:solidFill>
                  <a:srgbClr val="FF3300"/>
                </a:solidFill>
              </a:rPr>
              <a:t>Centralised</a:t>
            </a:r>
            <a:r>
              <a:rPr lang="en-GB" altLang="zh-TW" sz="2200" dirty="0"/>
              <a:t> management e.g. backup, security, etc.</a:t>
            </a:r>
          </a:p>
          <a:p>
            <a:pPr marL="800100" lvl="1" indent="-342900">
              <a:lnSpc>
                <a:spcPct val="90000"/>
              </a:lnSpc>
              <a:buFont typeface="Wingdings" panose="05000000000000000000" pitchFamily="2" charset="2"/>
              <a:buChar char="§"/>
            </a:pPr>
            <a:r>
              <a:rPr lang="en-GB" altLang="zh-TW" sz="2200" dirty="0">
                <a:solidFill>
                  <a:srgbClr val="FF3300"/>
                </a:solidFill>
              </a:rPr>
              <a:t>Sharing</a:t>
            </a:r>
            <a:r>
              <a:rPr lang="en-GB" altLang="zh-TW" sz="2200" dirty="0"/>
              <a:t> model is published as the repository schema</a:t>
            </a:r>
            <a:r>
              <a:rPr lang="en-GB" altLang="zh-TW" sz="2200" dirty="0" smtClean="0"/>
              <a:t>.</a:t>
            </a:r>
          </a:p>
          <a:p>
            <a:pPr lvl="1">
              <a:lnSpc>
                <a:spcPct val="90000"/>
              </a:lnSpc>
            </a:pPr>
            <a:endParaRPr lang="en-GB" altLang="zh-TW" sz="2200" dirty="0"/>
          </a:p>
          <a:p>
            <a:pPr>
              <a:lnSpc>
                <a:spcPct val="90000"/>
              </a:lnSpc>
            </a:pPr>
            <a:r>
              <a:rPr lang="en-GB" altLang="zh-TW" sz="2200" b="1" dirty="0"/>
              <a:t>Disadvantages</a:t>
            </a:r>
          </a:p>
          <a:p>
            <a:pPr marL="800100" lvl="1" indent="-342900">
              <a:lnSpc>
                <a:spcPct val="90000"/>
              </a:lnSpc>
              <a:buFont typeface="Arial" panose="020B0604020202020204" pitchFamily="34" charset="0"/>
              <a:buChar char="•"/>
            </a:pPr>
            <a:r>
              <a:rPr lang="en-GB" altLang="zh-TW" sz="2200" dirty="0"/>
              <a:t>Sub-systems must agree on a repository data model. Inevitably a </a:t>
            </a:r>
            <a:r>
              <a:rPr lang="en-GB" altLang="zh-TW" sz="2200" dirty="0">
                <a:solidFill>
                  <a:srgbClr val="FF3300"/>
                </a:solidFill>
              </a:rPr>
              <a:t>compromise</a:t>
            </a:r>
            <a:r>
              <a:rPr lang="en-GB" altLang="zh-TW" sz="2200" dirty="0"/>
              <a:t>;</a:t>
            </a:r>
          </a:p>
          <a:p>
            <a:pPr marL="800100" lvl="1" indent="-342900">
              <a:lnSpc>
                <a:spcPct val="90000"/>
              </a:lnSpc>
              <a:buFont typeface="Arial" panose="020B0604020202020204" pitchFamily="34" charset="0"/>
              <a:buChar char="•"/>
            </a:pPr>
            <a:r>
              <a:rPr lang="en-GB" altLang="zh-TW" sz="2200" dirty="0">
                <a:solidFill>
                  <a:srgbClr val="FF3300"/>
                </a:solidFill>
              </a:rPr>
              <a:t>Data evolution</a:t>
            </a:r>
            <a:r>
              <a:rPr lang="en-GB" altLang="zh-TW" sz="2200" dirty="0"/>
              <a:t> is difficult and expensive;</a:t>
            </a:r>
          </a:p>
          <a:p>
            <a:pPr marL="800100" lvl="1" indent="-342900">
              <a:lnSpc>
                <a:spcPct val="90000"/>
              </a:lnSpc>
              <a:buFont typeface="Arial" panose="020B0604020202020204" pitchFamily="34" charset="0"/>
              <a:buChar char="•"/>
            </a:pPr>
            <a:r>
              <a:rPr lang="en-GB" altLang="zh-TW" sz="2200" dirty="0"/>
              <a:t>No scope for </a:t>
            </a:r>
            <a:r>
              <a:rPr lang="en-GB" altLang="zh-TW" sz="2200" dirty="0">
                <a:solidFill>
                  <a:srgbClr val="FF3300"/>
                </a:solidFill>
              </a:rPr>
              <a:t>specific</a:t>
            </a:r>
            <a:r>
              <a:rPr lang="en-GB" altLang="zh-TW" sz="2200" dirty="0"/>
              <a:t> management policies;</a:t>
            </a:r>
          </a:p>
          <a:p>
            <a:pPr marL="800100" lvl="1" indent="-342900">
              <a:lnSpc>
                <a:spcPct val="90000"/>
              </a:lnSpc>
              <a:buFont typeface="Arial" panose="020B0604020202020204" pitchFamily="34" charset="0"/>
              <a:buChar char="•"/>
            </a:pPr>
            <a:r>
              <a:rPr lang="en-GB" altLang="zh-TW" sz="2200" dirty="0"/>
              <a:t>Difficult to </a:t>
            </a:r>
            <a:r>
              <a:rPr lang="en-GB" altLang="zh-TW" sz="2200" dirty="0">
                <a:solidFill>
                  <a:srgbClr val="FF3300"/>
                </a:solidFill>
              </a:rPr>
              <a:t>distribute</a:t>
            </a:r>
            <a:r>
              <a:rPr lang="en-GB" altLang="zh-TW" sz="2200" dirty="0"/>
              <a:t> efficiently.</a:t>
            </a:r>
          </a:p>
        </p:txBody>
      </p:sp>
    </p:spTree>
    <p:extLst>
      <p:ext uri="{BB962C8B-B14F-4D97-AF65-F5344CB8AC3E}">
        <p14:creationId xmlns:p14="http://schemas.microsoft.com/office/powerpoint/2010/main" val="15332370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a:solidFill>
                  <a:schemeClr val="bg1"/>
                </a:solidFill>
                <a:latin typeface="Times New Roman" panose="02020603050405020304" pitchFamily="18" charset="0"/>
                <a:cs typeface="Times New Roman" panose="02020603050405020304" pitchFamily="18" charset="0"/>
              </a:rPr>
              <a:t>A repository architecture for an IDE</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576" y="1371600"/>
            <a:ext cx="8538963" cy="4001350"/>
          </a:xfrm>
          <a:prstGeom prst="rect">
            <a:avLst/>
          </a:prstGeom>
        </p:spPr>
      </p:pic>
    </p:spTree>
    <p:extLst>
      <p:ext uri="{BB962C8B-B14F-4D97-AF65-F5344CB8AC3E}">
        <p14:creationId xmlns:p14="http://schemas.microsoft.com/office/powerpoint/2010/main" val="14506837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dirty="0">
                <a:solidFill>
                  <a:schemeClr val="bg1"/>
                </a:solidFill>
                <a:latin typeface="Times New Roman" panose="02020603050405020304" pitchFamily="18" charset="0"/>
                <a:cs typeface="Times New Roman" panose="02020603050405020304" pitchFamily="18" charset="0"/>
              </a:rPr>
              <a:t>A repository </a:t>
            </a:r>
            <a:r>
              <a:rPr lang="en-GB" sz="3000" b="1" dirty="0" smtClean="0">
                <a:solidFill>
                  <a:schemeClr val="bg1"/>
                </a:solidFill>
                <a:latin typeface="Times New Roman" panose="02020603050405020304" pitchFamily="18" charset="0"/>
                <a:cs typeface="Times New Roman" panose="02020603050405020304" pitchFamily="18" charset="0"/>
              </a:rPr>
              <a:t>architecture</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81000" y="778686"/>
            <a:ext cx="8382000" cy="2677656"/>
          </a:xfrm>
          <a:prstGeom prst="rect">
            <a:avLst/>
          </a:prstGeom>
        </p:spPr>
        <p:txBody>
          <a:bodyPr wrap="square">
            <a:spAutoFit/>
          </a:bodyPr>
          <a:lstStyle/>
          <a:p>
            <a:r>
              <a:rPr lang="en-GB" sz="2400" b="1" dirty="0" smtClean="0">
                <a:solidFill>
                  <a:srgbClr val="000000"/>
                </a:solidFill>
                <a:latin typeface="Times New Roman" panose="02020603050405020304" pitchFamily="18" charset="0"/>
              </a:rPr>
              <a:t>Given reasons for your answer, suggest an appropriate structural model for the following systems:</a:t>
            </a:r>
          </a:p>
          <a:p>
            <a:endParaRPr lang="en-GB" sz="240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GB" sz="2400" dirty="0"/>
              <a:t>A robot floor-cleaner that is intended to clean relatively clear spaces such as corridors. The </a:t>
            </a:r>
            <a:r>
              <a:rPr lang="en-GB" sz="2400" dirty="0" smtClean="0"/>
              <a:t>cleaner </a:t>
            </a:r>
            <a:r>
              <a:rPr lang="en-GB" sz="2400" dirty="0"/>
              <a:t>must be able to sense walls and other obstructions.</a:t>
            </a:r>
          </a:p>
          <a:p>
            <a:endParaRPr lang="en-GB" sz="2400" dirty="0"/>
          </a:p>
        </p:txBody>
      </p:sp>
    </p:spTree>
    <p:extLst>
      <p:ext uri="{BB962C8B-B14F-4D97-AF65-F5344CB8AC3E}">
        <p14:creationId xmlns:p14="http://schemas.microsoft.com/office/powerpoint/2010/main" val="10306316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dirty="0">
                <a:solidFill>
                  <a:schemeClr val="bg1"/>
                </a:solidFill>
                <a:latin typeface="Times New Roman" panose="02020603050405020304" pitchFamily="18" charset="0"/>
                <a:cs typeface="Times New Roman" panose="02020603050405020304" pitchFamily="18" charset="0"/>
              </a:rPr>
              <a:t>A repository </a:t>
            </a:r>
            <a:r>
              <a:rPr lang="en-GB" sz="3000" b="1" dirty="0" smtClean="0">
                <a:solidFill>
                  <a:schemeClr val="bg1"/>
                </a:solidFill>
                <a:latin typeface="Times New Roman" panose="02020603050405020304" pitchFamily="18" charset="0"/>
                <a:cs typeface="Times New Roman" panose="02020603050405020304" pitchFamily="18" charset="0"/>
              </a:rPr>
              <a:t>architecture</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81000" y="778686"/>
            <a:ext cx="8382000" cy="1569660"/>
          </a:xfrm>
          <a:prstGeom prst="rect">
            <a:avLst/>
          </a:prstGeom>
        </p:spPr>
        <p:txBody>
          <a:bodyPr wrap="square">
            <a:spAutoFit/>
          </a:bodyPr>
          <a:lstStyle/>
          <a:p>
            <a:pPr marL="285750" indent="-285750">
              <a:buFont typeface="Arial" panose="020B0604020202020204" pitchFamily="34" charset="0"/>
              <a:buChar char="•"/>
            </a:pPr>
            <a:r>
              <a:rPr lang="en-GB" sz="2400" dirty="0" smtClean="0"/>
              <a:t>A </a:t>
            </a:r>
            <a:r>
              <a:rPr lang="en-GB" sz="2400" dirty="0"/>
              <a:t>robot floor-cleaner that is intended to clean relatively clear spaces such as corridors. The </a:t>
            </a:r>
            <a:r>
              <a:rPr lang="en-GB" sz="2400" dirty="0" smtClean="0"/>
              <a:t>cleaner </a:t>
            </a:r>
            <a:r>
              <a:rPr lang="en-GB" sz="2400" dirty="0"/>
              <a:t>must be able to sense walls and other obstructions.</a:t>
            </a:r>
          </a:p>
          <a:p>
            <a:endParaRPr lang="en-GB"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678" y="2373746"/>
            <a:ext cx="5924760" cy="3814763"/>
          </a:xfrm>
          <a:prstGeom prst="rect">
            <a:avLst/>
          </a:prstGeom>
        </p:spPr>
      </p:pic>
    </p:spTree>
    <p:extLst>
      <p:ext uri="{BB962C8B-B14F-4D97-AF65-F5344CB8AC3E}">
        <p14:creationId xmlns:p14="http://schemas.microsoft.com/office/powerpoint/2010/main" val="9740870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dirty="0">
                <a:solidFill>
                  <a:schemeClr val="bg1"/>
                </a:solidFill>
                <a:latin typeface="Times New Roman" panose="02020603050405020304" pitchFamily="18" charset="0"/>
                <a:cs typeface="Times New Roman" panose="02020603050405020304" pitchFamily="18" charset="0"/>
              </a:rPr>
              <a:t>A repository </a:t>
            </a:r>
            <a:r>
              <a:rPr lang="en-GB" sz="3000" b="1" dirty="0" smtClean="0">
                <a:solidFill>
                  <a:schemeClr val="bg1"/>
                </a:solidFill>
                <a:latin typeface="Times New Roman" panose="02020603050405020304" pitchFamily="18" charset="0"/>
                <a:cs typeface="Times New Roman" panose="02020603050405020304" pitchFamily="18" charset="0"/>
              </a:rPr>
              <a:t>architecture</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81000" y="778686"/>
            <a:ext cx="8382000" cy="4462760"/>
          </a:xfrm>
          <a:prstGeom prst="rect">
            <a:avLst/>
          </a:prstGeom>
        </p:spPr>
        <p:txBody>
          <a:bodyPr wrap="square">
            <a:spAutoFit/>
          </a:bodyPr>
          <a:lstStyle/>
          <a:p>
            <a:pPr marL="285750" indent="-285750">
              <a:buFont typeface="Arial" panose="020B0604020202020204" pitchFamily="34" charset="0"/>
              <a:buChar char="•"/>
            </a:pPr>
            <a:r>
              <a:rPr lang="en-GB" sz="2400" dirty="0" smtClean="0"/>
              <a:t>A </a:t>
            </a:r>
            <a:r>
              <a:rPr lang="en-GB" sz="2400" dirty="0"/>
              <a:t>robot floor-cleaner that is intended to clean relatively clear spaces such as corridors. The </a:t>
            </a:r>
            <a:r>
              <a:rPr lang="en-GB" sz="2400" dirty="0" smtClean="0"/>
              <a:t>cleaner </a:t>
            </a:r>
            <a:r>
              <a:rPr lang="en-GB" sz="2400" dirty="0"/>
              <a:t>must be able to sense walls and other obstructions</a:t>
            </a:r>
            <a:r>
              <a:rPr lang="en-GB" sz="2400" dirty="0" smtClean="0"/>
              <a:t>.</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endParaRPr lang="en-GB" sz="2400" dirty="0" smtClean="0"/>
          </a:p>
          <a:p>
            <a:pPr marL="285750" indent="-285750" algn="just">
              <a:buFont typeface="Arial" panose="020B0604020202020204" pitchFamily="34" charset="0"/>
              <a:buChar char="•"/>
            </a:pPr>
            <a:r>
              <a:rPr lang="en-GB" sz="2000" dirty="0"/>
              <a:t>The most appropriate model is a repository model, with each of the subsystems (</a:t>
            </a:r>
            <a:r>
              <a:rPr lang="en-GB" sz="2000" dirty="0" smtClean="0"/>
              <a:t>wall and </a:t>
            </a:r>
            <a:r>
              <a:rPr lang="en-GB" sz="2000" dirty="0"/>
              <a:t>obstacle sensors, path planning, vision (perhaps), etc.) placing information in </a:t>
            </a:r>
            <a:r>
              <a:rPr lang="en-GB" sz="2000" dirty="0" smtClean="0"/>
              <a:t>the repository</a:t>
            </a:r>
            <a:r>
              <a:rPr lang="en-GB" sz="2000" dirty="0"/>
              <a:t> for other </a:t>
            </a:r>
            <a:r>
              <a:rPr lang="en-GB" sz="2000" dirty="0" smtClean="0"/>
              <a:t>subsystems</a:t>
            </a:r>
            <a:r>
              <a:rPr lang="en-GB" sz="2000" dirty="0"/>
              <a:t> to use. </a:t>
            </a:r>
            <a:endParaRPr lang="en-GB" sz="2000" dirty="0" smtClean="0"/>
          </a:p>
          <a:p>
            <a:pPr marL="285750" indent="-285750" algn="just">
              <a:buFont typeface="Arial" panose="020B0604020202020204" pitchFamily="34" charset="0"/>
              <a:buChar char="•"/>
            </a:pPr>
            <a:endParaRPr lang="en-GB" sz="2000" dirty="0" smtClean="0"/>
          </a:p>
          <a:p>
            <a:pPr marL="285750" indent="-285750" algn="just">
              <a:buFont typeface="Arial" panose="020B0604020202020204" pitchFamily="34" charset="0"/>
              <a:buChar char="•"/>
            </a:pPr>
            <a:r>
              <a:rPr lang="en-GB" sz="2000" dirty="0" smtClean="0"/>
              <a:t>Robotic</a:t>
            </a:r>
            <a:r>
              <a:rPr lang="en-GB" sz="2000" dirty="0"/>
              <a:t> applications are in the realm of </a:t>
            </a:r>
            <a:r>
              <a:rPr lang="en-GB" sz="2000" dirty="0" smtClean="0"/>
              <a:t>Artificial intelligence</a:t>
            </a:r>
            <a:r>
              <a:rPr lang="en-GB" sz="2000" dirty="0"/>
              <a:t>, and for </a:t>
            </a:r>
            <a:r>
              <a:rPr lang="en-GB" sz="2000" dirty="0" smtClean="0"/>
              <a:t>the AI </a:t>
            </a:r>
            <a:r>
              <a:rPr lang="en-GB" sz="2000" dirty="0"/>
              <a:t>systems such as this, a special </a:t>
            </a:r>
            <a:r>
              <a:rPr lang="en-GB" sz="2000" dirty="0" smtClean="0"/>
              <a:t>kind </a:t>
            </a:r>
            <a:r>
              <a:rPr lang="en-GB" sz="2000" dirty="0"/>
              <a:t>of repository </a:t>
            </a:r>
            <a:r>
              <a:rPr lang="en-GB" sz="2000" dirty="0" smtClean="0"/>
              <a:t>called a </a:t>
            </a:r>
            <a:r>
              <a:rPr lang="en-GB" sz="2000" b="1" dirty="0" smtClean="0"/>
              <a:t>blackboard</a:t>
            </a:r>
            <a:r>
              <a:rPr lang="en-GB" sz="2000" dirty="0" smtClean="0"/>
              <a:t> </a:t>
            </a:r>
            <a:r>
              <a:rPr lang="en-GB" sz="2000" dirty="0"/>
              <a:t>(where the presence of data activates particular subsystems) is </a:t>
            </a:r>
            <a:r>
              <a:rPr lang="en-GB" sz="2000" dirty="0" smtClean="0"/>
              <a:t>normally used</a:t>
            </a:r>
            <a:endParaRPr lang="en-GB" sz="2800" dirty="0"/>
          </a:p>
          <a:p>
            <a:endParaRPr lang="en-GB" sz="2400" dirty="0"/>
          </a:p>
        </p:txBody>
      </p:sp>
    </p:spTree>
    <p:extLst>
      <p:ext uri="{BB962C8B-B14F-4D97-AF65-F5344CB8AC3E}">
        <p14:creationId xmlns:p14="http://schemas.microsoft.com/office/powerpoint/2010/main" val="38197536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533400" y="1066800"/>
            <a:ext cx="8229600" cy="4525963"/>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a:lnSpc>
                <a:spcPct val="90000"/>
              </a:lnSpc>
            </a:pPr>
            <a:r>
              <a:rPr lang="en-GB" altLang="zh-TW" dirty="0"/>
              <a:t>Are concerned with the control flow between sub-systems. Distinct from the system decomposition model</a:t>
            </a:r>
            <a:r>
              <a:rPr lang="en-GB" altLang="zh-TW" dirty="0" smtClean="0"/>
              <a:t>.</a:t>
            </a:r>
          </a:p>
          <a:p>
            <a:pPr>
              <a:lnSpc>
                <a:spcPct val="90000"/>
              </a:lnSpc>
            </a:pPr>
            <a:endParaRPr lang="en-GB" altLang="zh-TW" dirty="0"/>
          </a:p>
          <a:p>
            <a:pPr>
              <a:lnSpc>
                <a:spcPct val="90000"/>
              </a:lnSpc>
            </a:pPr>
            <a:r>
              <a:rPr lang="en-GB" altLang="zh-TW" dirty="0">
                <a:solidFill>
                  <a:srgbClr val="FF3300"/>
                </a:solidFill>
              </a:rPr>
              <a:t>Centralised</a:t>
            </a:r>
            <a:r>
              <a:rPr lang="en-GB" altLang="zh-TW" dirty="0"/>
              <a:t> control</a:t>
            </a:r>
          </a:p>
          <a:p>
            <a:pPr lvl="1">
              <a:lnSpc>
                <a:spcPct val="90000"/>
              </a:lnSpc>
            </a:pPr>
            <a:r>
              <a:rPr lang="en-GB" altLang="zh-TW" dirty="0"/>
              <a:t>One sub-system has overall responsibility for control and starts and stops other sub-systems</a:t>
            </a:r>
            <a:r>
              <a:rPr lang="en-GB" altLang="zh-TW" dirty="0" smtClean="0"/>
              <a:t>.</a:t>
            </a:r>
          </a:p>
          <a:p>
            <a:pPr lvl="1">
              <a:lnSpc>
                <a:spcPct val="90000"/>
              </a:lnSpc>
            </a:pPr>
            <a:endParaRPr lang="en-GB" altLang="zh-TW" dirty="0"/>
          </a:p>
          <a:p>
            <a:pPr>
              <a:lnSpc>
                <a:spcPct val="90000"/>
              </a:lnSpc>
            </a:pPr>
            <a:r>
              <a:rPr lang="en-GB" altLang="zh-TW" dirty="0">
                <a:solidFill>
                  <a:srgbClr val="FF3300"/>
                </a:solidFill>
              </a:rPr>
              <a:t>Event-based</a:t>
            </a:r>
            <a:r>
              <a:rPr lang="en-GB" altLang="zh-TW" dirty="0"/>
              <a:t> control</a:t>
            </a:r>
          </a:p>
          <a:p>
            <a:pPr lvl="1">
              <a:lnSpc>
                <a:spcPct val="90000"/>
              </a:lnSpc>
            </a:pPr>
            <a:r>
              <a:rPr lang="en-GB" altLang="zh-TW" dirty="0"/>
              <a:t>Each sub-system can respond to externally generated events from other sub-systems or the system’s environment.</a:t>
            </a:r>
          </a:p>
        </p:txBody>
      </p:sp>
      <p:sp>
        <p:nvSpPr>
          <p:cNvPr id="6" name="TextBox 5"/>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Control styles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C490F8C-3D0D-4DB1-B2BD-1525EA5CE111}" type="slidenum">
              <a:rPr lang="en-US" smtClean="0"/>
              <a:pPr/>
              <a:t>27</a:t>
            </a:fld>
            <a:endParaRPr lang="en-US" dirty="0"/>
          </a:p>
        </p:txBody>
      </p:sp>
    </p:spTree>
    <p:extLst>
      <p:ext uri="{BB962C8B-B14F-4D97-AF65-F5344CB8AC3E}">
        <p14:creationId xmlns:p14="http://schemas.microsoft.com/office/powerpoint/2010/main" val="68016153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458808" y="1066800"/>
            <a:ext cx="8229600" cy="4525963"/>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r>
              <a:rPr lang="en-GB" altLang="zh-TW" sz="2600" dirty="0"/>
              <a:t>A control sub-system takes responsibility for managing the execution of other sub-systems.</a:t>
            </a:r>
          </a:p>
          <a:p>
            <a:r>
              <a:rPr lang="en-GB" altLang="zh-TW" sz="2600" dirty="0">
                <a:solidFill>
                  <a:srgbClr val="FF3300"/>
                </a:solidFill>
              </a:rPr>
              <a:t>Call-return model</a:t>
            </a:r>
          </a:p>
          <a:p>
            <a:pPr lvl="1"/>
            <a:r>
              <a:rPr lang="en-GB" altLang="zh-TW" sz="2200" dirty="0"/>
              <a:t>Top-down subroutine model where control starts at the top of a subroutine hierarchy and moves downwards. Applicable to sequential systems.</a:t>
            </a:r>
          </a:p>
          <a:p>
            <a:r>
              <a:rPr lang="en-GB" altLang="zh-TW" sz="2600" dirty="0">
                <a:solidFill>
                  <a:srgbClr val="FF3300"/>
                </a:solidFill>
              </a:rPr>
              <a:t>Manager model</a:t>
            </a:r>
          </a:p>
          <a:p>
            <a:pPr lvl="1"/>
            <a:r>
              <a:rPr lang="en-GB" altLang="zh-TW" sz="2200" dirty="0"/>
              <a:t>Applicable to concurrent systems. One system component controls the stopping, starting and coordination of other system processes. Can be implemented in sequential systems as a case statement.</a:t>
            </a:r>
          </a:p>
        </p:txBody>
      </p:sp>
      <p:sp>
        <p:nvSpPr>
          <p:cNvPr id="5" name="TextBox 4"/>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Centralised control</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BC490F8C-3D0D-4DB1-B2BD-1525EA5CE111}" type="slidenum">
              <a:rPr lang="en-US" smtClean="0"/>
              <a:pPr/>
              <a:t>28</a:t>
            </a:fld>
            <a:endParaRPr lang="en-US" dirty="0"/>
          </a:p>
        </p:txBody>
      </p:sp>
    </p:spTree>
    <p:extLst>
      <p:ext uri="{BB962C8B-B14F-4D97-AF65-F5344CB8AC3E}">
        <p14:creationId xmlns:p14="http://schemas.microsoft.com/office/powerpoint/2010/main" val="109539975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8808" y="843736"/>
            <a:ext cx="8229600" cy="11430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r>
              <a:rPr lang="en-GB" altLang="zh-TW" dirty="0"/>
              <a:t>Call-return model</a:t>
            </a:r>
          </a:p>
        </p:txBody>
      </p:sp>
      <p:pic>
        <p:nvPicPr>
          <p:cNvPr id="2355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76474"/>
            <a:ext cx="7239000" cy="30956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Centralised control</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C490F8C-3D0D-4DB1-B2BD-1525EA5CE111}" type="slidenum">
              <a:rPr lang="en-US" smtClean="0"/>
              <a:pPr/>
              <a:t>29</a:t>
            </a:fld>
            <a:endParaRPr lang="en-US" dirty="0"/>
          </a:p>
        </p:txBody>
      </p:sp>
    </p:spTree>
    <p:extLst>
      <p:ext uri="{BB962C8B-B14F-4D97-AF65-F5344CB8AC3E}">
        <p14:creationId xmlns:p14="http://schemas.microsoft.com/office/powerpoint/2010/main" val="345628574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84632" y="2124455"/>
            <a:ext cx="8157972" cy="1688592"/>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p:nvPr/>
        </p:nvSpPr>
        <p:spPr>
          <a:xfrm>
            <a:off x="228600" y="3781806"/>
            <a:ext cx="8686800" cy="77724"/>
          </a:xfrm>
          <a:custGeom>
            <a:avLst/>
            <a:gdLst/>
            <a:ahLst/>
            <a:cxnLst/>
            <a:rect l="l" t="t" r="r" b="b"/>
            <a:pathLst>
              <a:path w="8686800" h="77724">
                <a:moveTo>
                  <a:pt x="0" y="38862"/>
                </a:moveTo>
                <a:lnTo>
                  <a:pt x="369" y="44192"/>
                </a:lnTo>
                <a:lnTo>
                  <a:pt x="4768" y="57383"/>
                </a:lnTo>
                <a:lnTo>
                  <a:pt x="13398" y="68026"/>
                </a:lnTo>
                <a:lnTo>
                  <a:pt x="25327" y="75135"/>
                </a:lnTo>
                <a:lnTo>
                  <a:pt x="39624" y="77724"/>
                </a:lnTo>
                <a:lnTo>
                  <a:pt x="8647938" y="77724"/>
                </a:lnTo>
                <a:lnTo>
                  <a:pt x="8684255" y="52873"/>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6" name="object 6"/>
          <p:cNvSpPr/>
          <p:nvPr/>
        </p:nvSpPr>
        <p:spPr>
          <a:xfrm>
            <a:off x="228600" y="2057400"/>
            <a:ext cx="8686800" cy="77724"/>
          </a:xfrm>
          <a:custGeom>
            <a:avLst/>
            <a:gdLst/>
            <a:ahLst/>
            <a:cxnLst/>
            <a:rect l="l" t="t" r="r" b="b"/>
            <a:pathLst>
              <a:path w="8686800" h="77724">
                <a:moveTo>
                  <a:pt x="0" y="38862"/>
                </a:moveTo>
                <a:lnTo>
                  <a:pt x="369" y="44355"/>
                </a:lnTo>
                <a:lnTo>
                  <a:pt x="4768" y="57721"/>
                </a:lnTo>
                <a:lnTo>
                  <a:pt x="13398" y="68286"/>
                </a:lnTo>
                <a:lnTo>
                  <a:pt x="25327" y="75227"/>
                </a:lnTo>
                <a:lnTo>
                  <a:pt x="39624" y="77724"/>
                </a:lnTo>
                <a:lnTo>
                  <a:pt x="8647938" y="77724"/>
                </a:lnTo>
                <a:lnTo>
                  <a:pt x="8684255" y="53185"/>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7" name="object 7"/>
          <p:cNvSpPr/>
          <p:nvPr/>
        </p:nvSpPr>
        <p:spPr>
          <a:xfrm>
            <a:off x="8623554" y="1821180"/>
            <a:ext cx="77724" cy="2234946"/>
          </a:xfrm>
          <a:custGeom>
            <a:avLst/>
            <a:gdLst/>
            <a:ahLst/>
            <a:cxnLst/>
            <a:rect l="l" t="t" r="r" b="b"/>
            <a:pathLst>
              <a:path w="77724" h="2234945">
                <a:moveTo>
                  <a:pt x="0" y="38862"/>
                </a:moveTo>
                <a:lnTo>
                  <a:pt x="0" y="2196084"/>
                </a:lnTo>
                <a:lnTo>
                  <a:pt x="24850" y="2232307"/>
                </a:lnTo>
                <a:lnTo>
                  <a:pt x="38862" y="2234946"/>
                </a:lnTo>
                <a:lnTo>
                  <a:pt x="43634" y="2234650"/>
                </a:lnTo>
                <a:lnTo>
                  <a:pt x="57025" y="2230394"/>
                </a:lnTo>
                <a:lnTo>
                  <a:pt x="67847" y="2221870"/>
                </a:lnTo>
                <a:lnTo>
                  <a:pt x="75085" y="2210095"/>
                </a:lnTo>
                <a:lnTo>
                  <a:pt x="77724" y="2196084"/>
                </a:lnTo>
                <a:lnTo>
                  <a:pt x="77724" y="38862"/>
                </a:lnTo>
                <a:lnTo>
                  <a:pt x="52873"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8" name="object 8"/>
          <p:cNvSpPr/>
          <p:nvPr/>
        </p:nvSpPr>
        <p:spPr>
          <a:xfrm>
            <a:off x="435101" y="1827275"/>
            <a:ext cx="77724" cy="2235708"/>
          </a:xfrm>
          <a:custGeom>
            <a:avLst/>
            <a:gdLst/>
            <a:ahLst/>
            <a:cxnLst/>
            <a:rect l="l" t="t" r="r" b="b"/>
            <a:pathLst>
              <a:path w="77724" h="2235708">
                <a:moveTo>
                  <a:pt x="0" y="38862"/>
                </a:moveTo>
                <a:lnTo>
                  <a:pt x="0" y="2196846"/>
                </a:lnTo>
                <a:lnTo>
                  <a:pt x="24850" y="2233069"/>
                </a:lnTo>
                <a:lnTo>
                  <a:pt x="38862" y="2235708"/>
                </a:lnTo>
                <a:lnTo>
                  <a:pt x="43782" y="2235412"/>
                </a:lnTo>
                <a:lnTo>
                  <a:pt x="57362" y="2231156"/>
                </a:lnTo>
                <a:lnTo>
                  <a:pt x="68110" y="2222632"/>
                </a:lnTo>
                <a:lnTo>
                  <a:pt x="75179" y="2210857"/>
                </a:lnTo>
                <a:lnTo>
                  <a:pt x="77724" y="2196846"/>
                </a:lnTo>
                <a:lnTo>
                  <a:pt x="77724" y="38862"/>
                </a:lnTo>
                <a:lnTo>
                  <a:pt x="53185"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9" name="object 9"/>
          <p:cNvSpPr/>
          <p:nvPr/>
        </p:nvSpPr>
        <p:spPr>
          <a:xfrm>
            <a:off x="2830829" y="5783580"/>
            <a:ext cx="3481578" cy="77724"/>
          </a:xfrm>
          <a:custGeom>
            <a:avLst/>
            <a:gdLst/>
            <a:ahLst/>
            <a:cxnLst/>
            <a:rect l="l" t="t" r="r" b="b"/>
            <a:pathLst>
              <a:path w="3481578" h="77724">
                <a:moveTo>
                  <a:pt x="0" y="38862"/>
                </a:moveTo>
                <a:lnTo>
                  <a:pt x="295" y="43634"/>
                </a:lnTo>
                <a:lnTo>
                  <a:pt x="4551" y="57025"/>
                </a:lnTo>
                <a:lnTo>
                  <a:pt x="13075" y="67847"/>
                </a:lnTo>
                <a:lnTo>
                  <a:pt x="24850" y="75085"/>
                </a:lnTo>
                <a:lnTo>
                  <a:pt x="38862" y="77724"/>
                </a:lnTo>
                <a:lnTo>
                  <a:pt x="3442716" y="77723"/>
                </a:lnTo>
                <a:lnTo>
                  <a:pt x="3478939" y="52873"/>
                </a:lnTo>
                <a:lnTo>
                  <a:pt x="3481578" y="38861"/>
                </a:lnTo>
                <a:lnTo>
                  <a:pt x="3481282" y="34089"/>
                </a:lnTo>
                <a:lnTo>
                  <a:pt x="3477026" y="20698"/>
                </a:lnTo>
                <a:lnTo>
                  <a:pt x="3468502" y="9876"/>
                </a:lnTo>
                <a:lnTo>
                  <a:pt x="3456727" y="2638"/>
                </a:lnTo>
                <a:lnTo>
                  <a:pt x="3442716" y="0"/>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10" name="object 10"/>
          <p:cNvSpPr/>
          <p:nvPr/>
        </p:nvSpPr>
        <p:spPr>
          <a:xfrm>
            <a:off x="4095750" y="5734050"/>
            <a:ext cx="949451" cy="176784"/>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685800" y="2327147"/>
            <a:ext cx="7772400" cy="1143000"/>
          </a:xfrm>
          <a:prstGeom prst="rect">
            <a:avLst/>
          </a:prstGeom>
          <a:blipFill>
            <a:blip r:embed="rId4" cstate="print"/>
            <a:stretch>
              <a:fillRect/>
            </a:stretch>
          </a:blipFill>
        </p:spPr>
        <p:txBody>
          <a:bodyPr wrap="square" lIns="0" tIns="0" rIns="0" bIns="0" rtlCol="0">
            <a:noAutofit/>
          </a:bodyPr>
          <a:lstStyle/>
          <a:p>
            <a:endParaRPr/>
          </a:p>
        </p:txBody>
      </p:sp>
      <p:sp>
        <p:nvSpPr>
          <p:cNvPr id="2" name="object 2"/>
          <p:cNvSpPr txBox="1"/>
          <p:nvPr/>
        </p:nvSpPr>
        <p:spPr>
          <a:xfrm>
            <a:off x="2348738" y="2640716"/>
            <a:ext cx="4529123" cy="583946"/>
          </a:xfrm>
          <a:prstGeom prst="rect">
            <a:avLst/>
          </a:prstGeom>
        </p:spPr>
        <p:txBody>
          <a:bodyPr wrap="square" lIns="0" tIns="0" rIns="0" bIns="0" rtlCol="0">
            <a:noAutofit/>
          </a:bodyPr>
          <a:lstStyle/>
          <a:p>
            <a:pPr marL="12700" algn="ctr">
              <a:lnSpc>
                <a:spcPts val="4590"/>
              </a:lnSpc>
              <a:spcBef>
                <a:spcPts val="229"/>
              </a:spcBef>
            </a:pPr>
            <a:r>
              <a:rPr lang="en-US" sz="4000" dirty="0">
                <a:solidFill>
                  <a:srgbClr val="FFFEE9"/>
                </a:solidFill>
                <a:latin typeface="Times New Roman"/>
                <a:cs typeface="Times New Roman"/>
              </a:rPr>
              <a:t>Architectural Design</a:t>
            </a:r>
          </a:p>
        </p:txBody>
      </p:sp>
      <p:sp>
        <p:nvSpPr>
          <p:cNvPr id="3" name="Slide Number Placeholder 2"/>
          <p:cNvSpPr>
            <a:spLocks noGrp="1"/>
          </p:cNvSpPr>
          <p:nvPr>
            <p:ph type="sldNum" sz="quarter" idx="12"/>
          </p:nvPr>
        </p:nvSpPr>
        <p:spPr/>
        <p:txBody>
          <a:bodyPr/>
          <a:lstStyle/>
          <a:p>
            <a:fld id="{BC490F8C-3D0D-4DB1-B2BD-1525EA5CE111}" type="slidenum">
              <a:rPr lang="en-US" smtClean="0"/>
              <a:pPr/>
              <a:t>3</a:t>
            </a:fld>
            <a:endParaRPr lang="en-US" dirty="0"/>
          </a:p>
        </p:txBody>
      </p:sp>
    </p:spTree>
    <p:extLst>
      <p:ext uri="{BB962C8B-B14F-4D97-AF65-F5344CB8AC3E}">
        <p14:creationId xmlns:p14="http://schemas.microsoft.com/office/powerpoint/2010/main" val="6950468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709749"/>
            <a:ext cx="8229600" cy="11430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ormAutofit/>
          </a:bodyPr>
          <a:lstStyle/>
          <a:p>
            <a:r>
              <a:rPr lang="en-US" altLang="zh-TW" sz="2400" dirty="0" smtClean="0"/>
              <a:t>A centralized control model </a:t>
            </a:r>
            <a:r>
              <a:rPr lang="en-US" altLang="zh-TW" sz="2400" dirty="0"/>
              <a:t>for a </a:t>
            </a:r>
            <a:r>
              <a:rPr lang="en-US" altLang="zh-TW" sz="2400" dirty="0" smtClean="0"/>
              <a:t>real-time system</a:t>
            </a:r>
            <a:endParaRPr lang="en-GB" altLang="zh-TW" sz="2400" dirty="0"/>
          </a:p>
        </p:txBody>
      </p:sp>
      <p:pic>
        <p:nvPicPr>
          <p:cNvPr id="2" name="Picture 1"/>
          <p:cNvPicPr>
            <a:picLocks noChangeAspect="1"/>
          </p:cNvPicPr>
          <p:nvPr/>
        </p:nvPicPr>
        <p:blipFill>
          <a:blip r:embed="rId2"/>
          <a:stretch>
            <a:fillRect/>
          </a:stretch>
        </p:blipFill>
        <p:spPr>
          <a:xfrm>
            <a:off x="1447800" y="1828800"/>
            <a:ext cx="6818119" cy="4310063"/>
          </a:xfrm>
          <a:prstGeom prst="rect">
            <a:avLst/>
          </a:prstGeom>
        </p:spPr>
      </p:pic>
      <p:sp>
        <p:nvSpPr>
          <p:cNvPr id="4" name="TextBox 3"/>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Centralised control</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BC490F8C-3D0D-4DB1-B2BD-1525EA5CE111}" type="slidenum">
              <a:rPr lang="en-US" smtClean="0"/>
              <a:pPr/>
              <a:t>30</a:t>
            </a:fld>
            <a:endParaRPr lang="en-US" dirty="0"/>
          </a:p>
        </p:txBody>
      </p:sp>
    </p:spTree>
    <p:extLst>
      <p:ext uri="{BB962C8B-B14F-4D97-AF65-F5344CB8AC3E}">
        <p14:creationId xmlns:p14="http://schemas.microsoft.com/office/powerpoint/2010/main" val="176233808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442CBDB-4699-4E2B-80AF-540B19877CD3}"/>
              </a:ext>
            </a:extLst>
          </p:cNvPr>
          <p:cNvPicPr>
            <a:picLocks noChangeAspect="1"/>
          </p:cNvPicPr>
          <p:nvPr/>
        </p:nvPicPr>
        <p:blipFill>
          <a:blip r:embed="rId2"/>
          <a:stretch>
            <a:fillRect/>
          </a:stretch>
        </p:blipFill>
        <p:spPr>
          <a:xfrm>
            <a:off x="2343163" y="1371600"/>
            <a:ext cx="4829696" cy="2343150"/>
          </a:xfrm>
          <a:prstGeom prst="rect">
            <a:avLst/>
          </a:prstGeom>
        </p:spPr>
      </p:pic>
      <p:sp>
        <p:nvSpPr>
          <p:cNvPr id="11" name="TextBox 10">
            <a:extLst>
              <a:ext uri="{FF2B5EF4-FFF2-40B4-BE49-F238E27FC236}">
                <a16:creationId xmlns:a16="http://schemas.microsoft.com/office/drawing/2014/main" id="{C4C8A73A-14F4-43C6-8E31-9819981E0325}"/>
              </a:ext>
            </a:extLst>
          </p:cNvPr>
          <p:cNvSpPr txBox="1"/>
          <p:nvPr/>
        </p:nvSpPr>
        <p:spPr bwMode="auto">
          <a:xfrm>
            <a:off x="2086235" y="4171952"/>
            <a:ext cx="5343525" cy="1107996"/>
          </a:xfrm>
          <a:prstGeom prst="rect">
            <a:avLst/>
          </a:prstGeom>
          <a:no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6600" dirty="0">
                <a:solidFill>
                  <a:srgbClr val="002060"/>
                </a:solidFill>
                <a:latin typeface="Times New Roman" pitchFamily="18" charset="0"/>
                <a:cs typeface="Times New Roman" pitchFamily="18" charset="0"/>
              </a:rPr>
              <a:t>Thanks to All </a:t>
            </a:r>
          </a:p>
        </p:txBody>
      </p:sp>
      <p:sp>
        <p:nvSpPr>
          <p:cNvPr id="4" name="Slide Number Placeholder 3">
            <a:extLst>
              <a:ext uri="{FF2B5EF4-FFF2-40B4-BE49-F238E27FC236}">
                <a16:creationId xmlns:a16="http://schemas.microsoft.com/office/drawing/2014/main" id="{74C32DBB-99E4-4868-92CA-A8BD5B863A62}"/>
              </a:ext>
            </a:extLst>
          </p:cNvPr>
          <p:cNvSpPr>
            <a:spLocks noGrp="1"/>
          </p:cNvSpPr>
          <p:nvPr>
            <p:ph type="sldNum" sz="quarter" idx="12"/>
          </p:nvPr>
        </p:nvSpPr>
        <p:spPr/>
        <p:txBody>
          <a:bodyPr/>
          <a:lstStyle/>
          <a:p>
            <a:fld id="{BC490F8C-3D0D-4DB1-B2BD-1525EA5CE111}" type="slidenum">
              <a:rPr lang="en-US" smtClean="0"/>
              <a:pPr/>
              <a:t>31</a:t>
            </a:fld>
            <a:endParaRPr lang="en-US" dirty="0"/>
          </a:p>
        </p:txBody>
      </p:sp>
    </p:spTree>
    <p:extLst>
      <p:ext uri="{BB962C8B-B14F-4D97-AF65-F5344CB8AC3E}">
        <p14:creationId xmlns:p14="http://schemas.microsoft.com/office/powerpoint/2010/main" val="57060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Architectural Design</a:t>
            </a: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304800" y="922437"/>
            <a:ext cx="8610600" cy="3939540"/>
          </a:xfrm>
          <a:prstGeom prst="rect">
            <a:avLst/>
          </a:prstGeom>
        </p:spPr>
        <p:txBody>
          <a:bodyPr wrap="square">
            <a:spAutoFit/>
          </a:bodyPr>
          <a:lstStyle/>
          <a:p>
            <a:pPr marL="285750" indent="-285750">
              <a:buFont typeface="Wingdings" panose="05000000000000000000" pitchFamily="2" charset="2"/>
              <a:buChar char="§"/>
            </a:pPr>
            <a:r>
              <a:rPr lang="en-GB" altLang="zh-TW" sz="2400" dirty="0">
                <a:solidFill>
                  <a:srgbClr val="FF3300"/>
                </a:solidFill>
              </a:rPr>
              <a:t>Architectural design </a:t>
            </a:r>
            <a:r>
              <a:rPr lang="en-GB" altLang="zh-TW" sz="2400" dirty="0"/>
              <a:t>is a process for identifying the sub-systems making up a system and the framework for sub-system control and communication</a:t>
            </a:r>
            <a:r>
              <a:rPr lang="en-GB" altLang="zh-TW" sz="2400" dirty="0" smtClean="0"/>
              <a:t>.</a:t>
            </a:r>
          </a:p>
          <a:p>
            <a:pPr marL="285750" indent="-285750">
              <a:lnSpc>
                <a:spcPct val="200000"/>
              </a:lnSpc>
              <a:buFont typeface="Wingdings" panose="05000000000000000000" pitchFamily="2" charset="2"/>
              <a:buChar char="§"/>
            </a:pPr>
            <a:r>
              <a:rPr lang="en-GB" altLang="zh-TW" sz="2000" dirty="0" smtClean="0"/>
              <a:t>The </a:t>
            </a:r>
            <a:r>
              <a:rPr lang="en-GB" altLang="zh-TW" sz="2000" dirty="0"/>
              <a:t>output of this design process is a description of the </a:t>
            </a:r>
            <a:r>
              <a:rPr lang="en-GB" altLang="zh-TW" sz="2000" b="1" dirty="0"/>
              <a:t>software </a:t>
            </a:r>
            <a:r>
              <a:rPr lang="en-GB" altLang="zh-TW" sz="2000" b="1" dirty="0" smtClean="0"/>
              <a:t>architecture</a:t>
            </a:r>
            <a:r>
              <a:rPr lang="en-GB" altLang="zh-TW" sz="2000" dirty="0" smtClean="0"/>
              <a:t>.</a:t>
            </a:r>
          </a:p>
          <a:p>
            <a:pPr marL="285750" indent="-285750">
              <a:lnSpc>
                <a:spcPct val="200000"/>
              </a:lnSpc>
              <a:buFont typeface="Wingdings" panose="05000000000000000000" pitchFamily="2" charset="2"/>
              <a:buChar char="§"/>
            </a:pPr>
            <a:r>
              <a:rPr lang="en-GB" altLang="zh-TW" sz="2000" dirty="0" smtClean="0"/>
              <a:t>It </a:t>
            </a:r>
            <a:r>
              <a:rPr lang="en-GB" altLang="zh-TW" sz="2000" dirty="0"/>
              <a:t>represents the link between specification and design </a:t>
            </a:r>
            <a:r>
              <a:rPr lang="en-GB" altLang="zh-TW" sz="2000" dirty="0" smtClean="0"/>
              <a:t>processes</a:t>
            </a:r>
          </a:p>
          <a:p>
            <a:pPr marL="285750" indent="-285750">
              <a:lnSpc>
                <a:spcPct val="200000"/>
              </a:lnSpc>
              <a:buFont typeface="Wingdings" panose="05000000000000000000" pitchFamily="2" charset="2"/>
              <a:buChar char="§"/>
            </a:pPr>
            <a:r>
              <a:rPr lang="en-GB" altLang="zh-TW" sz="2000" dirty="0" smtClean="0"/>
              <a:t>Often </a:t>
            </a:r>
            <a:r>
              <a:rPr lang="en-GB" altLang="zh-TW" sz="2000" dirty="0"/>
              <a:t>carried out in </a:t>
            </a:r>
            <a:r>
              <a:rPr lang="en-GB" altLang="zh-TW" sz="2000" dirty="0">
                <a:solidFill>
                  <a:srgbClr val="FF3300"/>
                </a:solidFill>
              </a:rPr>
              <a:t>parallel</a:t>
            </a:r>
            <a:r>
              <a:rPr lang="en-GB" altLang="zh-TW" sz="2000" dirty="0"/>
              <a:t> with some specification activities.</a:t>
            </a:r>
          </a:p>
          <a:p>
            <a:pPr marL="285750" indent="-285750">
              <a:lnSpc>
                <a:spcPct val="200000"/>
              </a:lnSpc>
              <a:buFont typeface="Wingdings" panose="05000000000000000000" pitchFamily="2" charset="2"/>
              <a:buChar char="§"/>
            </a:pPr>
            <a:r>
              <a:rPr lang="en-GB" altLang="zh-TW" sz="2000" dirty="0"/>
              <a:t>It involves identifying major system </a:t>
            </a:r>
            <a:r>
              <a:rPr lang="en-GB" altLang="zh-TW" sz="2000" dirty="0">
                <a:solidFill>
                  <a:srgbClr val="FF3300"/>
                </a:solidFill>
              </a:rPr>
              <a:t>components</a:t>
            </a:r>
            <a:r>
              <a:rPr lang="en-GB" altLang="zh-TW" sz="2000" dirty="0"/>
              <a:t> and their </a:t>
            </a:r>
            <a:r>
              <a:rPr lang="en-GB" altLang="zh-TW" sz="2000" dirty="0">
                <a:solidFill>
                  <a:srgbClr val="FF3300"/>
                </a:solidFill>
              </a:rPr>
              <a:t>communications</a:t>
            </a:r>
            <a:r>
              <a:rPr lang="en-GB" altLang="zh-TW" sz="2000" dirty="0"/>
              <a:t>.</a:t>
            </a:r>
          </a:p>
          <a:p>
            <a:endParaRPr lang="en-GB" altLang="zh-TW" dirty="0"/>
          </a:p>
        </p:txBody>
      </p:sp>
    </p:spTree>
    <p:extLst>
      <p:ext uri="{BB962C8B-B14F-4D97-AF65-F5344CB8AC3E}">
        <p14:creationId xmlns:p14="http://schemas.microsoft.com/office/powerpoint/2010/main" val="27171781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Architectural Design</a:t>
            </a: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28600" y="1305342"/>
            <a:ext cx="8686800" cy="4401205"/>
          </a:xfrm>
          <a:prstGeom prst="rect">
            <a:avLst/>
          </a:prstGeom>
        </p:spPr>
        <p:txBody>
          <a:bodyPr wrap="square">
            <a:spAutoFit/>
          </a:bodyPr>
          <a:lstStyle/>
          <a:p>
            <a:pPr marL="342900" indent="-342900">
              <a:buFont typeface="Wingdings" panose="05000000000000000000" pitchFamily="2" charset="2"/>
              <a:buChar char="§"/>
            </a:pPr>
            <a:r>
              <a:rPr lang="en-GB" sz="2000" dirty="0" smtClean="0"/>
              <a:t>A </a:t>
            </a:r>
            <a:r>
              <a:rPr lang="en-GB" sz="2000" dirty="0"/>
              <a:t>software architecture is a description of how a </a:t>
            </a:r>
            <a:r>
              <a:rPr lang="en-GB" sz="2000" b="1" dirty="0"/>
              <a:t>software system is organized</a:t>
            </a:r>
            <a:r>
              <a:rPr lang="en-GB" sz="2000" dirty="0" smtClean="0"/>
              <a:t>.</a:t>
            </a:r>
          </a:p>
          <a:p>
            <a:pPr marL="342900" indent="-342900">
              <a:buFont typeface="Wingdings" panose="05000000000000000000" pitchFamily="2" charset="2"/>
              <a:buChar char="§"/>
            </a:pPr>
            <a:endParaRPr lang="en-GB" sz="2000" dirty="0"/>
          </a:p>
          <a:p>
            <a:pPr marL="342900" indent="-342900">
              <a:buFont typeface="Wingdings" panose="05000000000000000000" pitchFamily="2" charset="2"/>
              <a:buChar char="§"/>
            </a:pPr>
            <a:r>
              <a:rPr lang="en-GB" sz="2000" dirty="0" smtClean="0"/>
              <a:t>Architectural </a:t>
            </a:r>
            <a:r>
              <a:rPr lang="en-GB" sz="2000" dirty="0"/>
              <a:t>design decisions include decisions on the type of application, the distribution of the system, the architectural styles to be used</a:t>
            </a:r>
            <a:r>
              <a:rPr lang="en-GB" sz="2000" dirty="0" smtClean="0"/>
              <a:t>.</a:t>
            </a:r>
          </a:p>
          <a:p>
            <a:pPr marL="342900" indent="-342900">
              <a:buFont typeface="Wingdings" panose="05000000000000000000" pitchFamily="2" charset="2"/>
              <a:buChar char="§"/>
            </a:pPr>
            <a:endParaRPr lang="en-GB" sz="2000" dirty="0"/>
          </a:p>
          <a:p>
            <a:pPr marL="342900" indent="-342900">
              <a:buFont typeface="Wingdings" panose="05000000000000000000" pitchFamily="2" charset="2"/>
              <a:buChar char="§"/>
            </a:pPr>
            <a:r>
              <a:rPr lang="en-GB" sz="2000" dirty="0" smtClean="0"/>
              <a:t>Architectures </a:t>
            </a:r>
            <a:r>
              <a:rPr lang="en-GB" sz="2000" dirty="0"/>
              <a:t>may be </a:t>
            </a:r>
            <a:r>
              <a:rPr lang="en-GB" sz="2000" b="1" dirty="0"/>
              <a:t>documented from several different perspectives </a:t>
            </a:r>
            <a:r>
              <a:rPr lang="en-GB" sz="2000" dirty="0"/>
              <a:t>or views such as a conceptual view, a logical view, a process view, and a development view</a:t>
            </a:r>
            <a:r>
              <a:rPr lang="en-GB" sz="2000" dirty="0" smtClean="0"/>
              <a:t>.</a:t>
            </a:r>
          </a:p>
          <a:p>
            <a:pPr marL="342900" indent="-342900">
              <a:buFont typeface="Wingdings" panose="05000000000000000000" pitchFamily="2" charset="2"/>
              <a:buChar char="§"/>
            </a:pPr>
            <a:endParaRPr lang="en-GB" sz="2000" dirty="0"/>
          </a:p>
          <a:p>
            <a:pPr marL="342900" indent="-342900">
              <a:buFont typeface="Wingdings" panose="05000000000000000000" pitchFamily="2" charset="2"/>
              <a:buChar char="§"/>
            </a:pPr>
            <a:r>
              <a:rPr lang="en-GB" sz="2000" dirty="0" smtClean="0"/>
              <a:t>Architectural </a:t>
            </a:r>
            <a:r>
              <a:rPr lang="en-GB" sz="2000" dirty="0"/>
              <a:t>patterns are a means of reusing knowledge about generic system architectures. </a:t>
            </a:r>
            <a:endParaRPr lang="en-GB" sz="2000" dirty="0" smtClean="0"/>
          </a:p>
          <a:p>
            <a:pPr marL="342900" indent="-342900">
              <a:buFont typeface="Wingdings" panose="05000000000000000000" pitchFamily="2" charset="2"/>
              <a:buChar char="§"/>
            </a:pPr>
            <a:endParaRPr lang="en-GB" sz="2000" dirty="0" smtClean="0"/>
          </a:p>
          <a:p>
            <a:pPr marL="342900" indent="-342900">
              <a:buFont typeface="Wingdings" panose="05000000000000000000" pitchFamily="2" charset="2"/>
              <a:buChar char="§"/>
            </a:pPr>
            <a:r>
              <a:rPr lang="en-GB" sz="2000" dirty="0"/>
              <a:t>Architectural patterns are similar to software design pattern but have a broader scope.</a:t>
            </a:r>
          </a:p>
        </p:txBody>
      </p:sp>
    </p:spTree>
    <p:extLst>
      <p:ext uri="{BB962C8B-B14F-4D97-AF65-F5344CB8AC3E}">
        <p14:creationId xmlns:p14="http://schemas.microsoft.com/office/powerpoint/2010/main" val="1795315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Architectural design decisions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304800" y="922437"/>
            <a:ext cx="8610600" cy="4062651"/>
          </a:xfrm>
          <a:prstGeom prst="rect">
            <a:avLst/>
          </a:prstGeom>
        </p:spPr>
        <p:txBody>
          <a:bodyPr wrap="square">
            <a:spAutoFit/>
          </a:bodyPr>
          <a:lstStyle/>
          <a:p>
            <a:r>
              <a:rPr lang="en-US" altLang="en-US" sz="2000" dirty="0"/>
              <a:t>Architectural design is a </a:t>
            </a:r>
            <a:r>
              <a:rPr lang="en-US" altLang="en-US" sz="2000" dirty="0">
                <a:solidFill>
                  <a:srgbClr val="FF3300"/>
                </a:solidFill>
              </a:rPr>
              <a:t>creative process</a:t>
            </a:r>
            <a:r>
              <a:rPr lang="en-US" altLang="en-US" sz="2000" dirty="0"/>
              <a:t> so the process differs depending on the type of system being developed.</a:t>
            </a:r>
          </a:p>
          <a:p>
            <a:r>
              <a:rPr lang="en-US" altLang="en-US" sz="2000" dirty="0"/>
              <a:t>However, a number of </a:t>
            </a:r>
            <a:r>
              <a:rPr lang="en-US" altLang="en-US" sz="2000" dirty="0">
                <a:solidFill>
                  <a:srgbClr val="FF3300"/>
                </a:solidFill>
              </a:rPr>
              <a:t>common decisions</a:t>
            </a:r>
            <a:r>
              <a:rPr lang="en-US" altLang="en-US" sz="2000" dirty="0"/>
              <a:t> span all design processes</a:t>
            </a:r>
            <a:r>
              <a:rPr lang="en-US" altLang="en-US" sz="2000" dirty="0" smtClean="0"/>
              <a:t>.</a:t>
            </a:r>
          </a:p>
          <a:p>
            <a:endParaRPr lang="en-US" altLang="en-US" sz="2000" dirty="0" smtClean="0"/>
          </a:p>
          <a:p>
            <a:pPr marL="742950" lvl="1" indent="-285750">
              <a:buFont typeface="Wingdings" panose="05000000000000000000" pitchFamily="2" charset="2"/>
              <a:buChar char="§"/>
            </a:pPr>
            <a:r>
              <a:rPr lang="en-US" altLang="en-US" sz="2000" dirty="0"/>
              <a:t>Is there a </a:t>
            </a:r>
            <a:r>
              <a:rPr lang="en-US" altLang="en-US" sz="2000" dirty="0">
                <a:solidFill>
                  <a:srgbClr val="FF3300"/>
                </a:solidFill>
              </a:rPr>
              <a:t>generic</a:t>
            </a:r>
            <a:r>
              <a:rPr lang="en-US" altLang="en-US" sz="2000" dirty="0"/>
              <a:t> application architecture that can be used?</a:t>
            </a:r>
          </a:p>
          <a:p>
            <a:pPr marL="742950" lvl="1" indent="-285750">
              <a:buFont typeface="Wingdings" panose="05000000000000000000" pitchFamily="2" charset="2"/>
              <a:buChar char="§"/>
            </a:pPr>
            <a:r>
              <a:rPr lang="en-US" altLang="en-US" sz="2000" dirty="0"/>
              <a:t>How will the system be </a:t>
            </a:r>
            <a:r>
              <a:rPr lang="en-US" altLang="en-US" sz="2000" dirty="0">
                <a:solidFill>
                  <a:srgbClr val="FF3300"/>
                </a:solidFill>
              </a:rPr>
              <a:t>distributed</a:t>
            </a:r>
            <a:r>
              <a:rPr lang="en-US" altLang="en-US" sz="2000" dirty="0"/>
              <a:t>?</a:t>
            </a:r>
          </a:p>
          <a:p>
            <a:pPr marL="742950" lvl="1" indent="-285750">
              <a:buFont typeface="Wingdings" panose="05000000000000000000" pitchFamily="2" charset="2"/>
              <a:buChar char="§"/>
            </a:pPr>
            <a:r>
              <a:rPr lang="en-US" altLang="en-US" sz="2000" dirty="0"/>
              <a:t>What architectural </a:t>
            </a:r>
            <a:r>
              <a:rPr lang="en-US" altLang="en-US" sz="2000" dirty="0">
                <a:solidFill>
                  <a:srgbClr val="FF3300"/>
                </a:solidFill>
              </a:rPr>
              <a:t>styles</a:t>
            </a:r>
            <a:r>
              <a:rPr lang="en-US" altLang="en-US" sz="2000" dirty="0"/>
              <a:t> are appropriate?</a:t>
            </a:r>
          </a:p>
          <a:p>
            <a:pPr marL="742950" lvl="1" indent="-285750">
              <a:buFont typeface="Wingdings" panose="05000000000000000000" pitchFamily="2" charset="2"/>
              <a:buChar char="§"/>
            </a:pPr>
            <a:r>
              <a:rPr lang="en-US" altLang="en-US" sz="2000" dirty="0"/>
              <a:t>What approach will be used to </a:t>
            </a:r>
            <a:r>
              <a:rPr lang="en-US" altLang="en-US" sz="2000" dirty="0">
                <a:solidFill>
                  <a:srgbClr val="FF3300"/>
                </a:solidFill>
              </a:rPr>
              <a:t>structure</a:t>
            </a:r>
            <a:r>
              <a:rPr lang="en-US" altLang="en-US" sz="2000" dirty="0"/>
              <a:t> the system?</a:t>
            </a:r>
          </a:p>
          <a:p>
            <a:pPr marL="742950" lvl="1" indent="-285750">
              <a:buFont typeface="Wingdings" panose="05000000000000000000" pitchFamily="2" charset="2"/>
              <a:buChar char="§"/>
            </a:pPr>
            <a:r>
              <a:rPr lang="en-US" altLang="en-US" sz="2000" dirty="0"/>
              <a:t>How will the system be </a:t>
            </a:r>
            <a:r>
              <a:rPr lang="en-US" altLang="en-US" sz="2000" dirty="0">
                <a:solidFill>
                  <a:srgbClr val="FF3300"/>
                </a:solidFill>
              </a:rPr>
              <a:t>decomposed</a:t>
            </a:r>
            <a:r>
              <a:rPr lang="en-US" altLang="en-US" sz="2000" dirty="0"/>
              <a:t> into modules?</a:t>
            </a:r>
          </a:p>
          <a:p>
            <a:pPr marL="742950" lvl="1" indent="-285750">
              <a:buFont typeface="Wingdings" panose="05000000000000000000" pitchFamily="2" charset="2"/>
              <a:buChar char="§"/>
            </a:pPr>
            <a:r>
              <a:rPr lang="en-US" altLang="en-US" sz="2000" dirty="0"/>
              <a:t>What </a:t>
            </a:r>
            <a:r>
              <a:rPr lang="en-US" altLang="en-US" sz="2000" dirty="0">
                <a:solidFill>
                  <a:srgbClr val="FF3300"/>
                </a:solidFill>
              </a:rPr>
              <a:t>control strategy</a:t>
            </a:r>
            <a:r>
              <a:rPr lang="en-US" altLang="en-US" sz="2000" dirty="0"/>
              <a:t> should be used?</a:t>
            </a:r>
          </a:p>
          <a:p>
            <a:pPr marL="742950" lvl="1" indent="-285750">
              <a:buFont typeface="Wingdings" panose="05000000000000000000" pitchFamily="2" charset="2"/>
              <a:buChar char="§"/>
            </a:pPr>
            <a:r>
              <a:rPr lang="en-US" altLang="en-US" sz="2000" dirty="0"/>
              <a:t>How will the architectural design be </a:t>
            </a:r>
            <a:r>
              <a:rPr lang="en-US" altLang="en-US" sz="2000" dirty="0">
                <a:solidFill>
                  <a:srgbClr val="FF3300"/>
                </a:solidFill>
              </a:rPr>
              <a:t>evaluated</a:t>
            </a:r>
            <a:r>
              <a:rPr lang="en-US" altLang="en-US" sz="2000" dirty="0"/>
              <a:t>?</a:t>
            </a:r>
          </a:p>
          <a:p>
            <a:pPr marL="742950" lvl="1" indent="-285750">
              <a:buFont typeface="Wingdings" panose="05000000000000000000" pitchFamily="2" charset="2"/>
              <a:buChar char="§"/>
            </a:pPr>
            <a:r>
              <a:rPr lang="en-US" altLang="en-US" sz="2000" dirty="0"/>
              <a:t>How should the architecture be </a:t>
            </a:r>
            <a:r>
              <a:rPr lang="en-US" altLang="en-US" sz="2000" dirty="0">
                <a:solidFill>
                  <a:srgbClr val="FF3300"/>
                </a:solidFill>
              </a:rPr>
              <a:t>documented</a:t>
            </a:r>
            <a:r>
              <a:rPr lang="en-US" altLang="en-US" sz="2000" dirty="0"/>
              <a:t>?</a:t>
            </a:r>
          </a:p>
          <a:p>
            <a:endParaRPr lang="en-US" altLang="en-US" sz="2000" dirty="0"/>
          </a:p>
        </p:txBody>
      </p:sp>
    </p:spTree>
    <p:extLst>
      <p:ext uri="{BB962C8B-B14F-4D97-AF65-F5344CB8AC3E}">
        <p14:creationId xmlns:p14="http://schemas.microsoft.com/office/powerpoint/2010/main" val="1601209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Architectural design decisions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81310" y="864799"/>
            <a:ext cx="8927495" cy="4801681"/>
          </a:xfrm>
          <a:prstGeom prst="rect">
            <a:avLst/>
          </a:prstGeom>
        </p:spPr>
      </p:pic>
    </p:spTree>
    <p:extLst>
      <p:ext uri="{BB962C8B-B14F-4D97-AF65-F5344CB8AC3E}">
        <p14:creationId xmlns:p14="http://schemas.microsoft.com/office/powerpoint/2010/main" val="40740037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Architectural views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1"/>
          <p:cNvSpPr>
            <a:spLocks noChangeArrowheads="1"/>
          </p:cNvSpPr>
          <p:nvPr/>
        </p:nvSpPr>
        <p:spPr bwMode="auto">
          <a:xfrm>
            <a:off x="105324" y="685800"/>
            <a:ext cx="8879468"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46424D"/>
                </a:solidFill>
                <a:effectLst/>
                <a:latin typeface="+mn-lt"/>
                <a:cs typeface="Arial" panose="020B0604020202020204" pitchFamily="34" charset="0"/>
              </a:rPr>
              <a:t>4 + 1 view model of software architecture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mn-lt"/>
                <a:cs typeface="Times New Roman" panose="02020603050405020304" pitchFamily="18" charset="0"/>
              </a:rPr>
              <a:t>·    </a:t>
            </a:r>
            <a:r>
              <a:rPr kumimoji="0" lang="en-US" altLang="en-US" sz="2200" b="0" i="0" u="none" strike="noStrike" cap="none" normalizeH="0" baseline="0" dirty="0" smtClean="0">
                <a:ln>
                  <a:noFill/>
                </a:ln>
                <a:solidFill>
                  <a:srgbClr val="000000"/>
                </a:solidFill>
                <a:effectLst/>
                <a:latin typeface="+mn-lt"/>
                <a:cs typeface="Times New Roman" panose="02020603050405020304" pitchFamily="18" charset="0"/>
              </a:rPr>
              <a:t> </a:t>
            </a:r>
            <a:r>
              <a:rPr kumimoji="0" lang="en-US" altLang="en-US" sz="2200" b="0" i="0" u="none" strike="noStrike" cap="none" normalizeH="0" baseline="0" dirty="0" smtClean="0">
                <a:ln>
                  <a:noFill/>
                </a:ln>
                <a:solidFill>
                  <a:srgbClr val="46424D"/>
                </a:solidFill>
                <a:effectLst/>
                <a:latin typeface="+mn-lt"/>
                <a:cs typeface="Arial" panose="020B0604020202020204" pitchFamily="34" charset="0"/>
              </a:rPr>
              <a:t>A </a:t>
            </a:r>
            <a:r>
              <a:rPr kumimoji="0" lang="en-US" altLang="en-US" sz="2200" b="1" i="0" u="none" strike="noStrike" cap="none" normalizeH="0" baseline="0" dirty="0" smtClean="0">
                <a:ln>
                  <a:noFill/>
                </a:ln>
                <a:solidFill>
                  <a:srgbClr val="46424D"/>
                </a:solidFill>
                <a:effectLst/>
                <a:latin typeface="+mn-lt"/>
                <a:cs typeface="Arial" panose="020B0604020202020204" pitchFamily="34" charset="0"/>
              </a:rPr>
              <a:t>logical view, </a:t>
            </a:r>
            <a:r>
              <a:rPr kumimoji="0" lang="en-US" altLang="en-US" sz="2200" b="0" i="0" u="none" strike="noStrike" cap="none" normalizeH="0" baseline="0" dirty="0" smtClean="0">
                <a:ln>
                  <a:noFill/>
                </a:ln>
                <a:solidFill>
                  <a:srgbClr val="46424D"/>
                </a:solidFill>
                <a:effectLst/>
                <a:latin typeface="+mn-lt"/>
                <a:cs typeface="Arial" panose="020B0604020202020204" pitchFamily="34" charset="0"/>
              </a:rPr>
              <a:t>which shows the key abstractions in the system as objects or object classes.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000000"/>
                </a:solidFill>
                <a:effectLst/>
                <a:latin typeface="+mn-lt"/>
                <a:cs typeface="Times New Roman" panose="02020603050405020304" pitchFamily="18" charset="0"/>
              </a:rPr>
              <a:t>·     </a:t>
            </a:r>
            <a:r>
              <a:rPr kumimoji="0" lang="en-US" altLang="en-US" sz="2200" b="0" i="0" u="none" strike="noStrike" cap="none" normalizeH="0" baseline="0" dirty="0" smtClean="0">
                <a:ln>
                  <a:noFill/>
                </a:ln>
                <a:solidFill>
                  <a:srgbClr val="46424D"/>
                </a:solidFill>
                <a:effectLst/>
                <a:latin typeface="+mn-lt"/>
                <a:cs typeface="Arial" panose="020B0604020202020204" pitchFamily="34" charset="0"/>
              </a:rPr>
              <a:t>A </a:t>
            </a:r>
            <a:r>
              <a:rPr kumimoji="0" lang="en-US" altLang="en-US" sz="2200" b="1" i="0" u="none" strike="noStrike" cap="none" normalizeH="0" baseline="0" dirty="0" smtClean="0">
                <a:ln>
                  <a:noFill/>
                </a:ln>
                <a:solidFill>
                  <a:srgbClr val="46424D"/>
                </a:solidFill>
                <a:effectLst/>
                <a:latin typeface="+mn-lt"/>
                <a:cs typeface="Arial" panose="020B0604020202020204" pitchFamily="34" charset="0"/>
              </a:rPr>
              <a:t>process view</a:t>
            </a:r>
            <a:r>
              <a:rPr kumimoji="0" lang="en-US" altLang="en-US" sz="2200" b="0" i="0" u="none" strike="noStrike" cap="none" normalizeH="0" baseline="0" dirty="0" smtClean="0">
                <a:ln>
                  <a:noFill/>
                </a:ln>
                <a:solidFill>
                  <a:srgbClr val="46424D"/>
                </a:solidFill>
                <a:effectLst/>
                <a:latin typeface="+mn-lt"/>
                <a:cs typeface="Arial" panose="020B0604020202020204" pitchFamily="34" charset="0"/>
              </a:rPr>
              <a:t>, which shows how, at run-time, the system is composed of interacting processes.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000000"/>
                </a:solidFill>
                <a:effectLst/>
                <a:latin typeface="+mn-lt"/>
                <a:cs typeface="Times New Roman" panose="02020603050405020304" pitchFamily="18" charset="0"/>
              </a:rPr>
              <a:t>·     </a:t>
            </a:r>
            <a:r>
              <a:rPr kumimoji="0" lang="en-US" altLang="en-US" sz="2200" b="0" i="0" u="none" strike="noStrike" cap="none" normalizeH="0" baseline="0" dirty="0" smtClean="0">
                <a:ln>
                  <a:noFill/>
                </a:ln>
                <a:solidFill>
                  <a:srgbClr val="46424D"/>
                </a:solidFill>
                <a:effectLst/>
                <a:latin typeface="+mn-lt"/>
                <a:cs typeface="Arial" panose="020B0604020202020204" pitchFamily="34" charset="0"/>
              </a:rPr>
              <a:t>A </a:t>
            </a:r>
            <a:r>
              <a:rPr kumimoji="0" lang="en-US" altLang="en-US" sz="2200" b="1" i="0" u="none" strike="noStrike" cap="none" normalizeH="0" baseline="0" dirty="0" smtClean="0">
                <a:ln>
                  <a:noFill/>
                </a:ln>
                <a:solidFill>
                  <a:srgbClr val="46424D"/>
                </a:solidFill>
                <a:effectLst/>
                <a:latin typeface="+mn-lt"/>
                <a:cs typeface="Arial" panose="020B0604020202020204" pitchFamily="34" charset="0"/>
              </a:rPr>
              <a:t>development view</a:t>
            </a:r>
            <a:r>
              <a:rPr kumimoji="0" lang="en-US" altLang="en-US" sz="2200" b="0" i="0" u="none" strike="noStrike" cap="none" normalizeH="0" baseline="0" dirty="0" smtClean="0">
                <a:ln>
                  <a:noFill/>
                </a:ln>
                <a:solidFill>
                  <a:srgbClr val="46424D"/>
                </a:solidFill>
                <a:effectLst/>
                <a:latin typeface="+mn-lt"/>
                <a:cs typeface="Arial" panose="020B0604020202020204" pitchFamily="34" charset="0"/>
              </a:rPr>
              <a:t>, which shows how the software is decomposed for development.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000000"/>
                </a:solidFill>
                <a:effectLst/>
                <a:latin typeface="+mn-lt"/>
                <a:cs typeface="Times New Roman" panose="02020603050405020304" pitchFamily="18" charset="0"/>
              </a:rPr>
              <a:t>·     </a:t>
            </a:r>
            <a:r>
              <a:rPr kumimoji="0" lang="en-US" altLang="en-US" sz="2200" b="0" i="0" u="none" strike="noStrike" cap="none" normalizeH="0" baseline="0" dirty="0" smtClean="0">
                <a:ln>
                  <a:noFill/>
                </a:ln>
                <a:solidFill>
                  <a:srgbClr val="46424D"/>
                </a:solidFill>
                <a:effectLst/>
                <a:latin typeface="+mn-lt"/>
                <a:cs typeface="Arial" panose="020B0604020202020204" pitchFamily="34" charset="0"/>
              </a:rPr>
              <a:t>A </a:t>
            </a:r>
            <a:r>
              <a:rPr kumimoji="0" lang="en-US" altLang="en-US" sz="2200" b="1" i="0" u="none" strike="noStrike" cap="none" normalizeH="0" baseline="0" dirty="0" smtClean="0">
                <a:ln>
                  <a:noFill/>
                </a:ln>
                <a:solidFill>
                  <a:srgbClr val="46424D"/>
                </a:solidFill>
                <a:effectLst/>
                <a:latin typeface="+mn-lt"/>
                <a:cs typeface="Arial" panose="020B0604020202020204" pitchFamily="34" charset="0"/>
              </a:rPr>
              <a:t>physical view</a:t>
            </a:r>
            <a:r>
              <a:rPr kumimoji="0" lang="en-US" altLang="en-US" sz="2200" b="0" i="0" u="none" strike="noStrike" cap="none" normalizeH="0" baseline="0" dirty="0" smtClean="0">
                <a:ln>
                  <a:noFill/>
                </a:ln>
                <a:solidFill>
                  <a:srgbClr val="46424D"/>
                </a:solidFill>
                <a:effectLst/>
                <a:latin typeface="+mn-lt"/>
                <a:cs typeface="Arial" panose="020B0604020202020204" pitchFamily="34" charset="0"/>
              </a:rPr>
              <a:t>, which shows the system hardware and how software components are distributed across the processors in the system.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000000"/>
                </a:solidFill>
                <a:effectLst/>
                <a:latin typeface="+mn-lt"/>
                <a:cs typeface="Times New Roman" panose="02020603050405020304" pitchFamily="18" charset="0"/>
              </a:rPr>
              <a:t>·    </a:t>
            </a:r>
            <a:r>
              <a:rPr kumimoji="0" lang="en-US" altLang="en-US" sz="2800" b="1" i="1" u="none" strike="noStrike" cap="none" normalizeH="0" baseline="0" dirty="0" smtClean="0">
                <a:ln>
                  <a:noFill/>
                </a:ln>
                <a:solidFill>
                  <a:srgbClr val="000000"/>
                </a:solidFill>
                <a:effectLst/>
                <a:latin typeface="+mn-lt"/>
                <a:cs typeface="Times New Roman" panose="02020603050405020304" pitchFamily="18" charset="0"/>
              </a:rPr>
              <a:t> </a:t>
            </a:r>
            <a:r>
              <a:rPr kumimoji="0" lang="en-US" altLang="en-US" sz="2400" b="1" i="1" u="none" strike="noStrike" cap="none" normalizeH="0" baseline="0" dirty="0" smtClean="0">
                <a:ln>
                  <a:noFill/>
                </a:ln>
                <a:solidFill>
                  <a:srgbClr val="46424D"/>
                </a:solidFill>
                <a:effectLst/>
                <a:latin typeface="+mn-lt"/>
                <a:cs typeface="Arial" panose="020B0604020202020204" pitchFamily="34" charset="0"/>
              </a:rPr>
              <a:t>Related using use cases or scenarios (+1)</a:t>
            </a:r>
            <a:endParaRPr kumimoji="0" lang="en-US" altLang="en-US" sz="2400" b="1" i="1"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24772900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Architectural patterns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458808" y="1052575"/>
            <a:ext cx="8229600" cy="4524315"/>
          </a:xfrm>
          <a:prstGeom prst="rect">
            <a:avLst/>
          </a:prstGeom>
        </p:spPr>
        <p:txBody>
          <a:bodyPr wrap="square">
            <a:spAutoFit/>
          </a:bodyPr>
          <a:lstStyle/>
          <a:p>
            <a:pPr marL="285750" indent="-285750">
              <a:buFont typeface="Arial" panose="020B0604020202020204" pitchFamily="34" charset="0"/>
              <a:buChar char="•"/>
            </a:pPr>
            <a:r>
              <a:rPr lang="en-GB" dirty="0"/>
              <a:t> </a:t>
            </a:r>
            <a:r>
              <a:rPr lang="en-GB" sz="2400" dirty="0"/>
              <a:t>Patterns are a means of representing, sharing and reusing knowledge.</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smtClean="0"/>
              <a:t>An </a:t>
            </a:r>
            <a:r>
              <a:rPr lang="en-GB" sz="2400" dirty="0"/>
              <a:t>architectural pattern is a </a:t>
            </a:r>
            <a:r>
              <a:rPr lang="en-GB" sz="2400" b="1" dirty="0"/>
              <a:t>stylized description </a:t>
            </a:r>
            <a:r>
              <a:rPr lang="en-GB" sz="2400" dirty="0"/>
              <a:t>of good design practice, which has been tried and tested in different environments.</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smtClean="0"/>
              <a:t>Patterns </a:t>
            </a:r>
            <a:r>
              <a:rPr lang="en-GB" sz="2400" dirty="0"/>
              <a:t>should include information about when they are and when they are not useful.</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smtClean="0"/>
              <a:t>Patterns </a:t>
            </a:r>
            <a:r>
              <a:rPr lang="en-GB" sz="2400" dirty="0"/>
              <a:t>may be represented using tabular and graphical descriptions</a:t>
            </a:r>
            <a:r>
              <a:rPr lang="en-GB" dirty="0"/>
              <a:t>.</a:t>
            </a:r>
          </a:p>
        </p:txBody>
      </p:sp>
    </p:spTree>
    <p:extLst>
      <p:ext uri="{BB962C8B-B14F-4D97-AF65-F5344CB8AC3E}">
        <p14:creationId xmlns:p14="http://schemas.microsoft.com/office/powerpoint/2010/main" val="2016618546"/>
      </p:ext>
    </p:extLst>
  </p:cSld>
  <p:clrMapOvr>
    <a:masterClrMapping/>
  </p:clrMapOvr>
  <p:timing>
    <p:tnLst>
      <p:par>
        <p:cTn id="1" dur="indefinite" restart="never" nodeType="tmRoot"/>
      </p:par>
    </p:tnLst>
  </p:timing>
</p:sld>
</file>

<file path=ppt/theme/theme1.xml><?xml version="1.0" encoding="utf-8"?>
<a:theme xmlns:a="http://schemas.openxmlformats.org/drawingml/2006/main" name="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8222</TotalTime>
  <Words>1440</Words>
  <Application>Microsoft Office PowerPoint</Application>
  <PresentationFormat>On-screen Show (4:3)</PresentationFormat>
  <Paragraphs>204</Paragraphs>
  <Slides>31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31</vt:i4>
      </vt:variant>
    </vt:vector>
  </HeadingPairs>
  <TitlesOfParts>
    <vt:vector size="44" baseType="lpstr">
      <vt:lpstr>ＭＳ Ｐゴシック</vt:lpstr>
      <vt:lpstr>Aharoni</vt:lpstr>
      <vt:lpstr>Arial</vt:lpstr>
      <vt:lpstr>Calibri</vt:lpstr>
      <vt:lpstr>Cambria</vt:lpstr>
      <vt:lpstr>Forte</vt:lpstr>
      <vt:lpstr>Lucida Bright</vt:lpstr>
      <vt:lpstr>Lucida Calligraphy</vt:lpstr>
      <vt:lpstr>新細明體</vt:lpstr>
      <vt:lpstr>Tahoma</vt:lpstr>
      <vt:lpstr>Times New Roman</vt:lpstr>
      <vt:lpstr>Wingdings</vt:lpstr>
      <vt:lpstr>SH_radial_light_grey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Call-return model</vt:lpstr>
      <vt:lpstr>A centralized control model for a real-time system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Fahad Ahmed</cp:lastModifiedBy>
  <cp:revision>719</cp:revision>
  <dcterms:created xsi:type="dcterms:W3CDTF">2014-02-03T19:53:25Z</dcterms:created>
  <dcterms:modified xsi:type="dcterms:W3CDTF">2020-09-10T06:13:21Z</dcterms:modified>
</cp:coreProperties>
</file>