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368" r:id="rId3"/>
    <p:sldId id="537" r:id="rId4"/>
    <p:sldId id="463" r:id="rId5"/>
    <p:sldId id="467" r:id="rId6"/>
    <p:sldId id="469" r:id="rId7"/>
    <p:sldId id="470" r:id="rId8"/>
    <p:sldId id="471" r:id="rId9"/>
    <p:sldId id="472" r:id="rId10"/>
    <p:sldId id="473" r:id="rId11"/>
    <p:sldId id="477" r:id="rId12"/>
    <p:sldId id="474" r:id="rId13"/>
    <p:sldId id="475" r:id="rId14"/>
    <p:sldId id="519" r:id="rId15"/>
    <p:sldId id="520" r:id="rId16"/>
    <p:sldId id="518" r:id="rId17"/>
    <p:sldId id="476" r:id="rId18"/>
    <p:sldId id="522" r:id="rId19"/>
    <p:sldId id="535" r:id="rId20"/>
    <p:sldId id="532" r:id="rId21"/>
    <p:sldId id="533" r:id="rId22"/>
    <p:sldId id="528" r:id="rId23"/>
    <p:sldId id="529" r:id="rId24"/>
    <p:sldId id="530" r:id="rId25"/>
    <p:sldId id="531" r:id="rId26"/>
    <p:sldId id="534" r:id="rId27"/>
    <p:sldId id="536" r:id="rId28"/>
    <p:sldId id="516" r:id="rId29"/>
    <p:sldId id="480" r:id="rId30"/>
    <p:sldId id="481" r:id="rId31"/>
    <p:sldId id="482" r:id="rId32"/>
    <p:sldId id="517" r:id="rId33"/>
    <p:sldId id="487" r:id="rId34"/>
    <p:sldId id="489" r:id="rId35"/>
    <p:sldId id="483" r:id="rId36"/>
    <p:sldId id="484" r:id="rId37"/>
    <p:sldId id="485" r:id="rId38"/>
    <p:sldId id="486" r:id="rId39"/>
    <p:sldId id="490" r:id="rId40"/>
    <p:sldId id="491" r:id="rId41"/>
    <p:sldId id="492" r:id="rId42"/>
    <p:sldId id="523" r:id="rId43"/>
    <p:sldId id="493" r:id="rId44"/>
    <p:sldId id="494" r:id="rId45"/>
    <p:sldId id="524" r:id="rId46"/>
    <p:sldId id="495" r:id="rId47"/>
    <p:sldId id="526" r:id="rId48"/>
    <p:sldId id="527" r:id="rId49"/>
    <p:sldId id="525" r:id="rId50"/>
    <p:sldId id="496" r:id="rId51"/>
    <p:sldId id="33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E4580A"/>
    <a:srgbClr val="009900"/>
    <a:srgbClr val="006600"/>
    <a:srgbClr val="28A010"/>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76173" autoAdjust="0"/>
  </p:normalViewPr>
  <p:slideViewPr>
    <p:cSldViewPr>
      <p:cViewPr varScale="1">
        <p:scale>
          <a:sx n="75" d="100"/>
          <a:sy n="75" d="100"/>
        </p:scale>
        <p:origin x="1248"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9/29/2020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29-Sep-20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29-Sep-20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29-Sep-20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29-Sep-20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29-Sep-20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29-Sep-20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29-Sep-20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29-Sep-20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29-Sep-20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29-Sep-20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29-Sep-20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29-Sep-20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19</a:t>
            </a:r>
            <a:br>
              <a:rPr lang="en-US" sz="4000" dirty="0" smtClean="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Testing</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System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99" y="2791255"/>
            <a:ext cx="3862159" cy="3802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703" y="668766"/>
            <a:ext cx="3908297" cy="5824128"/>
          </a:xfrm>
          <a:prstGeom prst="rect">
            <a:avLst/>
          </a:prstGeom>
        </p:spPr>
      </p:pic>
      <p:sp>
        <p:nvSpPr>
          <p:cNvPr id="10" name="Rectangle 9"/>
          <p:cNvSpPr/>
          <p:nvPr/>
        </p:nvSpPr>
        <p:spPr>
          <a:xfrm>
            <a:off x="277858" y="828261"/>
            <a:ext cx="5437142" cy="1846659"/>
          </a:xfrm>
          <a:prstGeom prst="rect">
            <a:avLst/>
          </a:prstGeom>
        </p:spPr>
        <p:txBody>
          <a:bodyPr wrap="square">
            <a:spAutoFit/>
          </a:bodyPr>
          <a:lstStyle/>
          <a:p>
            <a:r>
              <a:rPr lang="en-US" sz="2000" b="1" dirty="0"/>
              <a:t>System Testing</a:t>
            </a:r>
          </a:p>
          <a:p>
            <a:pPr marL="342900" indent="-342900" algn="just">
              <a:buFont typeface="Arial" panose="020B0604020202020204" pitchFamily="34" charset="0"/>
              <a:buChar char="•"/>
            </a:pPr>
            <a:r>
              <a:rPr lang="en-US" sz="2000" dirty="0">
                <a:solidFill>
                  <a:srgbClr val="000000"/>
                </a:solidFill>
              </a:rPr>
              <a:t>The software is compiled as product and then </a:t>
            </a:r>
            <a:r>
              <a:rPr lang="en-US" sz="2000" dirty="0">
                <a:solidFill>
                  <a:srgbClr val="00B0F0"/>
                </a:solidFill>
              </a:rPr>
              <a:t>it is tested as a whole. </a:t>
            </a:r>
            <a:endParaRPr lang="en-US" sz="2000" dirty="0" smtClean="0">
              <a:solidFill>
                <a:srgbClr val="00B0F0"/>
              </a:solidFill>
            </a:endParaRPr>
          </a:p>
          <a:p>
            <a:pPr marL="285750" indent="-285750" algn="just">
              <a:buFont typeface="Arial" panose="020B0604020202020204" pitchFamily="34" charset="0"/>
              <a:buChar char="•"/>
            </a:pPr>
            <a:r>
              <a:rPr lang="en-US" dirty="0"/>
              <a:t>System Testing includes testing of a fully integrated software system</a:t>
            </a:r>
            <a:r>
              <a:rPr lang="en-US" dirty="0" smtClean="0"/>
              <a:t>.</a:t>
            </a:r>
          </a:p>
          <a:p>
            <a:pPr marL="285750" indent="-285750" algn="just">
              <a:buFont typeface="Arial" panose="020B0604020202020204" pitchFamily="34" charset="0"/>
              <a:buChar char="•"/>
            </a:pPr>
            <a:r>
              <a:rPr lang="en-US" dirty="0"/>
              <a:t>System testing is divided into more </a:t>
            </a:r>
            <a:r>
              <a:rPr lang="en-US" dirty="0">
                <a:solidFill>
                  <a:srgbClr val="00B0F0"/>
                </a:solidFill>
              </a:rPr>
              <a:t>than 50 </a:t>
            </a:r>
            <a:r>
              <a:rPr lang="en-US" dirty="0" smtClean="0">
                <a:solidFill>
                  <a:srgbClr val="00B0F0"/>
                </a:solidFill>
              </a:rPr>
              <a:t>types</a:t>
            </a:r>
            <a:r>
              <a:rPr lang="en-US" dirty="0" smtClean="0"/>
              <a:t>.</a:t>
            </a:r>
            <a:endParaRPr lang="en-US" sz="2000" dirty="0">
              <a:solidFill>
                <a:srgbClr val="000000"/>
              </a:solidFill>
            </a:endParaRPr>
          </a:p>
        </p:txBody>
      </p:sp>
    </p:spTree>
    <p:extLst>
      <p:ext uri="{BB962C8B-B14F-4D97-AF65-F5344CB8AC3E}">
        <p14:creationId xmlns:p14="http://schemas.microsoft.com/office/powerpoint/2010/main" val="246272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Acceptance Testing : </a:t>
            </a:r>
            <a:r>
              <a:rPr lang="en-US" sz="3000" b="1" dirty="0" smtClean="0">
                <a:solidFill>
                  <a:schemeClr val="bg1"/>
                </a:solidFill>
                <a:latin typeface="Times New Roman" panose="02020603050405020304" pitchFamily="18" charset="0"/>
                <a:cs typeface="Times New Roman" panose="02020603050405020304" pitchFamily="18" charset="0"/>
              </a:rPr>
              <a:t>User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898471"/>
            <a:ext cx="8382000" cy="4708981"/>
          </a:xfrm>
          <a:prstGeom prst="rect">
            <a:avLst/>
          </a:prstGeom>
        </p:spPr>
        <p:txBody>
          <a:bodyPr wrap="square">
            <a:spAutoFit/>
          </a:bodyPr>
          <a:lstStyle/>
          <a:p>
            <a:r>
              <a:rPr lang="en-US" sz="2000" b="1" dirty="0"/>
              <a:t>Acceptance Testing</a:t>
            </a:r>
          </a:p>
          <a:p>
            <a:pPr algn="just"/>
            <a:r>
              <a:rPr lang="en-US" sz="2000" dirty="0">
                <a:solidFill>
                  <a:srgbClr val="000000"/>
                </a:solidFill>
              </a:rPr>
              <a:t>When the software is ready to hand over to the customer it has to go through last phase of testing where </a:t>
            </a:r>
            <a:r>
              <a:rPr lang="en-US" sz="2000" dirty="0">
                <a:solidFill>
                  <a:srgbClr val="002B82"/>
                </a:solidFill>
              </a:rPr>
              <a:t>it is tested for user-interaction and response</a:t>
            </a:r>
            <a:r>
              <a:rPr lang="en-US" sz="2000" dirty="0">
                <a:solidFill>
                  <a:srgbClr val="000000"/>
                </a:solidFill>
              </a:rPr>
              <a:t>. This is important because even if the software matches all user requirements and if user does not like the way it appears or works, it may be rejected</a:t>
            </a:r>
            <a:r>
              <a:rPr lang="en-US" sz="2000" dirty="0" smtClean="0">
                <a:solidFill>
                  <a:srgbClr val="000000"/>
                </a:solidFill>
              </a:rPr>
              <a:t>.</a:t>
            </a:r>
          </a:p>
          <a:p>
            <a:pPr algn="just"/>
            <a:endParaRPr lang="en-US" sz="2000" dirty="0">
              <a:solidFill>
                <a:srgbClr val="000000"/>
              </a:solidFill>
            </a:endParaRPr>
          </a:p>
          <a:p>
            <a:pPr marL="285750" indent="-285750" algn="just">
              <a:buFont typeface="Arial" panose="020B0604020202020204" pitchFamily="34" charset="0"/>
              <a:buChar char="•"/>
            </a:pPr>
            <a:r>
              <a:rPr lang="en-US" sz="2000" b="1" dirty="0">
                <a:solidFill>
                  <a:srgbClr val="000000"/>
                </a:solidFill>
              </a:rPr>
              <a:t>Alpha testing</a:t>
            </a:r>
            <a:r>
              <a:rPr lang="en-US" sz="2000" dirty="0">
                <a:solidFill>
                  <a:srgbClr val="000000"/>
                </a:solidFill>
              </a:rPr>
              <a:t> - The team of </a:t>
            </a:r>
            <a:r>
              <a:rPr lang="en-US" sz="2000" dirty="0">
                <a:solidFill>
                  <a:srgbClr val="002B82"/>
                </a:solidFill>
              </a:rPr>
              <a:t>developer themselves perform alpha testing </a:t>
            </a:r>
            <a:r>
              <a:rPr lang="en-US" sz="2000" dirty="0">
                <a:solidFill>
                  <a:srgbClr val="000000"/>
                </a:solidFill>
              </a:rPr>
              <a:t>by using the system as if it is being used in work environment. They try to find out </a:t>
            </a:r>
            <a:r>
              <a:rPr lang="en-US" sz="2000" dirty="0">
                <a:solidFill>
                  <a:srgbClr val="002B82"/>
                </a:solidFill>
              </a:rPr>
              <a:t>how user would react to some action in software and how the system should respond to inputs</a:t>
            </a:r>
            <a:r>
              <a:rPr lang="en-US" sz="2000" dirty="0" smtClean="0">
                <a:solidFill>
                  <a:srgbClr val="000000"/>
                </a:solidFill>
              </a:rPr>
              <a:t>.</a:t>
            </a:r>
          </a:p>
          <a:p>
            <a:pPr algn="just"/>
            <a:endParaRPr lang="en-US" sz="2000" dirty="0">
              <a:solidFill>
                <a:srgbClr val="000000"/>
              </a:solidFill>
            </a:endParaRPr>
          </a:p>
          <a:p>
            <a:pPr marL="285750" indent="-285750" algn="just">
              <a:buFont typeface="Arial" panose="020B0604020202020204" pitchFamily="34" charset="0"/>
              <a:buChar char="•"/>
            </a:pPr>
            <a:r>
              <a:rPr lang="en-US" sz="2000" b="1" dirty="0">
                <a:solidFill>
                  <a:srgbClr val="000000"/>
                </a:solidFill>
              </a:rPr>
              <a:t>Beta testing</a:t>
            </a:r>
            <a:r>
              <a:rPr lang="en-US" sz="2000" dirty="0">
                <a:solidFill>
                  <a:srgbClr val="000000"/>
                </a:solidFill>
              </a:rPr>
              <a:t> - After the software is tested internally, it is handed over to the users </a:t>
            </a:r>
            <a:r>
              <a:rPr lang="en-US" sz="2000" dirty="0">
                <a:solidFill>
                  <a:srgbClr val="002B82"/>
                </a:solidFill>
              </a:rPr>
              <a:t>to use it under their production environment only for testing purpose. </a:t>
            </a:r>
            <a:r>
              <a:rPr lang="en-US" sz="2000" dirty="0">
                <a:solidFill>
                  <a:srgbClr val="000000"/>
                </a:solidFill>
              </a:rPr>
              <a:t>This is not as yet the delivered product. Developers expect that users at this stage will bring minute problems, which were skipped to attend.</a:t>
            </a:r>
            <a:endParaRPr lang="en-US" sz="2000" b="0" i="0" dirty="0">
              <a:solidFill>
                <a:srgbClr val="000000"/>
              </a:solidFill>
              <a:effectLst/>
            </a:endParaRPr>
          </a:p>
        </p:txBody>
      </p:sp>
    </p:spTree>
    <p:extLst>
      <p:ext uri="{BB962C8B-B14F-4D97-AF65-F5344CB8AC3E}">
        <p14:creationId xmlns:p14="http://schemas.microsoft.com/office/powerpoint/2010/main" val="3024575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Different types of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5632311"/>
          </a:xfrm>
          <a:prstGeom prst="rect">
            <a:avLst/>
          </a:prstGeom>
        </p:spPr>
        <p:txBody>
          <a:bodyPr wrap="square">
            <a:spAutoFit/>
          </a:bodyPr>
          <a:lstStyle/>
          <a:p>
            <a:r>
              <a:rPr lang="en-US" b="1" dirty="0"/>
              <a:t>Regression Testing</a:t>
            </a:r>
          </a:p>
          <a:p>
            <a:r>
              <a:rPr lang="en-US" dirty="0"/>
              <a:t>Whenever a software product is</a:t>
            </a:r>
            <a:r>
              <a:rPr lang="en-US" dirty="0">
                <a:solidFill>
                  <a:srgbClr val="002B82"/>
                </a:solidFill>
              </a:rPr>
              <a:t> updated with new code, feature or functionality, </a:t>
            </a:r>
            <a:r>
              <a:rPr lang="en-US" dirty="0"/>
              <a:t>it is tested thoroughly to detect if there is any negative impact of the added code. This is known as regression testing</a:t>
            </a:r>
            <a:r>
              <a:rPr lang="en-US" dirty="0" smtClean="0"/>
              <a:t>.</a:t>
            </a:r>
          </a:p>
          <a:p>
            <a:endParaRPr lang="en-US" b="1" dirty="0" smtClean="0"/>
          </a:p>
          <a:p>
            <a:r>
              <a:rPr lang="en-US" b="1" dirty="0" smtClean="0"/>
              <a:t>Load </a:t>
            </a:r>
            <a:r>
              <a:rPr lang="en-US" b="1" dirty="0"/>
              <a:t>Testing</a:t>
            </a:r>
          </a:p>
          <a:p>
            <a:r>
              <a:rPr lang="en-US" dirty="0"/>
              <a:t>Load testing is performed under system testing to clarify whether the system can work </a:t>
            </a:r>
            <a:r>
              <a:rPr lang="en-US" dirty="0">
                <a:solidFill>
                  <a:srgbClr val="002B82"/>
                </a:solidFill>
              </a:rPr>
              <a:t>under real-time loads or not</a:t>
            </a:r>
            <a:r>
              <a:rPr lang="en-US" dirty="0" smtClean="0"/>
              <a:t>.</a:t>
            </a:r>
          </a:p>
          <a:p>
            <a:endParaRPr lang="en-US" dirty="0" smtClean="0"/>
          </a:p>
          <a:p>
            <a:r>
              <a:rPr lang="en-US" b="1" dirty="0"/>
              <a:t>Stress testing</a:t>
            </a:r>
          </a:p>
          <a:p>
            <a:r>
              <a:rPr lang="en-US" dirty="0"/>
              <a:t>The stress testing is testing, </a:t>
            </a:r>
            <a:r>
              <a:rPr lang="en-US" dirty="0">
                <a:solidFill>
                  <a:srgbClr val="002B82"/>
                </a:solidFill>
              </a:rPr>
              <a:t>which checks the behavior of an application by applying load greater than the desired load</a:t>
            </a:r>
            <a:r>
              <a:rPr lang="en-US" dirty="0"/>
              <a:t>. Since it is non-functional testing, so we use this testing when the application is functionally stable.</a:t>
            </a:r>
          </a:p>
          <a:p>
            <a:endParaRPr lang="en-US" b="1" dirty="0" smtClean="0"/>
          </a:p>
          <a:p>
            <a:r>
              <a:rPr lang="en-US" b="1" dirty="0" smtClean="0"/>
              <a:t>Recovery </a:t>
            </a:r>
            <a:r>
              <a:rPr lang="en-US" b="1" dirty="0"/>
              <a:t>Testing</a:t>
            </a:r>
          </a:p>
          <a:p>
            <a:r>
              <a:rPr lang="en-US" dirty="0"/>
              <a:t>Recovery testing of a system is performed under system testing to confirm reliability, trustworthiness, accountability of the system and all are lying on recouping skills of the system. It should be able </a:t>
            </a:r>
            <a:r>
              <a:rPr lang="en-US" dirty="0">
                <a:solidFill>
                  <a:srgbClr val="002B82"/>
                </a:solidFill>
              </a:rPr>
              <a:t>to recover from all the possible system crashes successfully.</a:t>
            </a:r>
          </a:p>
          <a:p>
            <a:r>
              <a:rPr lang="en-US" dirty="0"/>
              <a:t>In this testing, we will test the application to check how well it recovers from the crashes or disasters</a:t>
            </a:r>
            <a:r>
              <a:rPr lang="en-US" dirty="0" smtClean="0"/>
              <a:t>.</a:t>
            </a:r>
            <a:endParaRPr lang="en-US" dirty="0"/>
          </a:p>
        </p:txBody>
      </p:sp>
    </p:spTree>
    <p:extLst>
      <p:ext uri="{BB962C8B-B14F-4D97-AF65-F5344CB8AC3E}">
        <p14:creationId xmlns:p14="http://schemas.microsoft.com/office/powerpoint/2010/main" val="82886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Different types of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032421"/>
          </a:xfrm>
          <a:prstGeom prst="rect">
            <a:avLst/>
          </a:prstGeom>
        </p:spPr>
        <p:txBody>
          <a:bodyPr wrap="square">
            <a:spAutoFit/>
          </a:bodyPr>
          <a:lstStyle/>
          <a:p>
            <a:pPr algn="just"/>
            <a:r>
              <a:rPr lang="en-US" sz="2000" b="1" dirty="0"/>
              <a:t>Migration Testing</a:t>
            </a:r>
          </a:p>
          <a:p>
            <a:pPr algn="just"/>
            <a:r>
              <a:rPr lang="en-US" sz="2000" dirty="0"/>
              <a:t>Migration testing is performed to ensure that if the system needs to be </a:t>
            </a:r>
            <a:r>
              <a:rPr lang="en-US" sz="2000" dirty="0">
                <a:solidFill>
                  <a:srgbClr val="002B82"/>
                </a:solidFill>
              </a:rPr>
              <a:t>modified in new infrastructure so it should be modified without any issue</a:t>
            </a:r>
            <a:r>
              <a:rPr lang="en-US" sz="2000" dirty="0" smtClean="0">
                <a:solidFill>
                  <a:srgbClr val="002B82"/>
                </a:solidFill>
              </a:rPr>
              <a:t>.</a:t>
            </a:r>
          </a:p>
          <a:p>
            <a:pPr algn="just"/>
            <a:endParaRPr lang="en-US" sz="2000" dirty="0"/>
          </a:p>
          <a:p>
            <a:pPr algn="just"/>
            <a:r>
              <a:rPr lang="en-US" sz="2000" b="1" dirty="0"/>
              <a:t>Usability Testing</a:t>
            </a:r>
          </a:p>
          <a:p>
            <a:pPr algn="just"/>
            <a:r>
              <a:rPr lang="en-US" sz="2000" dirty="0"/>
              <a:t>The purpose of this testing to make sure that the system </a:t>
            </a:r>
            <a:r>
              <a:rPr lang="en-US" sz="2000" dirty="0">
                <a:solidFill>
                  <a:srgbClr val="002B82"/>
                </a:solidFill>
              </a:rPr>
              <a:t>is well familiar with the user </a:t>
            </a:r>
            <a:r>
              <a:rPr lang="en-US" sz="2000" dirty="0"/>
              <a:t>and it meets its objective for what it supposed to do</a:t>
            </a:r>
            <a:r>
              <a:rPr lang="en-US" sz="2000" dirty="0" smtClean="0"/>
              <a:t>.</a:t>
            </a:r>
          </a:p>
          <a:p>
            <a:pPr algn="just"/>
            <a:endParaRPr lang="en-US" sz="2000" dirty="0"/>
          </a:p>
          <a:p>
            <a:pPr algn="just"/>
            <a:r>
              <a:rPr lang="en-US" sz="2000" b="1" dirty="0"/>
              <a:t>Database Testing:</a:t>
            </a:r>
            <a:r>
              <a:rPr lang="en-US" sz="2000" dirty="0"/>
              <a:t> Database testing is a type of testing which </a:t>
            </a:r>
            <a:r>
              <a:rPr lang="en-US" sz="2000" b="1" dirty="0"/>
              <a:t>checks the schema, tables, triggers, etc. of the database under test</a:t>
            </a:r>
            <a:r>
              <a:rPr lang="en-US" sz="2000" dirty="0"/>
              <a:t>. Database testing may involve creating complex queries to load/stress test the database and check its responsiveness. It checks the data integrity and </a:t>
            </a:r>
            <a:r>
              <a:rPr lang="en-US" sz="2000" dirty="0" smtClean="0"/>
              <a:t>consistency</a:t>
            </a:r>
          </a:p>
          <a:p>
            <a:pPr algn="just"/>
            <a:endParaRPr lang="en-US" sz="2000" dirty="0" smtClean="0"/>
          </a:p>
          <a:p>
            <a:pPr algn="just"/>
            <a:r>
              <a:rPr lang="en-GB" b="1" dirty="0"/>
              <a:t>Release testing </a:t>
            </a:r>
            <a:r>
              <a:rPr lang="en-GB" dirty="0" smtClean="0"/>
              <a:t>the </a:t>
            </a:r>
            <a:r>
              <a:rPr lang="en-GB" dirty="0"/>
              <a:t>process of testing a particular release of a system that is </a:t>
            </a:r>
            <a:r>
              <a:rPr lang="en-GB" dirty="0" smtClean="0"/>
              <a:t>intended for </a:t>
            </a:r>
            <a:r>
              <a:rPr lang="en-GB" dirty="0"/>
              <a:t>use outside of the development </a:t>
            </a:r>
            <a:r>
              <a:rPr lang="en-GB" dirty="0" smtClean="0"/>
              <a:t>team. Release </a:t>
            </a:r>
            <a:r>
              <a:rPr lang="en-GB" dirty="0"/>
              <a:t>testing has a broad focus, since the entire functionality of the release is under test. The tests included in release testing is strongly dependent on the software itself</a:t>
            </a:r>
            <a:r>
              <a:rPr lang="en-GB" dirty="0" smtClean="0"/>
              <a:t>.</a:t>
            </a:r>
          </a:p>
          <a:p>
            <a:pPr marL="1200150" lvl="2" indent="-285750" algn="just">
              <a:buFont typeface="Wingdings" panose="05000000000000000000" pitchFamily="2" charset="2"/>
              <a:buChar char="§"/>
            </a:pPr>
            <a:r>
              <a:rPr lang="en-GB" b="1" dirty="0"/>
              <a:t>Requirements-based </a:t>
            </a:r>
            <a:r>
              <a:rPr lang="en-GB" b="1" dirty="0" smtClean="0"/>
              <a:t>testing</a:t>
            </a:r>
          </a:p>
          <a:p>
            <a:pPr marL="1200150" lvl="2" indent="-285750" algn="just">
              <a:buFont typeface="Wingdings" panose="05000000000000000000" pitchFamily="2" charset="2"/>
              <a:buChar char="§"/>
            </a:pPr>
            <a:r>
              <a:rPr lang="en-GB" b="1" dirty="0"/>
              <a:t>Scenario testing</a:t>
            </a:r>
            <a:r>
              <a:rPr lang="en-GB" dirty="0"/>
              <a:t> </a:t>
            </a:r>
            <a:endParaRPr lang="en-US" dirty="0"/>
          </a:p>
          <a:p>
            <a:endParaRPr lang="en-US" dirty="0"/>
          </a:p>
        </p:txBody>
      </p:sp>
    </p:spTree>
    <p:extLst>
      <p:ext uri="{BB962C8B-B14F-4D97-AF65-F5344CB8AC3E}">
        <p14:creationId xmlns:p14="http://schemas.microsoft.com/office/powerpoint/2010/main" val="3258914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Different types of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3416320"/>
          </a:xfrm>
          <a:prstGeom prst="rect">
            <a:avLst/>
          </a:prstGeom>
        </p:spPr>
        <p:txBody>
          <a:bodyPr wrap="square">
            <a:spAutoFit/>
          </a:bodyPr>
          <a:lstStyle/>
          <a:p>
            <a:r>
              <a:rPr lang="en-GB" dirty="0">
                <a:solidFill>
                  <a:srgbClr val="610B38"/>
                </a:solidFill>
                <a:latin typeface="erdana"/>
              </a:rPr>
              <a:t>Security testing</a:t>
            </a:r>
          </a:p>
          <a:p>
            <a:endParaRPr lang="en-US" dirty="0"/>
          </a:p>
          <a:p>
            <a:pPr algn="just"/>
            <a:r>
              <a:rPr lang="en-GB" dirty="0"/>
              <a:t>Security testing is an integral part of software testing, which is used to discover the weaknesses, risks, or threats in the software application and also help us to stop the nasty attack from the outsiders and make sure the security of our software applications.</a:t>
            </a:r>
          </a:p>
          <a:p>
            <a:pPr algn="just"/>
            <a:endParaRPr lang="en-GB" dirty="0"/>
          </a:p>
          <a:p>
            <a:pPr algn="just"/>
            <a:r>
              <a:rPr lang="en-GB" dirty="0"/>
              <a:t>The primary objective of security testing is to find all the potential ambiguities and vulnerabilities of the application so that the software does not stop working. If we perform security testing, then it helps us to identify all the possible security threats and also help the programmer to fix those errors.</a:t>
            </a:r>
            <a:endParaRPr lang="en-US" dirty="0"/>
          </a:p>
          <a:p>
            <a:endParaRPr lang="en-US" dirty="0"/>
          </a:p>
          <a:p>
            <a:endParaRPr lang="en-US" dirty="0"/>
          </a:p>
        </p:txBody>
      </p:sp>
      <p:pic>
        <p:nvPicPr>
          <p:cNvPr id="4100" name="Picture 4" descr="Securit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82981"/>
            <a:ext cx="5334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85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sp>
        <p:nvSpPr>
          <p:cNvPr id="4" name="Rectangle 3"/>
          <p:cNvSpPr/>
          <p:nvPr/>
        </p:nvSpPr>
        <p:spPr>
          <a:xfrm>
            <a:off x="9525" y="683243"/>
            <a:ext cx="2698239" cy="369332"/>
          </a:xfrm>
          <a:prstGeom prst="rect">
            <a:avLst/>
          </a:prstGeom>
        </p:spPr>
        <p:txBody>
          <a:bodyPr wrap="none">
            <a:spAutoFit/>
          </a:bodyPr>
          <a:lstStyle/>
          <a:p>
            <a:r>
              <a:rPr lang="en-GB" dirty="0">
                <a:solidFill>
                  <a:srgbClr val="610B38"/>
                </a:solidFill>
                <a:latin typeface="erdana"/>
              </a:rPr>
              <a:t>Types of Security testing</a:t>
            </a:r>
            <a:endParaRPr lang="en-GB" b="0" i="0" dirty="0">
              <a:solidFill>
                <a:srgbClr val="610B38"/>
              </a:solidFill>
              <a:effectLst/>
              <a:latin typeface="erdana"/>
            </a:endParaRPr>
          </a:p>
        </p:txBody>
      </p:sp>
      <p:pic>
        <p:nvPicPr>
          <p:cNvPr id="5122" name="Picture 2" descr="Securit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1507600"/>
            <a:ext cx="6492875" cy="503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2829" y="1021723"/>
            <a:ext cx="8720183" cy="3139321"/>
          </a:xfrm>
          <a:prstGeom prst="rect">
            <a:avLst/>
          </a:prstGeom>
        </p:spPr>
        <p:txBody>
          <a:bodyPr wrap="square">
            <a:spAutoFit/>
          </a:bodyPr>
          <a:lstStyle/>
          <a:p>
            <a:r>
              <a:rPr lang="en-GB" dirty="0">
                <a:solidFill>
                  <a:srgbClr val="000000"/>
                </a:solidFill>
              </a:rPr>
              <a:t>As per Open Source Security Testing techniques, we have different types of security testing which as follows:</a:t>
            </a:r>
          </a:p>
          <a:p>
            <a:pPr marL="285750" indent="-285750">
              <a:buFont typeface="Wingdings" panose="05000000000000000000" pitchFamily="2" charset="2"/>
              <a:buChar char="v"/>
            </a:pPr>
            <a:r>
              <a:rPr lang="en-GB" b="1" dirty="0">
                <a:solidFill>
                  <a:srgbClr val="000000"/>
                </a:solidFill>
              </a:rPr>
              <a:t>Security Scanning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Risk Assessment</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Vulnerability Scanning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Penetration testing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Security Auditing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Ethical hacking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Posture Assessment</a:t>
            </a:r>
            <a:endParaRPr lang="en-GB" dirty="0">
              <a:solidFill>
                <a:srgbClr val="000000"/>
              </a:solidFill>
            </a:endParaRPr>
          </a:p>
          <a:p>
            <a:r>
              <a:rPr lang="en-GB" dirty="0"/>
              <a:t/>
            </a:r>
            <a:br>
              <a:rPr lang="en-GB" dirty="0"/>
            </a:br>
            <a:endParaRPr lang="en-GB" dirty="0"/>
          </a:p>
        </p:txBody>
      </p:sp>
    </p:spTree>
    <p:extLst>
      <p:ext uri="{BB962C8B-B14F-4D97-AF65-F5344CB8AC3E}">
        <p14:creationId xmlns:p14="http://schemas.microsoft.com/office/powerpoint/2010/main" val="3065326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 Alpha testing </a:t>
            </a:r>
            <a:r>
              <a:rPr lang="en-GB" sz="3000" b="1" dirty="0" smtClean="0">
                <a:solidFill>
                  <a:schemeClr val="bg1"/>
                </a:solidFill>
                <a:latin typeface="Times New Roman" panose="02020603050405020304" pitchFamily="18" charset="0"/>
                <a:cs typeface="Times New Roman" panose="02020603050405020304" pitchFamily="18" charset="0"/>
              </a:rPr>
              <a:t>vs </a:t>
            </a:r>
            <a:r>
              <a:rPr lang="en-GB" sz="3000" b="1" dirty="0">
                <a:solidFill>
                  <a:schemeClr val="bg1"/>
                </a:solidFill>
                <a:latin typeface="Times New Roman" panose="02020603050405020304" pitchFamily="18" charset="0"/>
                <a:cs typeface="Times New Roman" panose="02020603050405020304" pitchFamily="18" charset="0"/>
              </a:rPr>
              <a:t>Beta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46331"/>
          </a:xfrm>
          <a:prstGeom prst="rect">
            <a:avLst/>
          </a:prstGeom>
        </p:spPr>
        <p:txBody>
          <a:bodyPr wrap="square">
            <a:spAutoFit/>
          </a:bodyPr>
          <a:lstStyle/>
          <a:p>
            <a:endParaRPr lang="en-US" dirty="0"/>
          </a:p>
          <a:p>
            <a:endParaRPr lang="en-US" dirty="0"/>
          </a:p>
        </p:txBody>
      </p:sp>
      <p:sp>
        <p:nvSpPr>
          <p:cNvPr id="5" name="Rectangle 1"/>
          <p:cNvSpPr>
            <a:spLocks noChangeArrowheads="1"/>
          </p:cNvSpPr>
          <p:nvPr/>
        </p:nvSpPr>
        <p:spPr bwMode="auto">
          <a:xfrm>
            <a:off x="1931988" y="145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29754203"/>
              </p:ext>
            </p:extLst>
          </p:nvPr>
        </p:nvGraphicFramePr>
        <p:xfrm>
          <a:off x="125458" y="685799"/>
          <a:ext cx="8866142" cy="5720337"/>
        </p:xfrm>
        <a:graphic>
          <a:graphicData uri="http://schemas.openxmlformats.org/drawingml/2006/table">
            <a:tbl>
              <a:tblPr>
                <a:tableStyleId>{8799B23B-EC83-4686-B30A-512413B5E67A}</a:tableStyleId>
              </a:tblPr>
              <a:tblGrid>
                <a:gridCol w="4465776">
                  <a:extLst>
                    <a:ext uri="{9D8B030D-6E8A-4147-A177-3AD203B41FA5}">
                      <a16:colId xmlns:a16="http://schemas.microsoft.com/office/drawing/2014/main" val="1248675644"/>
                    </a:ext>
                  </a:extLst>
                </a:gridCol>
                <a:gridCol w="4400366">
                  <a:extLst>
                    <a:ext uri="{9D8B030D-6E8A-4147-A177-3AD203B41FA5}">
                      <a16:colId xmlns:a16="http://schemas.microsoft.com/office/drawing/2014/main" val="3975982213"/>
                    </a:ext>
                  </a:extLst>
                </a:gridCol>
              </a:tblGrid>
              <a:tr h="389048">
                <a:tc>
                  <a:txBody>
                    <a:bodyPr/>
                    <a:lstStyle/>
                    <a:p>
                      <a:pPr algn="ctr" fontAlgn="t"/>
                      <a:r>
                        <a:rPr lang="en-GB" sz="1800" b="1" dirty="0">
                          <a:effectLst/>
                        </a:rPr>
                        <a:t>Alpha Testing</a:t>
                      </a:r>
                      <a:endParaRPr lang="en-GB" sz="1800" b="1" dirty="0">
                        <a:solidFill>
                          <a:srgbClr val="000000"/>
                        </a:solidFill>
                        <a:effectLst/>
                        <a:latin typeface="times new roman" panose="02020603050405020304" pitchFamily="18" charset="0"/>
                      </a:endParaRPr>
                    </a:p>
                  </a:txBody>
                  <a:tcPr marL="49772" marR="49772" marT="49772" marB="49772"/>
                </a:tc>
                <a:tc>
                  <a:txBody>
                    <a:bodyPr/>
                    <a:lstStyle/>
                    <a:p>
                      <a:pPr algn="ctr" fontAlgn="t"/>
                      <a:r>
                        <a:rPr lang="en-GB" sz="1800" b="1" dirty="0">
                          <a:effectLst/>
                        </a:rPr>
                        <a:t>Beta Testing</a:t>
                      </a:r>
                      <a:endParaRPr lang="en-GB" sz="1800" b="1" dirty="0">
                        <a:solidFill>
                          <a:srgbClr val="000000"/>
                        </a:solidFill>
                        <a:effectLst/>
                        <a:latin typeface="times new roman" panose="02020603050405020304" pitchFamily="18" charset="0"/>
                      </a:endParaRPr>
                    </a:p>
                  </a:txBody>
                  <a:tcPr marL="49772" marR="49772" marT="49772" marB="49772"/>
                </a:tc>
                <a:extLst>
                  <a:ext uri="{0D108BD9-81ED-4DB2-BD59-A6C34878D82A}">
                    <a16:rowId xmlns:a16="http://schemas.microsoft.com/office/drawing/2014/main" val="3792346066"/>
                  </a:ext>
                </a:extLst>
              </a:tr>
              <a:tr h="830289">
                <a:tc>
                  <a:txBody>
                    <a:bodyPr/>
                    <a:lstStyle/>
                    <a:p>
                      <a:pPr algn="l" fontAlgn="t"/>
                      <a:r>
                        <a:rPr lang="en-GB" sz="1600" dirty="0">
                          <a:effectLst/>
                        </a:rPr>
                        <a:t>Alpha testing performed by a team of highly skilled testers who are usually the internal </a:t>
                      </a:r>
                      <a:r>
                        <a:rPr lang="en-GB" sz="1600" dirty="0">
                          <a:solidFill>
                            <a:srgbClr val="002B82"/>
                          </a:solidFill>
                          <a:effectLst/>
                        </a:rPr>
                        <a:t>employee of the organization.</a:t>
                      </a:r>
                      <a:endParaRPr lang="en-GB" sz="1600" dirty="0">
                        <a:solidFill>
                          <a:srgbClr val="002B82"/>
                        </a:solidFill>
                        <a:effectLst/>
                        <a:latin typeface="verdana" panose="020B0604030504040204" pitchFamily="34" charset="0"/>
                      </a:endParaRPr>
                    </a:p>
                  </a:txBody>
                  <a:tcPr marL="33182" marR="33182" marT="33182" marB="33182"/>
                </a:tc>
                <a:tc>
                  <a:txBody>
                    <a:bodyPr/>
                    <a:lstStyle/>
                    <a:p>
                      <a:pPr algn="l" fontAlgn="t"/>
                      <a:r>
                        <a:rPr lang="en-GB" sz="1600" dirty="0">
                          <a:effectLst/>
                        </a:rPr>
                        <a:t>Beta testing performed by clients or end-users in a real-time environment, who </a:t>
                      </a:r>
                      <a:r>
                        <a:rPr lang="en-GB" sz="1600" dirty="0">
                          <a:solidFill>
                            <a:srgbClr val="002B82"/>
                          </a:solidFill>
                          <a:effectLst/>
                        </a:rPr>
                        <a:t>is not an emplo</a:t>
                      </a:r>
                      <a:r>
                        <a:rPr lang="en-GB" sz="1600" dirty="0">
                          <a:effectLst/>
                        </a:rPr>
                        <a:t>yee of the organization.</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3078091308"/>
                  </a:ext>
                </a:extLst>
              </a:tr>
              <a:tr h="576546">
                <a:tc>
                  <a:txBody>
                    <a:bodyPr/>
                    <a:lstStyle/>
                    <a:p>
                      <a:pPr algn="l" fontAlgn="t"/>
                      <a:r>
                        <a:rPr lang="en-GB" sz="1600">
                          <a:effectLst/>
                        </a:rPr>
                        <a:t>Reliability or security testing not performed in-depth in alpha testing.</a:t>
                      </a:r>
                      <a:endParaRPr lang="en-GB" sz="1600">
                        <a:solidFill>
                          <a:srgbClr val="000000"/>
                        </a:solidFill>
                        <a:effectLst/>
                        <a:latin typeface="verdana" panose="020B0604030504040204" pitchFamily="34" charset="0"/>
                      </a:endParaRPr>
                    </a:p>
                  </a:txBody>
                  <a:tcPr marL="33182" marR="33182" marT="33182" marB="33182"/>
                </a:tc>
                <a:tc>
                  <a:txBody>
                    <a:bodyPr/>
                    <a:lstStyle/>
                    <a:p>
                      <a:pPr algn="l" fontAlgn="t"/>
                      <a:r>
                        <a:rPr lang="en-GB" sz="1600">
                          <a:effectLst/>
                        </a:rPr>
                        <a:t>Reliability, security, and robustness checked during beta testing.</a:t>
                      </a:r>
                      <a:endParaRPr lang="en-GB" sz="160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211723613"/>
                  </a:ext>
                </a:extLst>
              </a:tr>
              <a:tr h="576546">
                <a:tc>
                  <a:txBody>
                    <a:bodyPr/>
                    <a:lstStyle/>
                    <a:p>
                      <a:pPr algn="l" fontAlgn="t"/>
                      <a:r>
                        <a:rPr lang="en-GB" sz="1600" dirty="0">
                          <a:effectLst/>
                        </a:rPr>
                        <a:t>Alpha testing involves both white box and black-box techniques.</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a:effectLst/>
                        </a:rPr>
                        <a:t>Beta testing uses only black-box testing.</a:t>
                      </a:r>
                      <a:endParaRPr lang="en-GB" sz="160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25049841"/>
                  </a:ext>
                </a:extLst>
              </a:tr>
              <a:tr h="576546">
                <a:tc>
                  <a:txBody>
                    <a:bodyPr/>
                    <a:lstStyle/>
                    <a:p>
                      <a:pPr algn="l" fontAlgn="t"/>
                      <a:r>
                        <a:rPr lang="en-GB" sz="1600" dirty="0">
                          <a:effectLst/>
                        </a:rPr>
                        <a:t>Long execution cycles maybe require for alpha testing.</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Only a few weeks are required for the execution of beta testing.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3830838593"/>
                  </a:ext>
                </a:extLst>
              </a:tr>
              <a:tr h="576546">
                <a:tc>
                  <a:txBody>
                    <a:bodyPr/>
                    <a:lstStyle/>
                    <a:p>
                      <a:pPr algn="l" fontAlgn="t"/>
                      <a:r>
                        <a:rPr lang="en-GB" sz="1600" dirty="0">
                          <a:effectLst/>
                        </a:rPr>
                        <a:t>Alpha testing performed before the launch of the product into the market.</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At the time of software product marketing.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3659990976"/>
                  </a:ext>
                </a:extLst>
              </a:tr>
              <a:tr h="970280">
                <a:tc>
                  <a:txBody>
                    <a:bodyPr/>
                    <a:lstStyle/>
                    <a:p>
                      <a:pPr algn="l" fontAlgn="t"/>
                      <a:r>
                        <a:rPr lang="en-GB" sz="1600" dirty="0">
                          <a:effectLst/>
                        </a:rPr>
                        <a:t>Alpha testing focuses on the product's quality before going to beta testing.</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a:effectLst/>
                        </a:rPr>
                        <a:t>Beta testing concentrates on the quality of the product, but gathers users input on the product and ensures that the product is ready for real-time users.</a:t>
                      </a:r>
                      <a:endParaRPr lang="en-GB" sz="160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242693446"/>
                  </a:ext>
                </a:extLst>
              </a:tr>
              <a:tr h="576546">
                <a:tc>
                  <a:txBody>
                    <a:bodyPr/>
                    <a:lstStyle/>
                    <a:p>
                      <a:pPr algn="l" fontAlgn="t"/>
                      <a:r>
                        <a:rPr lang="en-GB" sz="1600" dirty="0">
                          <a:effectLst/>
                        </a:rPr>
                        <a:t>Alpha testing performed nearly the end of the software development.</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a:effectLst/>
                        </a:rPr>
                        <a:t>Beta testing is a final test before shipping a product to the customers.</a:t>
                      </a:r>
                      <a:endParaRPr lang="en-GB" sz="160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53133477"/>
                  </a:ext>
                </a:extLst>
              </a:tr>
              <a:tr h="576546">
                <a:tc>
                  <a:txBody>
                    <a:bodyPr/>
                    <a:lstStyle/>
                    <a:p>
                      <a:pPr algn="l" fontAlgn="t"/>
                      <a:r>
                        <a:rPr lang="en-GB" sz="1600">
                          <a:effectLst/>
                        </a:rPr>
                        <a:t>Alpha testing is conducting in the presence of developers and the absence of end-users.</a:t>
                      </a:r>
                      <a:endParaRPr lang="en-GB" sz="160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Beta testing reversed of alpha testing.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1644236347"/>
                  </a:ext>
                </a:extLst>
              </a:tr>
            </a:tbl>
          </a:graphicData>
        </a:graphic>
      </p:graphicFrame>
    </p:spTree>
    <p:extLst>
      <p:ext uri="{BB962C8B-B14F-4D97-AF65-F5344CB8AC3E}">
        <p14:creationId xmlns:p14="http://schemas.microsoft.com/office/powerpoint/2010/main" val="866627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Re-testing  </a:t>
            </a:r>
            <a:r>
              <a:rPr lang="en-US" sz="3000" b="1" dirty="0" smtClean="0">
                <a:solidFill>
                  <a:schemeClr val="bg1"/>
                </a:solidFill>
                <a:latin typeface="Times New Roman" panose="02020603050405020304" pitchFamily="18" charset="0"/>
                <a:cs typeface="Times New Roman" panose="02020603050405020304" pitchFamily="18" charset="0"/>
              </a:rPr>
              <a:t>Vs Regression Testing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46331"/>
          </a:xfrm>
          <a:prstGeom prst="rect">
            <a:avLst/>
          </a:prstGeom>
        </p:spPr>
        <p:txBody>
          <a:bodyPr wrap="square">
            <a:sp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70927529"/>
              </p:ext>
            </p:extLst>
          </p:nvPr>
        </p:nvGraphicFramePr>
        <p:xfrm>
          <a:off x="152400" y="553998"/>
          <a:ext cx="8839200" cy="5902857"/>
        </p:xfrm>
        <a:graphic>
          <a:graphicData uri="http://schemas.openxmlformats.org/drawingml/2006/table">
            <a:tbl>
              <a:tblPr>
                <a:tableStyleId>{8799B23B-EC83-4686-B30A-512413B5E67A}</a:tableStyleId>
              </a:tblPr>
              <a:tblGrid>
                <a:gridCol w="4419600">
                  <a:extLst>
                    <a:ext uri="{9D8B030D-6E8A-4147-A177-3AD203B41FA5}">
                      <a16:colId xmlns:a16="http://schemas.microsoft.com/office/drawing/2014/main" val="4046246389"/>
                    </a:ext>
                  </a:extLst>
                </a:gridCol>
                <a:gridCol w="4419600">
                  <a:extLst>
                    <a:ext uri="{9D8B030D-6E8A-4147-A177-3AD203B41FA5}">
                      <a16:colId xmlns:a16="http://schemas.microsoft.com/office/drawing/2014/main" val="3030098248"/>
                    </a:ext>
                  </a:extLst>
                </a:gridCol>
              </a:tblGrid>
              <a:tr h="432045">
                <a:tc>
                  <a:txBody>
                    <a:bodyPr/>
                    <a:lstStyle/>
                    <a:p>
                      <a:pPr algn="ctr" fontAlgn="t"/>
                      <a:r>
                        <a:rPr lang="en-US" sz="2000" b="1" dirty="0">
                          <a:effectLst/>
                        </a:rPr>
                        <a:t>Re-testing</a:t>
                      </a:r>
                      <a:endParaRPr lang="en-US" sz="2000" b="1" dirty="0">
                        <a:solidFill>
                          <a:srgbClr val="000000"/>
                        </a:solidFill>
                        <a:effectLst/>
                        <a:latin typeface="times new roman" panose="02020603050405020304" pitchFamily="18" charset="0"/>
                      </a:endParaRPr>
                    </a:p>
                  </a:txBody>
                  <a:tcPr marL="72843" marR="72843" marT="72843" marB="72843"/>
                </a:tc>
                <a:tc>
                  <a:txBody>
                    <a:bodyPr/>
                    <a:lstStyle/>
                    <a:p>
                      <a:pPr algn="ctr" fontAlgn="t"/>
                      <a:r>
                        <a:rPr lang="en-US" sz="2000" b="1" dirty="0">
                          <a:effectLst/>
                        </a:rPr>
                        <a:t>Regression Testing</a:t>
                      </a:r>
                      <a:endParaRPr lang="en-US" sz="2000" b="1" dirty="0">
                        <a:solidFill>
                          <a:srgbClr val="000000"/>
                        </a:solidFill>
                        <a:effectLst/>
                        <a:latin typeface="times new roman" panose="02020603050405020304" pitchFamily="18" charset="0"/>
                      </a:endParaRPr>
                    </a:p>
                  </a:txBody>
                  <a:tcPr marL="72843" marR="72843" marT="72843" marB="72843"/>
                </a:tc>
                <a:extLst>
                  <a:ext uri="{0D108BD9-81ED-4DB2-BD59-A6C34878D82A}">
                    <a16:rowId xmlns:a16="http://schemas.microsoft.com/office/drawing/2014/main" val="173429122"/>
                  </a:ext>
                </a:extLst>
              </a:tr>
              <a:tr h="887089">
                <a:tc>
                  <a:txBody>
                    <a:bodyPr/>
                    <a:lstStyle/>
                    <a:p>
                      <a:pPr algn="l" fontAlgn="t"/>
                      <a:r>
                        <a:rPr lang="en-US" sz="1500">
                          <a:effectLst/>
                        </a:rPr>
                        <a:t>Re-testing is performed to ensure that the test cases that are failed in the final execution are passing after the defects fixed.</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dirty="0">
                          <a:effectLst/>
                        </a:rPr>
                        <a:t>Regression Testing is done to confirm whether the code change has not affected the existing features.</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1244843266"/>
                  </a:ext>
                </a:extLst>
              </a:tr>
              <a:tr h="650808">
                <a:tc>
                  <a:txBody>
                    <a:bodyPr/>
                    <a:lstStyle/>
                    <a:p>
                      <a:pPr algn="l" fontAlgn="t"/>
                      <a:r>
                        <a:rPr lang="en-US" sz="1500">
                          <a:effectLst/>
                        </a:rPr>
                        <a:t>Re-Testing works on defect fixes.</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The purpose of regression testing is to ensure that the code changes adversely not affect the existing functionality.</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561661623"/>
                  </a:ext>
                </a:extLst>
              </a:tr>
              <a:tr h="475299">
                <a:tc>
                  <a:txBody>
                    <a:bodyPr/>
                    <a:lstStyle/>
                    <a:p>
                      <a:pPr algn="l" fontAlgn="t"/>
                      <a:r>
                        <a:rPr lang="en-US" sz="1500">
                          <a:effectLst/>
                        </a:rPr>
                        <a:t>Defect verification is the part of the Retesting.</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Regression testing does not include defect verification</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489420470"/>
                  </a:ext>
                </a:extLst>
              </a:tr>
              <a:tr h="650808">
                <a:tc>
                  <a:txBody>
                    <a:bodyPr/>
                    <a:lstStyle/>
                    <a:p>
                      <a:pPr algn="l" fontAlgn="t"/>
                      <a:r>
                        <a:rPr lang="en-US" sz="1500">
                          <a:effectLst/>
                        </a:rPr>
                        <a:t>The priority of Retesting is higher than Regression Testing, so it is done before the Regression Testing.</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Based on the project type and availability of resources, regression testing can be parallel to Retesting.</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3659689385"/>
                  </a:ext>
                </a:extLst>
              </a:tr>
              <a:tr h="373610">
                <a:tc>
                  <a:txBody>
                    <a:bodyPr/>
                    <a:lstStyle/>
                    <a:p>
                      <a:pPr algn="l" fontAlgn="t"/>
                      <a:r>
                        <a:rPr lang="en-US" sz="1500">
                          <a:effectLst/>
                        </a:rPr>
                        <a:t>Re-Test is a planned Testing.</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Regression testing is a generic Testing.</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2073333239"/>
                  </a:ext>
                </a:extLst>
              </a:tr>
              <a:tr h="650808">
                <a:tc>
                  <a:txBody>
                    <a:bodyPr/>
                    <a:lstStyle/>
                    <a:p>
                      <a:pPr algn="l" fontAlgn="t"/>
                      <a:r>
                        <a:rPr lang="en-US" sz="1500">
                          <a:effectLst/>
                        </a:rPr>
                        <a:t>We cannot automate the test-cases for Retesting.</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We can do automation for regression testing; manual testing could be expensive and time-consuming.</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133470674"/>
                  </a:ext>
                </a:extLst>
              </a:tr>
              <a:tr h="373610">
                <a:tc>
                  <a:txBody>
                    <a:bodyPr/>
                    <a:lstStyle/>
                    <a:p>
                      <a:pPr algn="l" fontAlgn="t"/>
                      <a:r>
                        <a:rPr lang="en-US" sz="1500" dirty="0">
                          <a:effectLst/>
                        </a:rPr>
                        <a:t>Re-testing is for failed test-cases.</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Regression testing is for passed Test-cases.</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888556077"/>
                  </a:ext>
                </a:extLst>
              </a:tr>
              <a:tr h="475299">
                <a:tc>
                  <a:txBody>
                    <a:bodyPr/>
                    <a:lstStyle/>
                    <a:p>
                      <a:pPr algn="l" fontAlgn="t"/>
                      <a:r>
                        <a:rPr lang="en-US" sz="1500" dirty="0">
                          <a:effectLst/>
                        </a:rPr>
                        <a:t>Re-testing make sure that the original fault is corrected.</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Regression testing checks for unexpected side effect.</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2641745277"/>
                  </a:ext>
                </a:extLst>
              </a:tr>
              <a:tr h="650808">
                <a:tc>
                  <a:txBody>
                    <a:bodyPr/>
                    <a:lstStyle/>
                    <a:p>
                      <a:pPr algn="l" fontAlgn="t"/>
                      <a:r>
                        <a:rPr lang="en-US" sz="1500">
                          <a:effectLst/>
                        </a:rPr>
                        <a:t>Retesting executes defects with the same data and the same environment with different input with a new build.</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dirty="0">
                          <a:effectLst/>
                        </a:rPr>
                        <a:t>Regression testing is when there is a modification or changes become mandatory in an existing project.</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3937489590"/>
                  </a:ext>
                </a:extLst>
              </a:tr>
            </a:tbl>
          </a:graphicData>
        </a:graphic>
      </p:graphicFrame>
      <p:sp>
        <p:nvSpPr>
          <p:cNvPr id="5" name="Rectangle 1"/>
          <p:cNvSpPr>
            <a:spLocks noChangeArrowheads="1"/>
          </p:cNvSpPr>
          <p:nvPr/>
        </p:nvSpPr>
        <p:spPr bwMode="auto">
          <a:xfrm>
            <a:off x="1931988" y="145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3555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System </a:t>
            </a:r>
            <a:r>
              <a:rPr lang="en-GB" sz="3000" b="1" dirty="0">
                <a:solidFill>
                  <a:schemeClr val="bg1"/>
                </a:solidFill>
                <a:latin typeface="Times New Roman" panose="02020603050405020304" pitchFamily="18" charset="0"/>
                <a:cs typeface="Times New Roman" panose="02020603050405020304" pitchFamily="18" charset="0"/>
              </a:rPr>
              <a:t>testing </a:t>
            </a:r>
            <a:r>
              <a:rPr lang="en-GB" sz="3000" b="1" dirty="0" smtClean="0">
                <a:solidFill>
                  <a:schemeClr val="bg1"/>
                </a:solidFill>
                <a:latin typeface="Times New Roman" panose="02020603050405020304" pitchFamily="18" charset="0"/>
                <a:cs typeface="Times New Roman" panose="02020603050405020304" pitchFamily="18" charset="0"/>
              </a:rPr>
              <a:t>vs Acceptance </a:t>
            </a:r>
            <a:r>
              <a:rPr lang="en-GB" sz="3000" b="1" dirty="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46331"/>
          </a:xfrm>
          <a:prstGeom prst="rect">
            <a:avLst/>
          </a:prstGeom>
        </p:spPr>
        <p:txBody>
          <a:bodyPr wrap="square">
            <a:spAutoFit/>
          </a:bodyPr>
          <a:lstStyle/>
          <a:p>
            <a:endParaRPr lang="en-US" dirty="0"/>
          </a:p>
          <a:p>
            <a:endParaRPr lang="en-US" dirty="0"/>
          </a:p>
        </p:txBody>
      </p:sp>
      <p:sp>
        <p:nvSpPr>
          <p:cNvPr id="5" name="Rectangle 1"/>
          <p:cNvSpPr>
            <a:spLocks noChangeArrowheads="1"/>
          </p:cNvSpPr>
          <p:nvPr/>
        </p:nvSpPr>
        <p:spPr bwMode="auto">
          <a:xfrm>
            <a:off x="1931988" y="145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13699191"/>
              </p:ext>
            </p:extLst>
          </p:nvPr>
        </p:nvGraphicFramePr>
        <p:xfrm>
          <a:off x="9523" y="584416"/>
          <a:ext cx="9107534" cy="5908479"/>
        </p:xfrm>
        <a:graphic>
          <a:graphicData uri="http://schemas.openxmlformats.org/drawingml/2006/table">
            <a:tbl>
              <a:tblPr firstRow="1">
                <a:tableStyleId>{8799B23B-EC83-4686-B30A-512413B5E67A}</a:tableStyleId>
              </a:tblPr>
              <a:tblGrid>
                <a:gridCol w="4553767">
                  <a:extLst>
                    <a:ext uri="{9D8B030D-6E8A-4147-A177-3AD203B41FA5}">
                      <a16:colId xmlns:a16="http://schemas.microsoft.com/office/drawing/2014/main" val="2347763233"/>
                    </a:ext>
                  </a:extLst>
                </a:gridCol>
                <a:gridCol w="4553767">
                  <a:extLst>
                    <a:ext uri="{9D8B030D-6E8A-4147-A177-3AD203B41FA5}">
                      <a16:colId xmlns:a16="http://schemas.microsoft.com/office/drawing/2014/main" val="726615499"/>
                    </a:ext>
                  </a:extLst>
                </a:gridCol>
              </a:tblGrid>
              <a:tr h="409499">
                <a:tc>
                  <a:txBody>
                    <a:bodyPr/>
                    <a:lstStyle/>
                    <a:p>
                      <a:pPr algn="ctr" fontAlgn="t"/>
                      <a:r>
                        <a:rPr lang="en-GB" sz="1600" dirty="0">
                          <a:effectLst/>
                        </a:rPr>
                        <a:t>System Testing</a:t>
                      </a:r>
                      <a:endParaRPr lang="en-GB" sz="1600" dirty="0">
                        <a:solidFill>
                          <a:srgbClr val="000000"/>
                        </a:solidFill>
                        <a:effectLst/>
                        <a:latin typeface="times new roman" panose="02020603050405020304" pitchFamily="18" charset="0"/>
                      </a:endParaRPr>
                    </a:p>
                  </a:txBody>
                  <a:tcPr marL="54052" marR="54052" marT="54052" marB="54052"/>
                </a:tc>
                <a:tc>
                  <a:txBody>
                    <a:bodyPr/>
                    <a:lstStyle/>
                    <a:p>
                      <a:pPr algn="ctr" fontAlgn="t"/>
                      <a:r>
                        <a:rPr lang="en-GB" sz="1600" dirty="0">
                          <a:effectLst/>
                        </a:rPr>
                        <a:t>Acceptance Testing</a:t>
                      </a:r>
                      <a:endParaRPr lang="en-GB" sz="1600" dirty="0">
                        <a:solidFill>
                          <a:srgbClr val="000000"/>
                        </a:solidFill>
                        <a:effectLst/>
                        <a:latin typeface="times new roman" panose="02020603050405020304" pitchFamily="18" charset="0"/>
                      </a:endParaRPr>
                    </a:p>
                  </a:txBody>
                  <a:tcPr marL="54052" marR="54052" marT="54052" marB="54052"/>
                </a:tc>
                <a:extLst>
                  <a:ext uri="{0D108BD9-81ED-4DB2-BD59-A6C34878D82A}">
                    <a16:rowId xmlns:a16="http://schemas.microsoft.com/office/drawing/2014/main" val="2823989565"/>
                  </a:ext>
                </a:extLst>
              </a:tr>
              <a:tr h="828611">
                <a:tc>
                  <a:txBody>
                    <a:bodyPr/>
                    <a:lstStyle/>
                    <a:p>
                      <a:pPr algn="l" fontAlgn="t"/>
                      <a:r>
                        <a:rPr lang="en-GB" sz="1400">
                          <a:effectLst/>
                        </a:rPr>
                        <a:t>System testing is performed to test end to end functionality of the software.</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is performed to test whether the software is conforming specified requirements and user requirements or not.</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448314451"/>
                  </a:ext>
                </a:extLst>
              </a:tr>
              <a:tr h="536208">
                <a:tc>
                  <a:txBody>
                    <a:bodyPr/>
                    <a:lstStyle/>
                    <a:p>
                      <a:pPr algn="l" fontAlgn="t"/>
                      <a:r>
                        <a:rPr lang="en-GB" sz="1400">
                          <a:effectLst/>
                        </a:rPr>
                        <a:t>Only developers and testers can perform System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It can be performed by testers, stakeholders and costumers.</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2247817342"/>
                  </a:ext>
                </a:extLst>
              </a:tr>
              <a:tr h="392865">
                <a:tc>
                  <a:txBody>
                    <a:bodyPr/>
                    <a:lstStyle/>
                    <a:p>
                      <a:pPr algn="l" fontAlgn="t"/>
                      <a:r>
                        <a:rPr lang="en-GB" sz="1400">
                          <a:effectLst/>
                        </a:rPr>
                        <a:t>It can be both non-functional and functional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It can be only functional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1350171094"/>
                  </a:ext>
                </a:extLst>
              </a:tr>
              <a:tr h="679551">
                <a:tc>
                  <a:txBody>
                    <a:bodyPr/>
                    <a:lstStyle/>
                    <a:p>
                      <a:pPr algn="l" fontAlgn="t"/>
                      <a:r>
                        <a:rPr lang="en-GB" sz="1400">
                          <a:effectLst/>
                        </a:rPr>
                        <a:t>In System testing, we test the performance of the whole system.</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In Acceptance testing, we test whether the system is conforming requirements or not.</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487142750"/>
                  </a:ext>
                </a:extLst>
              </a:tr>
              <a:tr h="580359">
                <a:tc>
                  <a:txBody>
                    <a:bodyPr/>
                    <a:lstStyle/>
                    <a:p>
                      <a:pPr algn="l" fontAlgn="t"/>
                      <a:r>
                        <a:rPr lang="en-GB" sz="1400">
                          <a:effectLst/>
                        </a:rPr>
                        <a:t>System testing uses demo input values that are selected by the testing team.</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uses the actual real-time input values provided by the user.</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624243114"/>
                  </a:ext>
                </a:extLst>
              </a:tr>
              <a:tr h="679551">
                <a:tc>
                  <a:txBody>
                    <a:bodyPr/>
                    <a:lstStyle/>
                    <a:p>
                      <a:pPr algn="l" fontAlgn="t"/>
                      <a:r>
                        <a:rPr lang="en-GB" sz="1400" dirty="0">
                          <a:effectLst/>
                        </a:rPr>
                        <a:t>System Testing is a combination of System Testing and Integration testing.</a:t>
                      </a:r>
                      <a:endParaRPr lang="en-GB" sz="1400" dirty="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is a combination of alpha testing and beta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3669688178"/>
                  </a:ext>
                </a:extLst>
              </a:tr>
              <a:tr h="392865">
                <a:tc>
                  <a:txBody>
                    <a:bodyPr/>
                    <a:lstStyle/>
                    <a:p>
                      <a:pPr algn="l" fontAlgn="t"/>
                      <a:r>
                        <a:rPr lang="en-GB" sz="1400">
                          <a:effectLst/>
                        </a:rPr>
                        <a:t>It is performed before the Acceptance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It is performed after the System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1914779571"/>
                  </a:ext>
                </a:extLst>
              </a:tr>
              <a:tr h="828611">
                <a:tc>
                  <a:txBody>
                    <a:bodyPr/>
                    <a:lstStyle/>
                    <a:p>
                      <a:pPr algn="l" fontAlgn="t"/>
                      <a:r>
                        <a:rPr lang="en-GB" sz="1400">
                          <a:effectLst/>
                        </a:rPr>
                        <a:t>System testing involves load and stress testing under non-functional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involves boundary value analysis, equivalence portioning and decision table under functional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224293454"/>
                  </a:ext>
                </a:extLst>
              </a:tr>
              <a:tr h="580359">
                <a:tc>
                  <a:txBody>
                    <a:bodyPr/>
                    <a:lstStyle/>
                    <a:p>
                      <a:pPr algn="l" fontAlgn="t"/>
                      <a:r>
                        <a:rPr lang="en-GB" sz="1400">
                          <a:effectLst/>
                        </a:rPr>
                        <a:t>The defects found in system testing are considered to be fixed.</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dirty="0">
                          <a:effectLst/>
                        </a:rPr>
                        <a:t>The defects found in acceptance testing are considered as product failure.</a:t>
                      </a:r>
                      <a:endParaRPr lang="en-GB" sz="1400" dirty="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2711550824"/>
                  </a:ext>
                </a:extLst>
              </a:tr>
            </a:tbl>
          </a:graphicData>
        </a:graphic>
      </p:graphicFrame>
    </p:spTree>
    <p:extLst>
      <p:ext uri="{BB962C8B-B14F-4D97-AF65-F5344CB8AC3E}">
        <p14:creationId xmlns:p14="http://schemas.microsoft.com/office/powerpoint/2010/main" val="2457002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Testing </a:t>
            </a:r>
            <a:r>
              <a:rPr lang="en-US" sz="4000" dirty="0" smtClean="0">
                <a:solidFill>
                  <a:srgbClr val="FFFEE9"/>
                </a:solidFill>
                <a:latin typeface="Times New Roman"/>
                <a:cs typeface="Times New Roman"/>
              </a:rPr>
              <a:t>Tools</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19</a:t>
            </a:fld>
            <a:endParaRPr lang="en-US" dirty="0"/>
          </a:p>
        </p:txBody>
      </p:sp>
    </p:spTree>
    <p:extLst>
      <p:ext uri="{BB962C8B-B14F-4D97-AF65-F5344CB8AC3E}">
        <p14:creationId xmlns:p14="http://schemas.microsoft.com/office/powerpoint/2010/main" val="2982015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A3B428F6-93DC-43DE-8C3D-B3ECDDDDCCC8}"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90600" y="1551152"/>
            <a:ext cx="8040733" cy="3077766"/>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Software </a:t>
            </a:r>
            <a:r>
              <a:rPr lang="en-US" sz="2400" b="1" dirty="0" smtClean="0">
                <a:solidFill>
                  <a:prstClr val="black"/>
                </a:solidFill>
                <a:ea typeface="ＭＳ Ｐゴシック" charset="-128"/>
                <a:cs typeface="Arial"/>
              </a:rPr>
              <a:t>testing types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Testing </a:t>
            </a:r>
            <a:r>
              <a:rPr lang="en-US" sz="2400" b="1" dirty="0" smtClean="0">
                <a:solidFill>
                  <a:prstClr val="black"/>
                </a:solidFill>
                <a:ea typeface="ＭＳ Ｐゴシック" charset="-128"/>
                <a:cs typeface="Arial"/>
              </a:rPr>
              <a:t>Tools</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Testing Documentation</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a:t>
            </a:r>
            <a:r>
              <a:rPr lang="en-US" sz="2400" b="1" dirty="0" smtClean="0">
                <a:solidFill>
                  <a:prstClr val="black"/>
                </a:solidFill>
                <a:ea typeface="ＭＳ Ｐゴシック" charset="-128"/>
                <a:cs typeface="Arial"/>
              </a:rPr>
              <a:t>Quality</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ISO </a:t>
            </a:r>
            <a:r>
              <a:rPr lang="en-US" sz="2400" b="1" dirty="0">
                <a:solidFill>
                  <a:prstClr val="black"/>
                </a:solidFill>
                <a:ea typeface="ＭＳ Ｐゴシック" charset="-128"/>
                <a:cs typeface="Arial"/>
              </a:rPr>
              <a:t>9000 </a:t>
            </a:r>
            <a:r>
              <a:rPr lang="en-US" sz="2400" b="1" dirty="0" smtClean="0">
                <a:solidFill>
                  <a:prstClr val="black"/>
                </a:solidFill>
                <a:ea typeface="ＭＳ Ｐゴシック" charset="-128"/>
                <a:cs typeface="Arial"/>
              </a:rPr>
              <a:t>Certification</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Six </a:t>
            </a:r>
            <a:r>
              <a:rPr lang="en-US" sz="2400" b="1" dirty="0" smtClean="0">
                <a:solidFill>
                  <a:prstClr val="black"/>
                </a:solidFill>
                <a:ea typeface="ＭＳ Ｐゴシック" charset="-128"/>
                <a:cs typeface="Arial"/>
              </a:rPr>
              <a:t>Sigma</a:t>
            </a:r>
            <a:endParaRPr lang="en-US" sz="36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2292" name="Picture 4" descr="Unit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67" y="728387"/>
            <a:ext cx="6157867" cy="590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791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2290" name="Picture 2" descr="Integration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14" y="1052575"/>
            <a:ext cx="8155187" cy="432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002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8194" name="Picture 2" descr="GUI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40351"/>
            <a:ext cx="7955770" cy="48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3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9218" name="Picture 2" descr="Performance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783468"/>
            <a:ext cx="6781800" cy="543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345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0242" name="Picture 2" descr="Cross-browser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38" y="1207880"/>
            <a:ext cx="8856739" cy="394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95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1266" name="Picture 2" descr="Mobile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520951"/>
            <a:ext cx="6705600" cy="617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13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9" name="Picture 2" descr="Security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19" y="1416182"/>
            <a:ext cx="8358078" cy="479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53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4338" name="Picture 2" descr="Test Management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620" y="702379"/>
            <a:ext cx="6238875" cy="598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153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Testing Documentation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28</a:t>
            </a:fld>
            <a:endParaRPr lang="en-US" dirty="0"/>
          </a:p>
        </p:txBody>
      </p:sp>
    </p:spTree>
    <p:extLst>
      <p:ext uri="{BB962C8B-B14F-4D97-AF65-F5344CB8AC3E}">
        <p14:creationId xmlns:p14="http://schemas.microsoft.com/office/powerpoint/2010/main" val="4286601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Documentation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85800"/>
            <a:ext cx="8686800" cy="5139869"/>
          </a:xfrm>
          <a:prstGeom prst="rect">
            <a:avLst/>
          </a:prstGeom>
        </p:spPr>
        <p:txBody>
          <a:bodyPr wrap="square">
            <a:spAutoFit/>
          </a:bodyPr>
          <a:lstStyle/>
          <a:p>
            <a:r>
              <a:rPr lang="en-US" sz="2800" b="1" dirty="0">
                <a:solidFill>
                  <a:srgbClr val="009900"/>
                </a:solidFill>
              </a:rPr>
              <a:t>Before Testing</a:t>
            </a:r>
          </a:p>
          <a:p>
            <a:pPr algn="just"/>
            <a:r>
              <a:rPr lang="en-US" sz="2000" dirty="0">
                <a:solidFill>
                  <a:srgbClr val="000000"/>
                </a:solidFill>
              </a:rPr>
              <a:t>Testing starts with test cases generation. Following documents are needed for reference –</a:t>
            </a:r>
          </a:p>
          <a:p>
            <a:pPr marL="342900" indent="-342900" algn="just">
              <a:buFont typeface="Wingdings" panose="05000000000000000000" pitchFamily="2" charset="2"/>
              <a:buChar char="§"/>
            </a:pPr>
            <a:r>
              <a:rPr lang="en-US" sz="2000" b="1" dirty="0">
                <a:solidFill>
                  <a:srgbClr val="000000"/>
                </a:solidFill>
              </a:rPr>
              <a:t>SRS document</a:t>
            </a:r>
            <a:r>
              <a:rPr lang="en-US" sz="2000" dirty="0">
                <a:solidFill>
                  <a:srgbClr val="000000"/>
                </a:solidFill>
              </a:rPr>
              <a:t> - Functional Requirements </a:t>
            </a:r>
            <a:r>
              <a:rPr lang="en-US" sz="2000" dirty="0" smtClean="0">
                <a:solidFill>
                  <a:srgbClr val="000000"/>
                </a:solidFill>
              </a:rPr>
              <a:t>document</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b="1" dirty="0">
                <a:solidFill>
                  <a:srgbClr val="000000"/>
                </a:solidFill>
              </a:rPr>
              <a:t>Test Policy document</a:t>
            </a:r>
            <a:r>
              <a:rPr lang="en-US" sz="2000" dirty="0">
                <a:solidFill>
                  <a:srgbClr val="000000"/>
                </a:solidFill>
              </a:rPr>
              <a:t> - This describes how far testing should take place before releasing the product</a:t>
            </a:r>
            <a:r>
              <a:rPr lang="en-US" sz="2000" dirty="0" smtClean="0">
                <a:solidFill>
                  <a:srgbClr val="000000"/>
                </a:solidFill>
              </a:rPr>
              <a:t>.</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b="1" dirty="0">
                <a:solidFill>
                  <a:srgbClr val="000000"/>
                </a:solidFill>
              </a:rPr>
              <a:t>Test Strategy document</a:t>
            </a:r>
            <a:r>
              <a:rPr lang="en-US" sz="2000" dirty="0">
                <a:solidFill>
                  <a:srgbClr val="000000"/>
                </a:solidFill>
              </a:rPr>
              <a:t> - This mentions detail aspects of test team, responsibility matrix and rights/responsibility of test manager and test engineer</a:t>
            </a:r>
            <a:r>
              <a:rPr lang="en-US" sz="2000" dirty="0" smtClean="0">
                <a:solidFill>
                  <a:srgbClr val="000000"/>
                </a:solidFill>
              </a:rPr>
              <a:t>.</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b="1" dirty="0">
                <a:solidFill>
                  <a:srgbClr val="000000"/>
                </a:solidFill>
              </a:rPr>
              <a:t>Traceability Matrix document</a:t>
            </a:r>
            <a:r>
              <a:rPr lang="en-US" sz="2000" dirty="0">
                <a:solidFill>
                  <a:srgbClr val="000000"/>
                </a:solidFill>
              </a:rPr>
              <a:t> - This is SDLC document, which is related to requirement gathering process. As new requirements come, they are added to this matrix. These matrices help testers know the source of requirement. They can be traced forward and backward.</a:t>
            </a:r>
            <a:endParaRPr lang="en-US" sz="2000" b="0" i="0" dirty="0">
              <a:solidFill>
                <a:srgbClr val="000000"/>
              </a:solidFill>
              <a:effectLst/>
            </a:endParaRPr>
          </a:p>
        </p:txBody>
      </p:sp>
    </p:spTree>
    <p:extLst>
      <p:ext uri="{BB962C8B-B14F-4D97-AF65-F5344CB8AC3E}">
        <p14:creationId xmlns:p14="http://schemas.microsoft.com/office/powerpoint/2010/main" val="4157644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75115" cy="5161002"/>
          </a:xfrm>
          <a:prstGeom prst="rect">
            <a:avLst/>
          </a:prstGeom>
        </p:spPr>
      </p:pic>
    </p:spTree>
    <p:extLst>
      <p:ext uri="{BB962C8B-B14F-4D97-AF65-F5344CB8AC3E}">
        <p14:creationId xmlns:p14="http://schemas.microsoft.com/office/powerpoint/2010/main" val="2237217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Testing Documentation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57963"/>
            <a:ext cx="8686800" cy="4462760"/>
          </a:xfrm>
          <a:prstGeom prst="rect">
            <a:avLst/>
          </a:prstGeom>
        </p:spPr>
        <p:txBody>
          <a:bodyPr wrap="square">
            <a:spAutoFit/>
          </a:bodyPr>
          <a:lstStyle/>
          <a:p>
            <a:r>
              <a:rPr lang="en-US" sz="2400" b="1" dirty="0">
                <a:solidFill>
                  <a:srgbClr val="009900"/>
                </a:solidFill>
              </a:rPr>
              <a:t>While Being Tested</a:t>
            </a:r>
          </a:p>
          <a:p>
            <a:r>
              <a:rPr lang="en-US" sz="2000" dirty="0"/>
              <a:t>The following documents may be required while testing is started and is being done:</a:t>
            </a:r>
          </a:p>
          <a:p>
            <a:pPr marL="342900" indent="-342900">
              <a:buFont typeface="Wingdings" panose="05000000000000000000" pitchFamily="2" charset="2"/>
              <a:buChar char="§"/>
            </a:pPr>
            <a:r>
              <a:rPr lang="en-US" sz="2000" b="1" dirty="0"/>
              <a:t>Test Case document</a:t>
            </a:r>
            <a:r>
              <a:rPr lang="en-US" sz="2000" dirty="0"/>
              <a:t> - This document contains list of tests required to be conducted. It includes Unit test plan, Integration test plan, System test plan and Acceptance test plan</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Test description</a:t>
            </a:r>
            <a:r>
              <a:rPr lang="en-US" sz="2000" dirty="0"/>
              <a:t> - This document is a detailed description of all test cases and procedures to execute them</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Test case report</a:t>
            </a:r>
            <a:r>
              <a:rPr lang="en-US" sz="2000" dirty="0"/>
              <a:t> - This document contains test case report as a result of the test</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Test logs</a:t>
            </a:r>
            <a:r>
              <a:rPr lang="en-US" sz="2000" dirty="0"/>
              <a:t> - This document contains test logs for every test case report.</a:t>
            </a:r>
          </a:p>
        </p:txBody>
      </p:sp>
    </p:spTree>
    <p:extLst>
      <p:ext uri="{BB962C8B-B14F-4D97-AF65-F5344CB8AC3E}">
        <p14:creationId xmlns:p14="http://schemas.microsoft.com/office/powerpoint/2010/main" val="355467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Documentation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57963"/>
            <a:ext cx="8686800" cy="2369880"/>
          </a:xfrm>
          <a:prstGeom prst="rect">
            <a:avLst/>
          </a:prstGeom>
        </p:spPr>
        <p:txBody>
          <a:bodyPr wrap="square">
            <a:spAutoFit/>
          </a:bodyPr>
          <a:lstStyle/>
          <a:p>
            <a:r>
              <a:rPr lang="en-US" sz="2400" b="1" dirty="0" smtClean="0">
                <a:solidFill>
                  <a:srgbClr val="009900"/>
                </a:solidFill>
              </a:rPr>
              <a:t>After Testing</a:t>
            </a:r>
          </a:p>
          <a:p>
            <a:endParaRPr lang="en-US" sz="2400" b="1" dirty="0">
              <a:solidFill>
                <a:srgbClr val="009900"/>
              </a:solidFill>
            </a:endParaRPr>
          </a:p>
          <a:p>
            <a:r>
              <a:rPr lang="en-US" sz="2000" dirty="0"/>
              <a:t>The following documents may be generated after testing </a:t>
            </a:r>
            <a:r>
              <a:rPr lang="en-US" sz="2000" dirty="0" smtClean="0"/>
              <a:t>:</a:t>
            </a:r>
          </a:p>
          <a:p>
            <a:endParaRPr lang="en-US" sz="2000" dirty="0"/>
          </a:p>
          <a:p>
            <a:pPr marL="342900" indent="-342900">
              <a:buFont typeface="Arial" panose="020B0604020202020204" pitchFamily="34" charset="0"/>
              <a:buChar char="•"/>
            </a:pPr>
            <a:r>
              <a:rPr lang="en-US" sz="2000" b="1" dirty="0"/>
              <a:t>Test summary</a:t>
            </a:r>
            <a:r>
              <a:rPr lang="en-US" sz="2000" dirty="0"/>
              <a:t> - This test summary is collective analysis of all test reports and logs. It summarizes and concludes if the software is ready to be launched. The software is released under version control system if it is ready to launch.</a:t>
            </a:r>
          </a:p>
        </p:txBody>
      </p:sp>
    </p:spTree>
    <p:extLst>
      <p:ext uri="{BB962C8B-B14F-4D97-AF65-F5344CB8AC3E}">
        <p14:creationId xmlns:p14="http://schemas.microsoft.com/office/powerpoint/2010/main" val="3665535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Quality</a:t>
            </a:r>
          </a:p>
        </p:txBody>
      </p:sp>
      <p:sp>
        <p:nvSpPr>
          <p:cNvPr id="3" name="Slide Number Placeholder 2"/>
          <p:cNvSpPr>
            <a:spLocks noGrp="1"/>
          </p:cNvSpPr>
          <p:nvPr>
            <p:ph type="sldNum" sz="quarter" idx="12"/>
          </p:nvPr>
        </p:nvSpPr>
        <p:spPr/>
        <p:txBody>
          <a:bodyPr/>
          <a:lstStyle/>
          <a:p>
            <a:fld id="{BC490F8C-3D0D-4DB1-B2BD-1525EA5CE111}" type="slidenum">
              <a:rPr lang="en-US" smtClean="0"/>
              <a:pPr/>
              <a:t>32</a:t>
            </a:fld>
            <a:endParaRPr lang="en-US" dirty="0"/>
          </a:p>
        </p:txBody>
      </p:sp>
    </p:spTree>
    <p:extLst>
      <p:ext uri="{BB962C8B-B14F-4D97-AF65-F5344CB8AC3E}">
        <p14:creationId xmlns:p14="http://schemas.microsoft.com/office/powerpoint/2010/main" val="1390532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a:t>
            </a:r>
            <a:r>
              <a:rPr lang="en-US" sz="3000" b="1" dirty="0">
                <a:solidFill>
                  <a:schemeClr val="bg1"/>
                </a:solidFill>
                <a:latin typeface="Times New Roman" panose="02020603050405020304" pitchFamily="18" charset="0"/>
                <a:cs typeface="Times New Roman" panose="02020603050405020304" pitchFamily="18" charset="0"/>
              </a:rPr>
              <a:t>Quality</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04800" y="693876"/>
            <a:ext cx="8153400" cy="1446550"/>
          </a:xfrm>
          <a:prstGeom prst="rect">
            <a:avLst/>
          </a:prstGeom>
        </p:spPr>
        <p:txBody>
          <a:bodyPr wrap="square">
            <a:spAutoFit/>
          </a:bodyPr>
          <a:lstStyle/>
          <a:p>
            <a:r>
              <a:rPr lang="en-US" sz="2800" b="1" dirty="0" smtClean="0">
                <a:solidFill>
                  <a:srgbClr val="E4580A"/>
                </a:solidFill>
              </a:rPr>
              <a:t>Software </a:t>
            </a:r>
            <a:r>
              <a:rPr lang="en-US" sz="2800" b="1" dirty="0">
                <a:solidFill>
                  <a:srgbClr val="E4580A"/>
                </a:solidFill>
              </a:rPr>
              <a:t>Quality</a:t>
            </a:r>
          </a:p>
          <a:p>
            <a:r>
              <a:rPr lang="en-GB" sz="2000" dirty="0"/>
              <a:t>The quality of software can be defined as the ability of the software to function as per user requirement.  When it comes to software products it must satisfy all the functionalities written down in the SRS document.</a:t>
            </a: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06" y="2549877"/>
            <a:ext cx="6930789" cy="3898568"/>
          </a:xfrm>
          <a:prstGeom prst="rect">
            <a:avLst/>
          </a:prstGeom>
        </p:spPr>
      </p:pic>
    </p:spTree>
    <p:extLst>
      <p:ext uri="{BB962C8B-B14F-4D97-AF65-F5344CB8AC3E}">
        <p14:creationId xmlns:p14="http://schemas.microsoft.com/office/powerpoint/2010/main" val="2742009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a:t>
            </a:r>
            <a:r>
              <a:rPr lang="en-US" sz="3000" b="1" dirty="0">
                <a:solidFill>
                  <a:schemeClr val="bg1"/>
                </a:solidFill>
                <a:latin typeface="Times New Roman" panose="02020603050405020304" pitchFamily="18" charset="0"/>
                <a:cs typeface="Times New Roman" panose="02020603050405020304" pitchFamily="18" charset="0"/>
              </a:rPr>
              <a:t>Quality</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812258" cy="5940088"/>
          </a:xfrm>
          <a:prstGeom prst="rect">
            <a:avLst/>
          </a:prstGeom>
        </p:spPr>
        <p:txBody>
          <a:bodyPr wrap="square">
            <a:spAutoFit/>
          </a:bodyPr>
          <a:lstStyle/>
          <a:p>
            <a:r>
              <a:rPr lang="en-US" sz="2000" b="1" dirty="0"/>
              <a:t>The modern view of a quality associated with a software product several quality methods such as the following</a:t>
            </a:r>
            <a:r>
              <a:rPr lang="en-US" sz="2000" b="1" dirty="0" smtClean="0"/>
              <a:t>:</a:t>
            </a:r>
          </a:p>
          <a:p>
            <a:endParaRPr lang="en-US" sz="2000" dirty="0"/>
          </a:p>
          <a:p>
            <a:r>
              <a:rPr lang="en-US" sz="2000" b="1" dirty="0"/>
              <a:t>Portability:</a:t>
            </a:r>
            <a:r>
              <a:rPr lang="en-US" sz="2000" dirty="0"/>
              <a:t> A software device is said to be portable, if it can be freely made to work in various operating system environments, in multiple machines, with other software products, etc</a:t>
            </a:r>
            <a:r>
              <a:rPr lang="en-US" sz="2000" dirty="0" smtClean="0"/>
              <a:t>.</a:t>
            </a:r>
          </a:p>
          <a:p>
            <a:endParaRPr lang="en-US" sz="2000" dirty="0"/>
          </a:p>
          <a:p>
            <a:r>
              <a:rPr lang="en-US" sz="2000" b="1" dirty="0"/>
              <a:t>Usability:</a:t>
            </a:r>
            <a:r>
              <a:rPr lang="en-US" sz="2000" dirty="0"/>
              <a:t> A software product has better usability if various categories of users can easily invoke the functions of the product</a:t>
            </a:r>
            <a:r>
              <a:rPr lang="en-US" sz="2000" dirty="0" smtClean="0"/>
              <a:t>.</a:t>
            </a:r>
          </a:p>
          <a:p>
            <a:endParaRPr lang="en-US" sz="2000" dirty="0"/>
          </a:p>
          <a:p>
            <a:r>
              <a:rPr lang="en-US" sz="2000" b="1" dirty="0"/>
              <a:t>Reusability:</a:t>
            </a:r>
            <a:r>
              <a:rPr lang="en-US" sz="2000" dirty="0"/>
              <a:t> A software product has excellent reusability if different modules of the product can quickly be reused to develop new products</a:t>
            </a:r>
            <a:r>
              <a:rPr lang="en-US" sz="2000" dirty="0" smtClean="0"/>
              <a:t>.</a:t>
            </a:r>
          </a:p>
          <a:p>
            <a:endParaRPr lang="en-US" sz="2000" dirty="0"/>
          </a:p>
          <a:p>
            <a:r>
              <a:rPr lang="en-US" sz="2000" b="1" dirty="0"/>
              <a:t>Correctness:</a:t>
            </a:r>
            <a:r>
              <a:rPr lang="en-US" sz="2000" dirty="0"/>
              <a:t> A software product is correct if various requirements as specified in the SRS document have been correctly implemented</a:t>
            </a:r>
            <a:r>
              <a:rPr lang="en-US" sz="2000" dirty="0" smtClean="0"/>
              <a:t>.</a:t>
            </a:r>
          </a:p>
          <a:p>
            <a:endParaRPr lang="en-US" sz="2000" dirty="0"/>
          </a:p>
          <a:p>
            <a:r>
              <a:rPr lang="en-US" sz="2000" b="1" dirty="0"/>
              <a:t>Maintainability:</a:t>
            </a:r>
            <a:r>
              <a:rPr lang="en-US" sz="2000" dirty="0"/>
              <a:t> A software product is maintainable if bugs can be easily corrected as and when they show up, new tasks can be easily added to the product, and the functionalities of the product can be easily modified, etc.</a:t>
            </a:r>
          </a:p>
        </p:txBody>
      </p:sp>
    </p:spTree>
    <p:extLst>
      <p:ext uri="{BB962C8B-B14F-4D97-AF65-F5344CB8AC3E}">
        <p14:creationId xmlns:p14="http://schemas.microsoft.com/office/powerpoint/2010/main" val="2766249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686800" cy="4093428"/>
          </a:xfrm>
          <a:prstGeom prst="rect">
            <a:avLst/>
          </a:prstGeom>
        </p:spPr>
        <p:txBody>
          <a:bodyPr wrap="square">
            <a:spAutoFit/>
          </a:bodyPr>
          <a:lstStyle/>
          <a:p>
            <a:r>
              <a:rPr lang="en-US" sz="2000" b="1" dirty="0">
                <a:solidFill>
                  <a:srgbClr val="000000"/>
                </a:solidFill>
              </a:rPr>
              <a:t>Software quality </a:t>
            </a:r>
            <a:r>
              <a:rPr lang="en-US" sz="2000" b="1" dirty="0" smtClean="0">
                <a:solidFill>
                  <a:srgbClr val="000000"/>
                </a:solidFill>
              </a:rPr>
              <a:t>assurance (QA)</a:t>
            </a:r>
            <a:r>
              <a:rPr lang="en-US" sz="2000" dirty="0">
                <a:solidFill>
                  <a:srgbClr val="000000"/>
                </a:solidFill>
              </a:rPr>
              <a:t> - These are software development process monitoring means, by which it is assured that all the measures are taken as per the standards of organization. This monitoring is done to make sure that proper software development methods were followed</a:t>
            </a:r>
            <a:r>
              <a:rPr lang="en-US" sz="2000" dirty="0" smtClean="0">
                <a:solidFill>
                  <a:srgbClr val="000000"/>
                </a:solidFill>
              </a:rPr>
              <a:t>.</a:t>
            </a:r>
          </a:p>
          <a:p>
            <a:endParaRPr lang="en-US" sz="2000" dirty="0" smtClean="0">
              <a:solidFill>
                <a:srgbClr val="000000"/>
              </a:solidFill>
            </a:endParaRPr>
          </a:p>
          <a:p>
            <a:r>
              <a:rPr lang="en-US" sz="2000" dirty="0" smtClean="0"/>
              <a:t>The </a:t>
            </a:r>
            <a:r>
              <a:rPr lang="en-US" sz="2000" dirty="0"/>
              <a:t>responsibility of quality assurance is not of any specific team, but it is a responsibility of each member of the development team.</a:t>
            </a:r>
          </a:p>
          <a:p>
            <a:pPr marL="285750" indent="-285750">
              <a:buFont typeface="Arial" panose="020B0604020202020204" pitchFamily="34" charset="0"/>
              <a:buChar char="•"/>
            </a:pPr>
            <a:r>
              <a:rPr lang="en-US" sz="2000" dirty="0"/>
              <a:t>Quality assurance prevents defects.</a:t>
            </a:r>
          </a:p>
          <a:p>
            <a:pPr marL="285750" indent="-285750">
              <a:buFont typeface="Arial" panose="020B0604020202020204" pitchFamily="34" charset="0"/>
              <a:buChar char="•"/>
            </a:pPr>
            <a:r>
              <a:rPr lang="en-US" sz="2000" dirty="0"/>
              <a:t>Quality assurance is process oriented.</a:t>
            </a:r>
          </a:p>
          <a:p>
            <a:pPr marL="285750" indent="-285750">
              <a:buFont typeface="Arial" panose="020B0604020202020204" pitchFamily="34" charset="0"/>
              <a:buChar char="•"/>
            </a:pPr>
            <a:r>
              <a:rPr lang="en-US" sz="2000" dirty="0"/>
              <a:t>Quality assurance is proactive in a process and preventive in nature.</a:t>
            </a:r>
          </a:p>
          <a:p>
            <a:pPr marL="285750" indent="-285750">
              <a:buFont typeface="Arial" panose="020B0604020202020204" pitchFamily="34" charset="0"/>
              <a:buChar char="•"/>
            </a:pPr>
            <a:r>
              <a:rPr lang="en-US" sz="2000" dirty="0"/>
              <a:t>Quality assurance is a managerial tool.</a:t>
            </a:r>
          </a:p>
          <a:p>
            <a:pPr marL="285750" indent="-285750">
              <a:buFont typeface="Arial" panose="020B0604020202020204" pitchFamily="34" charset="0"/>
              <a:buChar char="•"/>
            </a:pPr>
            <a:r>
              <a:rPr lang="en-US" sz="2000" dirty="0"/>
              <a:t>Each developer is responsible for quality assurance.</a:t>
            </a:r>
          </a:p>
          <a:p>
            <a:endParaRPr lang="en-US" sz="2000" dirty="0"/>
          </a:p>
        </p:txBody>
      </p:sp>
    </p:spTree>
    <p:extLst>
      <p:ext uri="{BB962C8B-B14F-4D97-AF65-F5344CB8AC3E}">
        <p14:creationId xmlns:p14="http://schemas.microsoft.com/office/powerpoint/2010/main" val="3226116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686800" cy="4401205"/>
          </a:xfrm>
          <a:prstGeom prst="rect">
            <a:avLst/>
          </a:prstGeom>
        </p:spPr>
        <p:txBody>
          <a:bodyPr wrap="square">
            <a:spAutoFit/>
          </a:bodyPr>
          <a:lstStyle/>
          <a:p>
            <a:r>
              <a:rPr lang="en-US" sz="2000" b="1" dirty="0"/>
              <a:t>Software quality </a:t>
            </a:r>
            <a:r>
              <a:rPr lang="en-US" sz="2000" b="1" dirty="0" smtClean="0"/>
              <a:t>control (QC)</a:t>
            </a:r>
            <a:r>
              <a:rPr lang="en-US" sz="2000" dirty="0"/>
              <a:t> - This is a system to maintain the quality of software product. It may include functional and non-functional aspects of software product, which enhance the goodwill of the organization. This system makes sure that the customer is receiving quality product for their requirement and the product certified as ‘fit for use</a:t>
            </a:r>
            <a:r>
              <a:rPr lang="en-US" sz="2000" dirty="0" smtClean="0"/>
              <a:t>’.</a:t>
            </a:r>
          </a:p>
          <a:p>
            <a:endParaRPr lang="en-US" sz="2000" dirty="0"/>
          </a:p>
          <a:p>
            <a:r>
              <a:rPr lang="en-US" sz="2000" dirty="0" smtClean="0"/>
              <a:t>The responsibility of quality control is of a specific team which is known as a testing team that tests the defects of software by validation and corrective tools.</a:t>
            </a:r>
          </a:p>
          <a:p>
            <a:pPr marL="285750" indent="-285750">
              <a:buFont typeface="Wingdings" panose="05000000000000000000" pitchFamily="2" charset="2"/>
              <a:buChar char="§"/>
            </a:pPr>
            <a:r>
              <a:rPr lang="en-US" sz="2000" dirty="0" smtClean="0"/>
              <a:t>Quality Control provides identification of defects.</a:t>
            </a:r>
          </a:p>
          <a:p>
            <a:pPr marL="285750" indent="-285750">
              <a:buFont typeface="Wingdings" panose="05000000000000000000" pitchFamily="2" charset="2"/>
              <a:buChar char="§"/>
            </a:pPr>
            <a:r>
              <a:rPr lang="en-US" sz="2000" dirty="0" smtClean="0"/>
              <a:t>Quality Control is product oriented.</a:t>
            </a:r>
          </a:p>
          <a:p>
            <a:pPr marL="285750" indent="-285750">
              <a:buFont typeface="Wingdings" panose="05000000000000000000" pitchFamily="2" charset="2"/>
              <a:buChar char="§"/>
            </a:pPr>
            <a:r>
              <a:rPr lang="en-US" sz="2000" dirty="0" smtClean="0"/>
              <a:t>Quality Control is a corrective tool.</a:t>
            </a:r>
          </a:p>
          <a:p>
            <a:pPr marL="285750" indent="-285750">
              <a:buFont typeface="Wingdings" panose="05000000000000000000" pitchFamily="2" charset="2"/>
              <a:buChar char="§"/>
            </a:pPr>
            <a:r>
              <a:rPr lang="en-US" sz="2000" dirty="0" smtClean="0"/>
              <a:t>Testing team is responsible for Quality control.</a:t>
            </a:r>
          </a:p>
          <a:p>
            <a:pPr marL="285750" indent="-285750">
              <a:buFont typeface="Wingdings" panose="05000000000000000000" pitchFamily="2" charset="2"/>
              <a:buChar char="§"/>
            </a:pPr>
            <a:r>
              <a:rPr lang="en-US" sz="2000" dirty="0" smtClean="0"/>
              <a:t>Quality Control is a reactive process.</a:t>
            </a:r>
          </a:p>
          <a:p>
            <a:endParaRPr lang="en-US" sz="2000" dirty="0"/>
          </a:p>
        </p:txBody>
      </p:sp>
    </p:spTree>
    <p:extLst>
      <p:ext uri="{BB962C8B-B14F-4D97-AF65-F5344CB8AC3E}">
        <p14:creationId xmlns:p14="http://schemas.microsoft.com/office/powerpoint/2010/main" val="1993371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35792655"/>
              </p:ext>
            </p:extLst>
          </p:nvPr>
        </p:nvGraphicFramePr>
        <p:xfrm>
          <a:off x="131386" y="641612"/>
          <a:ext cx="8985672" cy="5851282"/>
        </p:xfrm>
        <a:graphic>
          <a:graphicData uri="http://schemas.openxmlformats.org/drawingml/2006/table">
            <a:tbl>
              <a:tblPr firstCol="1">
                <a:tableStyleId>{8799B23B-EC83-4686-B30A-512413B5E67A}</a:tableStyleId>
              </a:tblPr>
              <a:tblGrid>
                <a:gridCol w="706815">
                  <a:extLst>
                    <a:ext uri="{9D8B030D-6E8A-4147-A177-3AD203B41FA5}">
                      <a16:colId xmlns:a16="http://schemas.microsoft.com/office/drawing/2014/main" val="1707555128"/>
                    </a:ext>
                  </a:extLst>
                </a:gridCol>
                <a:gridCol w="3810000">
                  <a:extLst>
                    <a:ext uri="{9D8B030D-6E8A-4147-A177-3AD203B41FA5}">
                      <a16:colId xmlns:a16="http://schemas.microsoft.com/office/drawing/2014/main" val="620986527"/>
                    </a:ext>
                  </a:extLst>
                </a:gridCol>
                <a:gridCol w="4468857">
                  <a:extLst>
                    <a:ext uri="{9D8B030D-6E8A-4147-A177-3AD203B41FA5}">
                      <a16:colId xmlns:a16="http://schemas.microsoft.com/office/drawing/2014/main" val="639218502"/>
                    </a:ext>
                  </a:extLst>
                </a:gridCol>
              </a:tblGrid>
              <a:tr h="306024">
                <a:tc>
                  <a:txBody>
                    <a:bodyPr/>
                    <a:lstStyle/>
                    <a:p>
                      <a:pPr algn="ctr" fontAlgn="t"/>
                      <a:r>
                        <a:rPr lang="en-US" sz="1400" b="1">
                          <a:effectLst/>
                        </a:rPr>
                        <a:t>Points</a:t>
                      </a:r>
                      <a:endParaRPr lang="en-US" sz="1400" b="1">
                        <a:solidFill>
                          <a:srgbClr val="000000"/>
                        </a:solidFill>
                        <a:effectLst/>
                        <a:latin typeface="times new roman" panose="02020603050405020304" pitchFamily="18" charset="0"/>
                      </a:endParaRPr>
                    </a:p>
                  </a:txBody>
                  <a:tcPr marL="61272" marR="61272" marT="61272" marB="61272"/>
                </a:tc>
                <a:tc>
                  <a:txBody>
                    <a:bodyPr/>
                    <a:lstStyle/>
                    <a:p>
                      <a:pPr algn="ctr" fontAlgn="t"/>
                      <a:r>
                        <a:rPr lang="en-US" sz="1600" b="1" dirty="0">
                          <a:effectLst/>
                        </a:rPr>
                        <a:t>Quality Assurance</a:t>
                      </a:r>
                      <a:endParaRPr lang="en-US" sz="1600" b="1" dirty="0">
                        <a:solidFill>
                          <a:srgbClr val="000000"/>
                        </a:solidFill>
                        <a:effectLst/>
                        <a:latin typeface="times new roman" panose="02020603050405020304" pitchFamily="18" charset="0"/>
                      </a:endParaRPr>
                    </a:p>
                  </a:txBody>
                  <a:tcPr marL="61272" marR="61272" marT="61272" marB="61272"/>
                </a:tc>
                <a:tc>
                  <a:txBody>
                    <a:bodyPr/>
                    <a:lstStyle/>
                    <a:p>
                      <a:pPr algn="ctr" fontAlgn="t"/>
                      <a:r>
                        <a:rPr lang="en-US" sz="1600" b="1" dirty="0">
                          <a:effectLst/>
                        </a:rPr>
                        <a:t>Quality Control</a:t>
                      </a:r>
                      <a:endParaRPr lang="en-US" sz="1600" b="1" dirty="0">
                        <a:solidFill>
                          <a:srgbClr val="000000"/>
                        </a:solidFill>
                        <a:effectLst/>
                        <a:latin typeface="times new roman" panose="02020603050405020304" pitchFamily="18" charset="0"/>
                      </a:endParaRPr>
                    </a:p>
                  </a:txBody>
                  <a:tcPr marL="61272" marR="61272" marT="61272" marB="61272"/>
                </a:tc>
                <a:extLst>
                  <a:ext uri="{0D108BD9-81ED-4DB2-BD59-A6C34878D82A}">
                    <a16:rowId xmlns:a16="http://schemas.microsoft.com/office/drawing/2014/main" val="3379441583"/>
                  </a:ext>
                </a:extLst>
              </a:tr>
              <a:tr h="851953">
                <a:tc>
                  <a:txBody>
                    <a:bodyPr/>
                    <a:lstStyle/>
                    <a:p>
                      <a:pPr algn="l" fontAlgn="t"/>
                      <a:r>
                        <a:rPr lang="en-US" sz="1400">
                          <a:effectLst/>
                        </a:rPr>
                        <a:t>Definition</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QA is a group of activities which ensures that the quality of processes which is used during the development of the software always be maintained.</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QC is a group of activities to detect the defects in the developed software.</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755239096"/>
                  </a:ext>
                </a:extLst>
              </a:tr>
              <a:tr h="657572">
                <a:tc>
                  <a:txBody>
                    <a:bodyPr/>
                    <a:lstStyle/>
                    <a:p>
                      <a:pPr algn="l" fontAlgn="t"/>
                      <a:r>
                        <a:rPr lang="en-US" sz="1400">
                          <a:effectLst/>
                        </a:rPr>
                        <a:t>Focus</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The focus of QA is to prevent defects in the developing software by paying attention to processes.</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The focus of QC is to identify defects in the developed software by paying attention to testing processes.</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270976427"/>
                  </a:ext>
                </a:extLst>
              </a:tr>
              <a:tr h="790481">
                <a:tc>
                  <a:txBody>
                    <a:bodyPr/>
                    <a:lstStyle/>
                    <a:p>
                      <a:pPr algn="l" fontAlgn="t"/>
                      <a:r>
                        <a:rPr lang="en-US" sz="1400">
                          <a:effectLst/>
                        </a:rPr>
                        <a:t>How</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Establishment of the high-quality management system and periodic audits for conformance of the operations of the developing software.</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Detecting and eliminating the quality problem elements by using testing techniques and tools in the developed software.</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1389499925"/>
                  </a:ext>
                </a:extLst>
              </a:tr>
              <a:tr h="790481">
                <a:tc>
                  <a:txBody>
                    <a:bodyPr/>
                    <a:lstStyle/>
                    <a:p>
                      <a:pPr algn="l" fontAlgn="t"/>
                      <a:r>
                        <a:rPr lang="en-US" sz="1400">
                          <a:effectLst/>
                        </a:rPr>
                        <a:t>What</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QA ensures prevention of quality problem elements by using systematic activities including documentation.</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QC ensures identification and elimination of defects by using processes and techniques to achieve and maintain high quality of the software.</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785163372"/>
                  </a:ext>
                </a:extLst>
              </a:tr>
              <a:tr h="463191">
                <a:tc>
                  <a:txBody>
                    <a:bodyPr/>
                    <a:lstStyle/>
                    <a:p>
                      <a:pPr algn="l" fontAlgn="t"/>
                      <a:r>
                        <a:rPr lang="en-US" sz="1400">
                          <a:effectLst/>
                        </a:rPr>
                        <a:t>Orientation</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QA is process oriented.</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QC is product oriented.</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168374773"/>
                  </a:ext>
                </a:extLst>
              </a:tr>
              <a:tr h="673213">
                <a:tc>
                  <a:txBody>
                    <a:bodyPr/>
                    <a:lstStyle/>
                    <a:p>
                      <a:pPr algn="l" fontAlgn="t"/>
                      <a:r>
                        <a:rPr lang="en-US" sz="1400">
                          <a:effectLst/>
                        </a:rPr>
                        <a:t>Type of process</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QA is a proactive process. It concerns to improve development so; defects do not arise in the testing period.</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QC is a reactive process because it concerns to identify defects after the development of product and before its release.</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220521783"/>
                  </a:ext>
                </a:extLst>
              </a:tr>
              <a:tr h="463191">
                <a:tc>
                  <a:txBody>
                    <a:bodyPr/>
                    <a:lstStyle/>
                    <a:p>
                      <a:pPr algn="l" fontAlgn="t"/>
                      <a:r>
                        <a:rPr lang="en-US" sz="1400">
                          <a:effectLst/>
                        </a:rPr>
                        <a:t>Responsibility</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Each and every member of the development team is responsible for QA</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Only the specific testing team is responsible for QC</a:t>
                      </a:r>
                      <a:endParaRPr lang="en-US" sz="140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732151864"/>
                  </a:ext>
                </a:extLst>
              </a:tr>
              <a:tr h="463191">
                <a:tc>
                  <a:txBody>
                    <a:bodyPr/>
                    <a:lstStyle/>
                    <a:p>
                      <a:pPr algn="l" fontAlgn="t"/>
                      <a:r>
                        <a:rPr lang="en-US" sz="1400">
                          <a:effectLst/>
                        </a:rPr>
                        <a:t>Example</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a:effectLst/>
                        </a:rPr>
                        <a:t>Verification is the example of QA</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Validation is the example of QC</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531088881"/>
                  </a:ext>
                </a:extLst>
              </a:tr>
            </a:tbl>
          </a:graphicData>
        </a:graphic>
      </p:graphicFrame>
    </p:spTree>
    <p:extLst>
      <p:ext uri="{BB962C8B-B14F-4D97-AF65-F5344CB8AC3E}">
        <p14:creationId xmlns:p14="http://schemas.microsoft.com/office/powerpoint/2010/main" val="3051887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1004300"/>
            <a:ext cx="8534400" cy="3359061"/>
          </a:xfrm>
          <a:prstGeom prst="rect">
            <a:avLst/>
          </a:prstGeom>
        </p:spPr>
        <p:txBody>
          <a:bodyPr wrap="square">
            <a:spAutoFit/>
          </a:bodyPr>
          <a:lstStyle/>
          <a:p>
            <a:pPr algn="just">
              <a:lnSpc>
                <a:spcPct val="150000"/>
              </a:lnSpc>
            </a:pPr>
            <a:r>
              <a:rPr lang="en-US" sz="2400" b="1" dirty="0">
                <a:solidFill>
                  <a:srgbClr val="000000"/>
                </a:solidFill>
              </a:rPr>
              <a:t>Software audit</a:t>
            </a:r>
            <a:r>
              <a:rPr lang="en-US" sz="2400" dirty="0">
                <a:solidFill>
                  <a:srgbClr val="000000"/>
                </a:solidFill>
              </a:rPr>
              <a:t> - This is a review of procedure used by the organization to develop the software. A team of auditors, independent of development team examines the software process, procedure, requirements and other aspects of SDLC. The purpose of software audit is to check that software and its development process, both conform standards, rules and regulations.</a:t>
            </a:r>
            <a:endParaRPr lang="en-US" sz="2400" dirty="0"/>
          </a:p>
        </p:txBody>
      </p:sp>
    </p:spTree>
    <p:extLst>
      <p:ext uri="{BB962C8B-B14F-4D97-AF65-F5344CB8AC3E}">
        <p14:creationId xmlns:p14="http://schemas.microsoft.com/office/powerpoint/2010/main" val="202017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ISO 9000 Certification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524315"/>
          </a:xfrm>
          <a:prstGeom prst="rect">
            <a:avLst/>
          </a:prstGeom>
        </p:spPr>
        <p:txBody>
          <a:bodyPr wrap="square">
            <a:spAutoFit/>
          </a:bodyPr>
          <a:lstStyle/>
          <a:p>
            <a:r>
              <a:rPr lang="en-US" sz="2400" b="1" dirty="0"/>
              <a:t>ISO 9000 </a:t>
            </a:r>
            <a:r>
              <a:rPr lang="en-US" sz="2400" b="1" dirty="0" smtClean="0"/>
              <a:t>Certification</a:t>
            </a:r>
          </a:p>
          <a:p>
            <a:endParaRPr lang="en-US" sz="2400" b="1" dirty="0"/>
          </a:p>
          <a:p>
            <a:pPr algn="just">
              <a:lnSpc>
                <a:spcPct val="150000"/>
              </a:lnSpc>
            </a:pPr>
            <a:r>
              <a:rPr lang="en-US" sz="2000" dirty="0"/>
              <a:t>ISO (International Standards Organization) is a group or consortium of 63 countries established to plan and fosters standardization. ISO declared its 9000 series of standards in 1987. It serves as a reference for the contract between independent parties. The ISO 9000 standard determines the guidelines for maintaining a quality system. The ISO standard mainly addresses operational methods and organizational methods such as responsibilities, reporting, etc. ISO 9000 defines a set of guidelines for the production process and is not directly concerned about the product itself.</a:t>
            </a:r>
          </a:p>
        </p:txBody>
      </p:sp>
    </p:spTree>
    <p:extLst>
      <p:ext uri="{BB962C8B-B14F-4D97-AF65-F5344CB8AC3E}">
        <p14:creationId xmlns:p14="http://schemas.microsoft.com/office/powerpoint/2010/main" val="986093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Unit </a:t>
            </a:r>
            <a:r>
              <a:rPr lang="en-US" sz="3000" b="1" dirty="0" smtClean="0">
                <a:solidFill>
                  <a:schemeClr val="bg1"/>
                </a:solidFill>
                <a:latin typeface="Times New Roman" panose="02020603050405020304" pitchFamily="18" charset="0"/>
                <a:cs typeface="Times New Roman" panose="02020603050405020304" pitchFamily="18" charset="0"/>
              </a:rPr>
              <a:t>Testing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52400" y="864799"/>
            <a:ext cx="8839200" cy="4847481"/>
          </a:xfrm>
          <a:prstGeom prst="rect">
            <a:avLst/>
          </a:prstGeom>
        </p:spPr>
        <p:txBody>
          <a:bodyPr wrap="square">
            <a:spAutoFit/>
          </a:bodyPr>
          <a:lstStyle/>
          <a:p>
            <a:r>
              <a:rPr lang="en-US" sz="2000" b="1" dirty="0" smtClean="0">
                <a:solidFill>
                  <a:srgbClr val="000000"/>
                </a:solidFill>
              </a:rPr>
              <a:t>Unit </a:t>
            </a:r>
            <a:r>
              <a:rPr lang="en-US" sz="2000" b="1" dirty="0">
                <a:solidFill>
                  <a:srgbClr val="000000"/>
                </a:solidFill>
              </a:rPr>
              <a:t>testing</a:t>
            </a:r>
            <a:r>
              <a:rPr lang="en-US" sz="2000" dirty="0">
                <a:solidFill>
                  <a:srgbClr val="000000"/>
                </a:solidFill>
              </a:rPr>
              <a:t> is a type of software testing, where the </a:t>
            </a:r>
            <a:r>
              <a:rPr lang="en-US" sz="2000" b="1" dirty="0">
                <a:solidFill>
                  <a:srgbClr val="000000"/>
                </a:solidFill>
              </a:rPr>
              <a:t>individual unit or component of the software tested</a:t>
            </a:r>
            <a:r>
              <a:rPr lang="en-US" sz="2000" dirty="0">
                <a:solidFill>
                  <a:srgbClr val="000000"/>
                </a:solidFill>
              </a:rPr>
              <a:t>. Unit testing, </a:t>
            </a:r>
            <a:r>
              <a:rPr lang="en-US" sz="2000" b="1" dirty="0">
                <a:solidFill>
                  <a:srgbClr val="000000"/>
                </a:solidFill>
              </a:rPr>
              <a:t>examine the different part of the application</a:t>
            </a:r>
            <a:r>
              <a:rPr lang="en-US" sz="2000" dirty="0" smtClean="0">
                <a:solidFill>
                  <a:srgbClr val="000000"/>
                </a:solidFill>
              </a:rPr>
              <a:t>,  </a:t>
            </a:r>
            <a:r>
              <a:rPr lang="en-US" sz="2000" dirty="0">
                <a:solidFill>
                  <a:srgbClr val="000000"/>
                </a:solidFill>
              </a:rPr>
              <a:t>by unit testing functional testing also done, because unit testing ensures each module is working correctly.</a:t>
            </a:r>
          </a:p>
          <a:p>
            <a:r>
              <a:rPr lang="en-US" sz="2000" b="1" dirty="0">
                <a:solidFill>
                  <a:srgbClr val="000000"/>
                </a:solidFill>
              </a:rPr>
              <a:t>The developer does unit testing</a:t>
            </a:r>
            <a:r>
              <a:rPr lang="en-US" sz="2000" dirty="0">
                <a:solidFill>
                  <a:srgbClr val="000000"/>
                </a:solidFill>
              </a:rPr>
              <a:t>. Unit testing is done in the development phase of the application</a:t>
            </a:r>
            <a:r>
              <a:rPr lang="en-US" sz="2000" dirty="0" smtClean="0">
                <a:solidFill>
                  <a:srgbClr val="000000"/>
                </a:solidFill>
              </a:rPr>
              <a:t>.</a:t>
            </a:r>
          </a:p>
          <a:p>
            <a:endParaRPr lang="en-US" b="0" i="0" dirty="0">
              <a:solidFill>
                <a:srgbClr val="000000"/>
              </a:solidFill>
              <a:effectLst/>
            </a:endParaRPr>
          </a:p>
          <a:p>
            <a:r>
              <a:rPr lang="en-US" b="1" dirty="0"/>
              <a:t>Unit Testing Tools</a:t>
            </a:r>
          </a:p>
          <a:p>
            <a:pPr marL="285750" indent="-285750">
              <a:lnSpc>
                <a:spcPct val="150000"/>
              </a:lnSpc>
              <a:buFont typeface="Arial" panose="020B0604020202020204" pitchFamily="34" charset="0"/>
              <a:buChar char="•"/>
            </a:pPr>
            <a:r>
              <a:rPr lang="en-US" dirty="0" err="1" smtClean="0"/>
              <a:t>NUnit</a:t>
            </a:r>
            <a:endParaRPr lang="en-US" dirty="0"/>
          </a:p>
          <a:p>
            <a:pPr marL="285750" indent="-285750">
              <a:lnSpc>
                <a:spcPct val="150000"/>
              </a:lnSpc>
              <a:buFont typeface="Arial" panose="020B0604020202020204" pitchFamily="34" charset="0"/>
              <a:buChar char="•"/>
            </a:pPr>
            <a:r>
              <a:rPr lang="en-US" dirty="0"/>
              <a:t>JUnit</a:t>
            </a:r>
          </a:p>
          <a:p>
            <a:pPr marL="285750" indent="-285750">
              <a:lnSpc>
                <a:spcPct val="150000"/>
              </a:lnSpc>
              <a:buFont typeface="Arial" panose="020B0604020202020204" pitchFamily="34" charset="0"/>
              <a:buChar char="•"/>
            </a:pPr>
            <a:r>
              <a:rPr lang="en-US" dirty="0" err="1"/>
              <a:t>PHPunit</a:t>
            </a:r>
            <a:endParaRPr lang="en-US" dirty="0"/>
          </a:p>
          <a:p>
            <a:pPr marL="285750" indent="-285750">
              <a:lnSpc>
                <a:spcPct val="150000"/>
              </a:lnSpc>
              <a:buFont typeface="Arial" panose="020B0604020202020204" pitchFamily="34" charset="0"/>
              <a:buChar char="•"/>
            </a:pPr>
            <a:r>
              <a:rPr lang="en-US" dirty="0" err="1"/>
              <a:t>Parasoft</a:t>
            </a:r>
            <a:r>
              <a:rPr lang="en-US" dirty="0"/>
              <a:t> </a:t>
            </a:r>
            <a:r>
              <a:rPr lang="en-US" dirty="0" err="1"/>
              <a:t>Jtest</a:t>
            </a:r>
            <a:endParaRPr lang="en-US" dirty="0"/>
          </a:p>
          <a:p>
            <a:pPr marL="285750" indent="-285750">
              <a:lnSpc>
                <a:spcPct val="150000"/>
              </a:lnSpc>
              <a:buFont typeface="Arial" panose="020B0604020202020204" pitchFamily="34" charset="0"/>
              <a:buChar char="•"/>
            </a:pPr>
            <a:r>
              <a:rPr lang="en-US" dirty="0"/>
              <a:t>EMMA</a:t>
            </a:r>
          </a:p>
          <a:p>
            <a:endParaRPr lang="en-US" b="0" i="0" dirty="0">
              <a:solidFill>
                <a:srgbClr val="000000"/>
              </a:solidFill>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510370"/>
            <a:ext cx="6030167" cy="3181794"/>
          </a:xfrm>
          <a:prstGeom prst="rect">
            <a:avLst/>
          </a:prstGeom>
        </p:spPr>
      </p:pic>
    </p:spTree>
    <p:extLst>
      <p:ext uri="{BB962C8B-B14F-4D97-AF65-F5344CB8AC3E}">
        <p14:creationId xmlns:p14="http://schemas.microsoft.com/office/powerpoint/2010/main" val="851074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ISO 9000 Certification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61665"/>
          </a:xfrm>
          <a:prstGeom prst="rect">
            <a:avLst/>
          </a:prstGeom>
        </p:spPr>
        <p:txBody>
          <a:bodyPr wrap="square">
            <a:spAutoFit/>
          </a:bodyPr>
          <a:lstStyle/>
          <a:p>
            <a:r>
              <a:rPr lang="en-US" sz="2400" b="1" dirty="0"/>
              <a:t>Types of ISO 9000 Quality Standards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94" y="1828699"/>
            <a:ext cx="7435281" cy="3300597"/>
          </a:xfrm>
          <a:prstGeom prst="rect">
            <a:avLst/>
          </a:prstGeom>
        </p:spPr>
      </p:pic>
    </p:spTree>
    <p:extLst>
      <p:ext uri="{BB962C8B-B14F-4D97-AF65-F5344CB8AC3E}">
        <p14:creationId xmlns:p14="http://schemas.microsoft.com/office/powerpoint/2010/main" val="1681492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ISO 9000 Certification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61665"/>
          </a:xfrm>
          <a:prstGeom prst="rect">
            <a:avLst/>
          </a:prstGeom>
        </p:spPr>
        <p:txBody>
          <a:bodyPr wrap="square">
            <a:spAutoFit/>
          </a:bodyPr>
          <a:lstStyle/>
          <a:p>
            <a:r>
              <a:rPr lang="en-US" sz="2400" b="1" dirty="0"/>
              <a:t>How to get ISO 9000 Certification?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394637"/>
            <a:ext cx="8084813" cy="5010490"/>
          </a:xfrm>
          <a:prstGeom prst="rect">
            <a:avLst/>
          </a:prstGeom>
        </p:spPr>
      </p:pic>
    </p:spTree>
    <p:extLst>
      <p:ext uri="{BB962C8B-B14F-4D97-AF65-F5344CB8AC3E}">
        <p14:creationId xmlns:p14="http://schemas.microsoft.com/office/powerpoint/2010/main" val="1654127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ISO 9000 Certification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61665"/>
          </a:xfrm>
          <a:prstGeom prst="rect">
            <a:avLst/>
          </a:prstGeom>
        </p:spPr>
        <p:txBody>
          <a:bodyPr wrap="square">
            <a:spAutoFit/>
          </a:bodyPr>
          <a:lstStyle/>
          <a:p>
            <a:r>
              <a:rPr lang="en-US" sz="2400" b="1" dirty="0"/>
              <a:t>How to get ISO 9000 Certification?</a:t>
            </a:r>
          </a:p>
        </p:txBody>
      </p:sp>
      <p:sp>
        <p:nvSpPr>
          <p:cNvPr id="4" name="Rectangle 3"/>
          <p:cNvSpPr/>
          <p:nvPr/>
        </p:nvSpPr>
        <p:spPr>
          <a:xfrm>
            <a:off x="175667" y="1244882"/>
            <a:ext cx="8840561" cy="4524315"/>
          </a:xfrm>
          <a:prstGeom prst="rect">
            <a:avLst/>
          </a:prstGeom>
        </p:spPr>
        <p:txBody>
          <a:bodyPr wrap="square">
            <a:spAutoFit/>
          </a:bodyPr>
          <a:lstStyle/>
          <a:p>
            <a:pPr marL="285750" indent="-285750" algn="just">
              <a:buFont typeface="Wingdings" panose="05000000000000000000" pitchFamily="2" charset="2"/>
              <a:buChar char="v"/>
            </a:pPr>
            <a:r>
              <a:rPr lang="en-GB" b="1" dirty="0">
                <a:solidFill>
                  <a:srgbClr val="000000"/>
                </a:solidFill>
                <a:latin typeface="+mj-lt"/>
              </a:rPr>
              <a:t>Application:</a:t>
            </a:r>
            <a:r>
              <a:rPr lang="en-GB" dirty="0">
                <a:solidFill>
                  <a:srgbClr val="000000"/>
                </a:solidFill>
                <a:latin typeface="+mj-lt"/>
              </a:rPr>
              <a:t> Once an organization decided to go for ISO certification, it applies to the registrar for registration</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Pre-Assessment:</a:t>
            </a:r>
            <a:r>
              <a:rPr lang="en-GB" dirty="0">
                <a:solidFill>
                  <a:srgbClr val="000000"/>
                </a:solidFill>
                <a:latin typeface="+mj-lt"/>
              </a:rPr>
              <a:t> During this stage, the registrar makes a rough assessment of the organization</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Document review and Adequacy of Audit:</a:t>
            </a:r>
            <a:r>
              <a:rPr lang="en-GB" dirty="0">
                <a:solidFill>
                  <a:srgbClr val="000000"/>
                </a:solidFill>
                <a:latin typeface="+mj-lt"/>
              </a:rPr>
              <a:t> During this stage, the registrar reviews the document submitted by the organization and suggest an improvement</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Compliance Audit:</a:t>
            </a:r>
            <a:r>
              <a:rPr lang="en-GB" dirty="0">
                <a:solidFill>
                  <a:srgbClr val="000000"/>
                </a:solidFill>
                <a:latin typeface="+mj-lt"/>
              </a:rPr>
              <a:t> During this stage, the registrar checks whether the organization has compiled the suggestion made by it during the review or not</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Registration:</a:t>
            </a:r>
            <a:r>
              <a:rPr lang="en-GB" dirty="0">
                <a:solidFill>
                  <a:srgbClr val="000000"/>
                </a:solidFill>
                <a:latin typeface="+mj-lt"/>
              </a:rPr>
              <a:t> The Registrar awards the ISO certification after the successful completion of all the phases</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Continued Inspection:</a:t>
            </a:r>
            <a:r>
              <a:rPr lang="en-GB" dirty="0">
                <a:solidFill>
                  <a:srgbClr val="000000"/>
                </a:solidFill>
                <a:latin typeface="+mj-lt"/>
              </a:rPr>
              <a:t> The registrar continued to monitor the organization time by time.</a:t>
            </a:r>
            <a:endParaRPr lang="en-GB" b="0" i="0" dirty="0">
              <a:solidFill>
                <a:srgbClr val="000000"/>
              </a:solidFill>
              <a:effectLst/>
              <a:latin typeface="+mj-lt"/>
            </a:endParaRPr>
          </a:p>
        </p:txBody>
      </p:sp>
    </p:spTree>
    <p:extLst>
      <p:ext uri="{BB962C8B-B14F-4D97-AF65-F5344CB8AC3E}">
        <p14:creationId xmlns:p14="http://schemas.microsoft.com/office/powerpoint/2010/main" val="4151975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Six Sigma</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685800"/>
            <a:ext cx="8355058" cy="5053691"/>
          </a:xfrm>
          <a:prstGeom prst="rect">
            <a:avLst/>
          </a:prstGeom>
        </p:spPr>
        <p:txBody>
          <a:bodyPr wrap="square">
            <a:spAutoFit/>
          </a:bodyPr>
          <a:lstStyle/>
          <a:p>
            <a:pPr algn="just">
              <a:lnSpc>
                <a:spcPct val="200000"/>
              </a:lnSpc>
            </a:pPr>
            <a:r>
              <a:rPr lang="en-US" sz="2400" b="1" dirty="0">
                <a:solidFill>
                  <a:srgbClr val="610B38"/>
                </a:solidFill>
              </a:rPr>
              <a:t>Six Sigma</a:t>
            </a:r>
          </a:p>
          <a:p>
            <a:pPr algn="just">
              <a:lnSpc>
                <a:spcPct val="200000"/>
              </a:lnSpc>
            </a:pPr>
            <a:r>
              <a:rPr lang="en-US" sz="2000" dirty="0">
                <a:solidFill>
                  <a:srgbClr val="000000"/>
                </a:solidFill>
              </a:rPr>
              <a:t>Six Sigma is the process of improving the quality of the output by identifying and eliminating the cause of defects and reduce variability in manufacturing and business processes. The maturity of a manufacturing process can be defined by a sigma rating indicating its percentage of defect-free products it creates. A six sigma method is one in which </a:t>
            </a:r>
            <a:r>
              <a:rPr lang="en-US" sz="2000" b="1" dirty="0">
                <a:solidFill>
                  <a:srgbClr val="000000"/>
                </a:solidFill>
              </a:rPr>
              <a:t>99.99966%</a:t>
            </a:r>
            <a:r>
              <a:rPr lang="en-US" sz="2000" dirty="0">
                <a:solidFill>
                  <a:srgbClr val="000000"/>
                </a:solidFill>
              </a:rPr>
              <a:t> of all the opportunities to produce some features of a component are statistically expected to be free of defects (</a:t>
            </a:r>
            <a:r>
              <a:rPr lang="en-US" sz="2000" b="1" dirty="0">
                <a:solidFill>
                  <a:srgbClr val="000000"/>
                </a:solidFill>
              </a:rPr>
              <a:t>3.4 defective features per million opportunities</a:t>
            </a:r>
            <a:r>
              <a:rPr lang="en-US" sz="2000" dirty="0">
                <a:solidFill>
                  <a:srgbClr val="000000"/>
                </a:solidFill>
              </a:rPr>
              <a:t>).</a:t>
            </a:r>
            <a:endParaRPr lang="en-US" sz="2000" b="0" i="0" dirty="0">
              <a:solidFill>
                <a:srgbClr val="000000"/>
              </a:solidFill>
              <a:effectLst/>
            </a:endParaRPr>
          </a:p>
        </p:txBody>
      </p:sp>
    </p:spTree>
    <p:extLst>
      <p:ext uri="{BB962C8B-B14F-4D97-AF65-F5344CB8AC3E}">
        <p14:creationId xmlns:p14="http://schemas.microsoft.com/office/powerpoint/2010/main" val="2483829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08" y="814458"/>
            <a:ext cx="8305800" cy="5350851"/>
          </a:xfrm>
          <a:prstGeom prst="rect">
            <a:avLst/>
          </a:prstGeom>
        </p:spPr>
      </p:pic>
    </p:spTree>
    <p:extLst>
      <p:ext uri="{BB962C8B-B14F-4D97-AF65-F5344CB8AC3E}">
        <p14:creationId xmlns:p14="http://schemas.microsoft.com/office/powerpoint/2010/main" val="2174156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2729" y="871945"/>
            <a:ext cx="8964658" cy="4524315"/>
          </a:xfrm>
          <a:prstGeom prst="rect">
            <a:avLst/>
          </a:prstGeom>
        </p:spPr>
        <p:txBody>
          <a:bodyPr wrap="square">
            <a:spAutoFit/>
          </a:bodyPr>
          <a:lstStyle/>
          <a:p>
            <a:r>
              <a:rPr lang="en-GB" sz="2800" b="1" dirty="0"/>
              <a:t>Origin of Six </a:t>
            </a:r>
            <a:r>
              <a:rPr lang="en-GB" sz="2800" b="1" dirty="0" smtClean="0"/>
              <a:t>Sigma</a:t>
            </a:r>
          </a:p>
          <a:p>
            <a:endParaRPr lang="en-GB" sz="2000" b="1" dirty="0"/>
          </a:p>
          <a:p>
            <a:pPr marL="342900" indent="-342900" algn="just">
              <a:buFont typeface="Arial" panose="020B0604020202020204" pitchFamily="34" charset="0"/>
              <a:buChar char="•"/>
            </a:pPr>
            <a:r>
              <a:rPr lang="en-GB" sz="2400" dirty="0">
                <a:solidFill>
                  <a:srgbClr val="000000"/>
                </a:solidFill>
              </a:rPr>
              <a:t>Six Sigma originated at Motorola in the early 1980s, in response to achieving 10X reduction in product-failure levels in 5 years</a:t>
            </a:r>
            <a:r>
              <a:rPr lang="en-GB" sz="2400" dirty="0" smtClean="0">
                <a:solidFill>
                  <a:srgbClr val="000000"/>
                </a:solidFill>
              </a:rPr>
              <a:t>.</a:t>
            </a:r>
          </a:p>
          <a:p>
            <a:pPr marL="342900" indent="-342900" algn="just">
              <a:buFont typeface="Arial" panose="020B0604020202020204" pitchFamily="34" charset="0"/>
              <a:buChar char="•"/>
            </a:pPr>
            <a:endParaRPr lang="en-GB" sz="2400" dirty="0">
              <a:solidFill>
                <a:srgbClr val="000000"/>
              </a:solidFill>
            </a:endParaRPr>
          </a:p>
          <a:p>
            <a:pPr marL="342900" indent="-342900" algn="just">
              <a:buFont typeface="Arial" panose="020B0604020202020204" pitchFamily="34" charset="0"/>
              <a:buChar char="•"/>
            </a:pPr>
            <a:r>
              <a:rPr lang="en-GB" sz="2400" dirty="0">
                <a:solidFill>
                  <a:srgbClr val="000000"/>
                </a:solidFill>
              </a:rPr>
              <a:t>Engineer Bill Smith invented Six Sigma, but died of a heart attack in the Motorola cafeteria in 1993, never knowing the scope of the craze and controversy he had touched off</a:t>
            </a:r>
            <a:r>
              <a:rPr lang="en-GB" sz="2400" dirty="0" smtClean="0">
                <a:solidFill>
                  <a:srgbClr val="000000"/>
                </a:solidFill>
              </a:rPr>
              <a:t>.</a:t>
            </a:r>
          </a:p>
          <a:p>
            <a:pPr marL="342900" indent="-342900" algn="just">
              <a:buFont typeface="Arial" panose="020B0604020202020204" pitchFamily="34" charset="0"/>
              <a:buChar char="•"/>
            </a:pPr>
            <a:endParaRPr lang="en-GB" sz="2400" dirty="0">
              <a:solidFill>
                <a:srgbClr val="000000"/>
              </a:solidFill>
            </a:endParaRPr>
          </a:p>
          <a:p>
            <a:pPr marL="342900" indent="-342900" algn="just">
              <a:buFont typeface="Arial" panose="020B0604020202020204" pitchFamily="34" charset="0"/>
              <a:buChar char="•"/>
            </a:pPr>
            <a:r>
              <a:rPr lang="en-GB" sz="2400" dirty="0">
                <a:solidFill>
                  <a:srgbClr val="000000"/>
                </a:solidFill>
              </a:rPr>
              <a:t>Six Sigma is based on various quality management theories (e.g. Deming's 14 point for management, </a:t>
            </a:r>
            <a:r>
              <a:rPr lang="en-GB" sz="2400" dirty="0" err="1">
                <a:solidFill>
                  <a:srgbClr val="000000"/>
                </a:solidFill>
              </a:rPr>
              <a:t>Juran's</a:t>
            </a:r>
            <a:r>
              <a:rPr lang="en-GB" sz="2400" dirty="0">
                <a:solidFill>
                  <a:srgbClr val="000000"/>
                </a:solidFill>
              </a:rPr>
              <a:t> 10 steps on achieving quality).</a:t>
            </a:r>
            <a:endParaRPr lang="en-GB" sz="2400" b="0" i="0" dirty="0">
              <a:solidFill>
                <a:srgbClr val="000000"/>
              </a:solidFill>
              <a:effectLst/>
            </a:endParaRPr>
          </a:p>
        </p:txBody>
      </p:sp>
    </p:spTree>
    <p:extLst>
      <p:ext uri="{BB962C8B-B14F-4D97-AF65-F5344CB8AC3E}">
        <p14:creationId xmlns:p14="http://schemas.microsoft.com/office/powerpoint/2010/main" val="37739569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3390672" cy="400110"/>
          </a:xfrm>
          <a:prstGeom prst="rect">
            <a:avLst/>
          </a:prstGeom>
        </p:spPr>
        <p:txBody>
          <a:bodyPr wrap="none">
            <a:spAutoFit/>
          </a:bodyPr>
          <a:lstStyle/>
          <a:p>
            <a:r>
              <a:rPr lang="en-US" sz="2000" dirty="0">
                <a:solidFill>
                  <a:srgbClr val="610B38"/>
                </a:solidFill>
                <a:latin typeface="erdana"/>
              </a:rPr>
              <a:t>Characteristics of Six Sigma</a:t>
            </a:r>
            <a:endParaRPr lang="en-US" sz="2000" b="0" i="0" dirty="0">
              <a:solidFill>
                <a:srgbClr val="610B38"/>
              </a:solidFill>
              <a:effectLst/>
              <a:latin typeface="erdan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923" y="1193867"/>
            <a:ext cx="6756752" cy="5319386"/>
          </a:xfrm>
          <a:prstGeom prst="rect">
            <a:avLst/>
          </a:prstGeom>
        </p:spPr>
      </p:pic>
    </p:spTree>
    <p:extLst>
      <p:ext uri="{BB962C8B-B14F-4D97-AF65-F5344CB8AC3E}">
        <p14:creationId xmlns:p14="http://schemas.microsoft.com/office/powerpoint/2010/main" val="3148512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3390672" cy="400110"/>
          </a:xfrm>
          <a:prstGeom prst="rect">
            <a:avLst/>
          </a:prstGeom>
        </p:spPr>
        <p:txBody>
          <a:bodyPr wrap="none">
            <a:spAutoFit/>
          </a:bodyPr>
          <a:lstStyle/>
          <a:p>
            <a:r>
              <a:rPr lang="en-US" sz="2000" dirty="0">
                <a:solidFill>
                  <a:srgbClr val="610B38"/>
                </a:solidFill>
                <a:latin typeface="erdana"/>
              </a:rPr>
              <a:t>Characteristics of Six Sigma</a:t>
            </a:r>
            <a:endParaRPr lang="en-US" sz="2000" b="0" i="0" dirty="0">
              <a:solidFill>
                <a:srgbClr val="610B38"/>
              </a:solidFill>
              <a:effectLst/>
              <a:latin typeface="erdana"/>
            </a:endParaRPr>
          </a:p>
        </p:txBody>
      </p:sp>
      <p:sp>
        <p:nvSpPr>
          <p:cNvPr id="6" name="Rectangle 5"/>
          <p:cNvSpPr/>
          <p:nvPr/>
        </p:nvSpPr>
        <p:spPr>
          <a:xfrm>
            <a:off x="9525" y="1276785"/>
            <a:ext cx="8905875" cy="3970318"/>
          </a:xfrm>
          <a:prstGeom prst="rect">
            <a:avLst/>
          </a:prstGeom>
        </p:spPr>
        <p:txBody>
          <a:bodyPr wrap="square">
            <a:spAutoFit/>
          </a:bodyPr>
          <a:lstStyle/>
          <a:p>
            <a:pPr marL="285750" indent="-285750" algn="just">
              <a:buFont typeface="Wingdings" panose="05000000000000000000" pitchFamily="2" charset="2"/>
              <a:buChar char="v"/>
            </a:pPr>
            <a:r>
              <a:rPr lang="en-GB" b="1" dirty="0">
                <a:solidFill>
                  <a:srgbClr val="000000"/>
                </a:solidFill>
              </a:rPr>
              <a:t>Statistical Quality Control:</a:t>
            </a:r>
            <a:r>
              <a:rPr lang="en-GB" dirty="0">
                <a:solidFill>
                  <a:srgbClr val="000000"/>
                </a:solidFill>
              </a:rPr>
              <a:t> Six Sigma is derived from the Greek Letter σ (Sigma) from the Greek alphabet, which is used to denote Standard Deviation in statistics. Standard Deviation is used to measure variance, which is an essential tool for measuring non-conformance as far as the quality of output is concerned</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Methodical Approach:</a:t>
            </a:r>
            <a:r>
              <a:rPr lang="en-GB" dirty="0">
                <a:solidFill>
                  <a:srgbClr val="000000"/>
                </a:solidFill>
              </a:rPr>
              <a:t> The Six Sigma is not a merely quality improvement strategy in theory, as it features a well defined systematic approach of application in DMAIC and DMADV which can be used to improve the quality of production. DMAIC is an acronym for Design-Measure- </a:t>
            </a:r>
            <a:r>
              <a:rPr lang="en-GB" dirty="0" err="1">
                <a:solidFill>
                  <a:srgbClr val="000000"/>
                </a:solidFill>
              </a:rPr>
              <a:t>Analyze</a:t>
            </a:r>
            <a:r>
              <a:rPr lang="en-GB" dirty="0">
                <a:solidFill>
                  <a:srgbClr val="000000"/>
                </a:solidFill>
              </a:rPr>
              <a:t>-Improve-Control. The alternative method DMADV stands for Design-Measure- </a:t>
            </a:r>
            <a:r>
              <a:rPr lang="en-GB" dirty="0" err="1">
                <a:solidFill>
                  <a:srgbClr val="000000"/>
                </a:solidFill>
              </a:rPr>
              <a:t>Analyze</a:t>
            </a:r>
            <a:r>
              <a:rPr lang="en-GB" dirty="0">
                <a:solidFill>
                  <a:srgbClr val="000000"/>
                </a:solidFill>
              </a:rPr>
              <a:t>-Design-Verify</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Fact and Data-Based Approach:</a:t>
            </a:r>
            <a:r>
              <a:rPr lang="en-GB" dirty="0">
                <a:solidFill>
                  <a:srgbClr val="000000"/>
                </a:solidFill>
              </a:rPr>
              <a:t> The statistical and methodical aspect of Six Sigma shows the scientific basis of the technique. This accentuates essential elements of the Six Sigma that is a fact and data-based</a:t>
            </a:r>
            <a:r>
              <a:rPr lang="en-GB" dirty="0" smtClean="0">
                <a:solidFill>
                  <a:srgbClr val="000000"/>
                </a:solidFill>
              </a:rPr>
              <a:t>.</a:t>
            </a:r>
            <a:endParaRPr lang="en-GB" b="0" i="0" dirty="0">
              <a:solidFill>
                <a:srgbClr val="000000"/>
              </a:solidFill>
              <a:effectLst/>
            </a:endParaRPr>
          </a:p>
        </p:txBody>
      </p:sp>
    </p:spTree>
    <p:extLst>
      <p:ext uri="{BB962C8B-B14F-4D97-AF65-F5344CB8AC3E}">
        <p14:creationId xmlns:p14="http://schemas.microsoft.com/office/powerpoint/2010/main" val="3553985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3390672" cy="400110"/>
          </a:xfrm>
          <a:prstGeom prst="rect">
            <a:avLst/>
          </a:prstGeom>
        </p:spPr>
        <p:txBody>
          <a:bodyPr wrap="none">
            <a:spAutoFit/>
          </a:bodyPr>
          <a:lstStyle/>
          <a:p>
            <a:r>
              <a:rPr lang="en-US" sz="2000" dirty="0">
                <a:solidFill>
                  <a:srgbClr val="610B38"/>
                </a:solidFill>
                <a:latin typeface="erdana"/>
              </a:rPr>
              <a:t>Characteristics of Six Sigma</a:t>
            </a:r>
            <a:endParaRPr lang="en-US" sz="2000" b="0" i="0" dirty="0">
              <a:solidFill>
                <a:srgbClr val="610B38"/>
              </a:solidFill>
              <a:effectLst/>
              <a:latin typeface="erdana"/>
            </a:endParaRPr>
          </a:p>
        </p:txBody>
      </p:sp>
      <p:sp>
        <p:nvSpPr>
          <p:cNvPr id="5" name="Rectangle 4"/>
          <p:cNvSpPr/>
          <p:nvPr/>
        </p:nvSpPr>
        <p:spPr>
          <a:xfrm>
            <a:off x="154008" y="1121453"/>
            <a:ext cx="8839200" cy="3693319"/>
          </a:xfrm>
          <a:prstGeom prst="rect">
            <a:avLst/>
          </a:prstGeom>
        </p:spPr>
        <p:txBody>
          <a:bodyPr wrap="square">
            <a:spAutoFit/>
          </a:bodyPr>
          <a:lstStyle/>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Project and Objective-Based Focus:</a:t>
            </a:r>
            <a:r>
              <a:rPr lang="en-GB" dirty="0">
                <a:solidFill>
                  <a:srgbClr val="000000"/>
                </a:solidFill>
              </a:rPr>
              <a:t> The Six Sigma process is implemented for an organization's project tailored to its specification and requirements. The process is flexed to suits the requirements and conditions in which the projects are operating to get the best results</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Customer Focus:</a:t>
            </a:r>
            <a:r>
              <a:rPr lang="en-GB" dirty="0">
                <a:solidFill>
                  <a:srgbClr val="000000"/>
                </a:solidFill>
              </a:rPr>
              <a:t> The customer focus is fundamental to the Six Sigma approach. The quality improvement and control standards are based on specific customer requirements</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Teamwork Approach to Quality Management:</a:t>
            </a:r>
            <a:r>
              <a:rPr lang="en-GB" dirty="0">
                <a:solidFill>
                  <a:srgbClr val="000000"/>
                </a:solidFill>
              </a:rPr>
              <a:t> The Six Sigma process requires organizations to get organized when it comes to controlling and improving quality. Six Sigma involving a lot of training depending on the role of an individual in the Quality Management team.</a:t>
            </a:r>
          </a:p>
        </p:txBody>
      </p:sp>
    </p:spTree>
    <p:extLst>
      <p:ext uri="{BB962C8B-B14F-4D97-AF65-F5344CB8AC3E}">
        <p14:creationId xmlns:p14="http://schemas.microsoft.com/office/powerpoint/2010/main" val="12168190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2621230" cy="400110"/>
          </a:xfrm>
          <a:prstGeom prst="rect">
            <a:avLst/>
          </a:prstGeom>
        </p:spPr>
        <p:txBody>
          <a:bodyPr wrap="none">
            <a:spAutoFit/>
          </a:bodyPr>
          <a:lstStyle/>
          <a:p>
            <a:r>
              <a:rPr lang="en-US" sz="2000" dirty="0">
                <a:solidFill>
                  <a:srgbClr val="610B38"/>
                </a:solidFill>
                <a:latin typeface="erdana"/>
              </a:rPr>
              <a:t>Benefits of Six Sigma</a:t>
            </a:r>
          </a:p>
        </p:txBody>
      </p:sp>
      <p:sp>
        <p:nvSpPr>
          <p:cNvPr id="6" name="Rectangle 5"/>
          <p:cNvSpPr/>
          <p:nvPr/>
        </p:nvSpPr>
        <p:spPr>
          <a:xfrm>
            <a:off x="154008" y="1394154"/>
            <a:ext cx="8839200" cy="3139321"/>
          </a:xfrm>
          <a:prstGeom prst="rect">
            <a:avLst/>
          </a:prstGeom>
        </p:spPr>
        <p:txBody>
          <a:bodyPr wrap="square">
            <a:spAutoFit/>
          </a:bodyPr>
          <a:lstStyle/>
          <a:p>
            <a:pPr algn="just"/>
            <a:r>
              <a:rPr lang="en-GB" dirty="0" smtClean="0">
                <a:solidFill>
                  <a:srgbClr val="000000"/>
                </a:solidFill>
                <a:latin typeface="Arial" panose="020B0604020202020204" pitchFamily="34" charset="0"/>
              </a:rPr>
              <a:t>Six </a:t>
            </a:r>
            <a:r>
              <a:rPr lang="en-GB" dirty="0">
                <a:solidFill>
                  <a:srgbClr val="000000"/>
                </a:solidFill>
                <a:latin typeface="Arial" panose="020B0604020202020204" pitchFamily="34" charset="0"/>
              </a:rPr>
              <a:t>Sigma offers six major benefits that attract companies </a:t>
            </a:r>
            <a:r>
              <a:rPr lang="en-GB" dirty="0" smtClean="0">
                <a:solidFill>
                  <a:srgbClr val="000000"/>
                </a:solidFill>
                <a:latin typeface="Arial" panose="020B0604020202020204" pitchFamily="34" charset="0"/>
              </a:rPr>
              <a:t>−</a:t>
            </a:r>
          </a:p>
          <a:p>
            <a:pPr algn="just"/>
            <a:endParaRPr lang="en-GB" dirty="0">
              <a:solidFill>
                <a:srgbClr val="000000"/>
              </a:solidFill>
              <a:latin typeface="Arial" panose="020B0604020202020204" pitchFamily="34" charset="0"/>
            </a:endParaRPr>
          </a:p>
          <a:p>
            <a:pPr marL="742950" lvl="1" indent="-285750">
              <a:lnSpc>
                <a:spcPct val="150000"/>
              </a:lnSpc>
              <a:buFont typeface="Wingdings" panose="05000000000000000000" pitchFamily="2" charset="2"/>
              <a:buChar char="v"/>
            </a:pPr>
            <a:r>
              <a:rPr lang="en-GB" dirty="0">
                <a:latin typeface="Arial" panose="020B0604020202020204" pitchFamily="34" charset="0"/>
              </a:rPr>
              <a:t>Generates sustained success</a:t>
            </a:r>
          </a:p>
          <a:p>
            <a:pPr marL="742950" lvl="1" indent="-285750">
              <a:lnSpc>
                <a:spcPct val="150000"/>
              </a:lnSpc>
              <a:buFont typeface="Wingdings" panose="05000000000000000000" pitchFamily="2" charset="2"/>
              <a:buChar char="v"/>
            </a:pPr>
            <a:r>
              <a:rPr lang="en-GB" dirty="0">
                <a:latin typeface="Arial" panose="020B0604020202020204" pitchFamily="34" charset="0"/>
              </a:rPr>
              <a:t>Sets a performance goal for everyone</a:t>
            </a:r>
          </a:p>
          <a:p>
            <a:pPr marL="742950" lvl="1" indent="-285750">
              <a:lnSpc>
                <a:spcPct val="150000"/>
              </a:lnSpc>
              <a:buFont typeface="Wingdings" panose="05000000000000000000" pitchFamily="2" charset="2"/>
              <a:buChar char="v"/>
            </a:pPr>
            <a:r>
              <a:rPr lang="en-GB" dirty="0">
                <a:latin typeface="Arial" panose="020B0604020202020204" pitchFamily="34" charset="0"/>
              </a:rPr>
              <a:t>Enhances value to customers</a:t>
            </a:r>
          </a:p>
          <a:p>
            <a:pPr marL="742950" lvl="1" indent="-285750">
              <a:lnSpc>
                <a:spcPct val="150000"/>
              </a:lnSpc>
              <a:buFont typeface="Wingdings" panose="05000000000000000000" pitchFamily="2" charset="2"/>
              <a:buChar char="v"/>
            </a:pPr>
            <a:r>
              <a:rPr lang="en-GB" dirty="0">
                <a:latin typeface="Arial" panose="020B0604020202020204" pitchFamily="34" charset="0"/>
              </a:rPr>
              <a:t>Accelerates the rate of improvement</a:t>
            </a:r>
          </a:p>
          <a:p>
            <a:pPr marL="742950" lvl="1" indent="-285750">
              <a:lnSpc>
                <a:spcPct val="150000"/>
              </a:lnSpc>
              <a:buFont typeface="Wingdings" panose="05000000000000000000" pitchFamily="2" charset="2"/>
              <a:buChar char="v"/>
            </a:pPr>
            <a:r>
              <a:rPr lang="en-GB" dirty="0">
                <a:latin typeface="Arial" panose="020B0604020202020204" pitchFamily="34" charset="0"/>
              </a:rPr>
              <a:t>Promotes learning and cross-pollination</a:t>
            </a:r>
          </a:p>
          <a:p>
            <a:pPr marL="742950" lvl="1" indent="-285750">
              <a:lnSpc>
                <a:spcPct val="150000"/>
              </a:lnSpc>
              <a:buFont typeface="Wingdings" panose="05000000000000000000" pitchFamily="2" charset="2"/>
              <a:buChar char="v"/>
            </a:pPr>
            <a:r>
              <a:rPr lang="en-GB" dirty="0">
                <a:latin typeface="Arial" panose="020B0604020202020204" pitchFamily="34" charset="0"/>
              </a:rPr>
              <a:t>Executes strategic change</a:t>
            </a:r>
            <a:endParaRPr lang="en-GB" b="0" i="0" dirty="0">
              <a:effectLst/>
              <a:latin typeface="Arial" panose="020B0604020202020204" pitchFamily="34" charset="0"/>
            </a:endParaRPr>
          </a:p>
        </p:txBody>
      </p:sp>
    </p:spTree>
    <p:extLst>
      <p:ext uri="{BB962C8B-B14F-4D97-AF65-F5344CB8AC3E}">
        <p14:creationId xmlns:p14="http://schemas.microsoft.com/office/powerpoint/2010/main" val="2327283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Unit </a:t>
            </a:r>
            <a:r>
              <a:rPr lang="en-US" sz="3000" b="1" dirty="0" smtClean="0">
                <a:solidFill>
                  <a:schemeClr val="bg1"/>
                </a:solidFill>
                <a:latin typeface="Times New Roman" panose="02020603050405020304" pitchFamily="18" charset="0"/>
                <a:cs typeface="Times New Roman" panose="02020603050405020304" pitchFamily="18" charset="0"/>
              </a:rPr>
              <a:t>Testing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3879" y="3965223"/>
            <a:ext cx="8686800" cy="2616101"/>
          </a:xfrm>
          <a:prstGeom prst="rect">
            <a:avLst/>
          </a:prstGeom>
        </p:spPr>
        <p:txBody>
          <a:bodyPr wrap="square">
            <a:spAutoFit/>
          </a:bodyPr>
          <a:lstStyle/>
          <a:p>
            <a:r>
              <a:rPr lang="en-US" sz="2000" b="1" dirty="0"/>
              <a:t>Unit Testing Techniques:</a:t>
            </a:r>
          </a:p>
          <a:p>
            <a:r>
              <a:rPr lang="en-US" dirty="0"/>
              <a:t>Unit testing uses all white box testing techniques as it uses the code of software application:</a:t>
            </a:r>
          </a:p>
          <a:p>
            <a:pPr marL="285750" indent="-285750">
              <a:buFont typeface="Arial" panose="020B0604020202020204" pitchFamily="34" charset="0"/>
              <a:buChar char="•"/>
            </a:pPr>
            <a:r>
              <a:rPr lang="en-US" b="1" dirty="0"/>
              <a:t>Data flow Testing</a:t>
            </a:r>
          </a:p>
          <a:p>
            <a:pPr marL="285750" indent="-285750">
              <a:buFont typeface="Arial" panose="020B0604020202020204" pitchFamily="34" charset="0"/>
              <a:buChar char="•"/>
            </a:pPr>
            <a:r>
              <a:rPr lang="en-US" b="1" dirty="0"/>
              <a:t>Control Flow Testing</a:t>
            </a:r>
          </a:p>
          <a:p>
            <a:pPr marL="285750" indent="-285750">
              <a:buFont typeface="Arial" panose="020B0604020202020204" pitchFamily="34" charset="0"/>
              <a:buChar char="•"/>
            </a:pPr>
            <a:r>
              <a:rPr lang="en-US" b="1" dirty="0"/>
              <a:t>Branch Coverage Testing</a:t>
            </a:r>
          </a:p>
          <a:p>
            <a:pPr marL="285750" indent="-285750">
              <a:buFont typeface="Arial" panose="020B0604020202020204" pitchFamily="34" charset="0"/>
              <a:buChar char="•"/>
            </a:pPr>
            <a:r>
              <a:rPr lang="en-US" b="1" dirty="0"/>
              <a:t>Statement Coverage Testing</a:t>
            </a:r>
          </a:p>
          <a:p>
            <a:pPr marL="285750" indent="-285750">
              <a:buFont typeface="Arial" panose="020B0604020202020204" pitchFamily="34" charset="0"/>
              <a:buChar char="•"/>
            </a:pPr>
            <a:r>
              <a:rPr lang="en-US" b="1" dirty="0"/>
              <a:t>Decision Coverage Testing</a:t>
            </a:r>
          </a:p>
          <a:p>
            <a:endParaRPr lang="en-US" sz="1600" b="0" i="0" dirty="0">
              <a:solidFill>
                <a:srgbClr val="000000"/>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0" y="567061"/>
            <a:ext cx="4907346" cy="37001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 y="543112"/>
            <a:ext cx="3969967" cy="3422111"/>
          </a:xfrm>
          <a:prstGeom prst="rect">
            <a:avLst/>
          </a:prstGeom>
        </p:spPr>
      </p:pic>
    </p:spTree>
    <p:extLst>
      <p:ext uri="{BB962C8B-B14F-4D97-AF65-F5344CB8AC3E}">
        <p14:creationId xmlns:p14="http://schemas.microsoft.com/office/powerpoint/2010/main" val="25124011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6980501" cy="1354217"/>
          </a:xfrm>
          <a:prstGeom prst="rect">
            <a:avLst/>
          </a:prstGeom>
        </p:spPr>
        <p:txBody>
          <a:bodyPr wrap="none">
            <a:spAutoFit/>
          </a:bodyPr>
          <a:lstStyle/>
          <a:p>
            <a:r>
              <a:rPr lang="en-US" sz="2400" b="1" dirty="0"/>
              <a:t>Six Sigma Methodologies</a:t>
            </a:r>
          </a:p>
          <a:p>
            <a:r>
              <a:rPr lang="en-US" dirty="0"/>
              <a:t>Six Sigma projects follow two project methodologies:</a:t>
            </a:r>
          </a:p>
          <a:p>
            <a:pPr marL="457200" indent="-457200">
              <a:buFont typeface="+mj-lt"/>
              <a:buAutoNum type="arabicPeriod"/>
            </a:pPr>
            <a:r>
              <a:rPr lang="en-US" sz="2000" b="1" dirty="0" smtClean="0"/>
              <a:t>DMAIC: </a:t>
            </a:r>
            <a:r>
              <a:rPr lang="en-GB" dirty="0"/>
              <a:t>is used to enhance an existing business process</a:t>
            </a:r>
            <a:endParaRPr lang="en-US" sz="2000" b="1" dirty="0"/>
          </a:p>
          <a:p>
            <a:pPr marL="457200" indent="-457200">
              <a:buFont typeface="+mj-lt"/>
              <a:buAutoNum type="arabicPeriod"/>
            </a:pPr>
            <a:r>
              <a:rPr lang="en-US" sz="2000" b="1" dirty="0" smtClean="0"/>
              <a:t>DMADV: </a:t>
            </a:r>
            <a:r>
              <a:rPr lang="en-GB" dirty="0"/>
              <a:t> is used to create new product designs or process designs</a:t>
            </a:r>
            <a:endParaRPr lang="en-US" sz="2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669" y="2684288"/>
            <a:ext cx="4168412" cy="34313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90" y="2684288"/>
            <a:ext cx="4354168" cy="3524802"/>
          </a:xfrm>
          <a:prstGeom prst="rect">
            <a:avLst/>
          </a:prstGeom>
        </p:spPr>
      </p:pic>
    </p:spTree>
    <p:extLst>
      <p:ext uri="{BB962C8B-B14F-4D97-AF65-F5344CB8AC3E}">
        <p14:creationId xmlns:p14="http://schemas.microsoft.com/office/powerpoint/2010/main" val="1959736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29-Sep-20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51</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Integration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10" name="Rectangle 9"/>
          <p:cNvSpPr/>
          <p:nvPr/>
        </p:nvSpPr>
        <p:spPr>
          <a:xfrm>
            <a:off x="152400" y="553998"/>
            <a:ext cx="8839200" cy="1631216"/>
          </a:xfrm>
          <a:prstGeom prst="rect">
            <a:avLst/>
          </a:prstGeom>
        </p:spPr>
        <p:txBody>
          <a:bodyPr wrap="square">
            <a:spAutoFit/>
          </a:bodyPr>
          <a:lstStyle/>
          <a:p>
            <a:r>
              <a:rPr lang="en-US" sz="2000" b="1" dirty="0">
                <a:solidFill>
                  <a:srgbClr val="610B38"/>
                </a:solidFill>
              </a:rPr>
              <a:t>Integration testing</a:t>
            </a:r>
          </a:p>
          <a:p>
            <a:r>
              <a:rPr lang="en-US" sz="2000" dirty="0">
                <a:solidFill>
                  <a:srgbClr val="000000"/>
                </a:solidFill>
              </a:rPr>
              <a:t>Integration testing is the second level of the software testing process </a:t>
            </a:r>
            <a:r>
              <a:rPr lang="en-US" sz="2000" b="1" dirty="0">
                <a:solidFill>
                  <a:srgbClr val="000000"/>
                </a:solidFill>
              </a:rPr>
              <a:t>comes after unit testing</a:t>
            </a:r>
            <a:r>
              <a:rPr lang="en-US" sz="2000" dirty="0">
                <a:solidFill>
                  <a:srgbClr val="000000"/>
                </a:solidFill>
              </a:rPr>
              <a:t>. In this testing, units or individual components of the software are </a:t>
            </a:r>
            <a:r>
              <a:rPr lang="en-US" sz="2000" b="1" dirty="0">
                <a:solidFill>
                  <a:srgbClr val="000000"/>
                </a:solidFill>
              </a:rPr>
              <a:t>tested in a grou</a:t>
            </a:r>
            <a:r>
              <a:rPr lang="en-US" sz="2000" dirty="0">
                <a:solidFill>
                  <a:srgbClr val="000000"/>
                </a:solidFill>
              </a:rPr>
              <a:t>p. The focus of the integration testing level is to </a:t>
            </a:r>
            <a:r>
              <a:rPr lang="en-US" sz="2000" b="1" dirty="0">
                <a:solidFill>
                  <a:srgbClr val="000000"/>
                </a:solidFill>
              </a:rPr>
              <a:t>expose defects at the time of interaction between integrated components or units</a:t>
            </a:r>
            <a:r>
              <a:rPr lang="en-US" sz="2000" dirty="0">
                <a:solidFill>
                  <a:srgbClr val="000000"/>
                </a:solidFill>
              </a:rPr>
              <a:t>.</a:t>
            </a:r>
            <a:endParaRPr lang="en-US" sz="2000" b="0" i="0" dirty="0">
              <a:solidFill>
                <a:srgbClr val="000000"/>
              </a:solidFill>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265904"/>
            <a:ext cx="4724400" cy="4358572"/>
          </a:xfrm>
          <a:prstGeom prst="rect">
            <a:avLst/>
          </a:prstGeom>
        </p:spPr>
      </p:pic>
    </p:spTree>
    <p:extLst>
      <p:ext uri="{BB962C8B-B14F-4D97-AF65-F5344CB8AC3E}">
        <p14:creationId xmlns:p14="http://schemas.microsoft.com/office/powerpoint/2010/main" val="2182289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Integration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890925"/>
            <a:ext cx="3001912" cy="369332"/>
          </a:xfrm>
          <a:prstGeom prst="rect">
            <a:avLst/>
          </a:prstGeom>
        </p:spPr>
        <p:txBody>
          <a:bodyPr wrap="none">
            <a:spAutoFit/>
          </a:bodyPr>
          <a:lstStyle/>
          <a:p>
            <a:r>
              <a:rPr lang="en-US" dirty="0">
                <a:solidFill>
                  <a:srgbClr val="610B38"/>
                </a:solidFill>
                <a:latin typeface="erdana"/>
              </a:rPr>
              <a:t>Types of Integration Testing</a:t>
            </a:r>
            <a:endParaRPr lang="en-US" b="0" i="0" dirty="0">
              <a:solidFill>
                <a:srgbClr val="610B38"/>
              </a:solidFill>
              <a:effectLst/>
              <a:latin typeface="erdan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52600"/>
            <a:ext cx="8000186" cy="3773421"/>
          </a:xfrm>
          <a:prstGeom prst="rect">
            <a:avLst/>
          </a:prstGeom>
        </p:spPr>
      </p:pic>
      <p:sp>
        <p:nvSpPr>
          <p:cNvPr id="9" name="Rectangle 8"/>
          <p:cNvSpPr/>
          <p:nvPr/>
        </p:nvSpPr>
        <p:spPr>
          <a:xfrm>
            <a:off x="2996428" y="6448445"/>
            <a:ext cx="3151143" cy="276999"/>
          </a:xfrm>
          <a:prstGeom prst="rect">
            <a:avLst/>
          </a:prstGeom>
        </p:spPr>
        <p:txBody>
          <a:bodyPr wrap="square">
            <a:spAutoFit/>
          </a:bodyPr>
          <a:lstStyle/>
          <a:p>
            <a:r>
              <a:rPr lang="en-GB" sz="1200" dirty="0"/>
              <a:t>https://www.javatpoint.com/integration-testing</a:t>
            </a:r>
          </a:p>
        </p:txBody>
      </p:sp>
    </p:spTree>
    <p:extLst>
      <p:ext uri="{BB962C8B-B14F-4D97-AF65-F5344CB8AC3E}">
        <p14:creationId xmlns:p14="http://schemas.microsoft.com/office/powerpoint/2010/main" val="592086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Integration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236" y="1905000"/>
            <a:ext cx="3645947" cy="373379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10" y="1647824"/>
            <a:ext cx="2638841" cy="399097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8945" y="1596357"/>
            <a:ext cx="2679561" cy="4042441"/>
          </a:xfrm>
          <a:prstGeom prst="rect">
            <a:avLst/>
          </a:prstGeom>
        </p:spPr>
      </p:pic>
      <p:sp>
        <p:nvSpPr>
          <p:cNvPr id="12" name="Rectangle 11"/>
          <p:cNvSpPr/>
          <p:nvPr/>
        </p:nvSpPr>
        <p:spPr>
          <a:xfrm>
            <a:off x="6131410" y="1662791"/>
            <a:ext cx="2039597" cy="400110"/>
          </a:xfrm>
          <a:prstGeom prst="rect">
            <a:avLst/>
          </a:prstGeom>
        </p:spPr>
        <p:txBody>
          <a:bodyPr wrap="none">
            <a:spAutoFit/>
          </a:bodyPr>
          <a:lstStyle/>
          <a:p>
            <a:r>
              <a:rPr lang="en-US" sz="2000" b="1" dirty="0"/>
              <a:t>Non- </a:t>
            </a:r>
            <a:r>
              <a:rPr lang="en-US" sz="2000" b="1" dirty="0" smtClean="0"/>
              <a:t>incremental</a:t>
            </a:r>
            <a:endParaRPr lang="en-US" sz="2000" b="1" i="0" dirty="0">
              <a:effectLst/>
            </a:endParaRPr>
          </a:p>
        </p:txBody>
      </p:sp>
    </p:spTree>
    <p:extLst>
      <p:ext uri="{BB962C8B-B14F-4D97-AF65-F5344CB8AC3E}">
        <p14:creationId xmlns:p14="http://schemas.microsoft.com/office/powerpoint/2010/main" val="3167621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29-Sep-20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77858" y="828261"/>
            <a:ext cx="8534400" cy="3170099"/>
          </a:xfrm>
          <a:prstGeom prst="rect">
            <a:avLst/>
          </a:prstGeom>
        </p:spPr>
        <p:txBody>
          <a:bodyPr wrap="square">
            <a:spAutoFit/>
          </a:bodyPr>
          <a:lstStyle/>
          <a:p>
            <a:r>
              <a:rPr lang="en-US" sz="2000" b="1" dirty="0"/>
              <a:t>System Testing</a:t>
            </a:r>
          </a:p>
          <a:p>
            <a:pPr algn="just"/>
            <a:r>
              <a:rPr lang="en-US" sz="2000" dirty="0">
                <a:solidFill>
                  <a:srgbClr val="000000"/>
                </a:solidFill>
              </a:rPr>
              <a:t>The software is compiled as product and then it is tested as a whole. This can be accomplished using one or more of the following tests:</a:t>
            </a:r>
          </a:p>
          <a:p>
            <a:pPr marL="285750" indent="-285750" algn="just">
              <a:buFont typeface="Arial" panose="020B0604020202020204" pitchFamily="34" charset="0"/>
              <a:buChar char="•"/>
            </a:pPr>
            <a:r>
              <a:rPr lang="en-US" sz="2000" b="1" dirty="0">
                <a:solidFill>
                  <a:srgbClr val="000000"/>
                </a:solidFill>
              </a:rPr>
              <a:t>Functionality testing</a:t>
            </a:r>
            <a:r>
              <a:rPr lang="en-US" sz="2000" dirty="0">
                <a:solidFill>
                  <a:srgbClr val="000000"/>
                </a:solidFill>
              </a:rPr>
              <a:t> - </a:t>
            </a:r>
            <a:r>
              <a:rPr lang="en-US" sz="2000" dirty="0">
                <a:solidFill>
                  <a:srgbClr val="00B0F0"/>
                </a:solidFill>
              </a:rPr>
              <a:t>Tests all functionalities</a:t>
            </a:r>
            <a:r>
              <a:rPr lang="en-US" sz="2000" b="1" dirty="0">
                <a:solidFill>
                  <a:srgbClr val="000000"/>
                </a:solidFill>
              </a:rPr>
              <a:t> </a:t>
            </a:r>
            <a:r>
              <a:rPr lang="en-US" sz="2000" dirty="0">
                <a:solidFill>
                  <a:srgbClr val="000000"/>
                </a:solidFill>
              </a:rPr>
              <a:t>of the software </a:t>
            </a:r>
            <a:r>
              <a:rPr lang="en-US" sz="2000" dirty="0">
                <a:solidFill>
                  <a:srgbClr val="00B0F0"/>
                </a:solidFill>
              </a:rPr>
              <a:t>against the requirement.</a:t>
            </a:r>
          </a:p>
          <a:p>
            <a:pPr marL="285750" indent="-285750" algn="just">
              <a:buFont typeface="Arial" panose="020B0604020202020204" pitchFamily="34" charset="0"/>
              <a:buChar char="•"/>
            </a:pPr>
            <a:r>
              <a:rPr lang="en-US" sz="2000" b="1" dirty="0">
                <a:solidFill>
                  <a:srgbClr val="000000"/>
                </a:solidFill>
              </a:rPr>
              <a:t>Performance testing</a:t>
            </a:r>
            <a:r>
              <a:rPr lang="en-US" sz="2000" dirty="0">
                <a:solidFill>
                  <a:srgbClr val="000000"/>
                </a:solidFill>
              </a:rPr>
              <a:t> - This test proves </a:t>
            </a:r>
            <a:r>
              <a:rPr lang="en-US" sz="2000" dirty="0">
                <a:solidFill>
                  <a:srgbClr val="00B0F0"/>
                </a:solidFill>
              </a:rPr>
              <a:t>how efficient the software is</a:t>
            </a:r>
            <a:r>
              <a:rPr lang="en-US" sz="2000" dirty="0">
                <a:solidFill>
                  <a:srgbClr val="000000"/>
                </a:solidFill>
              </a:rPr>
              <a:t>. It tests the </a:t>
            </a:r>
            <a:r>
              <a:rPr lang="en-US" sz="2000" dirty="0">
                <a:solidFill>
                  <a:srgbClr val="00B0F0"/>
                </a:solidFill>
              </a:rPr>
              <a:t>effectiveness and average time </a:t>
            </a:r>
            <a:r>
              <a:rPr lang="en-US" sz="2000" dirty="0">
                <a:solidFill>
                  <a:srgbClr val="000000"/>
                </a:solidFill>
              </a:rPr>
              <a:t>taken by the software to do desired task. Performance testing is done by means of </a:t>
            </a:r>
            <a:r>
              <a:rPr lang="en-US" sz="2000" dirty="0">
                <a:solidFill>
                  <a:srgbClr val="00B0F0"/>
                </a:solidFill>
              </a:rPr>
              <a:t>load testing and stress testing </a:t>
            </a:r>
            <a:r>
              <a:rPr lang="en-US" sz="2000" dirty="0">
                <a:solidFill>
                  <a:srgbClr val="000000"/>
                </a:solidFill>
              </a:rPr>
              <a:t>where the software is put under high user and data load under various environment conditions</a:t>
            </a:r>
            <a:r>
              <a:rPr lang="en-US" sz="2000" dirty="0" smtClean="0">
                <a:solidFill>
                  <a:srgbClr val="000000"/>
                </a:solidFill>
              </a:rPr>
              <a:t>.</a:t>
            </a:r>
            <a:endParaRPr lang="en-US" sz="2000" dirty="0">
              <a:solidFill>
                <a:srgbClr val="0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54" y="3585100"/>
            <a:ext cx="3095625" cy="3048000"/>
          </a:xfrm>
          <a:prstGeom prst="rect">
            <a:avLst/>
          </a:prstGeom>
        </p:spPr>
      </p:pic>
      <p:sp>
        <p:nvSpPr>
          <p:cNvPr id="13" name="Rectangle 12"/>
          <p:cNvSpPr/>
          <p:nvPr/>
        </p:nvSpPr>
        <p:spPr>
          <a:xfrm>
            <a:off x="258264" y="4390770"/>
            <a:ext cx="4572000" cy="1323439"/>
          </a:xfrm>
          <a:prstGeom prst="rect">
            <a:avLst/>
          </a:prstGeom>
        </p:spPr>
        <p:txBody>
          <a:bodyPr>
            <a:spAutoFit/>
          </a:bodyPr>
          <a:lstStyle/>
          <a:p>
            <a:pPr marL="285750" indent="-285750" algn="just">
              <a:buFont typeface="Arial" panose="020B0604020202020204" pitchFamily="34" charset="0"/>
              <a:buChar char="•"/>
            </a:pPr>
            <a:r>
              <a:rPr lang="en-US" sz="2000" b="1" dirty="0">
                <a:solidFill>
                  <a:srgbClr val="000000"/>
                </a:solidFill>
              </a:rPr>
              <a:t>Security &amp; Portability </a:t>
            </a:r>
            <a:r>
              <a:rPr lang="en-US" sz="2000" dirty="0">
                <a:solidFill>
                  <a:srgbClr val="000000"/>
                </a:solidFill>
              </a:rPr>
              <a:t>- These tests are done when the software is meant to work on various platforms and accessed by number of persons.</a:t>
            </a:r>
          </a:p>
        </p:txBody>
      </p:sp>
    </p:spTree>
    <p:extLst>
      <p:ext uri="{BB962C8B-B14F-4D97-AF65-F5344CB8AC3E}">
        <p14:creationId xmlns:p14="http://schemas.microsoft.com/office/powerpoint/2010/main" val="817516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8741</TotalTime>
  <Words>2249</Words>
  <Application>Microsoft Office PowerPoint</Application>
  <PresentationFormat>On-screen Show (4:3)</PresentationFormat>
  <Paragraphs>427</Paragraphs>
  <Slides>51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ＭＳ Ｐゴシック</vt:lpstr>
      <vt:lpstr>Aharoni</vt:lpstr>
      <vt:lpstr>Arial</vt:lpstr>
      <vt:lpstr>Calibri</vt:lpstr>
      <vt:lpstr>Cambria</vt:lpstr>
      <vt:lpstr>erdana</vt:lpstr>
      <vt:lpstr>Forte</vt:lpstr>
      <vt:lpstr>Lucida Bright</vt:lpstr>
      <vt:lpstr>Lucida Calligraphy</vt:lpstr>
      <vt:lpstr>times new roman</vt:lpstr>
      <vt:lpstr>times new roman</vt:lpstr>
      <vt:lpstr>verdana</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860</cp:revision>
  <dcterms:created xsi:type="dcterms:W3CDTF">2014-02-03T19:53:25Z</dcterms:created>
  <dcterms:modified xsi:type="dcterms:W3CDTF">2020-09-29T09:18:58Z</dcterms:modified>
</cp:coreProperties>
</file>