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368" r:id="rId3"/>
    <p:sldId id="453" r:id="rId4"/>
    <p:sldId id="388" r:id="rId5"/>
    <p:sldId id="389" r:id="rId6"/>
    <p:sldId id="390" r:id="rId7"/>
    <p:sldId id="398" r:id="rId8"/>
    <p:sldId id="391" r:id="rId9"/>
    <p:sldId id="399" r:id="rId10"/>
    <p:sldId id="400" r:id="rId11"/>
    <p:sldId id="392" r:id="rId12"/>
    <p:sldId id="393" r:id="rId13"/>
    <p:sldId id="394" r:id="rId14"/>
    <p:sldId id="395" r:id="rId15"/>
    <p:sldId id="396" r:id="rId16"/>
    <p:sldId id="397" r:id="rId17"/>
    <p:sldId id="401" r:id="rId18"/>
    <p:sldId id="33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580A"/>
    <a:srgbClr val="28A010"/>
    <a:srgbClr val="009900"/>
    <a:srgbClr val="006600"/>
    <a:srgbClr val="002B82"/>
    <a:srgbClr val="339933"/>
    <a:srgbClr val="91E509"/>
    <a:srgbClr val="72E509"/>
    <a:srgbClr val="00CC00"/>
    <a:srgbClr val="FFA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53" autoAdjust="0"/>
    <p:restoredTop sz="76173" autoAdjust="0"/>
  </p:normalViewPr>
  <p:slideViewPr>
    <p:cSldViewPr>
      <p:cViewPr varScale="1">
        <p:scale>
          <a:sx n="75" d="100"/>
          <a:sy n="75" d="100"/>
        </p:scale>
        <p:origin x="1368" y="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0-05T04:11:18.4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16247 2952 0,'25'0'94,"74"0"-78,-24-25-16,223-74 31,-1 74-15,-74 0-1,-49 25 1,99 0 0,198-49-1,-173-1 1,-50 25-1,-99 25 1,-25 0 0,25 0-1,74 0 1,-174 0-16,51 0 16,-26 0-16,25 0 15,0 0 1,75 50-1,-124-25-15,-1-25 16,51 24 0,73 1-1,-24 0 1,0-25 0,-50 0-1,-25 0 1,1 0-1,-25 0-15,74 25 16,-25-25 0,-25 25-16,125-25 15,-75 0 1,-75 0 0,1 0-1,-25 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10/5/2020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dirty="0"/>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C5A05BF-2821-4650-945C-C615F04557F5}" type="datetime5">
              <a:rPr lang="en-US" smtClean="0"/>
              <a:t>5-Oct-20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13FB29-6985-4D55-AF8B-C72C7FF0D8D8}" type="datetime5">
              <a:rPr lang="en-US" smtClean="0"/>
              <a:t>5-Oct-20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40DD55-C970-402A-966D-98B14984BBED}" type="datetime5">
              <a:rPr lang="en-US" smtClean="0"/>
              <a:t>5-Oct-20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FE0ECC-3F5B-472A-9074-633C42AC9C7E}" type="datetime5">
              <a:rPr lang="en-US" smtClean="0"/>
              <a:t>5-Oct-20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F36FB5-7CBB-47D4-B31F-D7924AC252FA}" type="datetime5">
              <a:rPr lang="en-US" smtClean="0"/>
              <a:t>5-Oct-20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69E2AE-89F2-4549-B58D-BB7A2473B9AC}" type="datetime5">
              <a:rPr lang="en-US" smtClean="0"/>
              <a:t>5-Oct-20</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56D167-8389-4DAC-A745-CC0D9984ED54}" type="datetime5">
              <a:rPr lang="en-US" smtClean="0"/>
              <a:t>5-Oct-20</a:t>
            </a:fld>
            <a:endParaRPr lang="en-US" dirty="0"/>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350C9865-7B56-4920-88E0-9E69DF394DB8}" type="datetime5">
              <a:rPr lang="en-US" smtClean="0"/>
              <a:t>5-Oct-20</a:t>
            </a:fld>
            <a:endParaRPr lang="en-US" dirty="0"/>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7E3F26-2189-4C7C-886B-FFAC3723FE44}" type="datetime5">
              <a:rPr lang="en-US" smtClean="0"/>
              <a:t>5-Oct-20</a:t>
            </a:fld>
            <a:endParaRPr lang="en-US" dirty="0"/>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BB2B36E-F464-4DED-8656-0333C9264121}" type="datetime5">
              <a:rPr lang="en-US" smtClean="0"/>
              <a:t>5-Oct-20</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6B443D8-1FD3-46B0-A5B8-BCCC1BA01728}" type="datetime5">
              <a:rPr lang="en-US" smtClean="0"/>
              <a:t>5-Oct-20</a:t>
            </a:fld>
            <a:endParaRPr lang="en-US" dirty="0"/>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88EDD1E5-0020-401A-BEA0-404F276274F8}" type="datetime5">
              <a:rPr lang="en-US" smtClean="0"/>
              <a:t>5-Oct-20</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F87DD491-3B72-4A14-B95B-81CFF67F5B29}" type="slidenum">
              <a:rPr lang="en-US" smtClean="0"/>
              <a:pPr/>
              <a:t>‹#›</a:t>
            </a:fld>
            <a:endParaRPr lang="en-US" dirty="0"/>
          </a:p>
        </p:txBody>
      </p:sp>
      <p:sp>
        <p:nvSpPr>
          <p:cNvPr id="7" name="TextBox 6"/>
          <p:cNvSpPr txBox="1"/>
          <p:nvPr userDrawn="1"/>
        </p:nvSpPr>
        <p:spPr>
          <a:xfrm>
            <a:off x="3879342" y="6659357"/>
            <a:ext cx="1385316" cy="261610"/>
          </a:xfrm>
          <a:prstGeom prst="rect">
            <a:avLst/>
          </a:prstGeom>
          <a:noFill/>
        </p:spPr>
        <p:txBody>
          <a:bodyPr wrap="none" rtlCol="0">
            <a:spAutoFit/>
          </a:bodyPr>
          <a:lstStyle/>
          <a:p>
            <a:r>
              <a:rPr lang="en-US" sz="900" b="0" dirty="0" smtClean="0">
                <a:solidFill>
                  <a:srgbClr val="002060"/>
                </a:solidFill>
                <a:latin typeface="Lucida Bright" panose="02040602050505020304" pitchFamily="18" charset="0"/>
                <a:cs typeface="Aharoni" panose="02010803020104030203" pitchFamily="2" charset="-79"/>
              </a:rPr>
              <a:t>Spring_2020</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381000" y="1492634"/>
            <a:ext cx="8428911" cy="1692771"/>
          </a:xfrm>
          <a:prstGeom prst="rect">
            <a:avLst/>
          </a:prstGeom>
          <a:noFill/>
        </p:spPr>
        <p:txBody>
          <a:bodyPr wrap="none" rtlCol="0">
            <a:spAutoFit/>
          </a:bodyPr>
          <a:lstStyle/>
          <a:p>
            <a:pPr algn="ctr"/>
            <a:r>
              <a:rPr lang="en-US" sz="5000" dirty="0">
                <a:solidFill>
                  <a:srgbClr val="0070C0"/>
                </a:solidFill>
                <a:latin typeface="Lucida Calligraphy" panose="03010101010101010101" pitchFamily="66" charset="0"/>
                <a:ea typeface="+mj-ea"/>
                <a:cs typeface="+mj-cs"/>
              </a:rPr>
              <a:t>CSE- </a:t>
            </a:r>
            <a:r>
              <a:rPr lang="en-US" sz="5000" dirty="0" smtClean="0">
                <a:solidFill>
                  <a:srgbClr val="0070C0"/>
                </a:solidFill>
                <a:latin typeface="Lucida Calligraphy" panose="03010101010101010101" pitchFamily="66" charset="0"/>
                <a:ea typeface="+mj-ea"/>
                <a:cs typeface="+mj-cs"/>
              </a:rPr>
              <a:t>321</a:t>
            </a:r>
          </a:p>
          <a:p>
            <a:pPr algn="ctr"/>
            <a:r>
              <a:rPr lang="en-US" sz="5400" dirty="0">
                <a:solidFill>
                  <a:srgbClr val="00B0F0"/>
                </a:solidFill>
                <a:latin typeface="Lucida Calligraphy" panose="03010101010101010101" pitchFamily="66" charset="0"/>
                <a:ea typeface="+mj-ea"/>
                <a:cs typeface="+mj-cs"/>
              </a:rPr>
              <a:t>Software  Engineering</a:t>
            </a:r>
          </a:p>
        </p:txBody>
      </p:sp>
      <p:sp>
        <p:nvSpPr>
          <p:cNvPr id="12" name="Rectangle 2"/>
          <p:cNvSpPr txBox="1">
            <a:spLocks noChangeArrowheads="1"/>
          </p:cNvSpPr>
          <p:nvPr/>
        </p:nvSpPr>
        <p:spPr>
          <a:xfrm>
            <a:off x="1633239" y="3335873"/>
            <a:ext cx="5877522" cy="1447801"/>
          </a:xfrm>
          <a:prstGeom prst="rect">
            <a:avLst/>
          </a:prstGeom>
        </p:spPr>
        <p:txBody>
          <a:bodyPr vert="horz" lIns="91440" tIns="45720" rIns="91440" bIns="45720" rtlCol="0" anchor="ctr">
            <a:normAutofit/>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US" sz="4000" dirty="0" smtClean="0">
                <a:solidFill>
                  <a:schemeClr val="tx1"/>
                </a:solidFill>
              </a:rPr>
              <a:t>Lecture :20</a:t>
            </a:r>
            <a:br>
              <a:rPr lang="en-US" sz="4000" dirty="0" smtClean="0">
                <a:solidFill>
                  <a:schemeClr val="tx1"/>
                </a:solidFill>
              </a:rPr>
            </a:br>
            <a:r>
              <a:rPr lang="en-US" sz="4000" dirty="0">
                <a:solidFill>
                  <a:srgbClr val="FF0000"/>
                </a:solidFill>
                <a:latin typeface="Cambria" panose="02040503050406030204" pitchFamily="18" charset="0"/>
              </a:rPr>
              <a:t>Software Maintenance </a:t>
            </a:r>
            <a:endParaRPr lang="en-US" altLang="en-US" sz="4000" dirty="0">
              <a:solidFill>
                <a:srgbClr val="FF0000"/>
              </a:solidFill>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61" y="233938"/>
            <a:ext cx="1249388" cy="1211907"/>
          </a:xfrm>
          <a:prstGeom prst="rect">
            <a:avLst/>
          </a:prstGeom>
        </p:spPr>
      </p:pic>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Causes of Software Maintenance Problems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5-Oct-20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28600" y="751344"/>
            <a:ext cx="8610600" cy="4093428"/>
          </a:xfrm>
          <a:prstGeom prst="rect">
            <a:avLst/>
          </a:prstGeom>
        </p:spPr>
        <p:txBody>
          <a:bodyPr wrap="square">
            <a:spAutoFit/>
          </a:bodyPr>
          <a:lstStyle/>
          <a:p>
            <a:r>
              <a:rPr lang="en-GB" sz="2000" b="1" dirty="0">
                <a:solidFill>
                  <a:srgbClr val="000000"/>
                </a:solidFill>
              </a:rPr>
              <a:t>Obsolete Legacy </a:t>
            </a:r>
            <a:r>
              <a:rPr lang="en-GB" sz="2000" b="1" dirty="0" smtClean="0">
                <a:solidFill>
                  <a:srgbClr val="000000"/>
                </a:solidFill>
              </a:rPr>
              <a:t>Systems</a:t>
            </a:r>
          </a:p>
          <a:p>
            <a:endParaRPr lang="en-GB" sz="2000" dirty="0">
              <a:solidFill>
                <a:srgbClr val="000000"/>
              </a:solidFill>
            </a:endParaRPr>
          </a:p>
          <a:p>
            <a:pPr marL="342900" indent="-342900" algn="just">
              <a:buFont typeface="Arial" panose="020B0604020202020204" pitchFamily="34" charset="0"/>
              <a:buChar char="•"/>
            </a:pPr>
            <a:r>
              <a:rPr lang="en-GB" sz="2000" dirty="0">
                <a:solidFill>
                  <a:srgbClr val="000000"/>
                </a:solidFill>
              </a:rPr>
              <a:t>In most of the countries worldwide, the legacy system that provides the backbone of the nation's critical industries, e.g., telecommunications, medical, transportation utility services, were not designed with maintenance in mind</a:t>
            </a:r>
            <a:r>
              <a:rPr lang="en-GB" sz="2000" dirty="0" smtClean="0">
                <a:solidFill>
                  <a:srgbClr val="000000"/>
                </a:solidFill>
              </a:rPr>
              <a:t>.</a:t>
            </a:r>
          </a:p>
          <a:p>
            <a:pPr marL="342900" indent="-342900" algn="just">
              <a:buFont typeface="Arial" panose="020B0604020202020204" pitchFamily="34" charset="0"/>
              <a:buChar char="•"/>
            </a:pPr>
            <a:endParaRPr lang="en-GB" sz="2000" dirty="0">
              <a:solidFill>
                <a:srgbClr val="000000"/>
              </a:solidFill>
            </a:endParaRPr>
          </a:p>
          <a:p>
            <a:pPr marL="342900" indent="-342900" algn="just">
              <a:buFont typeface="Arial" panose="020B0604020202020204" pitchFamily="34" charset="0"/>
              <a:buChar char="•"/>
            </a:pPr>
            <a:r>
              <a:rPr lang="en-GB" sz="2000" dirty="0">
                <a:solidFill>
                  <a:srgbClr val="000000"/>
                </a:solidFill>
              </a:rPr>
              <a:t>They were not expected to last for a quarter of a century or </a:t>
            </a:r>
            <a:r>
              <a:rPr lang="en-GB" sz="2000" dirty="0" smtClean="0">
                <a:solidFill>
                  <a:srgbClr val="000000"/>
                </a:solidFill>
              </a:rPr>
              <a:t>more.</a:t>
            </a:r>
          </a:p>
          <a:p>
            <a:pPr marL="342900" indent="-342900" algn="just">
              <a:buFont typeface="Arial" panose="020B0604020202020204" pitchFamily="34" charset="0"/>
              <a:buChar char="•"/>
            </a:pPr>
            <a:endParaRPr lang="en-GB" sz="2000" dirty="0">
              <a:solidFill>
                <a:srgbClr val="000000"/>
              </a:solidFill>
            </a:endParaRPr>
          </a:p>
          <a:p>
            <a:pPr marL="342900" indent="-342900" algn="just">
              <a:buFont typeface="Arial" panose="020B0604020202020204" pitchFamily="34" charset="0"/>
              <a:buChar char="•"/>
            </a:pPr>
            <a:r>
              <a:rPr lang="en-GB" sz="2000" dirty="0">
                <a:solidFill>
                  <a:srgbClr val="000000"/>
                </a:solidFill>
              </a:rPr>
              <a:t>As a consequence, the code supporting these systems is devoid of traceability to the requirements, compliance to design and programming standards and often includes dead, extra and uncommented code, which all make the maintenance task next to the impossible.</a:t>
            </a:r>
            <a:endParaRPr lang="en-GB" sz="2000" b="0" dirty="0">
              <a:solidFill>
                <a:srgbClr val="000000"/>
              </a:solidFill>
              <a:effectLst/>
            </a:endParaRPr>
          </a:p>
        </p:txBody>
      </p:sp>
    </p:spTree>
    <p:extLst>
      <p:ext uri="{BB962C8B-B14F-4D97-AF65-F5344CB8AC3E}">
        <p14:creationId xmlns:p14="http://schemas.microsoft.com/office/powerpoint/2010/main" val="3883260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Causes of Software Maintenance Problems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5-Oct-20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828800" y="715930"/>
            <a:ext cx="6248400" cy="5856343"/>
          </a:xfrm>
          <a:prstGeom prst="rect">
            <a:avLst/>
          </a:prstGeom>
        </p:spPr>
      </p:pic>
    </p:spTree>
    <p:extLst>
      <p:ext uri="{BB962C8B-B14F-4D97-AF65-F5344CB8AC3E}">
        <p14:creationId xmlns:p14="http://schemas.microsoft.com/office/powerpoint/2010/main" val="33207836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Maintenance Cost Factors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5-Oct-20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28600" y="963785"/>
            <a:ext cx="8041005" cy="4401205"/>
          </a:xfrm>
          <a:prstGeom prst="rect">
            <a:avLst/>
          </a:prstGeom>
        </p:spPr>
        <p:txBody>
          <a:bodyPr wrap="square">
            <a:spAutoFit/>
          </a:bodyPr>
          <a:lstStyle/>
          <a:p>
            <a:pPr algn="just"/>
            <a:r>
              <a:rPr lang="en-US" sz="2000" dirty="0"/>
              <a:t>A study on estimating software maintenance found that the cost of maintenance is as high as </a:t>
            </a:r>
            <a:r>
              <a:rPr lang="en-US" sz="2000" b="1" dirty="0"/>
              <a:t>67% of the cost of entire software process cycle</a:t>
            </a:r>
            <a:r>
              <a:rPr lang="en-US" sz="2000" dirty="0"/>
              <a:t>.</a:t>
            </a:r>
          </a:p>
          <a:p>
            <a:r>
              <a:rPr lang="en-US" sz="2400" dirty="0"/>
              <a:t/>
            </a:r>
            <a:br>
              <a:rPr lang="en-US" sz="2400" dirty="0"/>
            </a:br>
            <a:endParaRPr lang="en-US" sz="2400" dirty="0" smtClean="0"/>
          </a:p>
          <a:p>
            <a:r>
              <a:rPr lang="en-US" sz="2400" dirty="0" smtClean="0">
                <a:solidFill>
                  <a:srgbClr val="000000"/>
                </a:solidFill>
              </a:rPr>
              <a:t>There </a:t>
            </a:r>
            <a:r>
              <a:rPr lang="en-US" sz="2400" dirty="0">
                <a:solidFill>
                  <a:srgbClr val="000000"/>
                </a:solidFill>
              </a:rPr>
              <a:t>are two types of cost factors involved in software </a:t>
            </a:r>
            <a:r>
              <a:rPr lang="en-US" sz="2400" dirty="0" smtClean="0">
                <a:solidFill>
                  <a:srgbClr val="000000"/>
                </a:solidFill>
              </a:rPr>
              <a:t>maintenance. </a:t>
            </a:r>
          </a:p>
          <a:p>
            <a:endParaRPr lang="en-US" sz="2400" dirty="0">
              <a:solidFill>
                <a:srgbClr val="000000"/>
              </a:solidFill>
            </a:endParaRPr>
          </a:p>
          <a:p>
            <a:r>
              <a:rPr lang="en-US" sz="2400" dirty="0" smtClean="0">
                <a:solidFill>
                  <a:srgbClr val="000000"/>
                </a:solidFill>
              </a:rPr>
              <a:t>These </a:t>
            </a:r>
            <a:r>
              <a:rPr lang="en-US" sz="2400" dirty="0">
                <a:solidFill>
                  <a:srgbClr val="000000"/>
                </a:solidFill>
              </a:rPr>
              <a:t>are</a:t>
            </a:r>
          </a:p>
          <a:p>
            <a:pPr marL="342900" indent="-342900">
              <a:lnSpc>
                <a:spcPct val="200000"/>
              </a:lnSpc>
              <a:buFont typeface="Wingdings" panose="05000000000000000000" pitchFamily="2" charset="2"/>
              <a:buChar char="§"/>
            </a:pPr>
            <a:r>
              <a:rPr lang="en-US" sz="2400" dirty="0">
                <a:solidFill>
                  <a:srgbClr val="000000"/>
                </a:solidFill>
              </a:rPr>
              <a:t>Non-Technical Factors</a:t>
            </a:r>
          </a:p>
          <a:p>
            <a:pPr marL="342900" indent="-342900">
              <a:lnSpc>
                <a:spcPct val="200000"/>
              </a:lnSpc>
              <a:buFont typeface="Wingdings" panose="05000000000000000000" pitchFamily="2" charset="2"/>
              <a:buChar char="§"/>
            </a:pPr>
            <a:r>
              <a:rPr lang="en-US" sz="2400" dirty="0">
                <a:solidFill>
                  <a:srgbClr val="000000"/>
                </a:solidFill>
              </a:rPr>
              <a:t>Technical Factors</a:t>
            </a:r>
            <a:endParaRPr lang="en-US" sz="2400" b="0" dirty="0">
              <a:solidFill>
                <a:srgbClr val="000000"/>
              </a:solidFill>
              <a:effectLst/>
            </a:endParaRPr>
          </a:p>
        </p:txBody>
      </p:sp>
      <p:pic>
        <p:nvPicPr>
          <p:cNvPr id="6" name="Picture 5"/>
          <p:cNvPicPr>
            <a:picLocks noChangeAspect="1"/>
          </p:cNvPicPr>
          <p:nvPr/>
        </p:nvPicPr>
        <p:blipFill>
          <a:blip r:embed="rId2"/>
          <a:stretch>
            <a:fillRect/>
          </a:stretch>
        </p:blipFill>
        <p:spPr>
          <a:xfrm>
            <a:off x="3886200" y="3031066"/>
            <a:ext cx="4888219" cy="3533775"/>
          </a:xfrm>
          <a:prstGeom prst="rect">
            <a:avLst/>
          </a:prstGeom>
        </p:spPr>
      </p:pic>
    </p:spTree>
    <p:extLst>
      <p:ext uri="{BB962C8B-B14F-4D97-AF65-F5344CB8AC3E}">
        <p14:creationId xmlns:p14="http://schemas.microsoft.com/office/powerpoint/2010/main" val="2554670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Software Maintenance Cost Factors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5-Oct-20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09600" y="1199346"/>
            <a:ext cx="7603849" cy="4648200"/>
          </a:xfrm>
          <a:prstGeom prst="rect">
            <a:avLst/>
          </a:prstGeom>
        </p:spPr>
      </p:pic>
    </p:spTree>
    <p:extLst>
      <p:ext uri="{BB962C8B-B14F-4D97-AF65-F5344CB8AC3E}">
        <p14:creationId xmlns:p14="http://schemas.microsoft.com/office/powerpoint/2010/main" val="2287445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Software Maintenance Cost Factors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5-Oct-20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813739" y="832142"/>
            <a:ext cx="5519738" cy="5533300"/>
          </a:xfrm>
          <a:prstGeom prst="rect">
            <a:avLst/>
          </a:prstGeom>
        </p:spPr>
      </p:pic>
    </p:spTree>
    <p:extLst>
      <p:ext uri="{BB962C8B-B14F-4D97-AF65-F5344CB8AC3E}">
        <p14:creationId xmlns:p14="http://schemas.microsoft.com/office/powerpoint/2010/main" val="26796193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solidFill>
                  <a:schemeClr val="bg1"/>
                </a:solidFill>
                <a:latin typeface="Times New Roman" panose="02020603050405020304" pitchFamily="18" charset="0"/>
                <a:cs typeface="Times New Roman" panose="02020603050405020304" pitchFamily="18" charset="0"/>
              </a:rPr>
              <a:t>Software Re-engineering</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5-Oct-20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30208" y="864799"/>
            <a:ext cx="8686800" cy="1015663"/>
          </a:xfrm>
          <a:prstGeom prst="rect">
            <a:avLst/>
          </a:prstGeom>
        </p:spPr>
        <p:txBody>
          <a:bodyPr wrap="square">
            <a:spAutoFit/>
          </a:bodyPr>
          <a:lstStyle/>
          <a:p>
            <a:pPr algn="just"/>
            <a:r>
              <a:rPr lang="en-US" sz="2000" dirty="0">
                <a:solidFill>
                  <a:srgbClr val="000000"/>
                </a:solidFill>
              </a:rPr>
              <a:t>When we need to update the software to keep it to the current market, without impacting its functionality, it is called </a:t>
            </a:r>
            <a:r>
              <a:rPr lang="en-US" sz="2000" dirty="0">
                <a:solidFill>
                  <a:srgbClr val="FF0000"/>
                </a:solidFill>
              </a:rPr>
              <a:t>software re-engineering</a:t>
            </a:r>
            <a:r>
              <a:rPr lang="en-US" sz="2000" dirty="0">
                <a:solidFill>
                  <a:srgbClr val="000000"/>
                </a:solidFill>
              </a:rPr>
              <a:t>. It is a thorough process where the design of software is changed and programs are re-written.</a:t>
            </a:r>
            <a:endParaRPr lang="en-US" sz="2000" dirty="0"/>
          </a:p>
        </p:txBody>
      </p:sp>
      <p:pic>
        <p:nvPicPr>
          <p:cNvPr id="2050" name="Picture 2" descr="Process of Re-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1950695"/>
            <a:ext cx="4043227" cy="4508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7226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Re-Engineering Process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5-Oct-20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30208" y="864799"/>
            <a:ext cx="8686800" cy="1323439"/>
          </a:xfrm>
          <a:prstGeom prst="rect">
            <a:avLst/>
          </a:prstGeom>
        </p:spPr>
        <p:txBody>
          <a:bodyPr wrap="square">
            <a:spAutoFit/>
          </a:bodyPr>
          <a:lstStyle/>
          <a:p>
            <a:r>
              <a:rPr lang="en-US" sz="2000" b="1" dirty="0"/>
              <a:t>Reverse Engineering </a:t>
            </a:r>
            <a:r>
              <a:rPr lang="en-US" sz="2000" dirty="0"/>
              <a:t/>
            </a:r>
            <a:br>
              <a:rPr lang="en-US" sz="2000" dirty="0"/>
            </a:br>
            <a:r>
              <a:rPr lang="en-US" sz="2000" dirty="0"/>
              <a:t>Reverse Engineering is processes of extracting knowledge or design information from anything man-made and reproducing it based on extracted information. It is also called back Engineering.</a:t>
            </a:r>
          </a:p>
        </p:txBody>
      </p:sp>
      <p:pic>
        <p:nvPicPr>
          <p:cNvPr id="9" name="Picture 8" descr="Reverse Engineering"/>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139582"/>
            <a:ext cx="5688330" cy="1121728"/>
          </a:xfrm>
          <a:prstGeom prst="rect">
            <a:avLst/>
          </a:prstGeom>
          <a:noFill/>
          <a:ln>
            <a:noFill/>
          </a:ln>
        </p:spPr>
      </p:pic>
      <p:sp>
        <p:nvSpPr>
          <p:cNvPr id="6" name="Rectangle 5"/>
          <p:cNvSpPr/>
          <p:nvPr/>
        </p:nvSpPr>
        <p:spPr>
          <a:xfrm>
            <a:off x="24764" y="3739622"/>
            <a:ext cx="9092293" cy="1323439"/>
          </a:xfrm>
          <a:prstGeom prst="rect">
            <a:avLst/>
          </a:prstGeom>
        </p:spPr>
        <p:txBody>
          <a:bodyPr wrap="square">
            <a:spAutoFit/>
          </a:bodyPr>
          <a:lstStyle/>
          <a:p>
            <a:r>
              <a:rPr lang="en-US" sz="2000" b="1" dirty="0"/>
              <a:t>Forward Engineering</a:t>
            </a:r>
          </a:p>
          <a:p>
            <a:pPr algn="just"/>
            <a:r>
              <a:rPr lang="en-US" sz="2000" dirty="0">
                <a:solidFill>
                  <a:srgbClr val="000000"/>
                </a:solidFill>
              </a:rPr>
              <a:t>Forward engineering is a process of obtaining desired software from the specifications in hand which were brought down by means of reverse engineering. It assumes that there was some software engineering already done in the past.</a:t>
            </a:r>
            <a:endParaRPr lang="en-US" sz="2000" b="0" i="0" dirty="0">
              <a:solidFill>
                <a:srgbClr val="000000"/>
              </a:solidFill>
              <a:effectLst/>
            </a:endParaRPr>
          </a:p>
        </p:txBody>
      </p:sp>
      <p:pic>
        <p:nvPicPr>
          <p:cNvPr id="3076" name="Picture 4" descr="Forward Enginee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5254782"/>
            <a:ext cx="5638800" cy="1225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0797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solidFill>
                  <a:schemeClr val="bg1"/>
                </a:solidFill>
                <a:latin typeface="Times New Roman" panose="02020603050405020304" pitchFamily="18" charset="0"/>
                <a:cs typeface="Times New Roman" panose="02020603050405020304" pitchFamily="18" charset="0"/>
              </a:rPr>
              <a:t>Re-Engineering Process</a:t>
            </a:r>
            <a:endParaRPr lang="en-US" sz="3000" b="1" dirty="0">
              <a:solidFill>
                <a:schemeClr val="bg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5-Oct-20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04800" y="864799"/>
            <a:ext cx="7620000" cy="1754326"/>
          </a:xfrm>
          <a:prstGeom prst="rect">
            <a:avLst/>
          </a:prstGeom>
        </p:spPr>
        <p:txBody>
          <a:bodyPr wrap="square">
            <a:spAutoFit/>
          </a:bodyPr>
          <a:lstStyle/>
          <a:p>
            <a:pPr fontAlgn="base"/>
            <a:r>
              <a:rPr lang="en-GB" b="1" dirty="0">
                <a:latin typeface="Roboto"/>
              </a:rPr>
              <a:t>Why Reverse Engineering?</a:t>
            </a:r>
            <a:endParaRPr lang="en-GB" dirty="0">
              <a:latin typeface="Roboto"/>
            </a:endParaRPr>
          </a:p>
          <a:p>
            <a:pPr marL="285750" indent="-285750" fontAlgn="base">
              <a:buFont typeface="Arial" panose="020B0604020202020204" pitchFamily="34" charset="0"/>
              <a:buChar char="•"/>
            </a:pPr>
            <a:r>
              <a:rPr lang="en-GB" dirty="0">
                <a:latin typeface="Roboto"/>
              </a:rPr>
              <a:t>Providing proper system </a:t>
            </a:r>
            <a:r>
              <a:rPr lang="en-GB" dirty="0" smtClean="0">
                <a:latin typeface="Roboto"/>
              </a:rPr>
              <a:t>documentation.</a:t>
            </a:r>
            <a:endParaRPr lang="en-GB" dirty="0">
              <a:latin typeface="Roboto"/>
            </a:endParaRPr>
          </a:p>
          <a:p>
            <a:pPr marL="285750" indent="-285750" fontAlgn="base">
              <a:buFont typeface="Arial" panose="020B0604020202020204" pitchFamily="34" charset="0"/>
              <a:buChar char="•"/>
            </a:pPr>
            <a:r>
              <a:rPr lang="en-GB" dirty="0">
                <a:latin typeface="Roboto"/>
              </a:rPr>
              <a:t>Recovery of lost information.</a:t>
            </a:r>
          </a:p>
          <a:p>
            <a:pPr marL="285750" indent="-285750" fontAlgn="base">
              <a:buFont typeface="Arial" panose="020B0604020202020204" pitchFamily="34" charset="0"/>
              <a:buChar char="•"/>
            </a:pPr>
            <a:r>
              <a:rPr lang="en-GB" dirty="0">
                <a:latin typeface="Roboto"/>
              </a:rPr>
              <a:t>Assisting with maintenance.</a:t>
            </a:r>
          </a:p>
          <a:p>
            <a:pPr marL="285750" indent="-285750" fontAlgn="base">
              <a:buFont typeface="Arial" panose="020B0604020202020204" pitchFamily="34" charset="0"/>
              <a:buChar char="•"/>
            </a:pPr>
            <a:r>
              <a:rPr lang="en-GB" dirty="0">
                <a:latin typeface="Roboto"/>
              </a:rPr>
              <a:t>Facility of software reuse.</a:t>
            </a:r>
          </a:p>
          <a:p>
            <a:pPr marL="285750" indent="-285750" fontAlgn="base">
              <a:buFont typeface="Arial" panose="020B0604020202020204" pitchFamily="34" charset="0"/>
              <a:buChar char="•"/>
            </a:pPr>
            <a:r>
              <a:rPr lang="en-GB" dirty="0">
                <a:latin typeface="Roboto"/>
              </a:rPr>
              <a:t>Discovering unexpected flaws or faults</a:t>
            </a:r>
            <a:endParaRPr lang="en-GB" b="0" i="0" dirty="0">
              <a:effectLst/>
              <a:latin typeface="Roboto"/>
            </a:endParaRPr>
          </a:p>
        </p:txBody>
      </p:sp>
      <p:sp>
        <p:nvSpPr>
          <p:cNvPr id="10" name="Rectangle 9"/>
          <p:cNvSpPr/>
          <p:nvPr/>
        </p:nvSpPr>
        <p:spPr>
          <a:xfrm>
            <a:off x="152400" y="3352800"/>
            <a:ext cx="8686800" cy="2031325"/>
          </a:xfrm>
          <a:prstGeom prst="rect">
            <a:avLst/>
          </a:prstGeom>
        </p:spPr>
        <p:txBody>
          <a:bodyPr wrap="square">
            <a:spAutoFit/>
          </a:bodyPr>
          <a:lstStyle/>
          <a:p>
            <a:pPr fontAlgn="base"/>
            <a:r>
              <a:rPr lang="en-GB" b="1" dirty="0">
                <a:latin typeface="Roboto"/>
              </a:rPr>
              <a:t>Used of Software Reverse Engineering –</a:t>
            </a:r>
            <a:endParaRPr lang="en-GB" dirty="0">
              <a:latin typeface="Roboto"/>
            </a:endParaRPr>
          </a:p>
          <a:p>
            <a:pPr marL="285750" indent="-285750" fontAlgn="base">
              <a:buFont typeface="Arial" panose="020B0604020202020204" pitchFamily="34" charset="0"/>
              <a:buChar char="•"/>
            </a:pPr>
            <a:r>
              <a:rPr lang="en-GB" dirty="0">
                <a:latin typeface="Roboto"/>
              </a:rPr>
              <a:t>Software Reverse Engineering is used in software design, reverse engineering enables the developer or programmer to add new features to the existing software with or without knowing the source code</a:t>
            </a:r>
            <a:r>
              <a:rPr lang="en-GB" dirty="0" smtClean="0">
                <a:latin typeface="Roboto"/>
              </a:rPr>
              <a:t>.</a:t>
            </a:r>
          </a:p>
          <a:p>
            <a:pPr marL="285750" indent="-285750" fontAlgn="base">
              <a:buFont typeface="Arial" panose="020B0604020202020204" pitchFamily="34" charset="0"/>
              <a:buChar char="•"/>
            </a:pPr>
            <a:endParaRPr lang="en-GB" dirty="0">
              <a:latin typeface="Roboto"/>
            </a:endParaRPr>
          </a:p>
          <a:p>
            <a:pPr marL="285750" indent="-285750" fontAlgn="base">
              <a:buFont typeface="Arial" panose="020B0604020202020204" pitchFamily="34" charset="0"/>
              <a:buChar char="•"/>
            </a:pPr>
            <a:r>
              <a:rPr lang="en-GB" dirty="0">
                <a:latin typeface="Roboto"/>
              </a:rPr>
              <a:t>Reverse engineering is also useful in software testing, it helps the testers to study the virus and other malware code .</a:t>
            </a:r>
            <a:endParaRPr lang="en-GB" b="0" i="0" dirty="0">
              <a:effectLst/>
              <a:latin typeface="Roboto"/>
            </a:endParaRPr>
          </a:p>
        </p:txBody>
      </p:sp>
    </p:spTree>
    <p:extLst>
      <p:ext uri="{BB962C8B-B14F-4D97-AF65-F5344CB8AC3E}">
        <p14:creationId xmlns:p14="http://schemas.microsoft.com/office/powerpoint/2010/main" val="1736637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Date Placeholder 1">
            <a:extLst>
              <a:ext uri="{FF2B5EF4-FFF2-40B4-BE49-F238E27FC236}">
                <a16:creationId xmlns:a16="http://schemas.microsoft.com/office/drawing/2014/main" id="{773FF661-2A93-455E-BE22-2838481CC809}"/>
              </a:ext>
            </a:extLst>
          </p:cNvPr>
          <p:cNvSpPr>
            <a:spLocks noGrp="1"/>
          </p:cNvSpPr>
          <p:nvPr>
            <p:ph type="dt" sz="half" idx="10"/>
          </p:nvPr>
        </p:nvSpPr>
        <p:spPr/>
        <p:txBody>
          <a:bodyPr/>
          <a:lstStyle/>
          <a:p>
            <a:fld id="{5F9F177A-FEFB-44E0-9A89-B53C3420E4A5}" type="datetime5">
              <a:rPr lang="en-US" smtClean="0"/>
              <a:t>5-Oct-20</a:t>
            </a:fld>
            <a:endParaRPr lang="en-US" dirty="0"/>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18</a:t>
            </a:fld>
            <a:endParaRPr lang="en-US" dirty="0"/>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Lecture Outlines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A3B428F6-93DC-43DE-8C3D-B3ECDDDDCCC8}" type="datetime5">
              <a:rPr lang="en-US" sz="2000" smtClean="0"/>
              <a:t>5-Oct-20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219200" y="1240351"/>
            <a:ext cx="7620000" cy="3600986"/>
          </a:xfrm>
          <a:prstGeom prst="rect">
            <a:avLst/>
          </a:prstGeom>
        </p:spPr>
        <p:txBody>
          <a:bodyPr wrap="square">
            <a:spAutoFit/>
          </a:bodyPr>
          <a:lstStyle/>
          <a:p>
            <a:pPr marL="342900" lvl="0" indent="-342900" defTabSz="457200" fontAlgn="base">
              <a:spcBef>
                <a:spcPts val="600"/>
              </a:spcBef>
              <a:spcAft>
                <a:spcPts val="600"/>
              </a:spcAft>
              <a:buFont typeface="Wingdings" charset="2"/>
              <a:buChar char="²"/>
            </a:pPr>
            <a:r>
              <a:rPr lang="en-US" sz="2400" b="1" dirty="0" smtClean="0">
                <a:solidFill>
                  <a:prstClr val="black"/>
                </a:solidFill>
                <a:ea typeface="ＭＳ Ｐゴシック" charset="-128"/>
                <a:cs typeface="Arial"/>
              </a:rPr>
              <a:t>Software Maintenance</a:t>
            </a:r>
          </a:p>
          <a:p>
            <a:pPr marL="342900" lvl="0" indent="-342900" defTabSz="457200" fontAlgn="base">
              <a:spcBef>
                <a:spcPts val="600"/>
              </a:spcBef>
              <a:spcAft>
                <a:spcPts val="600"/>
              </a:spcAft>
              <a:buFont typeface="Wingdings" charset="2"/>
              <a:buChar char="²"/>
            </a:pPr>
            <a:r>
              <a:rPr lang="en-US" sz="2400" b="1" dirty="0">
                <a:solidFill>
                  <a:prstClr val="black"/>
                </a:solidFill>
                <a:ea typeface="ＭＳ Ｐゴシック" charset="-128"/>
                <a:cs typeface="Arial"/>
              </a:rPr>
              <a:t>Need for </a:t>
            </a:r>
            <a:r>
              <a:rPr lang="en-US" sz="2400" b="1" dirty="0" smtClean="0">
                <a:solidFill>
                  <a:prstClr val="black"/>
                </a:solidFill>
                <a:ea typeface="ＭＳ Ｐゴシック" charset="-128"/>
                <a:cs typeface="Arial"/>
              </a:rPr>
              <a:t>Maintenance</a:t>
            </a:r>
          </a:p>
          <a:p>
            <a:pPr marL="342900" lvl="0" indent="-342900" defTabSz="457200" fontAlgn="base">
              <a:spcBef>
                <a:spcPts val="600"/>
              </a:spcBef>
              <a:spcAft>
                <a:spcPts val="600"/>
              </a:spcAft>
              <a:buFont typeface="Wingdings" charset="2"/>
              <a:buChar char="²"/>
            </a:pPr>
            <a:r>
              <a:rPr lang="en-US" sz="2400" b="1" dirty="0">
                <a:solidFill>
                  <a:prstClr val="black"/>
                </a:solidFill>
                <a:ea typeface="ＭＳ Ｐゴシック" charset="-128"/>
                <a:cs typeface="Arial"/>
              </a:rPr>
              <a:t>Types of Software </a:t>
            </a:r>
            <a:r>
              <a:rPr lang="en-US" sz="2400" b="1" dirty="0" smtClean="0">
                <a:solidFill>
                  <a:prstClr val="black"/>
                </a:solidFill>
                <a:ea typeface="ＭＳ Ｐゴシック" charset="-128"/>
                <a:cs typeface="Arial"/>
              </a:rPr>
              <a:t>Maintenance</a:t>
            </a:r>
          </a:p>
          <a:p>
            <a:pPr marL="342900" lvl="0" indent="-342900" defTabSz="457200" fontAlgn="base">
              <a:spcBef>
                <a:spcPts val="600"/>
              </a:spcBef>
              <a:spcAft>
                <a:spcPts val="600"/>
              </a:spcAft>
              <a:buFont typeface="Wingdings" charset="2"/>
              <a:buChar char="²"/>
            </a:pPr>
            <a:r>
              <a:rPr lang="en-US" sz="2400" b="1" dirty="0">
                <a:solidFill>
                  <a:prstClr val="black"/>
                </a:solidFill>
                <a:ea typeface="ＭＳ Ｐゴシック" charset="-128"/>
                <a:cs typeface="Arial"/>
              </a:rPr>
              <a:t>Causes of </a:t>
            </a:r>
            <a:r>
              <a:rPr lang="en-US" sz="2400" b="1" dirty="0" smtClean="0">
                <a:solidFill>
                  <a:prstClr val="black"/>
                </a:solidFill>
                <a:ea typeface="ＭＳ Ｐゴシック" charset="-128"/>
                <a:cs typeface="Arial"/>
              </a:rPr>
              <a:t>Software Maintenance Problems</a:t>
            </a:r>
          </a:p>
          <a:p>
            <a:pPr marL="342900" lvl="0" indent="-342900" defTabSz="457200" fontAlgn="base">
              <a:spcBef>
                <a:spcPts val="600"/>
              </a:spcBef>
              <a:spcAft>
                <a:spcPts val="600"/>
              </a:spcAft>
              <a:buFont typeface="Wingdings" charset="2"/>
              <a:buChar char="²"/>
            </a:pPr>
            <a:r>
              <a:rPr lang="en-US" sz="2400" b="1" dirty="0">
                <a:solidFill>
                  <a:prstClr val="black"/>
                </a:solidFill>
                <a:ea typeface="ＭＳ Ｐゴシック" charset="-128"/>
                <a:cs typeface="Arial"/>
              </a:rPr>
              <a:t>Software Maintenance Cost </a:t>
            </a:r>
            <a:r>
              <a:rPr lang="en-US" sz="2400" b="1" dirty="0" smtClean="0">
                <a:solidFill>
                  <a:prstClr val="black"/>
                </a:solidFill>
                <a:ea typeface="ＭＳ Ｐゴシック" charset="-128"/>
                <a:cs typeface="Arial"/>
              </a:rPr>
              <a:t>Factors</a:t>
            </a:r>
          </a:p>
          <a:p>
            <a:pPr marL="342900" lvl="0" indent="-342900" defTabSz="457200" fontAlgn="base">
              <a:spcBef>
                <a:spcPts val="600"/>
              </a:spcBef>
              <a:spcAft>
                <a:spcPts val="600"/>
              </a:spcAft>
              <a:buFont typeface="Wingdings" charset="2"/>
              <a:buChar char="²"/>
            </a:pPr>
            <a:r>
              <a:rPr lang="en-US" sz="2400" b="1" dirty="0">
                <a:solidFill>
                  <a:prstClr val="black"/>
                </a:solidFill>
                <a:ea typeface="ＭＳ Ｐゴシック" charset="-128"/>
                <a:cs typeface="Arial"/>
              </a:rPr>
              <a:t>Software </a:t>
            </a:r>
            <a:r>
              <a:rPr lang="en-US" sz="2400" b="1" dirty="0" smtClean="0">
                <a:solidFill>
                  <a:prstClr val="black"/>
                </a:solidFill>
                <a:ea typeface="ＭＳ Ｐゴシック" charset="-128"/>
                <a:cs typeface="Arial"/>
              </a:rPr>
              <a:t>Re-engineering</a:t>
            </a:r>
          </a:p>
          <a:p>
            <a:pPr marL="342900" lvl="0" indent="-342900" defTabSz="457200" fontAlgn="base">
              <a:spcBef>
                <a:spcPts val="600"/>
              </a:spcBef>
              <a:spcAft>
                <a:spcPts val="600"/>
              </a:spcAft>
              <a:buFont typeface="Wingdings" charset="2"/>
              <a:buChar char="²"/>
            </a:pPr>
            <a:endParaRPr lang="en-US" sz="2400" b="1" dirty="0" smtClean="0">
              <a:solidFill>
                <a:prstClr val="black"/>
              </a:solidFill>
              <a:ea typeface="ＭＳ Ｐゴシック" charset="-128"/>
              <a:cs typeface="Arial"/>
            </a:endParaRPr>
          </a:p>
        </p:txBody>
      </p:sp>
    </p:spTree>
    <p:extLst>
      <p:ext uri="{BB962C8B-B14F-4D97-AF65-F5344CB8AC3E}">
        <p14:creationId xmlns:p14="http://schemas.microsoft.com/office/powerpoint/2010/main" val="3068613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84632" y="2124455"/>
            <a:ext cx="8157972" cy="1688592"/>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228600" y="3781806"/>
            <a:ext cx="8686800" cy="77724"/>
          </a:xfrm>
          <a:custGeom>
            <a:avLst/>
            <a:gdLst/>
            <a:ahLst/>
            <a:cxnLst/>
            <a:rect l="l" t="t" r="r" b="b"/>
            <a:pathLst>
              <a:path w="8686800" h="77724">
                <a:moveTo>
                  <a:pt x="0" y="38862"/>
                </a:moveTo>
                <a:lnTo>
                  <a:pt x="369" y="44192"/>
                </a:lnTo>
                <a:lnTo>
                  <a:pt x="4768" y="57383"/>
                </a:lnTo>
                <a:lnTo>
                  <a:pt x="13398" y="68026"/>
                </a:lnTo>
                <a:lnTo>
                  <a:pt x="25327" y="75135"/>
                </a:lnTo>
                <a:lnTo>
                  <a:pt x="39624" y="77724"/>
                </a:lnTo>
                <a:lnTo>
                  <a:pt x="8647938" y="77724"/>
                </a:lnTo>
                <a:lnTo>
                  <a:pt x="8684255" y="52873"/>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6" name="object 6"/>
          <p:cNvSpPr/>
          <p:nvPr/>
        </p:nvSpPr>
        <p:spPr>
          <a:xfrm>
            <a:off x="228600" y="2057400"/>
            <a:ext cx="8686800" cy="77724"/>
          </a:xfrm>
          <a:custGeom>
            <a:avLst/>
            <a:gdLst/>
            <a:ahLst/>
            <a:cxnLst/>
            <a:rect l="l" t="t" r="r" b="b"/>
            <a:pathLst>
              <a:path w="8686800" h="77724">
                <a:moveTo>
                  <a:pt x="0" y="38862"/>
                </a:moveTo>
                <a:lnTo>
                  <a:pt x="369" y="44355"/>
                </a:lnTo>
                <a:lnTo>
                  <a:pt x="4768" y="57721"/>
                </a:lnTo>
                <a:lnTo>
                  <a:pt x="13398" y="68286"/>
                </a:lnTo>
                <a:lnTo>
                  <a:pt x="25327" y="75227"/>
                </a:lnTo>
                <a:lnTo>
                  <a:pt x="39624" y="77724"/>
                </a:lnTo>
                <a:lnTo>
                  <a:pt x="8647938" y="77724"/>
                </a:lnTo>
                <a:lnTo>
                  <a:pt x="8684255" y="53185"/>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7" name="object 7"/>
          <p:cNvSpPr/>
          <p:nvPr/>
        </p:nvSpPr>
        <p:spPr>
          <a:xfrm>
            <a:off x="8623554" y="1821180"/>
            <a:ext cx="77724" cy="2234946"/>
          </a:xfrm>
          <a:custGeom>
            <a:avLst/>
            <a:gdLst/>
            <a:ahLst/>
            <a:cxnLst/>
            <a:rect l="l" t="t" r="r" b="b"/>
            <a:pathLst>
              <a:path w="77724" h="2234945">
                <a:moveTo>
                  <a:pt x="0" y="38862"/>
                </a:moveTo>
                <a:lnTo>
                  <a:pt x="0" y="2196084"/>
                </a:lnTo>
                <a:lnTo>
                  <a:pt x="24850" y="2232307"/>
                </a:lnTo>
                <a:lnTo>
                  <a:pt x="38862" y="2234946"/>
                </a:lnTo>
                <a:lnTo>
                  <a:pt x="43634" y="2234650"/>
                </a:lnTo>
                <a:lnTo>
                  <a:pt x="57025" y="2230394"/>
                </a:lnTo>
                <a:lnTo>
                  <a:pt x="67847" y="2221870"/>
                </a:lnTo>
                <a:lnTo>
                  <a:pt x="75085" y="2210095"/>
                </a:lnTo>
                <a:lnTo>
                  <a:pt x="77724" y="2196084"/>
                </a:lnTo>
                <a:lnTo>
                  <a:pt x="77724" y="38862"/>
                </a:lnTo>
                <a:lnTo>
                  <a:pt x="52873"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8" name="object 8"/>
          <p:cNvSpPr/>
          <p:nvPr/>
        </p:nvSpPr>
        <p:spPr>
          <a:xfrm>
            <a:off x="435101" y="1827275"/>
            <a:ext cx="77724" cy="2235708"/>
          </a:xfrm>
          <a:custGeom>
            <a:avLst/>
            <a:gdLst/>
            <a:ahLst/>
            <a:cxnLst/>
            <a:rect l="l" t="t" r="r" b="b"/>
            <a:pathLst>
              <a:path w="77724" h="2235708">
                <a:moveTo>
                  <a:pt x="0" y="38862"/>
                </a:moveTo>
                <a:lnTo>
                  <a:pt x="0" y="2196846"/>
                </a:lnTo>
                <a:lnTo>
                  <a:pt x="24850" y="2233069"/>
                </a:lnTo>
                <a:lnTo>
                  <a:pt x="38862" y="2235708"/>
                </a:lnTo>
                <a:lnTo>
                  <a:pt x="43782" y="2235412"/>
                </a:lnTo>
                <a:lnTo>
                  <a:pt x="57362" y="2231156"/>
                </a:lnTo>
                <a:lnTo>
                  <a:pt x="68110" y="2222632"/>
                </a:lnTo>
                <a:lnTo>
                  <a:pt x="75179" y="2210857"/>
                </a:lnTo>
                <a:lnTo>
                  <a:pt x="77724" y="2196846"/>
                </a:lnTo>
                <a:lnTo>
                  <a:pt x="77724" y="38862"/>
                </a:lnTo>
                <a:lnTo>
                  <a:pt x="53185"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9" name="object 9"/>
          <p:cNvSpPr/>
          <p:nvPr/>
        </p:nvSpPr>
        <p:spPr>
          <a:xfrm>
            <a:off x="2830829" y="578358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095750" y="5734050"/>
            <a:ext cx="949451" cy="17678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685800" y="2327147"/>
            <a:ext cx="7772400" cy="1143000"/>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1706244" y="2617470"/>
            <a:ext cx="5728462" cy="583946"/>
          </a:xfrm>
          <a:prstGeom prst="rect">
            <a:avLst/>
          </a:prstGeom>
        </p:spPr>
        <p:txBody>
          <a:bodyPr wrap="square" lIns="0" tIns="0" rIns="0" bIns="0" rtlCol="0">
            <a:noAutofit/>
          </a:bodyPr>
          <a:lstStyle/>
          <a:p>
            <a:pPr marL="12700" algn="ctr">
              <a:lnSpc>
                <a:spcPts val="4590"/>
              </a:lnSpc>
              <a:spcBef>
                <a:spcPts val="229"/>
              </a:spcBef>
            </a:pPr>
            <a:r>
              <a:rPr lang="en-US" sz="4000" dirty="0">
                <a:solidFill>
                  <a:srgbClr val="FFFEE9"/>
                </a:solidFill>
                <a:latin typeface="Times New Roman"/>
                <a:cs typeface="Times New Roman"/>
              </a:rPr>
              <a:t>Software Maintenance </a:t>
            </a:r>
          </a:p>
        </p:txBody>
      </p:sp>
      <p:sp>
        <p:nvSpPr>
          <p:cNvPr id="3" name="Slide Number Placeholder 2"/>
          <p:cNvSpPr>
            <a:spLocks noGrp="1"/>
          </p:cNvSpPr>
          <p:nvPr>
            <p:ph type="sldNum" sz="quarter" idx="12"/>
          </p:nvPr>
        </p:nvSpPr>
        <p:spPr/>
        <p:txBody>
          <a:bodyPr/>
          <a:lstStyle/>
          <a:p>
            <a:fld id="{BC490F8C-3D0D-4DB1-B2BD-1525EA5CE111}" type="slidenum">
              <a:rPr lang="en-US" smtClean="0"/>
              <a:pPr/>
              <a:t>3</a:t>
            </a:fld>
            <a:endParaRPr lang="en-US" dirty="0"/>
          </a:p>
        </p:txBody>
      </p:sp>
    </p:spTree>
    <p:extLst>
      <p:ext uri="{BB962C8B-B14F-4D97-AF65-F5344CB8AC3E}">
        <p14:creationId xmlns:p14="http://schemas.microsoft.com/office/powerpoint/2010/main" val="4101215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Software Maintenance</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5-Oct-20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533400" y="864799"/>
            <a:ext cx="8153400" cy="2308324"/>
          </a:xfrm>
          <a:prstGeom prst="rect">
            <a:avLst/>
          </a:prstGeom>
        </p:spPr>
        <p:txBody>
          <a:bodyPr wrap="square">
            <a:spAutoFit/>
          </a:bodyPr>
          <a:lstStyle/>
          <a:p>
            <a:pPr algn="just"/>
            <a:r>
              <a:rPr lang="en-US" sz="2400" dirty="0">
                <a:solidFill>
                  <a:srgbClr val="FF0000"/>
                </a:solidFill>
              </a:rPr>
              <a:t>Software Maintenance </a:t>
            </a:r>
            <a:r>
              <a:rPr lang="en-US" sz="2400" dirty="0"/>
              <a:t>is the process of </a:t>
            </a:r>
            <a:r>
              <a:rPr lang="en-US" sz="2400" b="1" dirty="0"/>
              <a:t>modifying a software product after it has been delivered</a:t>
            </a:r>
            <a:r>
              <a:rPr lang="en-US" sz="2400" dirty="0"/>
              <a:t> to the customer. </a:t>
            </a:r>
            <a:endParaRPr lang="en-US" sz="2400" dirty="0" smtClean="0"/>
          </a:p>
          <a:p>
            <a:pPr algn="just"/>
            <a:endParaRPr lang="en-US" sz="2400" dirty="0"/>
          </a:p>
          <a:p>
            <a:pPr algn="just"/>
            <a:r>
              <a:rPr lang="en-US" sz="2400" dirty="0" smtClean="0"/>
              <a:t>The </a:t>
            </a:r>
            <a:r>
              <a:rPr lang="en-US" sz="2400" dirty="0"/>
              <a:t>main purpose of software maintenance is to </a:t>
            </a:r>
            <a:r>
              <a:rPr lang="en-US" sz="2400" b="1" dirty="0"/>
              <a:t>modify and update software application</a:t>
            </a:r>
            <a:r>
              <a:rPr lang="en-US" sz="2400" dirty="0"/>
              <a:t> after delivery to correct faults and to improve performance.</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358" y="3570514"/>
            <a:ext cx="6629400" cy="2847451"/>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5848920" y="955440"/>
              <a:ext cx="1956240" cy="107640"/>
            </p14:xfrm>
          </p:contentPart>
        </mc:Choice>
        <mc:Fallback>
          <p:pic>
            <p:nvPicPr>
              <p:cNvPr id="5" name="Ink 4"/>
              <p:cNvPicPr/>
              <p:nvPr/>
            </p:nvPicPr>
            <p:blipFill>
              <a:blip r:embed="rId4"/>
              <a:stretch>
                <a:fillRect/>
              </a:stretch>
            </p:blipFill>
            <p:spPr>
              <a:xfrm>
                <a:off x="5833080" y="892080"/>
                <a:ext cx="1987920" cy="234360"/>
              </a:xfrm>
              <a:prstGeom prst="rect">
                <a:avLst/>
              </a:prstGeom>
            </p:spPr>
          </p:pic>
        </mc:Fallback>
      </mc:AlternateContent>
    </p:spTree>
    <p:extLst>
      <p:ext uri="{BB962C8B-B14F-4D97-AF65-F5344CB8AC3E}">
        <p14:creationId xmlns:p14="http://schemas.microsoft.com/office/powerpoint/2010/main" val="3272871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Need for Maintenance</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5-Oct-20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533400" y="864799"/>
            <a:ext cx="8153400" cy="4662815"/>
          </a:xfrm>
          <a:prstGeom prst="rect">
            <a:avLst/>
          </a:prstGeom>
        </p:spPr>
        <p:txBody>
          <a:bodyPr wrap="square">
            <a:spAutoFit/>
          </a:bodyPr>
          <a:lstStyle/>
          <a:p>
            <a:r>
              <a:rPr lang="en-US" sz="2200" dirty="0" smtClean="0"/>
              <a:t>Software </a:t>
            </a:r>
            <a:r>
              <a:rPr lang="en-US" sz="2200" dirty="0"/>
              <a:t>Maintenance </a:t>
            </a:r>
            <a:r>
              <a:rPr lang="en-US" sz="2200" dirty="0" smtClean="0"/>
              <a:t>is </a:t>
            </a:r>
            <a:r>
              <a:rPr lang="en-US" sz="2200" dirty="0"/>
              <a:t>required to ensure that the system continues to satisfy user </a:t>
            </a:r>
            <a:r>
              <a:rPr lang="en-US" sz="2200" dirty="0" smtClean="0"/>
              <a:t>requirements:-</a:t>
            </a:r>
          </a:p>
          <a:p>
            <a:endParaRPr lang="en-US" sz="2200" dirty="0"/>
          </a:p>
          <a:p>
            <a:pPr marL="285750" indent="-285750">
              <a:lnSpc>
                <a:spcPct val="150000"/>
              </a:lnSpc>
              <a:buFont typeface="Wingdings" panose="05000000000000000000" pitchFamily="2" charset="2"/>
              <a:buChar char="§"/>
            </a:pPr>
            <a:r>
              <a:rPr lang="en-US" sz="2200" dirty="0"/>
              <a:t>Correct errors</a:t>
            </a:r>
          </a:p>
          <a:p>
            <a:pPr marL="285750" indent="-285750">
              <a:lnSpc>
                <a:spcPct val="150000"/>
              </a:lnSpc>
              <a:buFont typeface="Wingdings" panose="05000000000000000000" pitchFamily="2" charset="2"/>
              <a:buChar char="§"/>
            </a:pPr>
            <a:r>
              <a:rPr lang="en-US" sz="2200" dirty="0"/>
              <a:t>Change in user requirement with time</a:t>
            </a:r>
          </a:p>
          <a:p>
            <a:pPr marL="285750" indent="-285750">
              <a:lnSpc>
                <a:spcPct val="150000"/>
              </a:lnSpc>
              <a:buFont typeface="Wingdings" panose="05000000000000000000" pitchFamily="2" charset="2"/>
              <a:buChar char="§"/>
            </a:pPr>
            <a:r>
              <a:rPr lang="en-US" sz="2200" dirty="0"/>
              <a:t>Changing hardware/software requirements</a:t>
            </a:r>
          </a:p>
          <a:p>
            <a:pPr marL="285750" indent="-285750">
              <a:lnSpc>
                <a:spcPct val="150000"/>
              </a:lnSpc>
              <a:buFont typeface="Wingdings" panose="05000000000000000000" pitchFamily="2" charset="2"/>
              <a:buChar char="§"/>
            </a:pPr>
            <a:r>
              <a:rPr lang="en-US" sz="2200" dirty="0"/>
              <a:t>To improve system efficiency</a:t>
            </a:r>
          </a:p>
          <a:p>
            <a:pPr marL="285750" indent="-285750">
              <a:lnSpc>
                <a:spcPct val="150000"/>
              </a:lnSpc>
              <a:buFont typeface="Wingdings" panose="05000000000000000000" pitchFamily="2" charset="2"/>
              <a:buChar char="§"/>
            </a:pPr>
            <a:r>
              <a:rPr lang="en-US" sz="2200" dirty="0"/>
              <a:t>To optimize the code to run faster</a:t>
            </a:r>
          </a:p>
          <a:p>
            <a:pPr marL="285750" indent="-285750">
              <a:lnSpc>
                <a:spcPct val="150000"/>
              </a:lnSpc>
              <a:buFont typeface="Wingdings" panose="05000000000000000000" pitchFamily="2" charset="2"/>
              <a:buChar char="§"/>
            </a:pPr>
            <a:r>
              <a:rPr lang="en-US" sz="2200" dirty="0"/>
              <a:t>To modify the components</a:t>
            </a:r>
          </a:p>
          <a:p>
            <a:pPr marL="285750" indent="-285750">
              <a:lnSpc>
                <a:spcPct val="150000"/>
              </a:lnSpc>
              <a:buFont typeface="Wingdings" panose="05000000000000000000" pitchFamily="2" charset="2"/>
              <a:buChar char="§"/>
            </a:pPr>
            <a:r>
              <a:rPr lang="en-US" sz="2200" dirty="0"/>
              <a:t>To reduce any unwanted side effects.</a:t>
            </a:r>
          </a:p>
        </p:txBody>
      </p:sp>
    </p:spTree>
    <p:extLst>
      <p:ext uri="{BB962C8B-B14F-4D97-AF65-F5344CB8AC3E}">
        <p14:creationId xmlns:p14="http://schemas.microsoft.com/office/powerpoint/2010/main" val="1708718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Types of Software Maintenance</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5-Oct-20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90" y="848416"/>
            <a:ext cx="8762635" cy="5573903"/>
          </a:xfrm>
          <a:prstGeom prst="rect">
            <a:avLst/>
          </a:prstGeom>
        </p:spPr>
      </p:pic>
    </p:spTree>
    <p:extLst>
      <p:ext uri="{BB962C8B-B14F-4D97-AF65-F5344CB8AC3E}">
        <p14:creationId xmlns:p14="http://schemas.microsoft.com/office/powerpoint/2010/main" val="971128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Types of Software Maintenance</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5-Oct-20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5100" y="685066"/>
            <a:ext cx="8991600" cy="5647700"/>
          </a:xfrm>
          <a:prstGeom prst="rect">
            <a:avLst/>
          </a:prstGeom>
        </p:spPr>
        <p:txBody>
          <a:bodyPr wrap="square">
            <a:spAutoFit/>
          </a:bodyPr>
          <a:lstStyle/>
          <a:p>
            <a:pPr fontAlgn="base"/>
            <a:r>
              <a:rPr lang="en-GB" sz="1900" dirty="0"/>
              <a:t>Maintenance can be divided into the following:</a:t>
            </a:r>
          </a:p>
          <a:p>
            <a:pPr fontAlgn="base">
              <a:buFont typeface="+mj-lt"/>
              <a:buAutoNum type="arabicPeriod"/>
            </a:pPr>
            <a:r>
              <a:rPr lang="en-GB" sz="1900" b="1" dirty="0"/>
              <a:t>Corrective maintenance:</a:t>
            </a:r>
            <a:r>
              <a:rPr lang="en-GB" sz="1900" dirty="0"/>
              <a:t/>
            </a:r>
            <a:br>
              <a:rPr lang="en-GB" sz="1900" dirty="0"/>
            </a:br>
            <a:r>
              <a:rPr lang="en-GB" sz="1900" dirty="0"/>
              <a:t>Corrective maintenance of a software product may be essential either to </a:t>
            </a:r>
            <a:r>
              <a:rPr lang="en-GB" sz="1900" b="1" dirty="0"/>
              <a:t>rectify some bugs observed </a:t>
            </a:r>
            <a:r>
              <a:rPr lang="en-GB" sz="1900" dirty="0"/>
              <a:t>while the system is in use, or to enhance the performance of the system</a:t>
            </a:r>
            <a:r>
              <a:rPr lang="en-GB" sz="1900" dirty="0" smtClean="0"/>
              <a:t>.</a:t>
            </a:r>
          </a:p>
          <a:p>
            <a:pPr fontAlgn="base">
              <a:buFont typeface="+mj-lt"/>
              <a:buAutoNum type="arabicPeriod"/>
            </a:pPr>
            <a:endParaRPr lang="en-GB" sz="1900" dirty="0"/>
          </a:p>
          <a:p>
            <a:pPr fontAlgn="base">
              <a:buFont typeface="+mj-lt"/>
              <a:buAutoNum type="arabicPeriod"/>
            </a:pPr>
            <a:r>
              <a:rPr lang="en-GB" sz="1900" b="1" dirty="0"/>
              <a:t>Adaptive maintenance:</a:t>
            </a:r>
            <a:r>
              <a:rPr lang="en-GB" sz="1900" dirty="0"/>
              <a:t/>
            </a:r>
            <a:br>
              <a:rPr lang="en-GB" sz="1900" dirty="0"/>
            </a:br>
            <a:r>
              <a:rPr lang="en-GB" sz="1900" dirty="0" smtClean="0"/>
              <a:t>This </a:t>
            </a:r>
            <a:r>
              <a:rPr lang="en-GB" sz="1900" dirty="0"/>
              <a:t>includes modifications and </a:t>
            </a:r>
            <a:r>
              <a:rPr lang="en-GB" sz="1900" dirty="0" smtClean="0"/>
              <a:t>updates </a:t>
            </a:r>
            <a:r>
              <a:rPr lang="en-GB" sz="1900" dirty="0"/>
              <a:t>when the customers need the product to run on </a:t>
            </a:r>
            <a:r>
              <a:rPr lang="en-GB" sz="1900" b="1" dirty="0"/>
              <a:t>new platforms, on new operating systems</a:t>
            </a:r>
            <a:r>
              <a:rPr lang="en-GB" sz="1900" dirty="0"/>
              <a:t>, or when they need the product to interface with new hardware and software</a:t>
            </a:r>
            <a:r>
              <a:rPr lang="en-GB" sz="1900" dirty="0" smtClean="0"/>
              <a:t>.</a:t>
            </a:r>
          </a:p>
          <a:p>
            <a:pPr fontAlgn="base">
              <a:buFont typeface="+mj-lt"/>
              <a:buAutoNum type="arabicPeriod"/>
            </a:pPr>
            <a:endParaRPr lang="en-GB" sz="1900" dirty="0"/>
          </a:p>
          <a:p>
            <a:pPr fontAlgn="base">
              <a:buFont typeface="+mj-lt"/>
              <a:buAutoNum type="arabicPeriod"/>
            </a:pPr>
            <a:r>
              <a:rPr lang="en-GB" sz="1900" b="1" dirty="0"/>
              <a:t>Perfective maintenance:</a:t>
            </a:r>
            <a:r>
              <a:rPr lang="en-GB" sz="1900" dirty="0"/>
              <a:t/>
            </a:r>
            <a:br>
              <a:rPr lang="en-GB" sz="1900" dirty="0"/>
            </a:br>
            <a:r>
              <a:rPr lang="en-GB" sz="1900" dirty="0"/>
              <a:t>A software product needs maintenance to </a:t>
            </a:r>
            <a:r>
              <a:rPr lang="en-GB" sz="1900" b="1" dirty="0"/>
              <a:t>support the new features </a:t>
            </a:r>
            <a:r>
              <a:rPr lang="en-GB" sz="1900" dirty="0"/>
              <a:t>that the users want or to change different types of functionalities of the system according to the customer demands</a:t>
            </a:r>
            <a:r>
              <a:rPr lang="en-GB" sz="1900" dirty="0" smtClean="0"/>
              <a:t>.</a:t>
            </a:r>
          </a:p>
          <a:p>
            <a:pPr fontAlgn="base">
              <a:buFont typeface="+mj-lt"/>
              <a:buAutoNum type="arabicPeriod"/>
            </a:pPr>
            <a:endParaRPr lang="en-GB" sz="1900" dirty="0"/>
          </a:p>
          <a:p>
            <a:pPr fontAlgn="base">
              <a:buFont typeface="+mj-lt"/>
              <a:buAutoNum type="arabicPeriod"/>
            </a:pPr>
            <a:r>
              <a:rPr lang="en-GB" sz="1900" b="1" dirty="0"/>
              <a:t>Preventive maintenance:</a:t>
            </a:r>
            <a:r>
              <a:rPr lang="en-GB" sz="1900" dirty="0"/>
              <a:t/>
            </a:r>
            <a:br>
              <a:rPr lang="en-GB" sz="1900" dirty="0"/>
            </a:br>
            <a:r>
              <a:rPr lang="en-GB" sz="1900" dirty="0"/>
              <a:t>This type of maintenance includes modifications and </a:t>
            </a:r>
            <a:r>
              <a:rPr lang="en-GB" sz="1900" dirty="0" smtClean="0"/>
              <a:t>updates </a:t>
            </a:r>
            <a:r>
              <a:rPr lang="en-GB" sz="1900" b="1" dirty="0"/>
              <a:t>to prevent future problems </a:t>
            </a:r>
            <a:r>
              <a:rPr lang="en-GB" sz="1900" dirty="0"/>
              <a:t>of the software. It goals to attend problems, </a:t>
            </a:r>
            <a:r>
              <a:rPr lang="en-GB" sz="1900" b="1" dirty="0"/>
              <a:t>which are not significant at this moment but may cause serious issues in future.</a:t>
            </a:r>
            <a:endParaRPr lang="en-GB" sz="1900" b="1" i="0" dirty="0">
              <a:effectLst/>
            </a:endParaRPr>
          </a:p>
        </p:txBody>
      </p:sp>
    </p:spTree>
    <p:extLst>
      <p:ext uri="{BB962C8B-B14F-4D97-AF65-F5344CB8AC3E}">
        <p14:creationId xmlns:p14="http://schemas.microsoft.com/office/powerpoint/2010/main" val="3918365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Causes of Software Maintenance Problems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5-Oct-20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82608" y="801384"/>
            <a:ext cx="8382000" cy="5444123"/>
          </a:xfrm>
          <a:prstGeom prst="rect">
            <a:avLst/>
          </a:prstGeom>
        </p:spPr>
      </p:pic>
    </p:spTree>
    <p:extLst>
      <p:ext uri="{BB962C8B-B14F-4D97-AF65-F5344CB8AC3E}">
        <p14:creationId xmlns:p14="http://schemas.microsoft.com/office/powerpoint/2010/main" val="3593362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solidFill>
                  <a:schemeClr val="bg1"/>
                </a:solidFill>
                <a:latin typeface="Times New Roman" panose="02020603050405020304" pitchFamily="18" charset="0"/>
                <a:cs typeface="Times New Roman" panose="02020603050405020304" pitchFamily="18" charset="0"/>
              </a:rPr>
              <a:t>Causes of Software Maintenance Problems</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8235D98E-0D66-4BD9-B492-421672E229FE}" type="datetime5">
              <a:rPr lang="en-US" sz="2000" smtClean="0"/>
              <a:t>5-Oct-20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68308" y="1052575"/>
            <a:ext cx="8610600" cy="3477875"/>
          </a:xfrm>
          <a:prstGeom prst="rect">
            <a:avLst/>
          </a:prstGeom>
        </p:spPr>
        <p:txBody>
          <a:bodyPr wrap="square">
            <a:spAutoFit/>
          </a:bodyPr>
          <a:lstStyle/>
          <a:p>
            <a:r>
              <a:rPr lang="en-GB" sz="2000" b="1" dirty="0">
                <a:solidFill>
                  <a:srgbClr val="000000"/>
                </a:solidFill>
              </a:rPr>
              <a:t>Lack of Traceability</a:t>
            </a:r>
            <a:endParaRPr lang="en-GB" sz="2000" dirty="0">
              <a:solidFill>
                <a:srgbClr val="000000"/>
              </a:solidFill>
            </a:endParaRPr>
          </a:p>
          <a:p>
            <a:pPr marL="342900" indent="-342900">
              <a:buFont typeface="Arial" panose="020B0604020202020204" pitchFamily="34" charset="0"/>
              <a:buChar char="•"/>
            </a:pPr>
            <a:r>
              <a:rPr lang="en-GB" sz="2000" dirty="0">
                <a:solidFill>
                  <a:srgbClr val="000000"/>
                </a:solidFill>
              </a:rPr>
              <a:t>Codes are rarely traceable to the requirements and design specifications.</a:t>
            </a:r>
          </a:p>
          <a:p>
            <a:pPr marL="342900" indent="-342900">
              <a:buFont typeface="Arial" panose="020B0604020202020204" pitchFamily="34" charset="0"/>
              <a:buChar char="•"/>
            </a:pPr>
            <a:r>
              <a:rPr lang="en-GB" sz="2000" dirty="0">
                <a:solidFill>
                  <a:srgbClr val="000000"/>
                </a:solidFill>
              </a:rPr>
              <a:t>It makes it </a:t>
            </a:r>
            <a:r>
              <a:rPr lang="en-GB" sz="2000" b="1" dirty="0">
                <a:solidFill>
                  <a:srgbClr val="000000"/>
                </a:solidFill>
              </a:rPr>
              <a:t>very difficult for a programmer to detect and correct a critical defect affecting customer operations</a:t>
            </a:r>
            <a:r>
              <a:rPr lang="en-GB" sz="2000" dirty="0">
                <a:solidFill>
                  <a:srgbClr val="000000"/>
                </a:solidFill>
              </a:rPr>
              <a:t>.</a:t>
            </a:r>
          </a:p>
          <a:p>
            <a:pPr marL="342900" indent="-342900">
              <a:buFont typeface="Arial" panose="020B0604020202020204" pitchFamily="34" charset="0"/>
              <a:buChar char="•"/>
            </a:pPr>
            <a:r>
              <a:rPr lang="en-GB" sz="2000" dirty="0">
                <a:solidFill>
                  <a:srgbClr val="000000"/>
                </a:solidFill>
              </a:rPr>
              <a:t>Like a detective, the programmer pores over the program looking for clues.</a:t>
            </a:r>
          </a:p>
          <a:p>
            <a:pPr marL="342900" indent="-342900">
              <a:buFont typeface="Arial" panose="020B0604020202020204" pitchFamily="34" charset="0"/>
              <a:buChar char="•"/>
            </a:pPr>
            <a:r>
              <a:rPr lang="en-GB" sz="2000" dirty="0">
                <a:solidFill>
                  <a:srgbClr val="000000"/>
                </a:solidFill>
              </a:rPr>
              <a:t>Life Cycle documents are not always produced even as part of a development project</a:t>
            </a:r>
            <a:r>
              <a:rPr lang="en-GB" sz="2000" dirty="0" smtClean="0">
                <a:solidFill>
                  <a:srgbClr val="000000"/>
                </a:solidFill>
              </a:rPr>
              <a:t>.</a:t>
            </a:r>
          </a:p>
          <a:p>
            <a:pPr>
              <a:buFont typeface="Arial" panose="020B0604020202020204" pitchFamily="34" charset="0"/>
              <a:buChar char="•"/>
            </a:pPr>
            <a:endParaRPr lang="en-GB" sz="2000" dirty="0">
              <a:solidFill>
                <a:srgbClr val="000000"/>
              </a:solidFill>
            </a:endParaRPr>
          </a:p>
          <a:p>
            <a:r>
              <a:rPr lang="en-GB" sz="2000" b="1" dirty="0">
                <a:solidFill>
                  <a:srgbClr val="000000"/>
                </a:solidFill>
              </a:rPr>
              <a:t>Lack of Code Comments</a:t>
            </a:r>
            <a:endParaRPr lang="en-GB" sz="2000" dirty="0">
              <a:solidFill>
                <a:srgbClr val="000000"/>
              </a:solidFill>
            </a:endParaRPr>
          </a:p>
          <a:p>
            <a:pPr marL="342900" indent="-342900">
              <a:buFont typeface="Arial" panose="020B0604020202020204" pitchFamily="34" charset="0"/>
              <a:buChar char="•"/>
            </a:pPr>
            <a:r>
              <a:rPr lang="en-GB" sz="2000" dirty="0">
                <a:solidFill>
                  <a:srgbClr val="000000"/>
                </a:solidFill>
              </a:rPr>
              <a:t>Most of the software system codes lack adequate comments. Lesser comments may not be helpful in certain situations.</a:t>
            </a:r>
            <a:endParaRPr lang="en-GB" sz="2000" b="0" dirty="0">
              <a:solidFill>
                <a:srgbClr val="000000"/>
              </a:solidFill>
              <a:effectLst/>
            </a:endParaRPr>
          </a:p>
        </p:txBody>
      </p:sp>
    </p:spTree>
    <p:extLst>
      <p:ext uri="{BB962C8B-B14F-4D97-AF65-F5344CB8AC3E}">
        <p14:creationId xmlns:p14="http://schemas.microsoft.com/office/powerpoint/2010/main" val="736156208"/>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8696</TotalTime>
  <Words>616</Words>
  <Application>Microsoft Office PowerPoint</Application>
  <PresentationFormat>On-screen Show (4:3)</PresentationFormat>
  <Paragraphs>118</Paragraphs>
  <Slides>18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ＭＳ Ｐゴシック</vt:lpstr>
      <vt:lpstr>Aharoni</vt:lpstr>
      <vt:lpstr>Arial</vt:lpstr>
      <vt:lpstr>Calibri</vt:lpstr>
      <vt:lpstr>Cambria</vt:lpstr>
      <vt:lpstr>Forte</vt:lpstr>
      <vt:lpstr>Lucida Bright</vt:lpstr>
      <vt:lpstr>Lucida Calligraphy</vt:lpstr>
      <vt:lpstr>Roboto</vt:lpstr>
      <vt:lpstr>Times New Roman</vt:lpstr>
      <vt:lpstr>Wingdings</vt:lpstr>
      <vt:lpstr>SH_radial_light_grey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 Ahmed</cp:lastModifiedBy>
  <cp:revision>815</cp:revision>
  <dcterms:created xsi:type="dcterms:W3CDTF">2014-02-03T19:53:25Z</dcterms:created>
  <dcterms:modified xsi:type="dcterms:W3CDTF">2020-10-05T04:37:30Z</dcterms:modified>
</cp:coreProperties>
</file>