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452" r:id="rId3"/>
    <p:sldId id="402" r:id="rId4"/>
    <p:sldId id="403" r:id="rId5"/>
    <p:sldId id="404" r:id="rId6"/>
    <p:sldId id="405" r:id="rId7"/>
    <p:sldId id="406" r:id="rId8"/>
    <p:sldId id="407" r:id="rId9"/>
    <p:sldId id="455" r:id="rId10"/>
    <p:sldId id="454" r:id="rId11"/>
    <p:sldId id="409" r:id="rId12"/>
    <p:sldId id="410" r:id="rId13"/>
    <p:sldId id="411" r:id="rId14"/>
    <p:sldId id="416" r:id="rId15"/>
    <p:sldId id="457" r:id="rId16"/>
    <p:sldId id="467" r:id="rId17"/>
    <p:sldId id="458" r:id="rId18"/>
    <p:sldId id="417" r:id="rId19"/>
    <p:sldId id="459" r:id="rId20"/>
    <p:sldId id="460" r:id="rId21"/>
    <p:sldId id="461" r:id="rId22"/>
    <p:sldId id="463" r:id="rId23"/>
    <p:sldId id="419" r:id="rId24"/>
    <p:sldId id="420" r:id="rId25"/>
    <p:sldId id="462" r:id="rId26"/>
    <p:sldId id="421" r:id="rId27"/>
    <p:sldId id="422" r:id="rId28"/>
    <p:sldId id="423" r:id="rId29"/>
    <p:sldId id="424" r:id="rId30"/>
    <p:sldId id="465" r:id="rId31"/>
    <p:sldId id="428" r:id="rId32"/>
    <p:sldId id="451" r:id="rId33"/>
    <p:sldId id="466" r:id="rId34"/>
    <p:sldId id="33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6600"/>
    <a:srgbClr val="28A010"/>
    <a:srgbClr val="009900"/>
    <a:srgbClr val="002B82"/>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76173" autoAdjust="0"/>
  </p:normalViewPr>
  <p:slideViewPr>
    <p:cSldViewPr>
      <p:cViewPr varScale="1">
        <p:scale>
          <a:sx n="75" d="100"/>
          <a:sy n="75" d="100"/>
        </p:scale>
        <p:origin x="136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57699-68B1-40B7-9C6C-2AB59F6AA6DC}" type="doc">
      <dgm:prSet loTypeId="urn:microsoft.com/office/officeart/2005/8/layout/venn3" loCatId="relationship" qsTypeId="urn:microsoft.com/office/officeart/2005/8/quickstyle/simple3" qsCatId="simple" csTypeId="urn:microsoft.com/office/officeart/2005/8/colors/accent2_5" csCatId="accent2" phldr="1"/>
      <dgm:spPr/>
      <dgm:t>
        <a:bodyPr/>
        <a:lstStyle/>
        <a:p>
          <a:endParaRPr lang="en-IN"/>
        </a:p>
      </dgm:t>
    </dgm:pt>
    <dgm:pt modelId="{3786A3EF-AF20-4962-B4E0-C6A16FC5D358}">
      <dgm:prSet phldrT="[Text]" custT="1"/>
      <dgm:spPr/>
      <dgm:t>
        <a:bodyPr/>
        <a:lstStyle/>
        <a:p>
          <a:r>
            <a:rPr lang="en-IN" sz="1800" dirty="0" smtClean="0">
              <a:latin typeface="Aharoni" pitchFamily="2" charset="-79"/>
              <a:cs typeface="Aharoni" pitchFamily="2" charset="-79"/>
            </a:rPr>
            <a:t>Very Low</a:t>
          </a:r>
          <a:endParaRPr lang="en-IN" sz="1800" dirty="0">
            <a:latin typeface="Aharoni" pitchFamily="2" charset="-79"/>
            <a:cs typeface="Aharoni" pitchFamily="2" charset="-79"/>
          </a:endParaRPr>
        </a:p>
      </dgm:t>
    </dgm:pt>
    <dgm:pt modelId="{69E5BD9C-F0BC-4EDE-A9B4-BD976EDC7E47}" type="parTrans" cxnId="{00CF13EE-3F0C-4882-987F-8D306E55AA2E}">
      <dgm:prSet/>
      <dgm:spPr/>
      <dgm:t>
        <a:bodyPr/>
        <a:lstStyle/>
        <a:p>
          <a:endParaRPr lang="en-IN"/>
        </a:p>
      </dgm:t>
    </dgm:pt>
    <dgm:pt modelId="{4572895A-A722-48CA-9C06-0D9E3115ED85}" type="sibTrans" cxnId="{00CF13EE-3F0C-4882-987F-8D306E55AA2E}">
      <dgm:prSet/>
      <dgm:spPr/>
      <dgm:t>
        <a:bodyPr/>
        <a:lstStyle/>
        <a:p>
          <a:endParaRPr lang="en-IN"/>
        </a:p>
      </dgm:t>
    </dgm:pt>
    <dgm:pt modelId="{570B4F06-653B-4BA4-BDA7-5B48931BD3A0}">
      <dgm:prSet phldrT="[Text]" custT="1"/>
      <dgm:spPr/>
      <dgm:t>
        <a:bodyPr/>
        <a:lstStyle/>
        <a:p>
          <a:r>
            <a:rPr lang="en-IN" sz="1800" dirty="0" smtClean="0">
              <a:latin typeface="Aharoni" pitchFamily="2" charset="-79"/>
              <a:cs typeface="Aharoni" pitchFamily="2" charset="-79"/>
            </a:rPr>
            <a:t>Low</a:t>
          </a:r>
        </a:p>
      </dgm:t>
    </dgm:pt>
    <dgm:pt modelId="{F33F7839-4502-475F-9A60-746123381C26}" type="parTrans" cxnId="{B9C6ADFE-88F5-4C9A-A6CD-97485C50B80C}">
      <dgm:prSet/>
      <dgm:spPr/>
      <dgm:t>
        <a:bodyPr/>
        <a:lstStyle/>
        <a:p>
          <a:endParaRPr lang="en-IN"/>
        </a:p>
      </dgm:t>
    </dgm:pt>
    <dgm:pt modelId="{A72AA059-F81F-4499-B3C4-EBC0E8E9167E}" type="sibTrans" cxnId="{B9C6ADFE-88F5-4C9A-A6CD-97485C50B80C}">
      <dgm:prSet/>
      <dgm:spPr/>
      <dgm:t>
        <a:bodyPr/>
        <a:lstStyle/>
        <a:p>
          <a:endParaRPr lang="en-IN"/>
        </a:p>
      </dgm:t>
    </dgm:pt>
    <dgm:pt modelId="{DD21C140-0047-43CF-97A8-13D61DE5E89C}">
      <dgm:prSet phldrT="[Text]" custT="1"/>
      <dgm:spPr/>
      <dgm:t>
        <a:bodyPr/>
        <a:lstStyle/>
        <a:p>
          <a:r>
            <a:rPr lang="en-IN" sz="1800" dirty="0" smtClean="0">
              <a:latin typeface="Aharoni" pitchFamily="2" charset="-79"/>
              <a:cs typeface="Aharoni" pitchFamily="2" charset="-79"/>
            </a:rPr>
            <a:t>Nominal</a:t>
          </a:r>
          <a:endParaRPr lang="en-IN" sz="1200" dirty="0"/>
        </a:p>
      </dgm:t>
    </dgm:pt>
    <dgm:pt modelId="{C70EEFE5-B28B-46F3-A880-EDE7F774C083}" type="parTrans" cxnId="{DEDEC7F5-467D-4390-A928-DB8E716F7CAC}">
      <dgm:prSet/>
      <dgm:spPr/>
      <dgm:t>
        <a:bodyPr/>
        <a:lstStyle/>
        <a:p>
          <a:endParaRPr lang="en-IN"/>
        </a:p>
      </dgm:t>
    </dgm:pt>
    <dgm:pt modelId="{22DAFCD3-E0C8-4D83-9821-407546043E3D}" type="sibTrans" cxnId="{DEDEC7F5-467D-4390-A928-DB8E716F7CAC}">
      <dgm:prSet/>
      <dgm:spPr/>
      <dgm:t>
        <a:bodyPr/>
        <a:lstStyle/>
        <a:p>
          <a:endParaRPr lang="en-IN"/>
        </a:p>
      </dgm:t>
    </dgm:pt>
    <dgm:pt modelId="{B2E2F6C5-303E-4B90-BA89-2B94C3034691}">
      <dgm:prSet phldrT="[Text]" custT="1"/>
      <dgm:spPr/>
      <dgm:t>
        <a:bodyPr/>
        <a:lstStyle/>
        <a:p>
          <a:r>
            <a:rPr lang="en-IN" sz="1800" dirty="0" smtClean="0">
              <a:latin typeface="Aharoni" pitchFamily="2" charset="-79"/>
              <a:cs typeface="Aharoni" pitchFamily="2" charset="-79"/>
            </a:rPr>
            <a:t>High</a:t>
          </a:r>
        </a:p>
      </dgm:t>
    </dgm:pt>
    <dgm:pt modelId="{E3862282-A22D-4176-A802-D4BB433F7F3E}" type="parTrans" cxnId="{DF63DFC5-0080-4458-9276-CEDF76377824}">
      <dgm:prSet/>
      <dgm:spPr/>
      <dgm:t>
        <a:bodyPr/>
        <a:lstStyle/>
        <a:p>
          <a:endParaRPr lang="en-IN"/>
        </a:p>
      </dgm:t>
    </dgm:pt>
    <dgm:pt modelId="{914EB009-B4A2-45C8-88FA-C5332C4B2A90}" type="sibTrans" cxnId="{DF63DFC5-0080-4458-9276-CEDF76377824}">
      <dgm:prSet/>
      <dgm:spPr/>
      <dgm:t>
        <a:bodyPr/>
        <a:lstStyle/>
        <a:p>
          <a:endParaRPr lang="en-IN"/>
        </a:p>
      </dgm:t>
    </dgm:pt>
    <dgm:pt modelId="{BF124289-DF6B-45A7-A7F9-08768A2C2082}">
      <dgm:prSet phldrT="[Text]" custT="1"/>
      <dgm:spPr/>
      <dgm:t>
        <a:bodyPr/>
        <a:lstStyle/>
        <a:p>
          <a:r>
            <a:rPr lang="en-IN" sz="1800" dirty="0" smtClean="0">
              <a:latin typeface="Aharoni" pitchFamily="2" charset="-79"/>
              <a:cs typeface="Aharoni" pitchFamily="2" charset="-79"/>
            </a:rPr>
            <a:t>Very High</a:t>
          </a:r>
        </a:p>
      </dgm:t>
    </dgm:pt>
    <dgm:pt modelId="{B113DBEC-DB96-45DD-8106-70AD554E3359}" type="parTrans" cxnId="{CC1A820C-9993-4038-8856-475A71B4ECB0}">
      <dgm:prSet/>
      <dgm:spPr/>
      <dgm:t>
        <a:bodyPr/>
        <a:lstStyle/>
        <a:p>
          <a:endParaRPr lang="en-IN"/>
        </a:p>
      </dgm:t>
    </dgm:pt>
    <dgm:pt modelId="{34FAA7BD-1A2C-49A8-AD46-B8DC87EC87E9}" type="sibTrans" cxnId="{CC1A820C-9993-4038-8856-475A71B4ECB0}">
      <dgm:prSet/>
      <dgm:spPr/>
      <dgm:t>
        <a:bodyPr/>
        <a:lstStyle/>
        <a:p>
          <a:endParaRPr lang="en-IN"/>
        </a:p>
      </dgm:t>
    </dgm:pt>
    <dgm:pt modelId="{1329869F-1355-486C-A4E3-A6A28CE1FD68}">
      <dgm:prSet phldrT="[Text]" custT="1"/>
      <dgm:spPr/>
      <dgm:t>
        <a:bodyPr/>
        <a:lstStyle/>
        <a:p>
          <a:r>
            <a:rPr lang="en-IN" sz="1800" dirty="0" smtClean="0">
              <a:latin typeface="Aharoni" pitchFamily="2" charset="-79"/>
              <a:cs typeface="Aharoni" pitchFamily="2" charset="-79"/>
            </a:rPr>
            <a:t>Extra High</a:t>
          </a:r>
        </a:p>
      </dgm:t>
    </dgm:pt>
    <dgm:pt modelId="{77273683-752C-4D2D-AB49-2123692FFB41}" type="parTrans" cxnId="{EE16AE3A-C361-44C4-96BE-3C2FA2DE0091}">
      <dgm:prSet/>
      <dgm:spPr/>
      <dgm:t>
        <a:bodyPr/>
        <a:lstStyle/>
        <a:p>
          <a:endParaRPr lang="en-IN"/>
        </a:p>
      </dgm:t>
    </dgm:pt>
    <dgm:pt modelId="{8FEB6C58-D5F0-4925-8318-7D74372161CA}" type="sibTrans" cxnId="{EE16AE3A-C361-44C4-96BE-3C2FA2DE0091}">
      <dgm:prSet/>
      <dgm:spPr/>
      <dgm:t>
        <a:bodyPr/>
        <a:lstStyle/>
        <a:p>
          <a:endParaRPr lang="en-IN"/>
        </a:p>
      </dgm:t>
    </dgm:pt>
    <dgm:pt modelId="{49FB5FBF-4273-4926-8FE8-3B61C392F40A}" type="pres">
      <dgm:prSet presAssocID="{58457699-68B1-40B7-9C6C-2AB59F6AA6DC}" presName="Name0" presStyleCnt="0">
        <dgm:presLayoutVars>
          <dgm:dir/>
          <dgm:resizeHandles val="exact"/>
        </dgm:presLayoutVars>
      </dgm:prSet>
      <dgm:spPr/>
      <dgm:t>
        <a:bodyPr/>
        <a:lstStyle/>
        <a:p>
          <a:endParaRPr lang="en-IN"/>
        </a:p>
      </dgm:t>
    </dgm:pt>
    <dgm:pt modelId="{160428FF-7072-4E56-8CB4-5286B9802947}" type="pres">
      <dgm:prSet presAssocID="{3786A3EF-AF20-4962-B4E0-C6A16FC5D358}" presName="Name5" presStyleLbl="vennNode1" presStyleIdx="0" presStyleCnt="6" custLinFactX="-100000" custLinFactNeighborX="-132156" custLinFactNeighborY="7553">
        <dgm:presLayoutVars>
          <dgm:bulletEnabled val="1"/>
        </dgm:presLayoutVars>
      </dgm:prSet>
      <dgm:spPr/>
      <dgm:t>
        <a:bodyPr/>
        <a:lstStyle/>
        <a:p>
          <a:endParaRPr lang="en-IN"/>
        </a:p>
      </dgm:t>
    </dgm:pt>
    <dgm:pt modelId="{1C8B18CB-F853-4DFC-9207-489B3DFE0A86}" type="pres">
      <dgm:prSet presAssocID="{4572895A-A722-48CA-9C06-0D9E3115ED85}" presName="space" presStyleCnt="0"/>
      <dgm:spPr/>
    </dgm:pt>
    <dgm:pt modelId="{E2EFEE73-8195-4794-A21E-5FBFF1C80EDA}" type="pres">
      <dgm:prSet presAssocID="{570B4F06-653B-4BA4-BDA7-5B48931BD3A0}" presName="Name5" presStyleLbl="vennNode1" presStyleIdx="1" presStyleCnt="6" custLinFactX="-65359" custLinFactNeighborX="-100000" custLinFactNeighborY="-14">
        <dgm:presLayoutVars>
          <dgm:bulletEnabled val="1"/>
        </dgm:presLayoutVars>
      </dgm:prSet>
      <dgm:spPr/>
      <dgm:t>
        <a:bodyPr/>
        <a:lstStyle/>
        <a:p>
          <a:endParaRPr lang="en-IN"/>
        </a:p>
      </dgm:t>
    </dgm:pt>
    <dgm:pt modelId="{8FE8CFAC-DC4D-4F67-AEB6-E8D9C1E9B0B1}" type="pres">
      <dgm:prSet presAssocID="{A72AA059-F81F-4499-B3C4-EBC0E8E9167E}" presName="space" presStyleCnt="0"/>
      <dgm:spPr/>
    </dgm:pt>
    <dgm:pt modelId="{1DEE69EF-D5C8-48AA-9FE2-2AA88D3D0417}" type="pres">
      <dgm:prSet presAssocID="{DD21C140-0047-43CF-97A8-13D61DE5E89C}" presName="Name5" presStyleLbl="vennNode1" presStyleIdx="2" presStyleCnt="6" custScaleX="157277" custLinFactX="-24287" custLinFactNeighborX="-100000" custLinFactNeighborY="-14">
        <dgm:presLayoutVars>
          <dgm:bulletEnabled val="1"/>
        </dgm:presLayoutVars>
      </dgm:prSet>
      <dgm:spPr/>
      <dgm:t>
        <a:bodyPr/>
        <a:lstStyle/>
        <a:p>
          <a:endParaRPr lang="en-IN"/>
        </a:p>
      </dgm:t>
    </dgm:pt>
    <dgm:pt modelId="{D14FDEBA-BDD2-459D-BE64-23E2D283A997}" type="pres">
      <dgm:prSet presAssocID="{22DAFCD3-E0C8-4D83-9821-407546043E3D}" presName="space" presStyleCnt="0"/>
      <dgm:spPr/>
    </dgm:pt>
    <dgm:pt modelId="{D71DEFF0-95D5-4315-BF66-B407FD24DF8A}" type="pres">
      <dgm:prSet presAssocID="{B2E2F6C5-303E-4B90-BA89-2B94C3034691}" presName="Name5" presStyleLbl="vennNode1" presStyleIdx="3" presStyleCnt="6" custLinFactNeighborX="13612" custLinFactNeighborY="-14">
        <dgm:presLayoutVars>
          <dgm:bulletEnabled val="1"/>
        </dgm:presLayoutVars>
      </dgm:prSet>
      <dgm:spPr/>
      <dgm:t>
        <a:bodyPr/>
        <a:lstStyle/>
        <a:p>
          <a:endParaRPr lang="en-IN"/>
        </a:p>
      </dgm:t>
    </dgm:pt>
    <dgm:pt modelId="{859C0A2E-57ED-417D-85D3-25C5D9644EC4}" type="pres">
      <dgm:prSet presAssocID="{914EB009-B4A2-45C8-88FA-C5332C4B2A90}" presName="space" presStyleCnt="0"/>
      <dgm:spPr/>
    </dgm:pt>
    <dgm:pt modelId="{240EC7BB-ECDD-4757-BD09-8A2EDCB9077A}" type="pres">
      <dgm:prSet presAssocID="{BF124289-DF6B-45A7-A7F9-08768A2C2082}" presName="Name5" presStyleLbl="vennNode1" presStyleIdx="4" presStyleCnt="6" custLinFactX="31361" custLinFactNeighborX="100000" custLinFactNeighborY="-14">
        <dgm:presLayoutVars>
          <dgm:bulletEnabled val="1"/>
        </dgm:presLayoutVars>
      </dgm:prSet>
      <dgm:spPr/>
      <dgm:t>
        <a:bodyPr/>
        <a:lstStyle/>
        <a:p>
          <a:endParaRPr lang="en-IN"/>
        </a:p>
      </dgm:t>
    </dgm:pt>
    <dgm:pt modelId="{BC3E158C-F943-436C-973A-1833F6BB788D}" type="pres">
      <dgm:prSet presAssocID="{34FAA7BD-1A2C-49A8-AD46-B8DC87EC87E9}" presName="space" presStyleCnt="0"/>
      <dgm:spPr/>
    </dgm:pt>
    <dgm:pt modelId="{529E403B-FBC2-4D22-A199-722CD99A13D1}" type="pres">
      <dgm:prSet presAssocID="{1329869F-1355-486C-A4E3-A6A28CE1FD68}" presName="Name5" presStyleLbl="vennNode1" presStyleIdx="5" presStyleCnt="6" custScaleX="118393" custLinFactX="80000" custLinFactNeighborX="100000" custLinFactNeighborY="-14">
        <dgm:presLayoutVars>
          <dgm:bulletEnabled val="1"/>
        </dgm:presLayoutVars>
      </dgm:prSet>
      <dgm:spPr/>
      <dgm:t>
        <a:bodyPr/>
        <a:lstStyle/>
        <a:p>
          <a:endParaRPr lang="en-IN"/>
        </a:p>
      </dgm:t>
    </dgm:pt>
  </dgm:ptLst>
  <dgm:cxnLst>
    <dgm:cxn modelId="{EE16AE3A-C361-44C4-96BE-3C2FA2DE0091}" srcId="{58457699-68B1-40B7-9C6C-2AB59F6AA6DC}" destId="{1329869F-1355-486C-A4E3-A6A28CE1FD68}" srcOrd="5" destOrd="0" parTransId="{77273683-752C-4D2D-AB49-2123692FFB41}" sibTransId="{8FEB6C58-D5F0-4925-8318-7D74372161CA}"/>
    <dgm:cxn modelId="{57ED0CA0-815F-4999-950E-19FE89F4555D}" type="presOf" srcId="{BF124289-DF6B-45A7-A7F9-08768A2C2082}" destId="{240EC7BB-ECDD-4757-BD09-8A2EDCB9077A}" srcOrd="0" destOrd="0" presId="urn:microsoft.com/office/officeart/2005/8/layout/venn3"/>
    <dgm:cxn modelId="{977331FE-FFBB-4093-AAB1-6E8912B0D9B6}" type="presOf" srcId="{DD21C140-0047-43CF-97A8-13D61DE5E89C}" destId="{1DEE69EF-D5C8-48AA-9FE2-2AA88D3D0417}" srcOrd="0" destOrd="0" presId="urn:microsoft.com/office/officeart/2005/8/layout/venn3"/>
    <dgm:cxn modelId="{9D5A4F7D-C7F6-4A9B-B0DF-09B2781B4BAF}" type="presOf" srcId="{570B4F06-653B-4BA4-BDA7-5B48931BD3A0}" destId="{E2EFEE73-8195-4794-A21E-5FBFF1C80EDA}" srcOrd="0" destOrd="0" presId="urn:microsoft.com/office/officeart/2005/8/layout/venn3"/>
    <dgm:cxn modelId="{CFEF8BB3-5409-4D56-9756-ECD94A3A085D}" type="presOf" srcId="{B2E2F6C5-303E-4B90-BA89-2B94C3034691}" destId="{D71DEFF0-95D5-4315-BF66-B407FD24DF8A}" srcOrd="0" destOrd="0" presId="urn:microsoft.com/office/officeart/2005/8/layout/venn3"/>
    <dgm:cxn modelId="{9787A801-6D56-4964-80AB-C0C45C3A7873}" type="presOf" srcId="{1329869F-1355-486C-A4E3-A6A28CE1FD68}" destId="{529E403B-FBC2-4D22-A199-722CD99A13D1}" srcOrd="0" destOrd="0" presId="urn:microsoft.com/office/officeart/2005/8/layout/venn3"/>
    <dgm:cxn modelId="{CC1A820C-9993-4038-8856-475A71B4ECB0}" srcId="{58457699-68B1-40B7-9C6C-2AB59F6AA6DC}" destId="{BF124289-DF6B-45A7-A7F9-08768A2C2082}" srcOrd="4" destOrd="0" parTransId="{B113DBEC-DB96-45DD-8106-70AD554E3359}" sibTransId="{34FAA7BD-1A2C-49A8-AD46-B8DC87EC87E9}"/>
    <dgm:cxn modelId="{DEDEC7F5-467D-4390-A928-DB8E716F7CAC}" srcId="{58457699-68B1-40B7-9C6C-2AB59F6AA6DC}" destId="{DD21C140-0047-43CF-97A8-13D61DE5E89C}" srcOrd="2" destOrd="0" parTransId="{C70EEFE5-B28B-46F3-A880-EDE7F774C083}" sibTransId="{22DAFCD3-E0C8-4D83-9821-407546043E3D}"/>
    <dgm:cxn modelId="{B9C6ADFE-88F5-4C9A-A6CD-97485C50B80C}" srcId="{58457699-68B1-40B7-9C6C-2AB59F6AA6DC}" destId="{570B4F06-653B-4BA4-BDA7-5B48931BD3A0}" srcOrd="1" destOrd="0" parTransId="{F33F7839-4502-475F-9A60-746123381C26}" sibTransId="{A72AA059-F81F-4499-B3C4-EBC0E8E9167E}"/>
    <dgm:cxn modelId="{30152CD3-FD33-437D-A8DE-494F47C69DC1}" type="presOf" srcId="{3786A3EF-AF20-4962-B4E0-C6A16FC5D358}" destId="{160428FF-7072-4E56-8CB4-5286B9802947}" srcOrd="0" destOrd="0" presId="urn:microsoft.com/office/officeart/2005/8/layout/venn3"/>
    <dgm:cxn modelId="{00CF13EE-3F0C-4882-987F-8D306E55AA2E}" srcId="{58457699-68B1-40B7-9C6C-2AB59F6AA6DC}" destId="{3786A3EF-AF20-4962-B4E0-C6A16FC5D358}" srcOrd="0" destOrd="0" parTransId="{69E5BD9C-F0BC-4EDE-A9B4-BD976EDC7E47}" sibTransId="{4572895A-A722-48CA-9C06-0D9E3115ED85}"/>
    <dgm:cxn modelId="{DF63DFC5-0080-4458-9276-CEDF76377824}" srcId="{58457699-68B1-40B7-9C6C-2AB59F6AA6DC}" destId="{B2E2F6C5-303E-4B90-BA89-2B94C3034691}" srcOrd="3" destOrd="0" parTransId="{E3862282-A22D-4176-A802-D4BB433F7F3E}" sibTransId="{914EB009-B4A2-45C8-88FA-C5332C4B2A90}"/>
    <dgm:cxn modelId="{F3CC51AB-3E69-4AFE-9E60-E0735C8142BD}" type="presOf" srcId="{58457699-68B1-40B7-9C6C-2AB59F6AA6DC}" destId="{49FB5FBF-4273-4926-8FE8-3B61C392F40A}" srcOrd="0" destOrd="0" presId="urn:microsoft.com/office/officeart/2005/8/layout/venn3"/>
    <dgm:cxn modelId="{CA148DF6-8FEB-4EB4-9C61-F2BAEC229ED8}" type="presParOf" srcId="{49FB5FBF-4273-4926-8FE8-3B61C392F40A}" destId="{160428FF-7072-4E56-8CB4-5286B9802947}" srcOrd="0" destOrd="0" presId="urn:microsoft.com/office/officeart/2005/8/layout/venn3"/>
    <dgm:cxn modelId="{75A567CC-A3C7-41D4-B6EB-5B85070CD78B}" type="presParOf" srcId="{49FB5FBF-4273-4926-8FE8-3B61C392F40A}" destId="{1C8B18CB-F853-4DFC-9207-489B3DFE0A86}" srcOrd="1" destOrd="0" presId="urn:microsoft.com/office/officeart/2005/8/layout/venn3"/>
    <dgm:cxn modelId="{F8368556-5E99-4910-B4E2-BB3BE2443DDD}" type="presParOf" srcId="{49FB5FBF-4273-4926-8FE8-3B61C392F40A}" destId="{E2EFEE73-8195-4794-A21E-5FBFF1C80EDA}" srcOrd="2" destOrd="0" presId="urn:microsoft.com/office/officeart/2005/8/layout/venn3"/>
    <dgm:cxn modelId="{D0867721-F191-4A4D-87E4-933122C1339E}" type="presParOf" srcId="{49FB5FBF-4273-4926-8FE8-3B61C392F40A}" destId="{8FE8CFAC-DC4D-4F67-AEB6-E8D9C1E9B0B1}" srcOrd="3" destOrd="0" presId="urn:microsoft.com/office/officeart/2005/8/layout/venn3"/>
    <dgm:cxn modelId="{54F77B68-DEFE-424D-BC31-BB3F9D4FB1FA}" type="presParOf" srcId="{49FB5FBF-4273-4926-8FE8-3B61C392F40A}" destId="{1DEE69EF-D5C8-48AA-9FE2-2AA88D3D0417}" srcOrd="4" destOrd="0" presId="urn:microsoft.com/office/officeart/2005/8/layout/venn3"/>
    <dgm:cxn modelId="{CE1F763B-033C-4D66-B425-BBE8F42837C7}" type="presParOf" srcId="{49FB5FBF-4273-4926-8FE8-3B61C392F40A}" destId="{D14FDEBA-BDD2-459D-BE64-23E2D283A997}" srcOrd="5" destOrd="0" presId="urn:microsoft.com/office/officeart/2005/8/layout/venn3"/>
    <dgm:cxn modelId="{AEA0B774-4368-41B9-88CB-90D84DEC61E2}" type="presParOf" srcId="{49FB5FBF-4273-4926-8FE8-3B61C392F40A}" destId="{D71DEFF0-95D5-4315-BF66-B407FD24DF8A}" srcOrd="6" destOrd="0" presId="urn:microsoft.com/office/officeart/2005/8/layout/venn3"/>
    <dgm:cxn modelId="{AE720021-F939-40F2-B1B4-98C8E8C0FBC7}" type="presParOf" srcId="{49FB5FBF-4273-4926-8FE8-3B61C392F40A}" destId="{859C0A2E-57ED-417D-85D3-25C5D9644EC4}" srcOrd="7" destOrd="0" presId="urn:microsoft.com/office/officeart/2005/8/layout/venn3"/>
    <dgm:cxn modelId="{36F00171-4A57-4FF5-A0DA-521886BE800D}" type="presParOf" srcId="{49FB5FBF-4273-4926-8FE8-3B61C392F40A}" destId="{240EC7BB-ECDD-4757-BD09-8A2EDCB9077A}" srcOrd="8" destOrd="0" presId="urn:microsoft.com/office/officeart/2005/8/layout/venn3"/>
    <dgm:cxn modelId="{7E55B5AB-0BFE-4160-85A0-E6DB4E6327E5}" type="presParOf" srcId="{49FB5FBF-4273-4926-8FE8-3B61C392F40A}" destId="{BC3E158C-F943-436C-973A-1833F6BB788D}" srcOrd="9" destOrd="0" presId="urn:microsoft.com/office/officeart/2005/8/layout/venn3"/>
    <dgm:cxn modelId="{12D84591-C2AE-4436-8C0F-DB201FE99917}" type="presParOf" srcId="{49FB5FBF-4273-4926-8FE8-3B61C392F40A}" destId="{529E403B-FBC2-4D22-A199-722CD99A13D1}" srcOrd="1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02513-CF9B-405B-BD10-D1866691384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0CB9212-C028-41B6-A5F0-02760393B6A9}">
      <dgm:prSet phldrT="[Text]"/>
      <dgm:spPr/>
      <dgm:t>
        <a:bodyPr/>
        <a:lstStyle/>
        <a:p>
          <a:r>
            <a:rPr lang="en-IN" dirty="0" smtClean="0"/>
            <a:t>Product Attributes</a:t>
          </a:r>
          <a:endParaRPr lang="en-IN" dirty="0"/>
        </a:p>
      </dgm:t>
    </dgm:pt>
    <dgm:pt modelId="{D4AA3531-F352-450C-A524-69CD69C5CF9E}" type="parTrans" cxnId="{DFA7FBA3-FCEF-416F-9425-1049935219EA}">
      <dgm:prSet/>
      <dgm:spPr/>
      <dgm:t>
        <a:bodyPr/>
        <a:lstStyle/>
        <a:p>
          <a:endParaRPr lang="en-IN"/>
        </a:p>
      </dgm:t>
    </dgm:pt>
    <dgm:pt modelId="{2BB72254-9203-464C-B12F-792CAAE10A5D}" type="sibTrans" cxnId="{DFA7FBA3-FCEF-416F-9425-1049935219EA}">
      <dgm:prSet/>
      <dgm:spPr/>
      <dgm:t>
        <a:bodyPr/>
        <a:lstStyle/>
        <a:p>
          <a:endParaRPr lang="en-IN"/>
        </a:p>
      </dgm:t>
    </dgm:pt>
    <dgm:pt modelId="{18C5D87F-F808-47A9-84E5-8482581E9726}">
      <dgm:prSet phldrT="[Text]" custT="1"/>
      <dgm:spPr/>
      <dgm:t>
        <a:bodyPr/>
        <a:lstStyle/>
        <a:p>
          <a:r>
            <a:rPr lang="en-IN" sz="1600" dirty="0" smtClean="0"/>
            <a:t>Required Software Reliability (RELY)</a:t>
          </a:r>
          <a:endParaRPr lang="en-IN" sz="1600" dirty="0"/>
        </a:p>
      </dgm:t>
    </dgm:pt>
    <dgm:pt modelId="{52A24F39-FEBD-495B-808A-B633CE9D1164}" type="parTrans" cxnId="{18B1D583-168A-4FFD-9D15-3FE38BF1D44D}">
      <dgm:prSet/>
      <dgm:spPr/>
      <dgm:t>
        <a:bodyPr/>
        <a:lstStyle/>
        <a:p>
          <a:endParaRPr lang="en-IN"/>
        </a:p>
      </dgm:t>
    </dgm:pt>
    <dgm:pt modelId="{06EC0C37-49C8-4D90-9701-8D3844D8C580}" type="sibTrans" cxnId="{18B1D583-168A-4FFD-9D15-3FE38BF1D44D}">
      <dgm:prSet/>
      <dgm:spPr/>
      <dgm:t>
        <a:bodyPr/>
        <a:lstStyle/>
        <a:p>
          <a:endParaRPr lang="en-IN"/>
        </a:p>
      </dgm:t>
    </dgm:pt>
    <dgm:pt modelId="{395DBA95-DE29-4EA0-BA13-B73D3786E7B3}">
      <dgm:prSet phldrT="[Text]"/>
      <dgm:spPr/>
      <dgm:t>
        <a:bodyPr/>
        <a:lstStyle/>
        <a:p>
          <a:r>
            <a:rPr lang="en-IN" dirty="0" smtClean="0"/>
            <a:t>Personnel Attributes</a:t>
          </a:r>
          <a:endParaRPr lang="en-IN" dirty="0"/>
        </a:p>
      </dgm:t>
    </dgm:pt>
    <dgm:pt modelId="{15687568-D153-419C-820A-331262368013}" type="parTrans" cxnId="{291B5696-2C70-479A-9173-7A874CA73D2B}">
      <dgm:prSet/>
      <dgm:spPr/>
      <dgm:t>
        <a:bodyPr/>
        <a:lstStyle/>
        <a:p>
          <a:endParaRPr lang="en-IN"/>
        </a:p>
      </dgm:t>
    </dgm:pt>
    <dgm:pt modelId="{9F56985C-D67B-4C0D-A7F0-E9517641B11E}" type="sibTrans" cxnId="{291B5696-2C70-479A-9173-7A874CA73D2B}">
      <dgm:prSet/>
      <dgm:spPr/>
      <dgm:t>
        <a:bodyPr/>
        <a:lstStyle/>
        <a:p>
          <a:endParaRPr lang="en-IN"/>
        </a:p>
      </dgm:t>
    </dgm:pt>
    <dgm:pt modelId="{CE1EC990-0322-4732-908F-B0DDD389CAEF}">
      <dgm:prSet phldrT="[Text]" custT="1"/>
      <dgm:spPr/>
      <dgm:t>
        <a:bodyPr/>
        <a:lstStyle/>
        <a:p>
          <a:r>
            <a:rPr lang="en-IN" sz="1600" dirty="0" smtClean="0"/>
            <a:t>Analyst Capability (ACAP)</a:t>
          </a:r>
        </a:p>
      </dgm:t>
    </dgm:pt>
    <dgm:pt modelId="{40554874-C094-4934-8533-21F3FA5BA40A}" type="parTrans" cxnId="{C34BAEDE-CA4C-4A6B-9767-D3236E0B1A90}">
      <dgm:prSet/>
      <dgm:spPr/>
      <dgm:t>
        <a:bodyPr/>
        <a:lstStyle/>
        <a:p>
          <a:endParaRPr lang="en-IN"/>
        </a:p>
      </dgm:t>
    </dgm:pt>
    <dgm:pt modelId="{F9417C7B-947F-4A9C-A15E-551F0E8D1E87}" type="sibTrans" cxnId="{C34BAEDE-CA4C-4A6B-9767-D3236E0B1A90}">
      <dgm:prSet/>
      <dgm:spPr/>
      <dgm:t>
        <a:bodyPr/>
        <a:lstStyle/>
        <a:p>
          <a:endParaRPr lang="en-IN"/>
        </a:p>
      </dgm:t>
    </dgm:pt>
    <dgm:pt modelId="{89AFE577-1E0F-45D8-859E-3ADD96C91CE6}">
      <dgm:prSet phldrT="[Text]" custT="1"/>
      <dgm:spPr/>
      <dgm:t>
        <a:bodyPr/>
        <a:lstStyle/>
        <a:p>
          <a:r>
            <a:rPr lang="en-IN" sz="1600" dirty="0" smtClean="0"/>
            <a:t>Application Experience (AEXP)</a:t>
          </a:r>
        </a:p>
      </dgm:t>
    </dgm:pt>
    <dgm:pt modelId="{2BFB0307-FBD1-460C-A8B1-B63B2DF80D58}" type="parTrans" cxnId="{4E8B81BD-F8D6-46F4-8798-D99F1404E832}">
      <dgm:prSet/>
      <dgm:spPr/>
      <dgm:t>
        <a:bodyPr/>
        <a:lstStyle/>
        <a:p>
          <a:endParaRPr lang="en-IN"/>
        </a:p>
      </dgm:t>
    </dgm:pt>
    <dgm:pt modelId="{9A5D80D2-EE07-41AE-B2FF-DB17211C0BF8}" type="sibTrans" cxnId="{4E8B81BD-F8D6-46F4-8798-D99F1404E832}">
      <dgm:prSet/>
      <dgm:spPr/>
      <dgm:t>
        <a:bodyPr/>
        <a:lstStyle/>
        <a:p>
          <a:endParaRPr lang="en-IN"/>
        </a:p>
      </dgm:t>
    </dgm:pt>
    <dgm:pt modelId="{BCCE0130-16FD-4FB4-B934-0FA3AD2CB517}">
      <dgm:prSet phldrT="[Text]" custT="1"/>
      <dgm:spPr/>
      <dgm:t>
        <a:bodyPr/>
        <a:lstStyle/>
        <a:p>
          <a:r>
            <a:rPr lang="en-IN" sz="1600" dirty="0" smtClean="0"/>
            <a:t>Database Size (DATA)</a:t>
          </a:r>
          <a:endParaRPr lang="en-IN" sz="1600" dirty="0"/>
        </a:p>
      </dgm:t>
    </dgm:pt>
    <dgm:pt modelId="{12EE452E-DB1C-4633-8E4A-519DB3DF52CD}" type="parTrans" cxnId="{E89604D8-3ED1-4E3F-B7EC-FC88ADB9DF3E}">
      <dgm:prSet/>
      <dgm:spPr/>
      <dgm:t>
        <a:bodyPr/>
        <a:lstStyle/>
        <a:p>
          <a:endParaRPr lang="en-IN"/>
        </a:p>
      </dgm:t>
    </dgm:pt>
    <dgm:pt modelId="{9522F149-F89E-4A19-BFBA-1502EC427ECF}" type="sibTrans" cxnId="{E89604D8-3ED1-4E3F-B7EC-FC88ADB9DF3E}">
      <dgm:prSet/>
      <dgm:spPr/>
      <dgm:t>
        <a:bodyPr/>
        <a:lstStyle/>
        <a:p>
          <a:endParaRPr lang="en-IN"/>
        </a:p>
      </dgm:t>
    </dgm:pt>
    <dgm:pt modelId="{8DEBAC19-760B-4651-9114-77A5475CD82B}">
      <dgm:prSet phldrT="[Text]"/>
      <dgm:spPr/>
      <dgm:t>
        <a:bodyPr/>
        <a:lstStyle/>
        <a:p>
          <a:r>
            <a:rPr lang="en-IN" dirty="0" smtClean="0"/>
            <a:t>Project Attributes</a:t>
          </a:r>
          <a:endParaRPr lang="en-IN" dirty="0"/>
        </a:p>
      </dgm:t>
    </dgm:pt>
    <dgm:pt modelId="{8C8F59B5-9A74-4486-9E29-39230575F84D}" type="parTrans" cxnId="{24DBF50B-D37D-492B-9167-A7CCB1707EE2}">
      <dgm:prSet/>
      <dgm:spPr/>
      <dgm:t>
        <a:bodyPr/>
        <a:lstStyle/>
        <a:p>
          <a:endParaRPr lang="en-IN"/>
        </a:p>
      </dgm:t>
    </dgm:pt>
    <dgm:pt modelId="{B46536C7-7BA1-4BE3-BBEF-237DC0DFF27F}" type="sibTrans" cxnId="{24DBF50B-D37D-492B-9167-A7CCB1707EE2}">
      <dgm:prSet/>
      <dgm:spPr/>
      <dgm:t>
        <a:bodyPr/>
        <a:lstStyle/>
        <a:p>
          <a:endParaRPr lang="en-IN"/>
        </a:p>
      </dgm:t>
    </dgm:pt>
    <dgm:pt modelId="{A31E8E3F-1CB9-4460-9FA3-05C4FFCBA841}">
      <dgm:prSet phldrT="[Text]" custT="1"/>
      <dgm:spPr/>
      <dgm:t>
        <a:bodyPr/>
        <a:lstStyle/>
        <a:p>
          <a:r>
            <a:rPr lang="en-IN" sz="1600" dirty="0" smtClean="0"/>
            <a:t>Modern programming practices (MODP)</a:t>
          </a:r>
        </a:p>
      </dgm:t>
    </dgm:pt>
    <dgm:pt modelId="{34B9F407-60EF-472F-A3B2-27BAB018E848}" type="parTrans" cxnId="{79591879-BC3A-4230-AAB2-B44A417A750D}">
      <dgm:prSet/>
      <dgm:spPr/>
      <dgm:t>
        <a:bodyPr/>
        <a:lstStyle/>
        <a:p>
          <a:endParaRPr lang="en-IN"/>
        </a:p>
      </dgm:t>
    </dgm:pt>
    <dgm:pt modelId="{D2524732-DB96-4FBD-94D7-3149126769DE}" type="sibTrans" cxnId="{79591879-BC3A-4230-AAB2-B44A417A750D}">
      <dgm:prSet/>
      <dgm:spPr/>
      <dgm:t>
        <a:bodyPr/>
        <a:lstStyle/>
        <a:p>
          <a:endParaRPr lang="en-IN"/>
        </a:p>
      </dgm:t>
    </dgm:pt>
    <dgm:pt modelId="{B8CF8A01-B0B2-4107-B71A-357B3021498E}">
      <dgm:prSet phldrT="[Text]" custT="1"/>
      <dgm:spPr/>
      <dgm:t>
        <a:bodyPr/>
        <a:lstStyle/>
        <a:p>
          <a:r>
            <a:rPr lang="en-IN" sz="1600" dirty="0" smtClean="0"/>
            <a:t>Use of Software tools (TOOL)</a:t>
          </a:r>
        </a:p>
      </dgm:t>
    </dgm:pt>
    <dgm:pt modelId="{DD2E8DC9-8441-4C40-816C-BC4975301B14}" type="parTrans" cxnId="{646DF6E4-F127-4F57-91D4-76675B1064F2}">
      <dgm:prSet/>
      <dgm:spPr/>
      <dgm:t>
        <a:bodyPr/>
        <a:lstStyle/>
        <a:p>
          <a:endParaRPr lang="en-IN"/>
        </a:p>
      </dgm:t>
    </dgm:pt>
    <dgm:pt modelId="{B2335BBD-EAA3-4687-B770-96E4678562AF}" type="sibTrans" cxnId="{646DF6E4-F127-4F57-91D4-76675B1064F2}">
      <dgm:prSet/>
      <dgm:spPr/>
      <dgm:t>
        <a:bodyPr/>
        <a:lstStyle/>
        <a:p>
          <a:endParaRPr lang="en-IN"/>
        </a:p>
      </dgm:t>
    </dgm:pt>
    <dgm:pt modelId="{A8A43B89-8FFE-4312-9383-298A8CAE0DD7}">
      <dgm:prSet phldrT="[Text]" custT="1"/>
      <dgm:spPr/>
      <dgm:t>
        <a:bodyPr/>
        <a:lstStyle/>
        <a:p>
          <a:r>
            <a:rPr lang="en-IN" sz="1600" dirty="0" smtClean="0"/>
            <a:t>Computer turnaround time (TURN)</a:t>
          </a:r>
        </a:p>
      </dgm:t>
    </dgm:pt>
    <dgm:pt modelId="{9A1D308A-54D0-4493-B6E8-B41CAEEB3CA0}" type="sibTrans" cxnId="{3595D4BC-30B9-4780-A922-357482A13AA8}">
      <dgm:prSet/>
      <dgm:spPr/>
      <dgm:t>
        <a:bodyPr/>
        <a:lstStyle/>
        <a:p>
          <a:endParaRPr lang="en-IN"/>
        </a:p>
      </dgm:t>
    </dgm:pt>
    <dgm:pt modelId="{358019BD-7F89-493A-9CF5-4E45799651EB}" type="parTrans" cxnId="{3595D4BC-30B9-4780-A922-357482A13AA8}">
      <dgm:prSet/>
      <dgm:spPr/>
      <dgm:t>
        <a:bodyPr/>
        <a:lstStyle/>
        <a:p>
          <a:endParaRPr lang="en-IN"/>
        </a:p>
      </dgm:t>
    </dgm:pt>
    <dgm:pt modelId="{F8FC08A8-9A00-4FBB-BF3C-D53A17B92D12}">
      <dgm:prSet phldrT="[Text]" custT="1"/>
      <dgm:spPr/>
      <dgm:t>
        <a:bodyPr/>
        <a:lstStyle/>
        <a:p>
          <a:r>
            <a:rPr lang="en-IN" sz="1600" dirty="0" smtClean="0"/>
            <a:t>Execution Time Constraint (TIME)</a:t>
          </a:r>
        </a:p>
      </dgm:t>
    </dgm:pt>
    <dgm:pt modelId="{9FD86A40-6C1D-45C9-8503-2194AF12E43C}" type="sibTrans" cxnId="{C1FF72C9-8D4A-45B6-99B7-F11352EF5810}">
      <dgm:prSet/>
      <dgm:spPr/>
      <dgm:t>
        <a:bodyPr/>
        <a:lstStyle/>
        <a:p>
          <a:endParaRPr lang="en-IN"/>
        </a:p>
      </dgm:t>
    </dgm:pt>
    <dgm:pt modelId="{5488DCD8-CA05-4EEB-990F-0D612E826044}" type="parTrans" cxnId="{C1FF72C9-8D4A-45B6-99B7-F11352EF5810}">
      <dgm:prSet/>
      <dgm:spPr/>
      <dgm:t>
        <a:bodyPr/>
        <a:lstStyle/>
        <a:p>
          <a:endParaRPr lang="en-IN"/>
        </a:p>
      </dgm:t>
    </dgm:pt>
    <dgm:pt modelId="{541AEF38-768B-4C49-B302-C6776CDB2409}">
      <dgm:prSet phldrT="[Text]"/>
      <dgm:spPr/>
      <dgm:t>
        <a:bodyPr/>
        <a:lstStyle/>
        <a:p>
          <a:r>
            <a:rPr lang="en-IN" dirty="0" smtClean="0"/>
            <a:t>Computer Attributes</a:t>
          </a:r>
          <a:endParaRPr lang="en-IN" dirty="0"/>
        </a:p>
      </dgm:t>
    </dgm:pt>
    <dgm:pt modelId="{27A1FE55-F4D1-480E-A06C-21EC60516924}" type="sibTrans" cxnId="{10D65F1F-7096-40E7-9CC0-3BD14CA44371}">
      <dgm:prSet/>
      <dgm:spPr/>
      <dgm:t>
        <a:bodyPr/>
        <a:lstStyle/>
        <a:p>
          <a:endParaRPr lang="en-IN"/>
        </a:p>
      </dgm:t>
    </dgm:pt>
    <dgm:pt modelId="{5A89CEA7-6267-4C89-BBEE-8F5C7DD89256}" type="parTrans" cxnId="{10D65F1F-7096-40E7-9CC0-3BD14CA44371}">
      <dgm:prSet/>
      <dgm:spPr/>
      <dgm:t>
        <a:bodyPr/>
        <a:lstStyle/>
        <a:p>
          <a:endParaRPr lang="en-IN"/>
        </a:p>
      </dgm:t>
    </dgm:pt>
    <dgm:pt modelId="{0CD191BA-7A79-4C77-86F8-757F222B6151}">
      <dgm:prSet phldrT="[Text]" custT="1"/>
      <dgm:spPr/>
      <dgm:t>
        <a:bodyPr/>
        <a:lstStyle/>
        <a:p>
          <a:r>
            <a:rPr lang="en-IN" sz="1600" dirty="0" smtClean="0"/>
            <a:t>Product Complexity (CPLX)</a:t>
          </a:r>
          <a:endParaRPr lang="en-IN" sz="1600" dirty="0"/>
        </a:p>
      </dgm:t>
    </dgm:pt>
    <dgm:pt modelId="{26925B1D-CA7A-4D58-B779-ACB26699E09E}" type="parTrans" cxnId="{C28B48A7-0C54-4167-95A9-151741CE2629}">
      <dgm:prSet/>
      <dgm:spPr/>
      <dgm:t>
        <a:bodyPr/>
        <a:lstStyle/>
        <a:p>
          <a:endParaRPr lang="en-IN"/>
        </a:p>
      </dgm:t>
    </dgm:pt>
    <dgm:pt modelId="{CA766623-3046-4C03-8D48-343A3FB2218F}" type="sibTrans" cxnId="{C28B48A7-0C54-4167-95A9-151741CE2629}">
      <dgm:prSet/>
      <dgm:spPr/>
      <dgm:t>
        <a:bodyPr/>
        <a:lstStyle/>
        <a:p>
          <a:endParaRPr lang="en-IN"/>
        </a:p>
      </dgm:t>
    </dgm:pt>
    <dgm:pt modelId="{DB926C88-DBC4-4C2F-9301-B8D2B2A01A22}">
      <dgm:prSet phldrT="[Text]" custT="1"/>
      <dgm:spPr/>
      <dgm:t>
        <a:bodyPr/>
        <a:lstStyle/>
        <a:p>
          <a:r>
            <a:rPr lang="en-IN" sz="1600" dirty="0" smtClean="0"/>
            <a:t>Main Storage constraint (STOR)</a:t>
          </a:r>
        </a:p>
      </dgm:t>
    </dgm:pt>
    <dgm:pt modelId="{3C4C9B09-046C-48BD-956F-29FAC8464533}" type="parTrans" cxnId="{306219BF-6E40-43A3-968B-C7C506289467}">
      <dgm:prSet/>
      <dgm:spPr/>
      <dgm:t>
        <a:bodyPr/>
        <a:lstStyle/>
        <a:p>
          <a:endParaRPr lang="en-IN"/>
        </a:p>
      </dgm:t>
    </dgm:pt>
    <dgm:pt modelId="{1E22819E-1611-47AC-9F98-F549E238CA5C}" type="sibTrans" cxnId="{306219BF-6E40-43A3-968B-C7C506289467}">
      <dgm:prSet/>
      <dgm:spPr/>
      <dgm:t>
        <a:bodyPr/>
        <a:lstStyle/>
        <a:p>
          <a:endParaRPr lang="en-IN"/>
        </a:p>
      </dgm:t>
    </dgm:pt>
    <dgm:pt modelId="{F8B7F9BE-C9AF-46C2-9518-D05CE36467CE}">
      <dgm:prSet phldrT="[Text]" custT="1"/>
      <dgm:spPr/>
      <dgm:t>
        <a:bodyPr/>
        <a:lstStyle/>
        <a:p>
          <a:r>
            <a:rPr lang="en-IN" sz="1600" dirty="0" smtClean="0"/>
            <a:t>Virtual Machine volatility (VIRT)</a:t>
          </a:r>
        </a:p>
      </dgm:t>
    </dgm:pt>
    <dgm:pt modelId="{6EC21AB8-739C-4ACA-92A5-B7ECFCF5BE46}" type="parTrans" cxnId="{2883772F-C2B5-497E-8D27-8F450508C0EA}">
      <dgm:prSet/>
      <dgm:spPr/>
      <dgm:t>
        <a:bodyPr/>
        <a:lstStyle/>
        <a:p>
          <a:endParaRPr lang="en-IN"/>
        </a:p>
      </dgm:t>
    </dgm:pt>
    <dgm:pt modelId="{A3D79F09-1ED1-497E-BB93-EF35E58EFF1E}" type="sibTrans" cxnId="{2883772F-C2B5-497E-8D27-8F450508C0EA}">
      <dgm:prSet/>
      <dgm:spPr/>
      <dgm:t>
        <a:bodyPr/>
        <a:lstStyle/>
        <a:p>
          <a:endParaRPr lang="en-IN"/>
        </a:p>
      </dgm:t>
    </dgm:pt>
    <dgm:pt modelId="{D21D4BBF-9129-40E9-BAC1-62A3D0A62595}">
      <dgm:prSet phldrT="[Text]" custT="1"/>
      <dgm:spPr/>
      <dgm:t>
        <a:bodyPr/>
        <a:lstStyle/>
        <a:p>
          <a:r>
            <a:rPr lang="en-IN" sz="1600" dirty="0" smtClean="0"/>
            <a:t>Programmer Capability (PCAP)</a:t>
          </a:r>
        </a:p>
      </dgm:t>
    </dgm:pt>
    <dgm:pt modelId="{83AE3561-C71A-4ACE-AF8F-F8276B542982}" type="parTrans" cxnId="{4284E4D8-B868-41A4-A8BA-C4B0B76AEC51}">
      <dgm:prSet/>
      <dgm:spPr/>
      <dgm:t>
        <a:bodyPr/>
        <a:lstStyle/>
        <a:p>
          <a:endParaRPr lang="en-IN"/>
        </a:p>
      </dgm:t>
    </dgm:pt>
    <dgm:pt modelId="{0353B7D6-C4B9-49AE-8A24-D418ECC11249}" type="sibTrans" cxnId="{4284E4D8-B868-41A4-A8BA-C4B0B76AEC51}">
      <dgm:prSet/>
      <dgm:spPr/>
      <dgm:t>
        <a:bodyPr/>
        <a:lstStyle/>
        <a:p>
          <a:endParaRPr lang="en-IN"/>
        </a:p>
      </dgm:t>
    </dgm:pt>
    <dgm:pt modelId="{FA8B94B5-9018-4BB9-A998-0971CA854C5A}">
      <dgm:prSet phldrT="[Text]" custT="1"/>
      <dgm:spPr/>
      <dgm:t>
        <a:bodyPr/>
        <a:lstStyle/>
        <a:p>
          <a:r>
            <a:rPr lang="en-IN" sz="1600" dirty="0" smtClean="0"/>
            <a:t>Virtual Machine Experience (VEXP)</a:t>
          </a:r>
        </a:p>
      </dgm:t>
    </dgm:pt>
    <dgm:pt modelId="{62B0DBFE-8DF7-4681-AABD-4646980C4A2E}" type="parTrans" cxnId="{E6BF6F59-B716-4920-938F-A77FEE5C0B99}">
      <dgm:prSet/>
      <dgm:spPr/>
      <dgm:t>
        <a:bodyPr/>
        <a:lstStyle/>
        <a:p>
          <a:endParaRPr lang="en-IN"/>
        </a:p>
      </dgm:t>
    </dgm:pt>
    <dgm:pt modelId="{B7155F5B-1BD3-43CD-87F0-7DAC3CB94A70}" type="sibTrans" cxnId="{E6BF6F59-B716-4920-938F-A77FEE5C0B99}">
      <dgm:prSet/>
      <dgm:spPr/>
      <dgm:t>
        <a:bodyPr/>
        <a:lstStyle/>
        <a:p>
          <a:endParaRPr lang="en-IN"/>
        </a:p>
      </dgm:t>
    </dgm:pt>
    <dgm:pt modelId="{0902C063-5142-4CDE-B652-31BC387412E8}">
      <dgm:prSet phldrT="[Text]" custT="1"/>
      <dgm:spPr/>
      <dgm:t>
        <a:bodyPr/>
        <a:lstStyle/>
        <a:p>
          <a:r>
            <a:rPr lang="en-IN" sz="1600" dirty="0" smtClean="0"/>
            <a:t>Programming language Experience (LEXP)</a:t>
          </a:r>
        </a:p>
      </dgm:t>
    </dgm:pt>
    <dgm:pt modelId="{476E4A97-CDC0-432E-87F2-F306F2B5EDC7}" type="parTrans" cxnId="{BF861527-8DBB-4E03-B94C-482A32B99C94}">
      <dgm:prSet/>
      <dgm:spPr/>
      <dgm:t>
        <a:bodyPr/>
        <a:lstStyle/>
        <a:p>
          <a:endParaRPr lang="en-IN"/>
        </a:p>
      </dgm:t>
    </dgm:pt>
    <dgm:pt modelId="{13BB3A46-EE53-4204-9974-1BBFEF0C936A}" type="sibTrans" cxnId="{BF861527-8DBB-4E03-B94C-482A32B99C94}">
      <dgm:prSet/>
      <dgm:spPr/>
      <dgm:t>
        <a:bodyPr/>
        <a:lstStyle/>
        <a:p>
          <a:endParaRPr lang="en-IN"/>
        </a:p>
      </dgm:t>
    </dgm:pt>
    <dgm:pt modelId="{A4FD3562-E3D1-4644-B0E0-4F3BAC42E38E}">
      <dgm:prSet phldrT="[Text]" custT="1"/>
      <dgm:spPr/>
      <dgm:t>
        <a:bodyPr/>
        <a:lstStyle/>
        <a:p>
          <a:r>
            <a:rPr lang="en-IN" sz="1600" dirty="0" smtClean="0"/>
            <a:t>Required development schedule (SCED)</a:t>
          </a:r>
        </a:p>
      </dgm:t>
    </dgm:pt>
    <dgm:pt modelId="{AD6E545E-6326-4FC1-842B-B07D99DCBED5}" type="parTrans" cxnId="{8E43733D-7128-4166-A855-0AA3BDB926F8}">
      <dgm:prSet/>
      <dgm:spPr/>
    </dgm:pt>
    <dgm:pt modelId="{FC37AD8B-60BF-4FF8-AEDB-C584447F14F4}" type="sibTrans" cxnId="{8E43733D-7128-4166-A855-0AA3BDB926F8}">
      <dgm:prSet/>
      <dgm:spPr/>
    </dgm:pt>
    <dgm:pt modelId="{F8DFE5B2-C47E-4C70-A3C7-91C04DE6A32F}" type="pres">
      <dgm:prSet presAssocID="{14D02513-CF9B-405B-BD10-D18666913840}" presName="Name0" presStyleCnt="0">
        <dgm:presLayoutVars>
          <dgm:dir/>
          <dgm:animLvl val="lvl"/>
          <dgm:resizeHandles val="exact"/>
        </dgm:presLayoutVars>
      </dgm:prSet>
      <dgm:spPr/>
      <dgm:t>
        <a:bodyPr/>
        <a:lstStyle/>
        <a:p>
          <a:endParaRPr lang="en-IN"/>
        </a:p>
      </dgm:t>
    </dgm:pt>
    <dgm:pt modelId="{8A19B893-DDF0-4279-A9AC-006CC8F37251}" type="pres">
      <dgm:prSet presAssocID="{50CB9212-C028-41B6-A5F0-02760393B6A9}" presName="linNode" presStyleCnt="0"/>
      <dgm:spPr/>
    </dgm:pt>
    <dgm:pt modelId="{CE8F5E1C-6DB3-43DE-9AEC-08A4A931AB6A}" type="pres">
      <dgm:prSet presAssocID="{50CB9212-C028-41B6-A5F0-02760393B6A9}" presName="parentText" presStyleLbl="node1" presStyleIdx="0" presStyleCnt="4" custScaleX="86303" custScaleY="86043" custLinFactNeighborX="845" custLinFactNeighborY="2239">
        <dgm:presLayoutVars>
          <dgm:chMax val="1"/>
          <dgm:bulletEnabled val="1"/>
        </dgm:presLayoutVars>
      </dgm:prSet>
      <dgm:spPr/>
      <dgm:t>
        <a:bodyPr/>
        <a:lstStyle/>
        <a:p>
          <a:endParaRPr lang="en-IN"/>
        </a:p>
      </dgm:t>
    </dgm:pt>
    <dgm:pt modelId="{FE1CB78E-0B88-45B5-BDE7-1B79EAD0D185}" type="pres">
      <dgm:prSet presAssocID="{50CB9212-C028-41B6-A5F0-02760393B6A9}" presName="descendantText" presStyleLbl="alignAccFollowNode1" presStyleIdx="0" presStyleCnt="4" custLinFactNeighborX="1502" custLinFactNeighborY="2799">
        <dgm:presLayoutVars>
          <dgm:bulletEnabled val="1"/>
        </dgm:presLayoutVars>
      </dgm:prSet>
      <dgm:spPr/>
      <dgm:t>
        <a:bodyPr/>
        <a:lstStyle/>
        <a:p>
          <a:endParaRPr lang="en-IN"/>
        </a:p>
      </dgm:t>
    </dgm:pt>
    <dgm:pt modelId="{4C45571C-0B7F-426A-AEA1-98C9EEAE4B2B}" type="pres">
      <dgm:prSet presAssocID="{2BB72254-9203-464C-B12F-792CAAE10A5D}" presName="sp" presStyleCnt="0"/>
      <dgm:spPr/>
    </dgm:pt>
    <dgm:pt modelId="{1B101723-2DE8-43B5-89EC-425378246F6F}" type="pres">
      <dgm:prSet presAssocID="{541AEF38-768B-4C49-B302-C6776CDB2409}" presName="linNode" presStyleCnt="0"/>
      <dgm:spPr/>
    </dgm:pt>
    <dgm:pt modelId="{57F7546F-0735-4859-A86A-9627CE4C8737}" type="pres">
      <dgm:prSet presAssocID="{541AEF38-768B-4C49-B302-C6776CDB2409}" presName="parentText" presStyleLbl="node1" presStyleIdx="1" presStyleCnt="4" custScaleX="89766">
        <dgm:presLayoutVars>
          <dgm:chMax val="1"/>
          <dgm:bulletEnabled val="1"/>
        </dgm:presLayoutVars>
      </dgm:prSet>
      <dgm:spPr/>
      <dgm:t>
        <a:bodyPr/>
        <a:lstStyle/>
        <a:p>
          <a:endParaRPr lang="en-IN"/>
        </a:p>
      </dgm:t>
    </dgm:pt>
    <dgm:pt modelId="{B13930A7-A7D2-4E95-9BCA-6B0279277DED}" type="pres">
      <dgm:prSet presAssocID="{541AEF38-768B-4C49-B302-C6776CDB2409}" presName="descendantText" presStyleLbl="alignAccFollowNode1" presStyleIdx="1" presStyleCnt="4" custLinFactNeighborX="-229" custLinFactNeighborY="1127">
        <dgm:presLayoutVars>
          <dgm:bulletEnabled val="1"/>
        </dgm:presLayoutVars>
      </dgm:prSet>
      <dgm:spPr/>
      <dgm:t>
        <a:bodyPr/>
        <a:lstStyle/>
        <a:p>
          <a:endParaRPr lang="en-IN"/>
        </a:p>
      </dgm:t>
    </dgm:pt>
    <dgm:pt modelId="{AA173A2D-A48D-4A33-BB98-499F9B6C5217}" type="pres">
      <dgm:prSet presAssocID="{27A1FE55-F4D1-480E-A06C-21EC60516924}" presName="sp" presStyleCnt="0"/>
      <dgm:spPr/>
    </dgm:pt>
    <dgm:pt modelId="{D82F1F41-0591-4ADF-A127-27ACCA9A4D1B}" type="pres">
      <dgm:prSet presAssocID="{395DBA95-DE29-4EA0-BA13-B73D3786E7B3}" presName="linNode" presStyleCnt="0"/>
      <dgm:spPr/>
    </dgm:pt>
    <dgm:pt modelId="{279DDA6D-1D59-4ACA-AA69-5EE5B6BD06E0}" type="pres">
      <dgm:prSet presAssocID="{395DBA95-DE29-4EA0-BA13-B73D3786E7B3}" presName="parentText" presStyleLbl="node1" presStyleIdx="2" presStyleCnt="4" custScaleX="89308" custScaleY="109668">
        <dgm:presLayoutVars>
          <dgm:chMax val="1"/>
          <dgm:bulletEnabled val="1"/>
        </dgm:presLayoutVars>
      </dgm:prSet>
      <dgm:spPr/>
      <dgm:t>
        <a:bodyPr/>
        <a:lstStyle/>
        <a:p>
          <a:endParaRPr lang="en-IN"/>
        </a:p>
      </dgm:t>
    </dgm:pt>
    <dgm:pt modelId="{6385F139-9000-428D-AF6C-7C2DB347D229}" type="pres">
      <dgm:prSet presAssocID="{395DBA95-DE29-4EA0-BA13-B73D3786E7B3}" presName="descendantText" presStyleLbl="alignAccFollowNode1" presStyleIdx="2" presStyleCnt="4" custScaleY="120651" custLinFactNeighborX="316" custLinFactNeighborY="0">
        <dgm:presLayoutVars>
          <dgm:bulletEnabled val="1"/>
        </dgm:presLayoutVars>
      </dgm:prSet>
      <dgm:spPr/>
      <dgm:t>
        <a:bodyPr/>
        <a:lstStyle/>
        <a:p>
          <a:endParaRPr lang="en-IN"/>
        </a:p>
      </dgm:t>
    </dgm:pt>
    <dgm:pt modelId="{5A602D99-CCE5-4AF9-9373-C446006C0ABA}" type="pres">
      <dgm:prSet presAssocID="{9F56985C-D67B-4C0D-A7F0-E9517641B11E}" presName="sp" presStyleCnt="0"/>
      <dgm:spPr/>
    </dgm:pt>
    <dgm:pt modelId="{EEDCCB3A-1E6A-4FCA-BE9C-642AED27FC9D}" type="pres">
      <dgm:prSet presAssocID="{8DEBAC19-760B-4651-9114-77A5475CD82B}" presName="linNode" presStyleCnt="0"/>
      <dgm:spPr/>
    </dgm:pt>
    <dgm:pt modelId="{2C87CC42-D3BF-4C00-AE99-6991F56FC454}" type="pres">
      <dgm:prSet presAssocID="{8DEBAC19-760B-4651-9114-77A5475CD82B}" presName="parentText" presStyleLbl="node1" presStyleIdx="3" presStyleCnt="4" custScaleX="86303" custLinFactNeighborX="845" custLinFactNeighborY="2239">
        <dgm:presLayoutVars>
          <dgm:chMax val="1"/>
          <dgm:bulletEnabled val="1"/>
        </dgm:presLayoutVars>
      </dgm:prSet>
      <dgm:spPr/>
      <dgm:t>
        <a:bodyPr/>
        <a:lstStyle/>
        <a:p>
          <a:endParaRPr lang="en-IN"/>
        </a:p>
      </dgm:t>
    </dgm:pt>
    <dgm:pt modelId="{464DF130-7ACD-4C24-BBDB-612C3943A33A}" type="pres">
      <dgm:prSet presAssocID="{8DEBAC19-760B-4651-9114-77A5475CD82B}" presName="descendantText" presStyleLbl="alignAccFollowNode1" presStyleIdx="3" presStyleCnt="4" custLinFactNeighborX="1502" custLinFactNeighborY="2799">
        <dgm:presLayoutVars>
          <dgm:bulletEnabled val="1"/>
        </dgm:presLayoutVars>
      </dgm:prSet>
      <dgm:spPr/>
      <dgm:t>
        <a:bodyPr/>
        <a:lstStyle/>
        <a:p>
          <a:endParaRPr lang="en-IN"/>
        </a:p>
      </dgm:t>
    </dgm:pt>
  </dgm:ptLst>
  <dgm:cxnLst>
    <dgm:cxn modelId="{B653C026-0410-44E2-BB9B-431356BC5E58}" type="presOf" srcId="{CE1EC990-0322-4732-908F-B0DDD389CAEF}" destId="{6385F139-9000-428D-AF6C-7C2DB347D229}" srcOrd="0" destOrd="0" presId="urn:microsoft.com/office/officeart/2005/8/layout/vList5"/>
    <dgm:cxn modelId="{10D65F1F-7096-40E7-9CC0-3BD14CA44371}" srcId="{14D02513-CF9B-405B-BD10-D18666913840}" destId="{541AEF38-768B-4C49-B302-C6776CDB2409}" srcOrd="1" destOrd="0" parTransId="{5A89CEA7-6267-4C89-BBEE-8F5C7DD89256}" sibTransId="{27A1FE55-F4D1-480E-A06C-21EC60516924}"/>
    <dgm:cxn modelId="{CBFBD10C-DA5B-43E9-BE16-8872092BADE6}" type="presOf" srcId="{0902C063-5142-4CDE-B652-31BC387412E8}" destId="{6385F139-9000-428D-AF6C-7C2DB347D229}" srcOrd="0" destOrd="4" presId="urn:microsoft.com/office/officeart/2005/8/layout/vList5"/>
    <dgm:cxn modelId="{306219BF-6E40-43A3-968B-C7C506289467}" srcId="{541AEF38-768B-4C49-B302-C6776CDB2409}" destId="{DB926C88-DBC4-4C2F-9301-B8D2B2A01A22}" srcOrd="1" destOrd="0" parTransId="{3C4C9B09-046C-48BD-956F-29FAC8464533}" sibTransId="{1E22819E-1611-47AC-9F98-F549E238CA5C}"/>
    <dgm:cxn modelId="{24DBF50B-D37D-492B-9167-A7CCB1707EE2}" srcId="{14D02513-CF9B-405B-BD10-D18666913840}" destId="{8DEBAC19-760B-4651-9114-77A5475CD82B}" srcOrd="3" destOrd="0" parTransId="{8C8F59B5-9A74-4486-9E29-39230575F84D}" sibTransId="{B46536C7-7BA1-4BE3-BBEF-237DC0DFF27F}"/>
    <dgm:cxn modelId="{0BA6CA3E-34F9-4C83-BA09-8ADE284D7FDF}" type="presOf" srcId="{14D02513-CF9B-405B-BD10-D18666913840}" destId="{F8DFE5B2-C47E-4C70-A3C7-91C04DE6A32F}" srcOrd="0" destOrd="0" presId="urn:microsoft.com/office/officeart/2005/8/layout/vList5"/>
    <dgm:cxn modelId="{487BDFDF-6B36-4201-B1F9-C70B874E720D}" type="presOf" srcId="{0CD191BA-7A79-4C77-86F8-757F222B6151}" destId="{FE1CB78E-0B88-45B5-BDE7-1B79EAD0D185}" srcOrd="0" destOrd="2" presId="urn:microsoft.com/office/officeart/2005/8/layout/vList5"/>
    <dgm:cxn modelId="{C73A1216-F872-486A-9E39-DC8F55E5A9FC}" type="presOf" srcId="{B8CF8A01-B0B2-4107-B71A-357B3021498E}" destId="{464DF130-7ACD-4C24-BBDB-612C3943A33A}" srcOrd="0" destOrd="1" presId="urn:microsoft.com/office/officeart/2005/8/layout/vList5"/>
    <dgm:cxn modelId="{0938B588-5086-4C7C-AA6B-09CC0516F464}" type="presOf" srcId="{DB926C88-DBC4-4C2F-9301-B8D2B2A01A22}" destId="{B13930A7-A7D2-4E95-9BCA-6B0279277DED}" srcOrd="0" destOrd="1" presId="urn:microsoft.com/office/officeart/2005/8/layout/vList5"/>
    <dgm:cxn modelId="{C1FF72C9-8D4A-45B6-99B7-F11352EF5810}" srcId="{541AEF38-768B-4C49-B302-C6776CDB2409}" destId="{F8FC08A8-9A00-4FBB-BF3C-D53A17B92D12}" srcOrd="0" destOrd="0" parTransId="{5488DCD8-CA05-4EEB-990F-0D612E826044}" sibTransId="{9FD86A40-6C1D-45C9-8503-2194AF12E43C}"/>
    <dgm:cxn modelId="{C28B48A7-0C54-4167-95A9-151741CE2629}" srcId="{50CB9212-C028-41B6-A5F0-02760393B6A9}" destId="{0CD191BA-7A79-4C77-86F8-757F222B6151}" srcOrd="2" destOrd="0" parTransId="{26925B1D-CA7A-4D58-B779-ACB26699E09E}" sibTransId="{CA766623-3046-4C03-8D48-343A3FB2218F}"/>
    <dgm:cxn modelId="{D8CE24A8-884A-4C92-B5DD-D77103C71A66}" type="presOf" srcId="{89AFE577-1E0F-45D8-859E-3ADD96C91CE6}" destId="{6385F139-9000-428D-AF6C-7C2DB347D229}" srcOrd="0" destOrd="1" presId="urn:microsoft.com/office/officeart/2005/8/layout/vList5"/>
    <dgm:cxn modelId="{E89604D8-3ED1-4E3F-B7EC-FC88ADB9DF3E}" srcId="{50CB9212-C028-41B6-A5F0-02760393B6A9}" destId="{BCCE0130-16FD-4FB4-B934-0FA3AD2CB517}" srcOrd="1" destOrd="0" parTransId="{12EE452E-DB1C-4633-8E4A-519DB3DF52CD}" sibTransId="{9522F149-F89E-4A19-BFBA-1502EC427ECF}"/>
    <dgm:cxn modelId="{8E43733D-7128-4166-A855-0AA3BDB926F8}" srcId="{8DEBAC19-760B-4651-9114-77A5475CD82B}" destId="{A4FD3562-E3D1-4644-B0E0-4F3BAC42E38E}" srcOrd="2" destOrd="0" parTransId="{AD6E545E-6326-4FC1-842B-B07D99DCBED5}" sibTransId="{FC37AD8B-60BF-4FF8-AEDB-C584447F14F4}"/>
    <dgm:cxn modelId="{AA774385-CEA0-4B86-8FA4-96E87ACF5720}" type="presOf" srcId="{D21D4BBF-9129-40E9-BAC1-62A3D0A62595}" destId="{6385F139-9000-428D-AF6C-7C2DB347D229}" srcOrd="0" destOrd="2" presId="urn:microsoft.com/office/officeart/2005/8/layout/vList5"/>
    <dgm:cxn modelId="{5CE1866E-388C-40FB-B40D-3341CDC4623E}" type="presOf" srcId="{50CB9212-C028-41B6-A5F0-02760393B6A9}" destId="{CE8F5E1C-6DB3-43DE-9AEC-08A4A931AB6A}" srcOrd="0" destOrd="0" presId="urn:microsoft.com/office/officeart/2005/8/layout/vList5"/>
    <dgm:cxn modelId="{4E8B81BD-F8D6-46F4-8798-D99F1404E832}" srcId="{395DBA95-DE29-4EA0-BA13-B73D3786E7B3}" destId="{89AFE577-1E0F-45D8-859E-3ADD96C91CE6}" srcOrd="1" destOrd="0" parTransId="{2BFB0307-FBD1-460C-A8B1-B63B2DF80D58}" sibTransId="{9A5D80D2-EE07-41AE-B2FF-DB17211C0BF8}"/>
    <dgm:cxn modelId="{E6BF6F59-B716-4920-938F-A77FEE5C0B99}" srcId="{395DBA95-DE29-4EA0-BA13-B73D3786E7B3}" destId="{FA8B94B5-9018-4BB9-A998-0971CA854C5A}" srcOrd="3" destOrd="0" parTransId="{62B0DBFE-8DF7-4681-AABD-4646980C4A2E}" sibTransId="{B7155F5B-1BD3-43CD-87F0-7DAC3CB94A70}"/>
    <dgm:cxn modelId="{7C303BF2-B6B2-4999-A4A0-425B5D67B9FA}" type="presOf" srcId="{A8A43B89-8FFE-4312-9383-298A8CAE0DD7}" destId="{B13930A7-A7D2-4E95-9BCA-6B0279277DED}" srcOrd="0" destOrd="3" presId="urn:microsoft.com/office/officeart/2005/8/layout/vList5"/>
    <dgm:cxn modelId="{646DF6E4-F127-4F57-91D4-76675B1064F2}" srcId="{8DEBAC19-760B-4651-9114-77A5475CD82B}" destId="{B8CF8A01-B0B2-4107-B71A-357B3021498E}" srcOrd="1" destOrd="0" parTransId="{DD2E8DC9-8441-4C40-816C-BC4975301B14}" sibTransId="{B2335BBD-EAA3-4687-B770-96E4678562AF}"/>
    <dgm:cxn modelId="{ADFDF5DE-58FA-430E-AF0B-3B76ABF44002}" type="presOf" srcId="{8DEBAC19-760B-4651-9114-77A5475CD82B}" destId="{2C87CC42-D3BF-4C00-AE99-6991F56FC454}" srcOrd="0" destOrd="0" presId="urn:microsoft.com/office/officeart/2005/8/layout/vList5"/>
    <dgm:cxn modelId="{DFA7FBA3-FCEF-416F-9425-1049935219EA}" srcId="{14D02513-CF9B-405B-BD10-D18666913840}" destId="{50CB9212-C028-41B6-A5F0-02760393B6A9}" srcOrd="0" destOrd="0" parTransId="{D4AA3531-F352-450C-A524-69CD69C5CF9E}" sibTransId="{2BB72254-9203-464C-B12F-792CAAE10A5D}"/>
    <dgm:cxn modelId="{4284E4D8-B868-41A4-A8BA-C4B0B76AEC51}" srcId="{395DBA95-DE29-4EA0-BA13-B73D3786E7B3}" destId="{D21D4BBF-9129-40E9-BAC1-62A3D0A62595}" srcOrd="2" destOrd="0" parTransId="{83AE3561-C71A-4ACE-AF8F-F8276B542982}" sibTransId="{0353B7D6-C4B9-49AE-8A24-D418ECC11249}"/>
    <dgm:cxn modelId="{3595D4BC-30B9-4780-A922-357482A13AA8}" srcId="{541AEF38-768B-4C49-B302-C6776CDB2409}" destId="{A8A43B89-8FFE-4312-9383-298A8CAE0DD7}" srcOrd="3" destOrd="0" parTransId="{358019BD-7F89-493A-9CF5-4E45799651EB}" sibTransId="{9A1D308A-54D0-4493-B6E8-B41CAEEB3CA0}"/>
    <dgm:cxn modelId="{23D1347B-BD73-43ED-918A-FD17056759C0}" type="presOf" srcId="{A31E8E3F-1CB9-4460-9FA3-05C4FFCBA841}" destId="{464DF130-7ACD-4C24-BBDB-612C3943A33A}" srcOrd="0" destOrd="0" presId="urn:microsoft.com/office/officeart/2005/8/layout/vList5"/>
    <dgm:cxn modelId="{2A54B438-9001-4508-BD0F-A65E76A3B056}" type="presOf" srcId="{541AEF38-768B-4C49-B302-C6776CDB2409}" destId="{57F7546F-0735-4859-A86A-9627CE4C8737}" srcOrd="0" destOrd="0" presId="urn:microsoft.com/office/officeart/2005/8/layout/vList5"/>
    <dgm:cxn modelId="{CD269C0D-B317-4B05-8378-C9C765278B66}" type="presOf" srcId="{18C5D87F-F808-47A9-84E5-8482581E9726}" destId="{FE1CB78E-0B88-45B5-BDE7-1B79EAD0D185}" srcOrd="0" destOrd="0" presId="urn:microsoft.com/office/officeart/2005/8/layout/vList5"/>
    <dgm:cxn modelId="{A883396A-B436-4E0C-960A-AA01236F6447}" type="presOf" srcId="{395DBA95-DE29-4EA0-BA13-B73D3786E7B3}" destId="{279DDA6D-1D59-4ACA-AA69-5EE5B6BD06E0}" srcOrd="0" destOrd="0" presId="urn:microsoft.com/office/officeart/2005/8/layout/vList5"/>
    <dgm:cxn modelId="{BBB4ABCC-E68B-4CF0-8402-97C5DFA2BC60}" type="presOf" srcId="{BCCE0130-16FD-4FB4-B934-0FA3AD2CB517}" destId="{FE1CB78E-0B88-45B5-BDE7-1B79EAD0D185}" srcOrd="0" destOrd="1" presId="urn:microsoft.com/office/officeart/2005/8/layout/vList5"/>
    <dgm:cxn modelId="{555B2F4C-ECF0-4B36-B8EC-283B08CC2C1D}" type="presOf" srcId="{FA8B94B5-9018-4BB9-A998-0971CA854C5A}" destId="{6385F139-9000-428D-AF6C-7C2DB347D229}" srcOrd="0" destOrd="3" presId="urn:microsoft.com/office/officeart/2005/8/layout/vList5"/>
    <dgm:cxn modelId="{291B5696-2C70-479A-9173-7A874CA73D2B}" srcId="{14D02513-CF9B-405B-BD10-D18666913840}" destId="{395DBA95-DE29-4EA0-BA13-B73D3786E7B3}" srcOrd="2" destOrd="0" parTransId="{15687568-D153-419C-820A-331262368013}" sibTransId="{9F56985C-D67B-4C0D-A7F0-E9517641B11E}"/>
    <dgm:cxn modelId="{79591879-BC3A-4230-AAB2-B44A417A750D}" srcId="{8DEBAC19-760B-4651-9114-77A5475CD82B}" destId="{A31E8E3F-1CB9-4460-9FA3-05C4FFCBA841}" srcOrd="0" destOrd="0" parTransId="{34B9F407-60EF-472F-A3B2-27BAB018E848}" sibTransId="{D2524732-DB96-4FBD-94D7-3149126769DE}"/>
    <dgm:cxn modelId="{2A3EDD4E-5777-40A0-963A-E88BF1365619}" type="presOf" srcId="{F8B7F9BE-C9AF-46C2-9518-D05CE36467CE}" destId="{B13930A7-A7D2-4E95-9BCA-6B0279277DED}" srcOrd="0" destOrd="2" presId="urn:microsoft.com/office/officeart/2005/8/layout/vList5"/>
    <dgm:cxn modelId="{46D2D34A-0713-4159-BA2B-22DF746A18DB}" type="presOf" srcId="{F8FC08A8-9A00-4FBB-BF3C-D53A17B92D12}" destId="{B13930A7-A7D2-4E95-9BCA-6B0279277DED}" srcOrd="0" destOrd="0" presId="urn:microsoft.com/office/officeart/2005/8/layout/vList5"/>
    <dgm:cxn modelId="{45185A8E-EF00-41ED-BCE8-09745E7A3DBE}" type="presOf" srcId="{A4FD3562-E3D1-4644-B0E0-4F3BAC42E38E}" destId="{464DF130-7ACD-4C24-BBDB-612C3943A33A}" srcOrd="0" destOrd="2" presId="urn:microsoft.com/office/officeart/2005/8/layout/vList5"/>
    <dgm:cxn modelId="{18B1D583-168A-4FFD-9D15-3FE38BF1D44D}" srcId="{50CB9212-C028-41B6-A5F0-02760393B6A9}" destId="{18C5D87F-F808-47A9-84E5-8482581E9726}" srcOrd="0" destOrd="0" parTransId="{52A24F39-FEBD-495B-808A-B633CE9D1164}" sibTransId="{06EC0C37-49C8-4D90-9701-8D3844D8C580}"/>
    <dgm:cxn modelId="{2883772F-C2B5-497E-8D27-8F450508C0EA}" srcId="{541AEF38-768B-4C49-B302-C6776CDB2409}" destId="{F8B7F9BE-C9AF-46C2-9518-D05CE36467CE}" srcOrd="2" destOrd="0" parTransId="{6EC21AB8-739C-4ACA-92A5-B7ECFCF5BE46}" sibTransId="{A3D79F09-1ED1-497E-BB93-EF35E58EFF1E}"/>
    <dgm:cxn modelId="{BF861527-8DBB-4E03-B94C-482A32B99C94}" srcId="{395DBA95-DE29-4EA0-BA13-B73D3786E7B3}" destId="{0902C063-5142-4CDE-B652-31BC387412E8}" srcOrd="4" destOrd="0" parTransId="{476E4A97-CDC0-432E-87F2-F306F2B5EDC7}" sibTransId="{13BB3A46-EE53-4204-9974-1BBFEF0C936A}"/>
    <dgm:cxn modelId="{C34BAEDE-CA4C-4A6B-9767-D3236E0B1A90}" srcId="{395DBA95-DE29-4EA0-BA13-B73D3786E7B3}" destId="{CE1EC990-0322-4732-908F-B0DDD389CAEF}" srcOrd="0" destOrd="0" parTransId="{40554874-C094-4934-8533-21F3FA5BA40A}" sibTransId="{F9417C7B-947F-4A9C-A15E-551F0E8D1E87}"/>
    <dgm:cxn modelId="{F1A7FE52-A665-4984-BBEF-42BAEF76EA7A}" type="presParOf" srcId="{F8DFE5B2-C47E-4C70-A3C7-91C04DE6A32F}" destId="{8A19B893-DDF0-4279-A9AC-006CC8F37251}" srcOrd="0" destOrd="0" presId="urn:microsoft.com/office/officeart/2005/8/layout/vList5"/>
    <dgm:cxn modelId="{9EB725D0-E4E2-49DF-A926-174A50DF4407}" type="presParOf" srcId="{8A19B893-DDF0-4279-A9AC-006CC8F37251}" destId="{CE8F5E1C-6DB3-43DE-9AEC-08A4A931AB6A}" srcOrd="0" destOrd="0" presId="urn:microsoft.com/office/officeart/2005/8/layout/vList5"/>
    <dgm:cxn modelId="{7D01029A-9D03-4809-B1BC-340418395E02}" type="presParOf" srcId="{8A19B893-DDF0-4279-A9AC-006CC8F37251}" destId="{FE1CB78E-0B88-45B5-BDE7-1B79EAD0D185}" srcOrd="1" destOrd="0" presId="urn:microsoft.com/office/officeart/2005/8/layout/vList5"/>
    <dgm:cxn modelId="{C604B8AF-3226-4E93-8E11-3B539DD3395A}" type="presParOf" srcId="{F8DFE5B2-C47E-4C70-A3C7-91C04DE6A32F}" destId="{4C45571C-0B7F-426A-AEA1-98C9EEAE4B2B}" srcOrd="1" destOrd="0" presId="urn:microsoft.com/office/officeart/2005/8/layout/vList5"/>
    <dgm:cxn modelId="{7C1310BA-45FA-434C-AF11-0A44D8E7D68A}" type="presParOf" srcId="{F8DFE5B2-C47E-4C70-A3C7-91C04DE6A32F}" destId="{1B101723-2DE8-43B5-89EC-425378246F6F}" srcOrd="2" destOrd="0" presId="urn:microsoft.com/office/officeart/2005/8/layout/vList5"/>
    <dgm:cxn modelId="{B4CBD40D-AAD5-41E3-94D9-1A25431CBE53}" type="presParOf" srcId="{1B101723-2DE8-43B5-89EC-425378246F6F}" destId="{57F7546F-0735-4859-A86A-9627CE4C8737}" srcOrd="0" destOrd="0" presId="urn:microsoft.com/office/officeart/2005/8/layout/vList5"/>
    <dgm:cxn modelId="{FD7C7CD9-067E-4589-A95A-06175E60FBBE}" type="presParOf" srcId="{1B101723-2DE8-43B5-89EC-425378246F6F}" destId="{B13930A7-A7D2-4E95-9BCA-6B0279277DED}" srcOrd="1" destOrd="0" presId="urn:microsoft.com/office/officeart/2005/8/layout/vList5"/>
    <dgm:cxn modelId="{3A021258-3F78-4A85-9971-8788ABA30800}" type="presParOf" srcId="{F8DFE5B2-C47E-4C70-A3C7-91C04DE6A32F}" destId="{AA173A2D-A48D-4A33-BB98-499F9B6C5217}" srcOrd="3" destOrd="0" presId="urn:microsoft.com/office/officeart/2005/8/layout/vList5"/>
    <dgm:cxn modelId="{1853910E-F9FD-426D-8A68-5662B563B616}" type="presParOf" srcId="{F8DFE5B2-C47E-4C70-A3C7-91C04DE6A32F}" destId="{D82F1F41-0591-4ADF-A127-27ACCA9A4D1B}" srcOrd="4" destOrd="0" presId="urn:microsoft.com/office/officeart/2005/8/layout/vList5"/>
    <dgm:cxn modelId="{CD4D7E0F-F7E4-4D80-8E12-D1F776D8A283}" type="presParOf" srcId="{D82F1F41-0591-4ADF-A127-27ACCA9A4D1B}" destId="{279DDA6D-1D59-4ACA-AA69-5EE5B6BD06E0}" srcOrd="0" destOrd="0" presId="urn:microsoft.com/office/officeart/2005/8/layout/vList5"/>
    <dgm:cxn modelId="{F9D3FCDB-5AD8-499C-B63F-943E97BF898C}" type="presParOf" srcId="{D82F1F41-0591-4ADF-A127-27ACCA9A4D1B}" destId="{6385F139-9000-428D-AF6C-7C2DB347D229}" srcOrd="1" destOrd="0" presId="urn:microsoft.com/office/officeart/2005/8/layout/vList5"/>
    <dgm:cxn modelId="{503AA806-30AB-4578-BF17-F91F715825BC}" type="presParOf" srcId="{F8DFE5B2-C47E-4C70-A3C7-91C04DE6A32F}" destId="{5A602D99-CCE5-4AF9-9373-C446006C0ABA}" srcOrd="5" destOrd="0" presId="urn:microsoft.com/office/officeart/2005/8/layout/vList5"/>
    <dgm:cxn modelId="{F9C0B754-20A7-4EF7-B2F4-2FA25D936F6E}" type="presParOf" srcId="{F8DFE5B2-C47E-4C70-A3C7-91C04DE6A32F}" destId="{EEDCCB3A-1E6A-4FCA-BE9C-642AED27FC9D}" srcOrd="6" destOrd="0" presId="urn:microsoft.com/office/officeart/2005/8/layout/vList5"/>
    <dgm:cxn modelId="{7669762F-9B19-40E8-9339-7E773D61FD7B}" type="presParOf" srcId="{EEDCCB3A-1E6A-4FCA-BE9C-642AED27FC9D}" destId="{2C87CC42-D3BF-4C00-AE99-6991F56FC454}" srcOrd="0" destOrd="0" presId="urn:microsoft.com/office/officeart/2005/8/layout/vList5"/>
    <dgm:cxn modelId="{7794FFC8-F34D-41DF-8C80-2DE11A71EEBB}" type="presParOf" srcId="{EEDCCB3A-1E6A-4FCA-BE9C-642AED27FC9D}" destId="{464DF130-7ACD-4C24-BBDB-612C3943A33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428FF-7072-4E56-8CB4-5286B9802947}">
      <dsp:nvSpPr>
        <dsp:cNvPr id="0" name=""/>
        <dsp:cNvSpPr/>
      </dsp:nvSpPr>
      <dsp:spPr>
        <a:xfrm>
          <a:off x="72007" y="273"/>
          <a:ext cx="951606" cy="951606"/>
        </a:xfrm>
        <a:prstGeom prst="ellipse">
          <a:avLst/>
        </a:prstGeom>
        <a:gradFill rotWithShape="0">
          <a:gsLst>
            <a:gs pos="0">
              <a:schemeClr val="accent2">
                <a:shade val="80000"/>
                <a:alpha val="50000"/>
                <a:hueOff val="0"/>
                <a:satOff val="0"/>
                <a:lumOff val="0"/>
                <a:alphaOff val="0"/>
                <a:tint val="50000"/>
                <a:satMod val="300000"/>
              </a:schemeClr>
            </a:gs>
            <a:gs pos="35000">
              <a:schemeClr val="accent2">
                <a:shade val="80000"/>
                <a:alpha val="50000"/>
                <a:hueOff val="0"/>
                <a:satOff val="0"/>
                <a:lumOff val="0"/>
                <a:alphaOff val="0"/>
                <a:tint val="37000"/>
                <a:satMod val="300000"/>
              </a:schemeClr>
            </a:gs>
            <a:gs pos="100000">
              <a:schemeClr val="accent2">
                <a:shade val="80000"/>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Very Low</a:t>
          </a:r>
          <a:endParaRPr lang="en-IN" sz="1800" kern="1200" dirty="0">
            <a:latin typeface="Aharoni" pitchFamily="2" charset="-79"/>
            <a:cs typeface="Aharoni" pitchFamily="2" charset="-79"/>
          </a:endParaRPr>
        </a:p>
      </dsp:txBody>
      <dsp:txXfrm>
        <a:off x="211366" y="139632"/>
        <a:ext cx="672888" cy="672888"/>
      </dsp:txXfrm>
    </dsp:sp>
    <dsp:sp modelId="{E2EFEE73-8195-4794-A21E-5FBFF1C80EDA}">
      <dsp:nvSpPr>
        <dsp:cNvPr id="0" name=""/>
        <dsp:cNvSpPr/>
      </dsp:nvSpPr>
      <dsp:spPr>
        <a:xfrm>
          <a:off x="1224138" y="3"/>
          <a:ext cx="951606" cy="951606"/>
        </a:xfrm>
        <a:prstGeom prst="ellipse">
          <a:avLst/>
        </a:prstGeom>
        <a:gradFill rotWithShape="0">
          <a:gsLst>
            <a:gs pos="0">
              <a:schemeClr val="accent2">
                <a:shade val="80000"/>
                <a:alpha val="50000"/>
                <a:hueOff val="-7"/>
                <a:satOff val="906"/>
                <a:lumOff val="1034"/>
                <a:alphaOff val="-6000"/>
                <a:tint val="50000"/>
                <a:satMod val="300000"/>
              </a:schemeClr>
            </a:gs>
            <a:gs pos="35000">
              <a:schemeClr val="accent2">
                <a:shade val="80000"/>
                <a:alpha val="50000"/>
                <a:hueOff val="-7"/>
                <a:satOff val="906"/>
                <a:lumOff val="1034"/>
                <a:alphaOff val="-6000"/>
                <a:tint val="37000"/>
                <a:satMod val="300000"/>
              </a:schemeClr>
            </a:gs>
            <a:gs pos="100000">
              <a:schemeClr val="accent2">
                <a:shade val="80000"/>
                <a:alpha val="50000"/>
                <a:hueOff val="-7"/>
                <a:satOff val="906"/>
                <a:lumOff val="1034"/>
                <a:alphaOff val="-6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Low</a:t>
          </a:r>
        </a:p>
      </dsp:txBody>
      <dsp:txXfrm>
        <a:off x="1363497" y="139362"/>
        <a:ext cx="672888" cy="672888"/>
      </dsp:txXfrm>
    </dsp:sp>
    <dsp:sp modelId="{1DEE69EF-D5C8-48AA-9FE2-2AA88D3D0417}">
      <dsp:nvSpPr>
        <dsp:cNvPr id="0" name=""/>
        <dsp:cNvSpPr/>
      </dsp:nvSpPr>
      <dsp:spPr>
        <a:xfrm>
          <a:off x="2376267" y="3"/>
          <a:ext cx="1496658" cy="951606"/>
        </a:xfrm>
        <a:prstGeom prst="ellipse">
          <a:avLst/>
        </a:prstGeom>
        <a:gradFill rotWithShape="0">
          <a:gsLst>
            <a:gs pos="0">
              <a:schemeClr val="accent2">
                <a:shade val="80000"/>
                <a:alpha val="50000"/>
                <a:hueOff val="-15"/>
                <a:satOff val="1812"/>
                <a:lumOff val="2068"/>
                <a:alphaOff val="-12000"/>
                <a:tint val="50000"/>
                <a:satMod val="300000"/>
              </a:schemeClr>
            </a:gs>
            <a:gs pos="35000">
              <a:schemeClr val="accent2">
                <a:shade val="80000"/>
                <a:alpha val="50000"/>
                <a:hueOff val="-15"/>
                <a:satOff val="1812"/>
                <a:lumOff val="2068"/>
                <a:alphaOff val="-12000"/>
                <a:tint val="37000"/>
                <a:satMod val="300000"/>
              </a:schemeClr>
            </a:gs>
            <a:gs pos="100000">
              <a:schemeClr val="accent2">
                <a:shade val="80000"/>
                <a:alpha val="50000"/>
                <a:hueOff val="-15"/>
                <a:satOff val="1812"/>
                <a:lumOff val="2068"/>
                <a:alphaOff val="-12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Nominal</a:t>
          </a:r>
          <a:endParaRPr lang="en-IN" sz="1200" kern="1200" dirty="0"/>
        </a:p>
      </dsp:txBody>
      <dsp:txXfrm>
        <a:off x="2595447" y="139362"/>
        <a:ext cx="1058298" cy="672888"/>
      </dsp:txXfrm>
    </dsp:sp>
    <dsp:sp modelId="{D71DEFF0-95D5-4315-BF66-B407FD24DF8A}">
      <dsp:nvSpPr>
        <dsp:cNvPr id="0" name=""/>
        <dsp:cNvSpPr/>
      </dsp:nvSpPr>
      <dsp:spPr>
        <a:xfrm>
          <a:off x="4129949" y="3"/>
          <a:ext cx="951606" cy="951606"/>
        </a:xfrm>
        <a:prstGeom prst="ellipse">
          <a:avLst/>
        </a:prstGeom>
        <a:gradFill rotWithShape="0">
          <a:gsLst>
            <a:gs pos="0">
              <a:schemeClr val="accent2">
                <a:shade val="80000"/>
                <a:alpha val="50000"/>
                <a:hueOff val="-22"/>
                <a:satOff val="2717"/>
                <a:lumOff val="3103"/>
                <a:alphaOff val="-18000"/>
                <a:tint val="50000"/>
                <a:satMod val="300000"/>
              </a:schemeClr>
            </a:gs>
            <a:gs pos="35000">
              <a:schemeClr val="accent2">
                <a:shade val="80000"/>
                <a:alpha val="50000"/>
                <a:hueOff val="-22"/>
                <a:satOff val="2717"/>
                <a:lumOff val="3103"/>
                <a:alphaOff val="-18000"/>
                <a:tint val="37000"/>
                <a:satMod val="300000"/>
              </a:schemeClr>
            </a:gs>
            <a:gs pos="100000">
              <a:schemeClr val="accent2">
                <a:shade val="80000"/>
                <a:alpha val="50000"/>
                <a:hueOff val="-22"/>
                <a:satOff val="2717"/>
                <a:lumOff val="3103"/>
                <a:alphaOff val="-18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High</a:t>
          </a:r>
        </a:p>
      </dsp:txBody>
      <dsp:txXfrm>
        <a:off x="4269308" y="139362"/>
        <a:ext cx="672888" cy="672888"/>
      </dsp:txXfrm>
    </dsp:sp>
    <dsp:sp modelId="{240EC7BB-ECDD-4757-BD09-8A2EDCB9077A}">
      <dsp:nvSpPr>
        <dsp:cNvPr id="0" name=""/>
        <dsp:cNvSpPr/>
      </dsp:nvSpPr>
      <dsp:spPr>
        <a:xfrm>
          <a:off x="5354082" y="3"/>
          <a:ext cx="951606" cy="951606"/>
        </a:xfrm>
        <a:prstGeom prst="ellipse">
          <a:avLst/>
        </a:prstGeom>
        <a:gradFill rotWithShape="0">
          <a:gsLst>
            <a:gs pos="0">
              <a:schemeClr val="accent2">
                <a:shade val="80000"/>
                <a:alpha val="50000"/>
                <a:hueOff val="-30"/>
                <a:satOff val="3623"/>
                <a:lumOff val="4137"/>
                <a:alphaOff val="-24000"/>
                <a:tint val="50000"/>
                <a:satMod val="300000"/>
              </a:schemeClr>
            </a:gs>
            <a:gs pos="35000">
              <a:schemeClr val="accent2">
                <a:shade val="80000"/>
                <a:alpha val="50000"/>
                <a:hueOff val="-30"/>
                <a:satOff val="3623"/>
                <a:lumOff val="4137"/>
                <a:alphaOff val="-24000"/>
                <a:tint val="37000"/>
                <a:satMod val="300000"/>
              </a:schemeClr>
            </a:gs>
            <a:gs pos="100000">
              <a:schemeClr val="accent2">
                <a:shade val="80000"/>
                <a:alpha val="50000"/>
                <a:hueOff val="-30"/>
                <a:satOff val="3623"/>
                <a:lumOff val="4137"/>
                <a:alphaOff val="-24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Very High</a:t>
          </a:r>
        </a:p>
      </dsp:txBody>
      <dsp:txXfrm>
        <a:off x="5493441" y="139362"/>
        <a:ext cx="672888" cy="672888"/>
      </dsp:txXfrm>
    </dsp:sp>
    <dsp:sp modelId="{529E403B-FBC2-4D22-A199-722CD99A13D1}">
      <dsp:nvSpPr>
        <dsp:cNvPr id="0" name=""/>
        <dsp:cNvSpPr/>
      </dsp:nvSpPr>
      <dsp:spPr>
        <a:xfrm>
          <a:off x="6578219" y="3"/>
          <a:ext cx="1126635" cy="951606"/>
        </a:xfrm>
        <a:prstGeom prst="ellipse">
          <a:avLst/>
        </a:prstGeom>
        <a:gradFill rotWithShape="0">
          <a:gsLst>
            <a:gs pos="0">
              <a:schemeClr val="accent2">
                <a:shade val="80000"/>
                <a:alpha val="50000"/>
                <a:hueOff val="-37"/>
                <a:satOff val="4529"/>
                <a:lumOff val="5171"/>
                <a:alphaOff val="-30000"/>
                <a:tint val="50000"/>
                <a:satMod val="300000"/>
              </a:schemeClr>
            </a:gs>
            <a:gs pos="35000">
              <a:schemeClr val="accent2">
                <a:shade val="80000"/>
                <a:alpha val="50000"/>
                <a:hueOff val="-37"/>
                <a:satOff val="4529"/>
                <a:lumOff val="5171"/>
                <a:alphaOff val="-30000"/>
                <a:tint val="37000"/>
                <a:satMod val="300000"/>
              </a:schemeClr>
            </a:gs>
            <a:gs pos="100000">
              <a:schemeClr val="accent2">
                <a:shade val="80000"/>
                <a:alpha val="50000"/>
                <a:hueOff val="-37"/>
                <a:satOff val="4529"/>
                <a:lumOff val="5171"/>
                <a:alphaOff val="-30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Extra High</a:t>
          </a:r>
        </a:p>
      </dsp:txBody>
      <dsp:txXfrm>
        <a:off x="6743211" y="139362"/>
        <a:ext cx="796651" cy="672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B78E-0B88-45B5-BDE7-1B79EAD0D185}">
      <dsp:nvSpPr>
        <dsp:cNvPr id="0" name=""/>
        <dsp:cNvSpPr/>
      </dsp:nvSpPr>
      <dsp:spPr>
        <a:xfrm rot="5400000">
          <a:off x="4591756" y="-1906253"/>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Required Software Reliability (RELY)</a:t>
          </a:r>
          <a:endParaRPr lang="en-IN" sz="1600" kern="1200" dirty="0"/>
        </a:p>
        <a:p>
          <a:pPr marL="171450" lvl="1" indent="-171450" algn="l" defTabSz="711200">
            <a:lnSpc>
              <a:spcPct val="90000"/>
            </a:lnSpc>
            <a:spcBef>
              <a:spcPct val="0"/>
            </a:spcBef>
            <a:spcAft>
              <a:spcPct val="15000"/>
            </a:spcAft>
            <a:buChar char="••"/>
          </a:pPr>
          <a:r>
            <a:rPr lang="en-IN" sz="1600" kern="1200" dirty="0" smtClean="0"/>
            <a:t>Database Size (DATA)</a:t>
          </a:r>
          <a:endParaRPr lang="en-IN" sz="1600" kern="1200" dirty="0"/>
        </a:p>
        <a:p>
          <a:pPr marL="171450" lvl="1" indent="-171450" algn="l" defTabSz="711200">
            <a:lnSpc>
              <a:spcPct val="90000"/>
            </a:lnSpc>
            <a:spcBef>
              <a:spcPct val="0"/>
            </a:spcBef>
            <a:spcAft>
              <a:spcPct val="15000"/>
            </a:spcAft>
            <a:buChar char="••"/>
          </a:pPr>
          <a:r>
            <a:rPr lang="en-IN" sz="1600" kern="1200" dirty="0" smtClean="0"/>
            <a:t>Product Complexity (CPLX)</a:t>
          </a:r>
          <a:endParaRPr lang="en-IN" sz="1600" kern="1200" dirty="0"/>
        </a:p>
      </dsp:txBody>
      <dsp:txXfrm rot="-5400000">
        <a:off x="2615550" y="121290"/>
        <a:ext cx="4952716" cy="948966"/>
      </dsp:txXfrm>
    </dsp:sp>
    <dsp:sp modelId="{CE8F5E1C-6DB3-43DE-9AEC-08A4A931AB6A}">
      <dsp:nvSpPr>
        <dsp:cNvPr id="0" name=""/>
        <dsp:cNvSpPr/>
      </dsp:nvSpPr>
      <dsp:spPr>
        <a:xfrm>
          <a:off x="186316" y="30231"/>
          <a:ext cx="2429239" cy="11310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Product Attributes</a:t>
          </a:r>
          <a:endParaRPr lang="en-IN" sz="3200" kern="1200" dirty="0"/>
        </a:p>
      </dsp:txBody>
      <dsp:txXfrm>
        <a:off x="241531" y="85446"/>
        <a:ext cx="2318809" cy="1020648"/>
      </dsp:txXfrm>
    </dsp:sp>
    <dsp:sp modelId="{B13930A7-A7D2-4E95-9BCA-6B0279277DED}">
      <dsp:nvSpPr>
        <dsp:cNvPr id="0" name=""/>
        <dsp:cNvSpPr/>
      </dsp:nvSpPr>
      <dsp:spPr>
        <a:xfrm rot="5400000">
          <a:off x="4640508" y="-635295"/>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Execution Time Constraint (TIME)</a:t>
          </a:r>
        </a:p>
        <a:p>
          <a:pPr marL="171450" lvl="1" indent="-171450" algn="l" defTabSz="711200">
            <a:lnSpc>
              <a:spcPct val="90000"/>
            </a:lnSpc>
            <a:spcBef>
              <a:spcPct val="0"/>
            </a:spcBef>
            <a:spcAft>
              <a:spcPct val="15000"/>
            </a:spcAft>
            <a:buChar char="••"/>
          </a:pPr>
          <a:r>
            <a:rPr lang="en-IN" sz="1600" kern="1200" dirty="0" smtClean="0"/>
            <a:t>Main Storage constraint (STOR)</a:t>
          </a:r>
        </a:p>
        <a:p>
          <a:pPr marL="171450" lvl="1" indent="-171450" algn="l" defTabSz="711200">
            <a:lnSpc>
              <a:spcPct val="90000"/>
            </a:lnSpc>
            <a:spcBef>
              <a:spcPct val="0"/>
            </a:spcBef>
            <a:spcAft>
              <a:spcPct val="15000"/>
            </a:spcAft>
            <a:buChar char="••"/>
          </a:pPr>
          <a:r>
            <a:rPr lang="en-IN" sz="1600" kern="1200" dirty="0" smtClean="0"/>
            <a:t>Virtual Machine volatility (VIRT)</a:t>
          </a:r>
        </a:p>
        <a:p>
          <a:pPr marL="171450" lvl="1" indent="-171450" algn="l" defTabSz="711200">
            <a:lnSpc>
              <a:spcPct val="90000"/>
            </a:lnSpc>
            <a:spcBef>
              <a:spcPct val="0"/>
            </a:spcBef>
            <a:spcAft>
              <a:spcPct val="15000"/>
            </a:spcAft>
            <a:buChar char="••"/>
          </a:pPr>
          <a:r>
            <a:rPr lang="en-IN" sz="1600" kern="1200" dirty="0" smtClean="0"/>
            <a:t>Computer turnaround time (TURN)</a:t>
          </a:r>
        </a:p>
      </dsp:txBody>
      <dsp:txXfrm rot="-5400000">
        <a:off x="2664302" y="1392248"/>
        <a:ext cx="4952716" cy="948966"/>
      </dsp:txXfrm>
    </dsp:sp>
    <dsp:sp modelId="{57F7546F-0735-4859-A86A-9627CE4C8737}">
      <dsp:nvSpPr>
        <dsp:cNvPr id="0" name=""/>
        <dsp:cNvSpPr/>
      </dsp:nvSpPr>
      <dsp:spPr>
        <a:xfrm>
          <a:off x="144032" y="1197604"/>
          <a:ext cx="2526715" cy="1314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Computer Attributes</a:t>
          </a:r>
          <a:endParaRPr lang="en-IN" sz="3200" kern="1200" dirty="0"/>
        </a:p>
      </dsp:txBody>
      <dsp:txXfrm>
        <a:off x="208203" y="1261775"/>
        <a:ext cx="2398373" cy="1186208"/>
      </dsp:txXfrm>
    </dsp:sp>
    <dsp:sp modelId="{6385F139-9000-428D-AF6C-7C2DB347D229}">
      <dsp:nvSpPr>
        <dsp:cNvPr id="0" name=""/>
        <dsp:cNvSpPr/>
      </dsp:nvSpPr>
      <dsp:spPr>
        <a:xfrm rot="5400000">
          <a:off x="4529463" y="799119"/>
          <a:ext cx="1268814" cy="499916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Analyst Capability (ACAP)</a:t>
          </a:r>
        </a:p>
        <a:p>
          <a:pPr marL="171450" lvl="1" indent="-171450" algn="l" defTabSz="711200">
            <a:lnSpc>
              <a:spcPct val="90000"/>
            </a:lnSpc>
            <a:spcBef>
              <a:spcPct val="0"/>
            </a:spcBef>
            <a:spcAft>
              <a:spcPct val="15000"/>
            </a:spcAft>
            <a:buChar char="••"/>
          </a:pPr>
          <a:r>
            <a:rPr lang="en-IN" sz="1600" kern="1200" dirty="0" smtClean="0"/>
            <a:t>Application Experience (AEXP)</a:t>
          </a:r>
        </a:p>
        <a:p>
          <a:pPr marL="171450" lvl="1" indent="-171450" algn="l" defTabSz="711200">
            <a:lnSpc>
              <a:spcPct val="90000"/>
            </a:lnSpc>
            <a:spcBef>
              <a:spcPct val="0"/>
            </a:spcBef>
            <a:spcAft>
              <a:spcPct val="15000"/>
            </a:spcAft>
            <a:buChar char="••"/>
          </a:pPr>
          <a:r>
            <a:rPr lang="en-IN" sz="1600" kern="1200" dirty="0" smtClean="0"/>
            <a:t>Programmer Capability (PCAP)</a:t>
          </a:r>
        </a:p>
        <a:p>
          <a:pPr marL="171450" lvl="1" indent="-171450" algn="l" defTabSz="711200">
            <a:lnSpc>
              <a:spcPct val="90000"/>
            </a:lnSpc>
            <a:spcBef>
              <a:spcPct val="0"/>
            </a:spcBef>
            <a:spcAft>
              <a:spcPct val="15000"/>
            </a:spcAft>
            <a:buChar char="••"/>
          </a:pPr>
          <a:r>
            <a:rPr lang="en-IN" sz="1600" kern="1200" dirty="0" smtClean="0"/>
            <a:t>Virtual Machine Experience (VEXP)</a:t>
          </a:r>
        </a:p>
        <a:p>
          <a:pPr marL="171450" lvl="1" indent="-171450" algn="l" defTabSz="711200">
            <a:lnSpc>
              <a:spcPct val="90000"/>
            </a:lnSpc>
            <a:spcBef>
              <a:spcPct val="0"/>
            </a:spcBef>
            <a:spcAft>
              <a:spcPct val="15000"/>
            </a:spcAft>
            <a:buChar char="••"/>
          </a:pPr>
          <a:r>
            <a:rPr lang="en-IN" sz="1600" kern="1200" dirty="0" smtClean="0"/>
            <a:t>Programming language Experience (LEXP)</a:t>
          </a:r>
        </a:p>
      </dsp:txBody>
      <dsp:txXfrm rot="-5400000">
        <a:off x="2664287" y="2726233"/>
        <a:ext cx="4937228" cy="1144938"/>
      </dsp:txXfrm>
    </dsp:sp>
    <dsp:sp modelId="{279DDA6D-1D59-4ACA-AA69-5EE5B6BD06E0}">
      <dsp:nvSpPr>
        <dsp:cNvPr id="0" name=""/>
        <dsp:cNvSpPr/>
      </dsp:nvSpPr>
      <dsp:spPr>
        <a:xfrm>
          <a:off x="144032" y="2577882"/>
          <a:ext cx="2511369" cy="14416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Personnel Attributes</a:t>
          </a:r>
          <a:endParaRPr lang="en-IN" sz="3200" kern="1200" dirty="0"/>
        </a:p>
      </dsp:txBody>
      <dsp:txXfrm>
        <a:off x="214407" y="2648257"/>
        <a:ext cx="2370619" cy="1300891"/>
      </dsp:txXfrm>
    </dsp:sp>
    <dsp:sp modelId="{464DF130-7ACD-4C24-BBDB-612C3943A33A}">
      <dsp:nvSpPr>
        <dsp:cNvPr id="0" name=""/>
        <dsp:cNvSpPr/>
      </dsp:nvSpPr>
      <dsp:spPr>
        <a:xfrm rot="5400000">
          <a:off x="4591756" y="2269934"/>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Modern programming practices (MODP)</a:t>
          </a:r>
        </a:p>
        <a:p>
          <a:pPr marL="171450" lvl="1" indent="-171450" algn="l" defTabSz="711200">
            <a:lnSpc>
              <a:spcPct val="90000"/>
            </a:lnSpc>
            <a:spcBef>
              <a:spcPct val="0"/>
            </a:spcBef>
            <a:spcAft>
              <a:spcPct val="15000"/>
            </a:spcAft>
            <a:buChar char="••"/>
          </a:pPr>
          <a:r>
            <a:rPr lang="en-IN" sz="1600" kern="1200" dirty="0" smtClean="0"/>
            <a:t>Use of Software tools (TOOL)</a:t>
          </a:r>
        </a:p>
        <a:p>
          <a:pPr marL="171450" lvl="1" indent="-171450" algn="l" defTabSz="711200">
            <a:lnSpc>
              <a:spcPct val="90000"/>
            </a:lnSpc>
            <a:spcBef>
              <a:spcPct val="0"/>
            </a:spcBef>
            <a:spcAft>
              <a:spcPct val="15000"/>
            </a:spcAft>
            <a:buChar char="••"/>
          </a:pPr>
          <a:r>
            <a:rPr lang="en-IN" sz="1600" kern="1200" dirty="0" smtClean="0"/>
            <a:t>Required development schedule (SCED)</a:t>
          </a:r>
        </a:p>
      </dsp:txBody>
      <dsp:txXfrm rot="-5400000">
        <a:off x="2615550" y="4297478"/>
        <a:ext cx="4952716" cy="948966"/>
      </dsp:txXfrm>
    </dsp:sp>
    <dsp:sp modelId="{2C87CC42-D3BF-4C00-AE99-6991F56FC454}">
      <dsp:nvSpPr>
        <dsp:cNvPr id="0" name=""/>
        <dsp:cNvSpPr/>
      </dsp:nvSpPr>
      <dsp:spPr>
        <a:xfrm>
          <a:off x="186316" y="4086049"/>
          <a:ext cx="2429239" cy="1314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Project Attributes</a:t>
          </a:r>
          <a:endParaRPr lang="en-IN" sz="3200" kern="1200" dirty="0"/>
        </a:p>
      </dsp:txBody>
      <dsp:txXfrm>
        <a:off x="250487" y="4150220"/>
        <a:ext cx="2300897" cy="118620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10/15/2020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47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30</a:t>
            </a:fld>
            <a:endParaRPr lang="en-US"/>
          </a:p>
        </p:txBody>
      </p:sp>
    </p:spTree>
    <p:extLst>
      <p:ext uri="{BB962C8B-B14F-4D97-AF65-F5344CB8AC3E}">
        <p14:creationId xmlns:p14="http://schemas.microsoft.com/office/powerpoint/2010/main" val="76405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32</a:t>
            </a:fld>
            <a:endParaRPr lang="en-US"/>
          </a:p>
        </p:txBody>
      </p:sp>
    </p:spTree>
    <p:extLst>
      <p:ext uri="{BB962C8B-B14F-4D97-AF65-F5344CB8AC3E}">
        <p14:creationId xmlns:p14="http://schemas.microsoft.com/office/powerpoint/2010/main" val="95815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407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17</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4709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24</a:t>
            </a:fld>
            <a:endParaRPr lang="en-US"/>
          </a:p>
        </p:txBody>
      </p:sp>
    </p:spTree>
    <p:extLst>
      <p:ext uri="{BB962C8B-B14F-4D97-AF65-F5344CB8AC3E}">
        <p14:creationId xmlns:p14="http://schemas.microsoft.com/office/powerpoint/2010/main" val="40925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25</a:t>
            </a:fld>
            <a:endParaRPr lang="en-US"/>
          </a:p>
        </p:txBody>
      </p:sp>
    </p:spTree>
    <p:extLst>
      <p:ext uri="{BB962C8B-B14F-4D97-AF65-F5344CB8AC3E}">
        <p14:creationId xmlns:p14="http://schemas.microsoft.com/office/powerpoint/2010/main" val="17798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26</a:t>
            </a:fld>
            <a:endParaRPr lang="en-US"/>
          </a:p>
        </p:txBody>
      </p:sp>
    </p:spTree>
    <p:extLst>
      <p:ext uri="{BB962C8B-B14F-4D97-AF65-F5344CB8AC3E}">
        <p14:creationId xmlns:p14="http://schemas.microsoft.com/office/powerpoint/2010/main" val="93336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27</a:t>
            </a:fld>
            <a:endParaRPr lang="en-US"/>
          </a:p>
        </p:txBody>
      </p:sp>
    </p:spTree>
    <p:extLst>
      <p:ext uri="{BB962C8B-B14F-4D97-AF65-F5344CB8AC3E}">
        <p14:creationId xmlns:p14="http://schemas.microsoft.com/office/powerpoint/2010/main" val="46106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28</a:t>
            </a:fld>
            <a:endParaRPr lang="en-US"/>
          </a:p>
        </p:txBody>
      </p:sp>
    </p:spTree>
    <p:extLst>
      <p:ext uri="{BB962C8B-B14F-4D97-AF65-F5344CB8AC3E}">
        <p14:creationId xmlns:p14="http://schemas.microsoft.com/office/powerpoint/2010/main" val="416043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29</a:t>
            </a:fld>
            <a:endParaRPr lang="en-US"/>
          </a:p>
        </p:txBody>
      </p:sp>
    </p:spTree>
    <p:extLst>
      <p:ext uri="{BB962C8B-B14F-4D97-AF65-F5344CB8AC3E}">
        <p14:creationId xmlns:p14="http://schemas.microsoft.com/office/powerpoint/2010/main" val="21992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15-Oct-20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15-Oct-20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15-Oct-20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15-Oct-20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15-Oct-20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15-Oct-20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15-Oct-20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15-Oct-20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15-Oct-20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15-Oct-20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15-Oct-20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15-Oct-20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:21</a:t>
            </a:r>
            <a:br>
              <a:rPr lang="en-US" sz="4000" dirty="0" smtClean="0">
                <a:solidFill>
                  <a:schemeClr val="tx1"/>
                </a:solidFill>
              </a:rPr>
            </a:br>
            <a:r>
              <a:rPr lang="en-US" sz="4000" dirty="0">
                <a:solidFill>
                  <a:srgbClr val="FF0000"/>
                </a:solidFill>
                <a:latin typeface="Cambria" panose="02040503050406030204" pitchFamily="18" charset="0"/>
              </a:rPr>
              <a:t>Software Cost </a:t>
            </a:r>
            <a:r>
              <a:rPr lang="en-US" sz="4000" dirty="0" smtClean="0">
                <a:solidFill>
                  <a:srgbClr val="FF0000"/>
                </a:solidFill>
                <a:latin typeface="Cambria" panose="02040503050406030204" pitchFamily="18" charset="0"/>
              </a:rPr>
              <a:t>Estimation</a:t>
            </a:r>
            <a:endParaRPr 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smtClean="0">
                <a:solidFill>
                  <a:srgbClr val="FFFEE9"/>
                </a:solidFill>
                <a:latin typeface="Times New Roman"/>
                <a:cs typeface="Times New Roman"/>
              </a:rPr>
              <a:t>COCOMO model</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10</a:t>
            </a:fld>
            <a:endParaRPr lang="en-US" dirty="0"/>
          </a:p>
        </p:txBody>
      </p:sp>
    </p:spTree>
    <p:extLst>
      <p:ext uri="{BB962C8B-B14F-4D97-AF65-F5344CB8AC3E}">
        <p14:creationId xmlns:p14="http://schemas.microsoft.com/office/powerpoint/2010/main" val="3571087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6912768" cy="4801314"/>
          </a:xfrm>
          <a:prstGeom prst="rect">
            <a:avLst/>
          </a:prstGeom>
          <a:noFill/>
        </p:spPr>
        <p:txBody>
          <a:bodyPr wrap="square" rtlCol="0">
            <a:spAutoFit/>
          </a:bodyPr>
          <a:lstStyle/>
          <a:p>
            <a:pPr marL="285750" indent="-285750">
              <a:lnSpc>
                <a:spcPct val="150000"/>
              </a:lnSpc>
              <a:buFont typeface="Wingdings" pitchFamily="2" charset="2"/>
              <a:buChar char="§"/>
            </a:pPr>
            <a:r>
              <a:rPr lang="en-US" sz="2400" dirty="0" smtClean="0"/>
              <a:t>LOC: Lines of Code</a:t>
            </a:r>
          </a:p>
          <a:p>
            <a:pPr marL="285750" indent="-285750">
              <a:lnSpc>
                <a:spcPct val="150000"/>
              </a:lnSpc>
              <a:buFont typeface="Wingdings" pitchFamily="2" charset="2"/>
              <a:buChar char="§"/>
            </a:pPr>
            <a:r>
              <a:rPr lang="en-US" sz="2400" dirty="0" smtClean="0"/>
              <a:t>Function Point</a:t>
            </a:r>
          </a:p>
          <a:p>
            <a:pPr marL="285750" indent="-285750">
              <a:lnSpc>
                <a:spcPct val="150000"/>
              </a:lnSpc>
              <a:buFont typeface="Wingdings" pitchFamily="2" charset="2"/>
              <a:buChar char="§"/>
            </a:pPr>
            <a:r>
              <a:rPr lang="en-US" sz="2400" dirty="0" smtClean="0"/>
              <a:t>Cost Estimation</a:t>
            </a:r>
          </a:p>
          <a:p>
            <a:pPr marL="285750" indent="-285750">
              <a:lnSpc>
                <a:spcPct val="150000"/>
              </a:lnSpc>
              <a:buFont typeface="Wingdings" pitchFamily="2" charset="2"/>
              <a:buChar char="§"/>
            </a:pPr>
            <a:r>
              <a:rPr lang="en-US" sz="2400" dirty="0" smtClean="0"/>
              <a:t>COCOMO I</a:t>
            </a:r>
          </a:p>
          <a:p>
            <a:pPr marL="742950" lvl="1" indent="-285750">
              <a:lnSpc>
                <a:spcPct val="150000"/>
              </a:lnSpc>
              <a:buFont typeface="Arial" pitchFamily="34" charset="0"/>
              <a:buChar char="•"/>
            </a:pPr>
            <a:r>
              <a:rPr lang="en-US" sz="2400" dirty="0" smtClean="0"/>
              <a:t>Basic COCOMO</a:t>
            </a:r>
          </a:p>
          <a:p>
            <a:pPr marL="742950" lvl="1" indent="-285750">
              <a:lnSpc>
                <a:spcPct val="150000"/>
              </a:lnSpc>
              <a:buFont typeface="Arial" pitchFamily="34" charset="0"/>
              <a:buChar char="•"/>
            </a:pPr>
            <a:r>
              <a:rPr lang="en-US" sz="2400" dirty="0" smtClean="0"/>
              <a:t>Intermediate COCOMO</a:t>
            </a:r>
          </a:p>
          <a:p>
            <a:pPr marL="742950" lvl="1" indent="-285750">
              <a:lnSpc>
                <a:spcPct val="150000"/>
              </a:lnSpc>
              <a:buFont typeface="Arial" pitchFamily="34" charset="0"/>
              <a:buChar char="•"/>
            </a:pPr>
            <a:r>
              <a:rPr lang="en-US" sz="2400" dirty="0" smtClean="0"/>
              <a:t>Detailed COCOMO</a:t>
            </a:r>
          </a:p>
          <a:p>
            <a:pPr marL="285750" indent="-285750">
              <a:lnSpc>
                <a:spcPct val="150000"/>
              </a:lnSpc>
              <a:buFont typeface="Wingdings" pitchFamily="2" charset="2"/>
              <a:buChar char="§"/>
            </a:pPr>
            <a:r>
              <a:rPr lang="en-US" sz="2400" dirty="0" smtClean="0"/>
              <a:t>COCOMO II</a:t>
            </a:r>
            <a:endParaRPr lang="en-US" dirty="0" smtClean="0"/>
          </a:p>
          <a:p>
            <a:endParaRPr lang="en-US" dirty="0"/>
          </a:p>
        </p:txBody>
      </p:sp>
    </p:spTree>
    <p:extLst>
      <p:ext uri="{BB962C8B-B14F-4D97-AF65-F5344CB8AC3E}">
        <p14:creationId xmlns:p14="http://schemas.microsoft.com/office/powerpoint/2010/main" val="357805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30" y="1371600"/>
            <a:ext cx="8705356" cy="3416320"/>
          </a:xfrm>
          <a:prstGeom prst="rect">
            <a:avLst/>
          </a:prstGeom>
          <a:noFill/>
        </p:spPr>
        <p:txBody>
          <a:bodyPr wrap="square" rtlCol="0">
            <a:spAutoFit/>
          </a:bodyPr>
          <a:lstStyle/>
          <a:p>
            <a:pPr marL="342900" indent="-342900" algn="just">
              <a:buFont typeface="Arial" pitchFamily="34" charset="0"/>
              <a:buChar char="•"/>
            </a:pPr>
            <a:r>
              <a:rPr lang="en-GB" sz="2400" b="1" dirty="0" smtClean="0"/>
              <a:t>Lines of code(LOC) </a:t>
            </a:r>
            <a:r>
              <a:rPr lang="en-GB" sz="2400" dirty="0" smtClean="0"/>
              <a:t>or </a:t>
            </a:r>
            <a:r>
              <a:rPr lang="en-GB" sz="2400" b="1" dirty="0" smtClean="0"/>
              <a:t>Source </a:t>
            </a:r>
            <a:r>
              <a:rPr lang="en-GB" sz="2400" b="1" dirty="0"/>
              <a:t>lines of code (SLOC )</a:t>
            </a:r>
            <a:r>
              <a:rPr lang="en-GB" sz="2400" dirty="0" smtClean="0"/>
              <a:t>is </a:t>
            </a:r>
            <a:r>
              <a:rPr lang="en-GB" sz="2400" dirty="0"/>
              <a:t>a software metric used to measure the </a:t>
            </a:r>
            <a:r>
              <a:rPr lang="en-GB" sz="2400" b="1" dirty="0"/>
              <a:t>size of a software program </a:t>
            </a:r>
            <a:r>
              <a:rPr lang="en-GB" sz="2400" dirty="0"/>
              <a:t>by counting the number of lines in the text of the program's source code. </a:t>
            </a:r>
            <a:endParaRPr lang="en-GB" sz="2400" dirty="0" smtClean="0"/>
          </a:p>
          <a:p>
            <a:pPr marL="342900" indent="-342900" algn="just">
              <a:buFont typeface="Arial" pitchFamily="34" charset="0"/>
              <a:buChar char="•"/>
            </a:pPr>
            <a:endParaRPr lang="en-GB" sz="2400" dirty="0"/>
          </a:p>
          <a:p>
            <a:pPr marL="342900" indent="-342900" algn="just">
              <a:buFont typeface="Arial" pitchFamily="34" charset="0"/>
              <a:buChar char="•"/>
            </a:pPr>
            <a:r>
              <a:rPr lang="en-GB" sz="2400" dirty="0" smtClean="0"/>
              <a:t>LOC </a:t>
            </a:r>
            <a:r>
              <a:rPr lang="en-GB" sz="2400" dirty="0"/>
              <a:t>is typically used </a:t>
            </a:r>
            <a:r>
              <a:rPr lang="en-GB" sz="2400" b="1" dirty="0"/>
              <a:t>to predict the amount of effort that will be required to develop a program</a:t>
            </a:r>
            <a:r>
              <a:rPr lang="en-GB" sz="2400" dirty="0"/>
              <a:t>, as well as to estimate programming productivity or effort once the software is produced.</a:t>
            </a:r>
            <a:endParaRPr lang="en-US" sz="2400" dirty="0"/>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LINES OF </a:t>
            </a:r>
            <a:r>
              <a:rPr lang="en-US" sz="3000" b="1" dirty="0" smtClean="0">
                <a:solidFill>
                  <a:schemeClr val="bg1"/>
                </a:solidFill>
                <a:latin typeface="Times New Roman" panose="02020603050405020304" pitchFamily="18" charset="0"/>
                <a:cs typeface="Times New Roman" panose="02020603050405020304" pitchFamily="18" charset="0"/>
              </a:rPr>
              <a:t>CODE (</a:t>
            </a:r>
            <a:r>
              <a:rPr lang="en-US" sz="3000" b="1" dirty="0">
                <a:solidFill>
                  <a:schemeClr val="bg1"/>
                </a:solidFill>
                <a:latin typeface="Times New Roman" panose="02020603050405020304" pitchFamily="18" charset="0"/>
                <a:cs typeface="Times New Roman" panose="02020603050405020304" pitchFamily="18" charset="0"/>
              </a:rPr>
              <a:t>LOC)</a:t>
            </a: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Tree>
    <p:extLst>
      <p:ext uri="{BB962C8B-B14F-4D97-AF65-F5344CB8AC3E}">
        <p14:creationId xmlns:p14="http://schemas.microsoft.com/office/powerpoint/2010/main" val="405193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108" y="1371600"/>
            <a:ext cx="8001000" cy="2862322"/>
          </a:xfrm>
          <a:prstGeom prst="rect">
            <a:avLst/>
          </a:prstGeom>
          <a:noFill/>
        </p:spPr>
        <p:txBody>
          <a:bodyPr wrap="square" rtlCol="0">
            <a:spAutoFit/>
          </a:bodyPr>
          <a:lstStyle/>
          <a:p>
            <a:pPr algn="just">
              <a:lnSpc>
                <a:spcPct val="150000"/>
              </a:lnSpc>
            </a:pPr>
            <a:r>
              <a:rPr lang="en-GB" sz="2400" dirty="0"/>
              <a:t>A </a:t>
            </a:r>
            <a:r>
              <a:rPr lang="en-GB" sz="2400" b="1" dirty="0"/>
              <a:t>Function Point (FP) </a:t>
            </a:r>
            <a:r>
              <a:rPr lang="en-GB" sz="2400" dirty="0"/>
              <a:t>is a unit of measurement </a:t>
            </a:r>
            <a:r>
              <a:rPr lang="en-GB" sz="2400" b="1" dirty="0"/>
              <a:t>to express the amount of business functionality</a:t>
            </a:r>
            <a:r>
              <a:rPr lang="en-GB" sz="2400" dirty="0"/>
              <a:t>, an information system (as a product) provides to a user. </a:t>
            </a:r>
            <a:r>
              <a:rPr lang="en-GB" sz="2400" b="1" dirty="0"/>
              <a:t>FPs measure software size</a:t>
            </a:r>
            <a:r>
              <a:rPr lang="en-GB" sz="2400" dirty="0"/>
              <a:t>. They are widely accepted as an industry standard for </a:t>
            </a:r>
            <a:r>
              <a:rPr lang="en-GB" sz="2400" b="1" dirty="0"/>
              <a:t>functional sizing</a:t>
            </a:r>
            <a:r>
              <a:rPr lang="en-GB" sz="2400" dirty="0"/>
              <a:t>.</a:t>
            </a:r>
            <a:endParaRPr lang="en-US" sz="2400" dirty="0" smtClean="0"/>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FUNCTION POINT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10"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Tree>
    <p:extLst>
      <p:ext uri="{BB962C8B-B14F-4D97-AF65-F5344CB8AC3E}">
        <p14:creationId xmlns:p14="http://schemas.microsoft.com/office/powerpoint/2010/main" val="339182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357208" y="914400"/>
            <a:ext cx="8432800" cy="4862870"/>
          </a:xfrm>
          <a:prstGeom prst="rect">
            <a:avLst/>
          </a:prstGeom>
        </p:spPr>
        <p:txBody>
          <a:bodyPr wrap="square">
            <a:spAutoFit/>
          </a:bodyPr>
          <a:lstStyle/>
          <a:p>
            <a:pPr algn="just">
              <a:buClrTx/>
              <a:buFont typeface="Wingdings" pitchFamily="2" charset="2"/>
              <a:buChar char="Ø"/>
            </a:pPr>
            <a:r>
              <a:rPr lang="en-IN" sz="2200" dirty="0"/>
              <a:t> The COCOMO model is </a:t>
            </a:r>
            <a:r>
              <a:rPr lang="en-GB" sz="2200" dirty="0" smtClean="0"/>
              <a:t>an </a:t>
            </a:r>
            <a:r>
              <a:rPr lang="en-GB" sz="2200" dirty="0"/>
              <a:t>algorithmic software cost estimation </a:t>
            </a:r>
            <a:r>
              <a:rPr lang="en-GB" sz="2200" dirty="0" smtClean="0"/>
              <a:t>model </a:t>
            </a:r>
            <a:r>
              <a:rPr lang="en-IN" sz="2200" dirty="0" smtClean="0"/>
              <a:t>developed </a:t>
            </a:r>
            <a:r>
              <a:rPr lang="en-IN" sz="2200" dirty="0"/>
              <a:t>by Barry Boehm in 1981. </a:t>
            </a:r>
            <a:endParaRPr lang="en-IN" sz="2200" dirty="0" smtClean="0"/>
          </a:p>
          <a:p>
            <a:pPr algn="just">
              <a:buClrTx/>
              <a:buFont typeface="Wingdings" pitchFamily="2" charset="2"/>
              <a:buChar char="Ø"/>
            </a:pPr>
            <a:endParaRPr lang="en-IN" sz="2200" dirty="0"/>
          </a:p>
          <a:p>
            <a:pPr algn="just">
              <a:buClrTx/>
              <a:buFont typeface="Wingdings" pitchFamily="2" charset="2"/>
              <a:buChar char="Ø"/>
            </a:pPr>
            <a:r>
              <a:rPr lang="en-IN" sz="2200" dirty="0"/>
              <a:t>The model uses a basic regression formula, with parameters that are derived from historical project data and current project characteristics</a:t>
            </a:r>
            <a:r>
              <a:rPr lang="en-IN" sz="2200" dirty="0" smtClean="0"/>
              <a:t>.</a:t>
            </a:r>
          </a:p>
          <a:p>
            <a:pPr algn="just">
              <a:buClrTx/>
              <a:buFont typeface="Wingdings" pitchFamily="2" charset="2"/>
              <a:buChar char="Ø"/>
            </a:pPr>
            <a:endParaRPr lang="en-IN" sz="2200" dirty="0" smtClean="0"/>
          </a:p>
          <a:p>
            <a:pPr indent="-342900" algn="just">
              <a:buFont typeface="Wingdings" pitchFamily="2" charset="2"/>
              <a:buChar char="Ø"/>
            </a:pPr>
            <a:r>
              <a:rPr lang="en-GB" sz="2200" dirty="0"/>
              <a:t>The COCOMO estimates the cost for software product development in terms of effort (resources required to complete the project work) and schedule (time required to complete the project work) based on the size of the software product. </a:t>
            </a:r>
            <a:endParaRPr lang="en-GB" sz="2200" dirty="0" smtClean="0"/>
          </a:p>
          <a:p>
            <a:pPr indent="-342900" algn="just">
              <a:buFont typeface="Wingdings" pitchFamily="2" charset="2"/>
              <a:buChar char="Ø"/>
            </a:pPr>
            <a:endParaRPr lang="en-GB" sz="2200" dirty="0"/>
          </a:p>
          <a:p>
            <a:pPr indent="-342900" algn="just">
              <a:buFont typeface="Wingdings" pitchFamily="2" charset="2"/>
              <a:buChar char="Ø"/>
            </a:pPr>
            <a:r>
              <a:rPr lang="en-GB" sz="2200" dirty="0" smtClean="0"/>
              <a:t>It </a:t>
            </a:r>
            <a:r>
              <a:rPr lang="en-GB" sz="2200" dirty="0"/>
              <a:t>estimates the required number of Man-Months (MM) for the full development of software products</a:t>
            </a:r>
            <a:endParaRPr lang="en-IN" sz="2200" dirty="0"/>
          </a:p>
          <a:p>
            <a:pPr>
              <a:buClrTx/>
              <a:buFont typeface="Wingdings" pitchFamily="2" charset="2"/>
              <a:buChar char="Ø"/>
            </a:pPr>
            <a:endParaRPr lang="en-IN" sz="2400" dirty="0"/>
          </a:p>
        </p:txBody>
      </p:sp>
    </p:spTree>
    <p:extLst>
      <p:ext uri="{BB962C8B-B14F-4D97-AF65-F5344CB8AC3E}">
        <p14:creationId xmlns:p14="http://schemas.microsoft.com/office/powerpoint/2010/main" val="196150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177800" y="720565"/>
            <a:ext cx="8763000" cy="4524315"/>
          </a:xfrm>
          <a:prstGeom prst="rect">
            <a:avLst/>
          </a:prstGeom>
        </p:spPr>
        <p:txBody>
          <a:bodyPr wrap="square">
            <a:spAutoFit/>
          </a:bodyPr>
          <a:lstStyle/>
          <a:p>
            <a:r>
              <a:rPr lang="en-GB" sz="2400" b="1" dirty="0" smtClean="0"/>
              <a:t>COCOMO model </a:t>
            </a:r>
            <a:r>
              <a:rPr lang="en-GB" sz="2400" b="1" dirty="0"/>
              <a:t>are categorized into three types:</a:t>
            </a:r>
            <a:endParaRPr lang="en-GB" sz="2400" dirty="0"/>
          </a:p>
          <a:p>
            <a:pPr marL="457200" indent="-457200">
              <a:buFont typeface="+mj-lt"/>
              <a:buAutoNum type="arabicPeriod"/>
            </a:pPr>
            <a:r>
              <a:rPr lang="en-GB" sz="2400" dirty="0"/>
              <a:t>Basic COCOMO</a:t>
            </a:r>
          </a:p>
          <a:p>
            <a:pPr marL="457200" indent="-457200">
              <a:buFont typeface="+mj-lt"/>
              <a:buAutoNum type="arabicPeriod"/>
            </a:pPr>
            <a:r>
              <a:rPr lang="en-GB" sz="2400" dirty="0"/>
              <a:t>Intermediate COCOMO</a:t>
            </a:r>
          </a:p>
          <a:p>
            <a:pPr marL="457200" indent="-457200">
              <a:buFont typeface="+mj-lt"/>
              <a:buAutoNum type="arabicPeriod"/>
            </a:pPr>
            <a:r>
              <a:rPr lang="en-GB" sz="2400" dirty="0"/>
              <a:t>Detailed COCOMO</a:t>
            </a:r>
          </a:p>
          <a:p>
            <a:pPr>
              <a:buClrTx/>
            </a:pPr>
            <a:endParaRPr lang="en-IN" sz="2400" dirty="0"/>
          </a:p>
          <a:p>
            <a:pPr>
              <a:buClrTx/>
            </a:pPr>
            <a:r>
              <a:rPr lang="en-GB" sz="2400" dirty="0"/>
              <a:t>According to COCOMO, there are three modes of software development projects that depend on complexity. </a:t>
            </a:r>
            <a:endParaRPr lang="en-GB" sz="2400" dirty="0" smtClean="0"/>
          </a:p>
          <a:p>
            <a:pPr>
              <a:buClrTx/>
            </a:pPr>
            <a:r>
              <a:rPr lang="en-GB" sz="2400" dirty="0" smtClean="0"/>
              <a:t>Such </a:t>
            </a:r>
            <a:r>
              <a:rPr lang="en-GB" sz="2400" dirty="0"/>
              <a:t>as</a:t>
            </a:r>
            <a:r>
              <a:rPr lang="en-GB" sz="2400" dirty="0" smtClean="0"/>
              <a:t>:</a:t>
            </a:r>
            <a:endParaRPr lang="en-GB" sz="2400" dirty="0"/>
          </a:p>
          <a:p>
            <a:pPr>
              <a:buClrTx/>
            </a:pPr>
            <a:r>
              <a:rPr lang="en-GB" sz="2400" b="1" dirty="0"/>
              <a:t>1. Organic </a:t>
            </a:r>
            <a:r>
              <a:rPr lang="en-GB" sz="2400" b="1" dirty="0" smtClean="0"/>
              <a:t>Project</a:t>
            </a:r>
            <a:endParaRPr lang="en-GB" sz="2400" b="1" dirty="0"/>
          </a:p>
          <a:p>
            <a:pPr>
              <a:buClrTx/>
            </a:pPr>
            <a:r>
              <a:rPr lang="en-GB" sz="2400" b="1" dirty="0"/>
              <a:t>2. Semidetached </a:t>
            </a:r>
            <a:r>
              <a:rPr lang="en-GB" sz="2400" b="1" dirty="0" smtClean="0"/>
              <a:t>Project</a:t>
            </a:r>
            <a:endParaRPr lang="en-GB" sz="2400" b="1" dirty="0"/>
          </a:p>
          <a:p>
            <a:pPr>
              <a:buClrTx/>
            </a:pPr>
            <a:r>
              <a:rPr lang="en-GB" sz="2400" b="1" dirty="0"/>
              <a:t>3. Embedded Project</a:t>
            </a:r>
          </a:p>
          <a:p>
            <a:pPr>
              <a:buClrTx/>
            </a:pPr>
            <a:r>
              <a:rPr lang="en-GB" sz="2400" dirty="0" smtClean="0"/>
              <a:t>.</a:t>
            </a:r>
            <a:endParaRPr lang="en-IN" sz="2400" dirty="0"/>
          </a:p>
        </p:txBody>
      </p:sp>
    </p:spTree>
    <p:extLst>
      <p:ext uri="{BB962C8B-B14F-4D97-AF65-F5344CB8AC3E}">
        <p14:creationId xmlns:p14="http://schemas.microsoft.com/office/powerpoint/2010/main" val="374833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90961" y="914400"/>
          <a:ext cx="8184344" cy="4122520"/>
        </p:xfrm>
        <a:graphic>
          <a:graphicData uri="http://schemas.openxmlformats.org/drawingml/2006/table">
            <a:tbl>
              <a:tblPr firstRow="1" bandRow="1">
                <a:tableStyleId>{5C22544A-7EE6-4342-B048-85BDC9FD1C3A}</a:tableStyleId>
              </a:tblPr>
              <a:tblGrid>
                <a:gridCol w="1483520">
                  <a:extLst>
                    <a:ext uri="{9D8B030D-6E8A-4147-A177-3AD203B41FA5}">
                      <a16:colId xmlns:a16="http://schemas.microsoft.com/office/drawing/2014/main" val="20000"/>
                    </a:ext>
                  </a:extLst>
                </a:gridCol>
                <a:gridCol w="1467076">
                  <a:extLst>
                    <a:ext uri="{9D8B030D-6E8A-4147-A177-3AD203B41FA5}">
                      <a16:colId xmlns:a16="http://schemas.microsoft.com/office/drawing/2014/main" val="20001"/>
                    </a:ext>
                  </a:extLst>
                </a:gridCol>
                <a:gridCol w="2488975">
                  <a:extLst>
                    <a:ext uri="{9D8B030D-6E8A-4147-A177-3AD203B41FA5}">
                      <a16:colId xmlns:a16="http://schemas.microsoft.com/office/drawing/2014/main" val="20002"/>
                    </a:ext>
                  </a:extLst>
                </a:gridCol>
                <a:gridCol w="1415567">
                  <a:extLst>
                    <a:ext uri="{9D8B030D-6E8A-4147-A177-3AD203B41FA5}">
                      <a16:colId xmlns:a16="http://schemas.microsoft.com/office/drawing/2014/main" val="20003"/>
                    </a:ext>
                  </a:extLst>
                </a:gridCol>
                <a:gridCol w="1329206">
                  <a:extLst>
                    <a:ext uri="{9D8B030D-6E8A-4147-A177-3AD203B41FA5}">
                      <a16:colId xmlns:a16="http://schemas.microsoft.com/office/drawing/2014/main" val="20004"/>
                    </a:ext>
                  </a:extLst>
                </a:gridCol>
              </a:tblGrid>
              <a:tr h="602378">
                <a:tc>
                  <a:txBody>
                    <a:bodyPr/>
                    <a:lstStyle/>
                    <a:p>
                      <a:r>
                        <a:rPr lang="en-IN" sz="1600" dirty="0" smtClean="0"/>
                        <a:t>Mode</a:t>
                      </a:r>
                      <a:endParaRPr lang="en-IN" sz="1600" dirty="0"/>
                    </a:p>
                  </a:txBody>
                  <a:tcPr/>
                </a:tc>
                <a:tc>
                  <a:txBody>
                    <a:bodyPr/>
                    <a:lstStyle/>
                    <a:p>
                      <a:r>
                        <a:rPr lang="en-IN" sz="1600" dirty="0" smtClean="0"/>
                        <a:t>Project</a:t>
                      </a:r>
                    </a:p>
                    <a:p>
                      <a:r>
                        <a:rPr lang="en-IN" sz="1600" dirty="0" smtClean="0"/>
                        <a:t>Size</a:t>
                      </a:r>
                      <a:endParaRPr lang="en-IN" sz="1600" dirty="0"/>
                    </a:p>
                  </a:txBody>
                  <a:tcPr/>
                </a:tc>
                <a:tc>
                  <a:txBody>
                    <a:bodyPr/>
                    <a:lstStyle/>
                    <a:p>
                      <a:r>
                        <a:rPr lang="en-IN" sz="1600" dirty="0" smtClean="0"/>
                        <a:t>Nature of Project</a:t>
                      </a:r>
                      <a:endParaRPr lang="en-IN" sz="1600" dirty="0"/>
                    </a:p>
                  </a:txBody>
                  <a:tcPr/>
                </a:tc>
                <a:tc>
                  <a:txBody>
                    <a:bodyPr/>
                    <a:lstStyle/>
                    <a:p>
                      <a:r>
                        <a:rPr lang="en-IN" sz="1600" dirty="0" smtClean="0"/>
                        <a:t>Innovation</a:t>
                      </a:r>
                      <a:endParaRPr lang="en-IN" sz="1600" dirty="0"/>
                    </a:p>
                  </a:txBody>
                  <a:tcPr/>
                </a:tc>
                <a:tc>
                  <a:txBody>
                    <a:bodyPr/>
                    <a:lstStyle/>
                    <a:p>
                      <a:r>
                        <a:rPr lang="en-IN" sz="1600" dirty="0" smtClean="0"/>
                        <a:t>Deadline </a:t>
                      </a:r>
                      <a:endParaRPr lang="en-IN" sz="1600" dirty="0"/>
                    </a:p>
                  </a:txBody>
                  <a:tcPr/>
                </a:tc>
                <a:extLst>
                  <a:ext uri="{0D108BD9-81ED-4DB2-BD59-A6C34878D82A}">
                    <a16:rowId xmlns:a16="http://schemas.microsoft.com/office/drawing/2014/main" val="10000"/>
                  </a:ext>
                </a:extLst>
              </a:tr>
              <a:tr h="1384262">
                <a:tc>
                  <a:txBody>
                    <a:bodyPr/>
                    <a:lstStyle/>
                    <a:p>
                      <a:r>
                        <a:rPr lang="en-IN" sz="1800" dirty="0" smtClean="0"/>
                        <a:t>Organic</a:t>
                      </a:r>
                      <a:endParaRPr lang="en-IN" sz="1800" dirty="0"/>
                    </a:p>
                  </a:txBody>
                  <a:tcPr/>
                </a:tc>
                <a:tc>
                  <a:txBody>
                    <a:bodyPr/>
                    <a:lstStyle/>
                    <a:p>
                      <a:r>
                        <a:rPr lang="en-IN" sz="1800" dirty="0" smtClean="0"/>
                        <a:t>Typically</a:t>
                      </a:r>
                    </a:p>
                    <a:p>
                      <a:r>
                        <a:rPr lang="en-IN" sz="1800" dirty="0" smtClean="0"/>
                        <a:t>2-50 KLOC</a:t>
                      </a:r>
                      <a:endParaRPr lang="en-IN" sz="1800" dirty="0"/>
                    </a:p>
                  </a:txBody>
                  <a:tcPr/>
                </a:tc>
                <a:tc>
                  <a:txBody>
                    <a:bodyPr/>
                    <a:lstStyle/>
                    <a:p>
                      <a:r>
                        <a:rPr lang="en-IN" sz="1800" dirty="0" smtClean="0"/>
                        <a:t>Small size project, Experienced developers.</a:t>
                      </a:r>
                    </a:p>
                    <a:p>
                      <a:endParaRPr lang="en-IN" sz="1800" dirty="0"/>
                    </a:p>
                  </a:txBody>
                  <a:tcPr/>
                </a:tc>
                <a:tc>
                  <a:txBody>
                    <a:bodyPr/>
                    <a:lstStyle/>
                    <a:p>
                      <a:r>
                        <a:rPr lang="en-IN" sz="1800" dirty="0" smtClean="0"/>
                        <a:t>Little</a:t>
                      </a:r>
                      <a:endParaRPr lang="en-IN" sz="1800" dirty="0"/>
                    </a:p>
                  </a:txBody>
                  <a:tcPr/>
                </a:tc>
                <a:tc>
                  <a:txBody>
                    <a:bodyPr/>
                    <a:lstStyle/>
                    <a:p>
                      <a:r>
                        <a:rPr lang="en-IN" sz="1800" dirty="0" smtClean="0"/>
                        <a:t>Not Tight</a:t>
                      </a:r>
                      <a:endParaRPr lang="en-IN" sz="1800" dirty="0"/>
                    </a:p>
                  </a:txBody>
                  <a:tcPr/>
                </a:tc>
                <a:extLst>
                  <a:ext uri="{0D108BD9-81ED-4DB2-BD59-A6C34878D82A}">
                    <a16:rowId xmlns:a16="http://schemas.microsoft.com/office/drawing/2014/main" val="10001"/>
                  </a:ext>
                </a:extLst>
              </a:tr>
              <a:tr h="1183729">
                <a:tc>
                  <a:txBody>
                    <a:bodyPr/>
                    <a:lstStyle/>
                    <a:p>
                      <a:r>
                        <a:rPr lang="en-IN" sz="1800" dirty="0" smtClean="0"/>
                        <a:t>Semi Detached</a:t>
                      </a:r>
                      <a:endParaRPr lang="en-IN" sz="1800" dirty="0"/>
                    </a:p>
                  </a:txBody>
                  <a:tcPr/>
                </a:tc>
                <a:tc>
                  <a:txBody>
                    <a:bodyPr/>
                    <a:lstStyle/>
                    <a:p>
                      <a:r>
                        <a:rPr lang="en-IN" sz="1800" dirty="0" smtClean="0"/>
                        <a:t>Typically</a:t>
                      </a:r>
                    </a:p>
                    <a:p>
                      <a:r>
                        <a:rPr lang="en-IN" sz="1800" dirty="0" smtClean="0"/>
                        <a:t>50-300KLOC</a:t>
                      </a:r>
                      <a:endParaRPr lang="en-IN" sz="1800" dirty="0"/>
                    </a:p>
                  </a:txBody>
                  <a:tcPr/>
                </a:tc>
                <a:tc>
                  <a:txBody>
                    <a:bodyPr/>
                    <a:lstStyle/>
                    <a:p>
                      <a:r>
                        <a:rPr lang="en-IN" sz="1800" dirty="0" smtClean="0"/>
                        <a:t>Medium size project</a:t>
                      </a:r>
                      <a:r>
                        <a:rPr lang="en-IN" sz="1800" baseline="0" dirty="0" smtClean="0"/>
                        <a:t> and team. </a:t>
                      </a:r>
                      <a:endParaRPr lang="en-IN" sz="1800" dirty="0"/>
                    </a:p>
                  </a:txBody>
                  <a:tcPr/>
                </a:tc>
                <a:tc>
                  <a:txBody>
                    <a:bodyPr/>
                    <a:lstStyle/>
                    <a:p>
                      <a:r>
                        <a:rPr lang="en-IN" sz="1800" dirty="0" smtClean="0"/>
                        <a:t>Medium</a:t>
                      </a:r>
                      <a:endParaRPr lang="en-IN" sz="1800" dirty="0"/>
                    </a:p>
                  </a:txBody>
                  <a:tcPr/>
                </a:tc>
                <a:tc>
                  <a:txBody>
                    <a:bodyPr/>
                    <a:lstStyle/>
                    <a:p>
                      <a:r>
                        <a:rPr lang="en-IN" sz="1800" dirty="0" smtClean="0"/>
                        <a:t>Medium</a:t>
                      </a:r>
                      <a:endParaRPr lang="en-IN" sz="1800" dirty="0"/>
                    </a:p>
                  </a:txBody>
                  <a:tcPr/>
                </a:tc>
                <a:extLst>
                  <a:ext uri="{0D108BD9-81ED-4DB2-BD59-A6C34878D82A}">
                    <a16:rowId xmlns:a16="http://schemas.microsoft.com/office/drawing/2014/main" val="10002"/>
                  </a:ext>
                </a:extLst>
              </a:tr>
              <a:tr h="952151">
                <a:tc>
                  <a:txBody>
                    <a:bodyPr/>
                    <a:lstStyle/>
                    <a:p>
                      <a:r>
                        <a:rPr lang="en-IN" sz="1800" dirty="0" smtClean="0"/>
                        <a:t>Embedded</a:t>
                      </a:r>
                      <a:endParaRPr lang="en-IN" sz="1800" dirty="0"/>
                    </a:p>
                  </a:txBody>
                  <a:tcPr/>
                </a:tc>
                <a:tc>
                  <a:txBody>
                    <a:bodyPr/>
                    <a:lstStyle/>
                    <a:p>
                      <a:r>
                        <a:rPr lang="en-IN" sz="1800" dirty="0" smtClean="0"/>
                        <a:t>Typically over 300KLOC</a:t>
                      </a:r>
                      <a:endParaRPr lang="en-IN" sz="1800" dirty="0"/>
                    </a:p>
                  </a:txBody>
                  <a:tcPr/>
                </a:tc>
                <a:tc>
                  <a:txBody>
                    <a:bodyPr/>
                    <a:lstStyle/>
                    <a:p>
                      <a:r>
                        <a:rPr lang="en-IN" sz="1800" dirty="0" smtClean="0"/>
                        <a:t>Large project, Real-time</a:t>
                      </a:r>
                      <a:r>
                        <a:rPr lang="en-IN" sz="1800" baseline="0" dirty="0" smtClean="0"/>
                        <a:t> systems</a:t>
                      </a:r>
                      <a:endParaRPr lang="en-IN" sz="1800" dirty="0"/>
                    </a:p>
                  </a:txBody>
                  <a:tcPr/>
                </a:tc>
                <a:tc>
                  <a:txBody>
                    <a:bodyPr/>
                    <a:lstStyle/>
                    <a:p>
                      <a:r>
                        <a:rPr lang="en-IN" sz="1800" dirty="0" smtClean="0"/>
                        <a:t>Significant</a:t>
                      </a:r>
                      <a:endParaRPr lang="en-IN" sz="1800" dirty="0"/>
                    </a:p>
                  </a:txBody>
                  <a:tcPr/>
                </a:tc>
                <a:tc>
                  <a:txBody>
                    <a:bodyPr/>
                    <a:lstStyle/>
                    <a:p>
                      <a:r>
                        <a:rPr lang="en-IN" sz="1800" dirty="0" smtClean="0"/>
                        <a:t>Tight</a:t>
                      </a:r>
                      <a:endParaRPr lang="en-IN" sz="1800"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266" y="-30161"/>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Development Mode of S/W Projects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3" name="Rectangle 2"/>
          <p:cNvSpPr/>
          <p:nvPr/>
        </p:nvSpPr>
        <p:spPr>
          <a:xfrm>
            <a:off x="490961" y="5638800"/>
            <a:ext cx="8610600" cy="646331"/>
          </a:xfrm>
          <a:prstGeom prst="rect">
            <a:avLst/>
          </a:prstGeom>
        </p:spPr>
        <p:txBody>
          <a:bodyPr wrap="square">
            <a:spAutoFit/>
          </a:bodyPr>
          <a:lstStyle/>
          <a:p>
            <a:r>
              <a:rPr lang="en-GB" b="1" dirty="0"/>
              <a:t>KLOC</a:t>
            </a:r>
            <a:r>
              <a:rPr lang="en-GB" dirty="0"/>
              <a:t> is a measure of the size of a computer program. The size is determined by measuring the number of lines of source code a program has.</a:t>
            </a:r>
          </a:p>
        </p:txBody>
      </p:sp>
    </p:spTree>
    <p:extLst>
      <p:ext uri="{BB962C8B-B14F-4D97-AF65-F5344CB8AC3E}">
        <p14:creationId xmlns:p14="http://schemas.microsoft.com/office/powerpoint/2010/main" val="426437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177800" y="720565"/>
            <a:ext cx="8763000" cy="5632311"/>
          </a:xfrm>
          <a:prstGeom prst="rect">
            <a:avLst/>
          </a:prstGeom>
        </p:spPr>
        <p:txBody>
          <a:bodyPr wrap="square">
            <a:spAutoFit/>
          </a:bodyPr>
          <a:lstStyle/>
          <a:p>
            <a:pPr>
              <a:buClrTx/>
            </a:pPr>
            <a:r>
              <a:rPr lang="en-GB" sz="2000" b="1" dirty="0" smtClean="0"/>
              <a:t>1</a:t>
            </a:r>
            <a:r>
              <a:rPr lang="en-GB" sz="2000" b="1" dirty="0"/>
              <a:t>. Organic Project</a:t>
            </a:r>
          </a:p>
          <a:p>
            <a:pPr>
              <a:buClrTx/>
            </a:pPr>
            <a:r>
              <a:rPr lang="en-GB" sz="2000" dirty="0"/>
              <a:t>It belongs to small &amp; simple software projects which are handled by a small team with good domain knowledge and few rigid requirements.</a:t>
            </a:r>
          </a:p>
          <a:p>
            <a:pPr>
              <a:buClrTx/>
            </a:pPr>
            <a:endParaRPr lang="en-GB" sz="2000" dirty="0"/>
          </a:p>
          <a:p>
            <a:pPr>
              <a:buClrTx/>
            </a:pPr>
            <a:r>
              <a:rPr lang="en-GB" sz="2000" dirty="0"/>
              <a:t>Example: Small data processing or Inventory management system.</a:t>
            </a:r>
          </a:p>
          <a:p>
            <a:pPr>
              <a:buClrTx/>
            </a:pPr>
            <a:endParaRPr lang="en-GB" sz="2000" dirty="0"/>
          </a:p>
          <a:p>
            <a:pPr>
              <a:buClrTx/>
            </a:pPr>
            <a:r>
              <a:rPr lang="en-GB" sz="2000" b="1" dirty="0"/>
              <a:t>2. Semidetached Project</a:t>
            </a:r>
          </a:p>
          <a:p>
            <a:pPr>
              <a:buClrTx/>
            </a:pPr>
            <a:r>
              <a:rPr lang="en-GB" sz="2000" dirty="0"/>
              <a:t>It is an intermediate (in terms of size and complexity) project, where the team having mixed experience (both experience &amp; inexperience resources) to deals with rigid/</a:t>
            </a:r>
            <a:r>
              <a:rPr lang="en-GB" sz="2000" dirty="0" err="1"/>
              <a:t>nonrigid</a:t>
            </a:r>
            <a:r>
              <a:rPr lang="en-GB" sz="2000" dirty="0"/>
              <a:t> requirements.</a:t>
            </a:r>
          </a:p>
          <a:p>
            <a:pPr>
              <a:buClrTx/>
            </a:pPr>
            <a:endParaRPr lang="en-GB" sz="2000" dirty="0"/>
          </a:p>
          <a:p>
            <a:pPr>
              <a:buClrTx/>
            </a:pPr>
            <a:r>
              <a:rPr lang="en-GB" sz="2000" dirty="0"/>
              <a:t>Example: Database design or OS development.</a:t>
            </a:r>
          </a:p>
          <a:p>
            <a:pPr>
              <a:buClrTx/>
            </a:pPr>
            <a:endParaRPr lang="en-GB" sz="2000" dirty="0"/>
          </a:p>
          <a:p>
            <a:pPr>
              <a:buClrTx/>
            </a:pPr>
            <a:r>
              <a:rPr lang="en-GB" sz="2000" b="1" dirty="0"/>
              <a:t>3. Embedded Project</a:t>
            </a:r>
          </a:p>
          <a:p>
            <a:pPr>
              <a:buClrTx/>
            </a:pPr>
            <a:r>
              <a:rPr lang="en-GB" sz="2000" dirty="0"/>
              <a:t>This project having a high level of complexity with a large team size by considering all sets of parameters (software, hardware and operational).</a:t>
            </a:r>
          </a:p>
          <a:p>
            <a:pPr>
              <a:buClrTx/>
            </a:pPr>
            <a:endParaRPr lang="en-GB" sz="2000" dirty="0"/>
          </a:p>
          <a:p>
            <a:pPr>
              <a:buClrTx/>
            </a:pPr>
            <a:r>
              <a:rPr lang="en-GB" sz="2000" dirty="0"/>
              <a:t>Example: Banking software or Traffic light control software.</a:t>
            </a:r>
            <a:endParaRPr lang="en-IN" sz="2000" dirty="0"/>
          </a:p>
        </p:txBody>
      </p:sp>
    </p:spTree>
    <p:extLst>
      <p:ext uri="{BB962C8B-B14F-4D97-AF65-F5344CB8AC3E}">
        <p14:creationId xmlns:p14="http://schemas.microsoft.com/office/powerpoint/2010/main" val="144953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Basic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10" name="Rectangle 9"/>
          <p:cNvSpPr/>
          <p:nvPr/>
        </p:nvSpPr>
        <p:spPr>
          <a:xfrm>
            <a:off x="228600" y="762000"/>
            <a:ext cx="8763000" cy="3323987"/>
          </a:xfrm>
          <a:prstGeom prst="rect">
            <a:avLst/>
          </a:prstGeom>
        </p:spPr>
        <p:txBody>
          <a:bodyPr wrap="square">
            <a:spAutoFit/>
          </a:bodyPr>
          <a:lstStyle/>
          <a:p>
            <a:r>
              <a:rPr lang="en-GB" sz="2000" b="1" dirty="0"/>
              <a:t>The Basic COCOMO</a:t>
            </a:r>
          </a:p>
          <a:p>
            <a:r>
              <a:rPr lang="en-GB" sz="2000" dirty="0"/>
              <a:t>It is the one type of static model to estimates software development effort quickly and roughly. It mainly deals with the number of lines of code and the level of estimation accuracy is less as </a:t>
            </a:r>
            <a:r>
              <a:rPr lang="en-GB" sz="2000" b="1" dirty="0"/>
              <a:t>we don’t consider the all parameters belongs to the project</a:t>
            </a:r>
            <a:r>
              <a:rPr lang="en-GB" sz="2000" dirty="0"/>
              <a:t>. The estimated </a:t>
            </a:r>
            <a:r>
              <a:rPr lang="en-GB" sz="2000" b="1" dirty="0"/>
              <a:t>effort and scheduled time </a:t>
            </a:r>
            <a:r>
              <a:rPr lang="en-GB" sz="2000" dirty="0"/>
              <a:t>for the project are given by the relation</a:t>
            </a:r>
            <a:r>
              <a:rPr lang="en-GB" sz="2000" dirty="0" smtClean="0"/>
              <a:t>:</a:t>
            </a:r>
          </a:p>
          <a:p>
            <a:pPr algn="ctr"/>
            <a:endParaRPr lang="en-GB" dirty="0" smtClean="0"/>
          </a:p>
          <a:p>
            <a:r>
              <a:rPr lang="en-GB" sz="2400" b="1" dirty="0" smtClean="0">
                <a:solidFill>
                  <a:srgbClr val="006600"/>
                </a:solidFill>
              </a:rPr>
              <a:t>Effort </a:t>
            </a:r>
            <a:r>
              <a:rPr lang="en-GB" sz="2400" b="1" dirty="0">
                <a:solidFill>
                  <a:srgbClr val="006600"/>
                </a:solidFill>
              </a:rPr>
              <a:t>(E) = a*(KLOC)</a:t>
            </a:r>
            <a:r>
              <a:rPr lang="en-GB" sz="2400" b="1" baseline="30000" dirty="0">
                <a:solidFill>
                  <a:srgbClr val="006600"/>
                </a:solidFill>
              </a:rPr>
              <a:t>b </a:t>
            </a:r>
            <a:r>
              <a:rPr lang="en-GB" sz="2400" b="1" dirty="0">
                <a:solidFill>
                  <a:srgbClr val="006600"/>
                </a:solidFill>
              </a:rPr>
              <a:t> </a:t>
            </a:r>
            <a:r>
              <a:rPr lang="en-GB" sz="2400" b="1" dirty="0" smtClean="0">
                <a:solidFill>
                  <a:srgbClr val="006600"/>
                </a:solidFill>
              </a:rPr>
              <a:t>MM</a:t>
            </a:r>
          </a:p>
          <a:p>
            <a:r>
              <a:rPr lang="en-GB" sz="2400" b="1" dirty="0">
                <a:solidFill>
                  <a:srgbClr val="006600"/>
                </a:solidFill>
              </a:rPr>
              <a:t/>
            </a:r>
            <a:br>
              <a:rPr lang="en-GB" sz="2400" b="1" dirty="0">
                <a:solidFill>
                  <a:srgbClr val="006600"/>
                </a:solidFill>
              </a:rPr>
            </a:br>
            <a:r>
              <a:rPr lang="en-GB" sz="2400" b="1" dirty="0">
                <a:solidFill>
                  <a:srgbClr val="006600"/>
                </a:solidFill>
              </a:rPr>
              <a:t>Scheduled Time (D) = c*(E)</a:t>
            </a:r>
            <a:r>
              <a:rPr lang="en-GB" sz="2400" b="1" baseline="30000" dirty="0">
                <a:solidFill>
                  <a:srgbClr val="006600"/>
                </a:solidFill>
              </a:rPr>
              <a:t>d </a:t>
            </a:r>
            <a:r>
              <a:rPr lang="en-GB" sz="2400" b="1" dirty="0">
                <a:solidFill>
                  <a:srgbClr val="006600"/>
                </a:solidFill>
              </a:rPr>
              <a:t> Months(M)</a:t>
            </a:r>
          </a:p>
        </p:txBody>
      </p:sp>
    </p:spTree>
    <p:extLst>
      <p:ext uri="{BB962C8B-B14F-4D97-AF65-F5344CB8AC3E}">
        <p14:creationId xmlns:p14="http://schemas.microsoft.com/office/powerpoint/2010/main" val="98286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Basic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10" name="Rectangle 9"/>
          <p:cNvSpPr/>
          <p:nvPr/>
        </p:nvSpPr>
        <p:spPr>
          <a:xfrm>
            <a:off x="228600" y="762000"/>
            <a:ext cx="8763000" cy="1938992"/>
          </a:xfrm>
          <a:prstGeom prst="rect">
            <a:avLst/>
          </a:prstGeom>
        </p:spPr>
        <p:txBody>
          <a:bodyPr wrap="square">
            <a:spAutoFit/>
          </a:bodyPr>
          <a:lstStyle/>
          <a:p>
            <a:r>
              <a:rPr lang="en-GB" sz="2400" dirty="0"/>
              <a:t>Where,</a:t>
            </a:r>
          </a:p>
          <a:p>
            <a:r>
              <a:rPr lang="en-GB" sz="2400" b="1" dirty="0"/>
              <a:t>E =</a:t>
            </a:r>
            <a:r>
              <a:rPr lang="en-GB" sz="2400" dirty="0"/>
              <a:t> Total effort required for the project in Man-Months (MM).</a:t>
            </a:r>
          </a:p>
          <a:p>
            <a:r>
              <a:rPr lang="en-GB" sz="2400" b="1" dirty="0"/>
              <a:t>D =</a:t>
            </a:r>
            <a:r>
              <a:rPr lang="en-GB" sz="2400" dirty="0"/>
              <a:t> Total time required for project development in Months (M).</a:t>
            </a:r>
          </a:p>
          <a:p>
            <a:r>
              <a:rPr lang="en-GB" sz="2400" b="1" dirty="0"/>
              <a:t>KLOC =</a:t>
            </a:r>
            <a:r>
              <a:rPr lang="en-GB" sz="2400" dirty="0"/>
              <a:t> the size of the code for the project in Kilo lines of code.</a:t>
            </a:r>
          </a:p>
          <a:p>
            <a:r>
              <a:rPr lang="en-GB" sz="2400" b="1" dirty="0"/>
              <a:t>a, b, c, d</a:t>
            </a:r>
            <a:r>
              <a:rPr lang="en-GB" sz="2400" dirty="0"/>
              <a:t> </a:t>
            </a:r>
            <a:r>
              <a:rPr lang="en-GB" sz="2400" b="1" dirty="0"/>
              <a:t>=</a:t>
            </a:r>
            <a:r>
              <a:rPr lang="en-GB" sz="2400" dirty="0"/>
              <a:t> The constant parameters for a software project.</a:t>
            </a:r>
          </a:p>
        </p:txBody>
      </p:sp>
      <p:graphicFrame>
        <p:nvGraphicFramePr>
          <p:cNvPr id="2" name="Table 1"/>
          <p:cNvGraphicFramePr>
            <a:graphicFrameLocks noGrp="1"/>
          </p:cNvGraphicFramePr>
          <p:nvPr>
            <p:extLst>
              <p:ext uri="{D42A27DB-BD31-4B8C-83A1-F6EECF244321}">
                <p14:modId xmlns:p14="http://schemas.microsoft.com/office/powerpoint/2010/main" val="761387222"/>
              </p:ext>
            </p:extLst>
          </p:nvPr>
        </p:nvGraphicFramePr>
        <p:xfrm>
          <a:off x="203200" y="3886200"/>
          <a:ext cx="8728075" cy="2044682"/>
        </p:xfrm>
        <a:graphic>
          <a:graphicData uri="http://schemas.openxmlformats.org/drawingml/2006/table">
            <a:tbl>
              <a:tblPr>
                <a:tableStyleId>{616DA210-FB5B-4158-B5E0-FEB733F419BA}</a:tableStyleId>
              </a:tblPr>
              <a:tblGrid>
                <a:gridCol w="3557920">
                  <a:extLst>
                    <a:ext uri="{9D8B030D-6E8A-4147-A177-3AD203B41FA5}">
                      <a16:colId xmlns:a16="http://schemas.microsoft.com/office/drawing/2014/main" val="2576524955"/>
                    </a:ext>
                  </a:extLst>
                </a:gridCol>
                <a:gridCol w="1120085">
                  <a:extLst>
                    <a:ext uri="{9D8B030D-6E8A-4147-A177-3AD203B41FA5}">
                      <a16:colId xmlns:a16="http://schemas.microsoft.com/office/drawing/2014/main" val="307418837"/>
                    </a:ext>
                  </a:extLst>
                </a:gridCol>
                <a:gridCol w="1350692">
                  <a:extLst>
                    <a:ext uri="{9D8B030D-6E8A-4147-A177-3AD203B41FA5}">
                      <a16:colId xmlns:a16="http://schemas.microsoft.com/office/drawing/2014/main" val="3286309456"/>
                    </a:ext>
                  </a:extLst>
                </a:gridCol>
                <a:gridCol w="1120085">
                  <a:extLst>
                    <a:ext uri="{9D8B030D-6E8A-4147-A177-3AD203B41FA5}">
                      <a16:colId xmlns:a16="http://schemas.microsoft.com/office/drawing/2014/main" val="1018261175"/>
                    </a:ext>
                  </a:extLst>
                </a:gridCol>
                <a:gridCol w="1579293">
                  <a:extLst>
                    <a:ext uri="{9D8B030D-6E8A-4147-A177-3AD203B41FA5}">
                      <a16:colId xmlns:a16="http://schemas.microsoft.com/office/drawing/2014/main" val="1267493892"/>
                    </a:ext>
                  </a:extLst>
                </a:gridCol>
              </a:tblGrid>
              <a:tr h="438150">
                <a:tc>
                  <a:txBody>
                    <a:bodyPr/>
                    <a:lstStyle/>
                    <a:p>
                      <a:pPr algn="ctr" fontAlgn="t"/>
                      <a:r>
                        <a:rPr lang="en-GB" sz="2800" b="0">
                          <a:effectLst/>
                        </a:rPr>
                        <a:t>PROJECT TYPE</a:t>
                      </a:r>
                    </a:p>
                  </a:txBody>
                  <a:tcPr marL="74912" marR="74912" marT="37456" marB="37456" anchor="ctr"/>
                </a:tc>
                <a:tc>
                  <a:txBody>
                    <a:bodyPr/>
                    <a:lstStyle/>
                    <a:p>
                      <a:pPr algn="ctr" fontAlgn="t"/>
                      <a:r>
                        <a:rPr lang="en-GB" sz="2800" b="0">
                          <a:effectLst/>
                        </a:rPr>
                        <a:t>a</a:t>
                      </a:r>
                    </a:p>
                  </a:txBody>
                  <a:tcPr marL="74912" marR="74912" marT="37456" marB="37456" anchor="ctr"/>
                </a:tc>
                <a:tc>
                  <a:txBody>
                    <a:bodyPr/>
                    <a:lstStyle/>
                    <a:p>
                      <a:pPr algn="ctr" fontAlgn="t"/>
                      <a:r>
                        <a:rPr lang="en-GB" sz="2800" b="0">
                          <a:effectLst/>
                        </a:rPr>
                        <a:t>b</a:t>
                      </a:r>
                    </a:p>
                  </a:txBody>
                  <a:tcPr marL="74912" marR="74912" marT="37456" marB="37456" anchor="ctr"/>
                </a:tc>
                <a:tc>
                  <a:txBody>
                    <a:bodyPr/>
                    <a:lstStyle/>
                    <a:p>
                      <a:pPr algn="ctr" fontAlgn="t"/>
                      <a:r>
                        <a:rPr lang="en-GB" sz="2800" b="0">
                          <a:effectLst/>
                        </a:rPr>
                        <a:t>c</a:t>
                      </a:r>
                    </a:p>
                  </a:txBody>
                  <a:tcPr marL="74912" marR="74912" marT="37456" marB="37456" anchor="ctr"/>
                </a:tc>
                <a:tc>
                  <a:txBody>
                    <a:bodyPr/>
                    <a:lstStyle/>
                    <a:p>
                      <a:pPr algn="ctr" fontAlgn="t"/>
                      <a:r>
                        <a:rPr lang="en-GB" sz="2800" b="0">
                          <a:effectLst/>
                        </a:rPr>
                        <a:t>d</a:t>
                      </a:r>
                    </a:p>
                  </a:txBody>
                  <a:tcPr marL="74912" marR="74912" marT="37456" marB="37456" anchor="ctr"/>
                </a:tc>
                <a:extLst>
                  <a:ext uri="{0D108BD9-81ED-4DB2-BD59-A6C34878D82A}">
                    <a16:rowId xmlns:a16="http://schemas.microsoft.com/office/drawing/2014/main" val="222920525"/>
                  </a:ext>
                </a:extLst>
              </a:tr>
              <a:tr h="514350">
                <a:tc>
                  <a:txBody>
                    <a:bodyPr/>
                    <a:lstStyle/>
                    <a:p>
                      <a:pPr algn="ctr" fontAlgn="t"/>
                      <a:r>
                        <a:rPr lang="en-GB" sz="2800" b="0">
                          <a:effectLst/>
                        </a:rPr>
                        <a:t>Organic</a:t>
                      </a:r>
                    </a:p>
                  </a:txBody>
                  <a:tcPr marL="74912" marR="74912" marT="37456" marB="37456" anchor="ctr"/>
                </a:tc>
                <a:tc>
                  <a:txBody>
                    <a:bodyPr/>
                    <a:lstStyle/>
                    <a:p>
                      <a:pPr algn="ctr" fontAlgn="t"/>
                      <a:r>
                        <a:rPr lang="en-GB" sz="2800" b="0">
                          <a:effectLst/>
                        </a:rPr>
                        <a:t>2.4</a:t>
                      </a:r>
                    </a:p>
                  </a:txBody>
                  <a:tcPr marL="74912" marR="74912" marT="37456" marB="37456" anchor="ctr"/>
                </a:tc>
                <a:tc>
                  <a:txBody>
                    <a:bodyPr/>
                    <a:lstStyle/>
                    <a:p>
                      <a:pPr algn="ctr" fontAlgn="t"/>
                      <a:r>
                        <a:rPr lang="en-GB" sz="2800" b="0">
                          <a:effectLst/>
                        </a:rPr>
                        <a:t>1.05</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a:effectLst/>
                        </a:rPr>
                        <a:t>0.38</a:t>
                      </a:r>
                    </a:p>
                  </a:txBody>
                  <a:tcPr marL="74912" marR="74912" marT="37456" marB="37456" anchor="ctr"/>
                </a:tc>
                <a:extLst>
                  <a:ext uri="{0D108BD9-81ED-4DB2-BD59-A6C34878D82A}">
                    <a16:rowId xmlns:a16="http://schemas.microsoft.com/office/drawing/2014/main" val="1312169661"/>
                  </a:ext>
                </a:extLst>
              </a:tr>
              <a:tr h="514350">
                <a:tc>
                  <a:txBody>
                    <a:bodyPr/>
                    <a:lstStyle/>
                    <a:p>
                      <a:pPr algn="ctr" fontAlgn="t"/>
                      <a:r>
                        <a:rPr lang="en-GB" sz="2800" b="0">
                          <a:effectLst/>
                        </a:rPr>
                        <a:t>Semidetached</a:t>
                      </a:r>
                    </a:p>
                  </a:txBody>
                  <a:tcPr marL="74912" marR="74912" marT="37456" marB="37456" anchor="ctr"/>
                </a:tc>
                <a:tc>
                  <a:txBody>
                    <a:bodyPr/>
                    <a:lstStyle/>
                    <a:p>
                      <a:pPr algn="ctr" fontAlgn="t"/>
                      <a:r>
                        <a:rPr lang="en-GB" sz="2800" b="0">
                          <a:effectLst/>
                        </a:rPr>
                        <a:t>3</a:t>
                      </a:r>
                    </a:p>
                  </a:txBody>
                  <a:tcPr marL="74912" marR="74912" marT="37456" marB="37456" anchor="ctr"/>
                </a:tc>
                <a:tc>
                  <a:txBody>
                    <a:bodyPr/>
                    <a:lstStyle/>
                    <a:p>
                      <a:pPr algn="ctr" fontAlgn="t"/>
                      <a:r>
                        <a:rPr lang="en-GB" sz="2800" b="0">
                          <a:effectLst/>
                        </a:rPr>
                        <a:t>1.12</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a:effectLst/>
                        </a:rPr>
                        <a:t>0.35</a:t>
                      </a:r>
                    </a:p>
                  </a:txBody>
                  <a:tcPr marL="74912" marR="74912" marT="37456" marB="37456" anchor="ctr"/>
                </a:tc>
                <a:extLst>
                  <a:ext uri="{0D108BD9-81ED-4DB2-BD59-A6C34878D82A}">
                    <a16:rowId xmlns:a16="http://schemas.microsoft.com/office/drawing/2014/main" val="2404103536"/>
                  </a:ext>
                </a:extLst>
              </a:tr>
              <a:tr h="514350">
                <a:tc>
                  <a:txBody>
                    <a:bodyPr/>
                    <a:lstStyle/>
                    <a:p>
                      <a:pPr algn="ctr" fontAlgn="t"/>
                      <a:r>
                        <a:rPr lang="en-GB" sz="2800" b="0">
                          <a:effectLst/>
                        </a:rPr>
                        <a:t>Embedded</a:t>
                      </a:r>
                    </a:p>
                  </a:txBody>
                  <a:tcPr marL="74912" marR="74912" marT="37456" marB="37456" anchor="ctr"/>
                </a:tc>
                <a:tc>
                  <a:txBody>
                    <a:bodyPr/>
                    <a:lstStyle/>
                    <a:p>
                      <a:pPr algn="ctr" fontAlgn="t"/>
                      <a:r>
                        <a:rPr lang="en-GB" sz="2800" b="0">
                          <a:effectLst/>
                        </a:rPr>
                        <a:t>3.6</a:t>
                      </a:r>
                    </a:p>
                  </a:txBody>
                  <a:tcPr marL="74912" marR="74912" marT="37456" marB="37456" anchor="ctr"/>
                </a:tc>
                <a:tc>
                  <a:txBody>
                    <a:bodyPr/>
                    <a:lstStyle/>
                    <a:p>
                      <a:pPr algn="ctr" fontAlgn="t"/>
                      <a:r>
                        <a:rPr lang="en-GB" sz="2800" b="0">
                          <a:effectLst/>
                        </a:rPr>
                        <a:t>1.2</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dirty="0">
                          <a:effectLst/>
                        </a:rPr>
                        <a:t>0.32</a:t>
                      </a:r>
                    </a:p>
                  </a:txBody>
                  <a:tcPr marL="74912" marR="74912" marT="37456" marB="37456" anchor="ctr"/>
                </a:tc>
                <a:extLst>
                  <a:ext uri="{0D108BD9-81ED-4DB2-BD59-A6C34878D82A}">
                    <a16:rowId xmlns:a16="http://schemas.microsoft.com/office/drawing/2014/main" val="1636467130"/>
                  </a:ext>
                </a:extLst>
              </a:tr>
            </a:tbl>
          </a:graphicData>
        </a:graphic>
      </p:graphicFrame>
    </p:spTree>
    <p:extLst>
      <p:ext uri="{BB962C8B-B14F-4D97-AF65-F5344CB8AC3E}">
        <p14:creationId xmlns:p14="http://schemas.microsoft.com/office/powerpoint/2010/main" val="38458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Cost Estimation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spTree>
    <p:extLst>
      <p:ext uri="{BB962C8B-B14F-4D97-AF65-F5344CB8AC3E}">
        <p14:creationId xmlns:p14="http://schemas.microsoft.com/office/powerpoint/2010/main" val="1585733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Example-1</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34925" y="914400"/>
            <a:ext cx="8839200" cy="4247317"/>
          </a:xfrm>
          <a:prstGeom prst="rect">
            <a:avLst/>
          </a:prstGeom>
        </p:spPr>
        <p:txBody>
          <a:bodyPr wrap="square">
            <a:spAutoFit/>
          </a:bodyPr>
          <a:lstStyle/>
          <a:p>
            <a:r>
              <a:rPr lang="en-GB" b="1" dirty="0">
                <a:latin typeface="Nunito Sans"/>
              </a:rPr>
              <a:t>Example: </a:t>
            </a:r>
            <a:r>
              <a:rPr lang="en-GB" dirty="0">
                <a:latin typeface="Nunito Sans"/>
              </a:rPr>
              <a:t>For a given project was estimated with a size of 300 KLOC. Calculate the Effort, Scheduled time for development. Also, calculate the Average resource size and Productivity of the software for Organic project type</a:t>
            </a:r>
            <a:r>
              <a:rPr lang="en-GB" dirty="0" smtClean="0">
                <a:latin typeface="Nunito Sans"/>
              </a:rPr>
              <a:t>.</a:t>
            </a:r>
          </a:p>
          <a:p>
            <a:endParaRPr lang="en-GB" dirty="0">
              <a:latin typeface="Nunito Sans"/>
            </a:endParaRPr>
          </a:p>
          <a:p>
            <a:r>
              <a:rPr lang="en-GB" b="1" dirty="0" err="1">
                <a:latin typeface="Nunito Sans"/>
              </a:rPr>
              <a:t>Ans</a:t>
            </a:r>
            <a:r>
              <a:rPr lang="en-GB" b="1" dirty="0">
                <a:latin typeface="Nunito Sans"/>
              </a:rPr>
              <a:t>:</a:t>
            </a:r>
            <a:r>
              <a:rPr lang="en-GB" dirty="0">
                <a:latin typeface="Nunito Sans"/>
              </a:rPr>
              <a:t> Given estimated size of project is: 300 </a:t>
            </a:r>
            <a:r>
              <a:rPr lang="en-GB" dirty="0" smtClean="0">
                <a:latin typeface="Nunito Sans"/>
              </a:rPr>
              <a:t>KLOC</a:t>
            </a:r>
          </a:p>
          <a:p>
            <a:endParaRPr lang="en-GB" dirty="0">
              <a:solidFill>
                <a:srgbClr val="4D5968"/>
              </a:solidFill>
              <a:latin typeface="Nunito Sans"/>
            </a:endParaRPr>
          </a:p>
          <a:p>
            <a:r>
              <a:rPr lang="en-GB" b="1" dirty="0">
                <a:solidFill>
                  <a:srgbClr val="232C39"/>
                </a:solidFill>
                <a:latin typeface="Nunito Sans"/>
              </a:rPr>
              <a:t>For </a:t>
            </a:r>
            <a:r>
              <a:rPr lang="en-GB" b="1" dirty="0" smtClean="0">
                <a:solidFill>
                  <a:srgbClr val="232C39"/>
                </a:solidFill>
                <a:latin typeface="Nunito Sans"/>
              </a:rPr>
              <a:t>Organic</a:t>
            </a:r>
          </a:p>
          <a:p>
            <a:endParaRPr lang="en-GB" b="1" dirty="0">
              <a:solidFill>
                <a:srgbClr val="232C39"/>
              </a:solidFill>
              <a:latin typeface="Nunito Sans"/>
            </a:endParaRPr>
          </a:p>
          <a:p>
            <a:r>
              <a:rPr lang="en-GB" dirty="0">
                <a:latin typeface="Nunito Sans"/>
              </a:rPr>
              <a:t>Effort (E) = a*(KLOC)</a:t>
            </a:r>
            <a:r>
              <a:rPr lang="en-GB" baseline="30000" dirty="0">
                <a:latin typeface="Nunito Sans"/>
              </a:rPr>
              <a:t>b </a:t>
            </a:r>
            <a:r>
              <a:rPr lang="en-GB" dirty="0">
                <a:latin typeface="Nunito Sans"/>
              </a:rPr>
              <a:t>= 2.4*(300)</a:t>
            </a:r>
            <a:r>
              <a:rPr lang="en-GB" baseline="30000" dirty="0">
                <a:latin typeface="Nunito Sans"/>
              </a:rPr>
              <a:t>1.05</a:t>
            </a:r>
            <a:r>
              <a:rPr lang="en-GB" dirty="0">
                <a:latin typeface="Nunito Sans"/>
              </a:rPr>
              <a:t> = 957.61 </a:t>
            </a:r>
            <a:r>
              <a:rPr lang="en-GB" dirty="0" smtClean="0">
                <a:latin typeface="Nunito Sans"/>
              </a:rPr>
              <a:t>MM</a:t>
            </a:r>
          </a:p>
          <a:p>
            <a:r>
              <a:rPr lang="en-GB" dirty="0">
                <a:latin typeface="Nunito Sans"/>
              </a:rPr>
              <a:t/>
            </a:r>
            <a:br>
              <a:rPr lang="en-GB" dirty="0">
                <a:latin typeface="Nunito Sans"/>
              </a:rPr>
            </a:br>
            <a:r>
              <a:rPr lang="en-GB" dirty="0">
                <a:latin typeface="Nunito Sans"/>
              </a:rPr>
              <a:t>Scheduled Time (D) = c*(E)</a:t>
            </a:r>
            <a:r>
              <a:rPr lang="en-GB" baseline="30000" dirty="0">
                <a:latin typeface="Nunito Sans"/>
              </a:rPr>
              <a:t>d</a:t>
            </a:r>
            <a:r>
              <a:rPr lang="en-GB" b="1" baseline="30000" dirty="0">
                <a:latin typeface="Nunito Sans"/>
              </a:rPr>
              <a:t>  </a:t>
            </a:r>
            <a:r>
              <a:rPr lang="en-GB" dirty="0">
                <a:latin typeface="Nunito Sans"/>
              </a:rPr>
              <a:t>= 2.5*(957.61)</a:t>
            </a:r>
            <a:r>
              <a:rPr lang="en-GB" baseline="30000" dirty="0">
                <a:latin typeface="Nunito Sans"/>
              </a:rPr>
              <a:t>0.38</a:t>
            </a:r>
            <a:r>
              <a:rPr lang="en-GB" dirty="0">
                <a:latin typeface="Nunito Sans"/>
              </a:rPr>
              <a:t> = 33.95 Months(M</a:t>
            </a:r>
            <a:r>
              <a:rPr lang="en-GB" dirty="0" smtClean="0">
                <a:latin typeface="Nunito Sans"/>
              </a:rPr>
              <a:t>)</a:t>
            </a:r>
          </a:p>
          <a:p>
            <a:r>
              <a:rPr lang="en-GB" dirty="0">
                <a:latin typeface="Nunito Sans"/>
              </a:rPr>
              <a:t/>
            </a:r>
            <a:br>
              <a:rPr lang="en-GB" dirty="0">
                <a:latin typeface="Nunito Sans"/>
              </a:rPr>
            </a:br>
            <a:r>
              <a:rPr lang="en-GB" dirty="0">
                <a:latin typeface="Nunito Sans"/>
              </a:rPr>
              <a:t>Avg. Resource Size = E/D = 957.61/33.95 = 28.21 </a:t>
            </a:r>
            <a:r>
              <a:rPr lang="en-GB" dirty="0" smtClean="0">
                <a:latin typeface="Nunito Sans"/>
              </a:rPr>
              <a:t>Mans</a:t>
            </a:r>
          </a:p>
          <a:p>
            <a:r>
              <a:rPr lang="en-GB" dirty="0">
                <a:latin typeface="Nunito Sans"/>
              </a:rPr>
              <a:t/>
            </a:r>
            <a:br>
              <a:rPr lang="en-GB" dirty="0">
                <a:latin typeface="Nunito Sans"/>
              </a:rPr>
            </a:br>
            <a:r>
              <a:rPr lang="en-GB" dirty="0">
                <a:latin typeface="Nunito Sans"/>
              </a:rPr>
              <a:t>Productivity of Software = KLOC/E = 300/957.61 = 0.3132 KLOC/MM = 313 LOC/MM</a:t>
            </a:r>
            <a:endParaRPr lang="en-GB" b="0" i="0" dirty="0">
              <a:effectLst/>
              <a:latin typeface="Nunito Sans"/>
            </a:endParaRPr>
          </a:p>
        </p:txBody>
      </p:sp>
    </p:spTree>
    <p:extLst>
      <p:ext uri="{BB962C8B-B14F-4D97-AF65-F5344CB8AC3E}">
        <p14:creationId xmlns:p14="http://schemas.microsoft.com/office/powerpoint/2010/main" val="17239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Example-1</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34925" y="914400"/>
            <a:ext cx="8839200" cy="4616648"/>
          </a:xfrm>
          <a:prstGeom prst="rect">
            <a:avLst/>
          </a:prstGeom>
        </p:spPr>
        <p:txBody>
          <a:bodyPr wrap="square">
            <a:spAutoFit/>
          </a:bodyPr>
          <a:lstStyle/>
          <a:p>
            <a:r>
              <a:rPr lang="en-GB" b="1" dirty="0">
                <a:latin typeface="Nunito Sans"/>
              </a:rPr>
              <a:t>Example: </a:t>
            </a:r>
            <a:r>
              <a:rPr lang="en-GB" dirty="0">
                <a:latin typeface="Nunito Sans"/>
              </a:rPr>
              <a:t>For a given project was estimated with a size of 300 KLOC. Calculate the Effort, Scheduled time for development. Also, calculate the Average resource size and Productivity of the software for Organic project type</a:t>
            </a:r>
            <a:r>
              <a:rPr lang="en-GB" dirty="0" smtClean="0">
                <a:latin typeface="Nunito Sans"/>
              </a:rPr>
              <a:t>.</a:t>
            </a:r>
          </a:p>
          <a:p>
            <a:endParaRPr lang="en-GB" dirty="0">
              <a:latin typeface="Nunito Sans"/>
            </a:endParaRPr>
          </a:p>
          <a:p>
            <a:r>
              <a:rPr lang="en-GB" b="1" dirty="0" err="1">
                <a:latin typeface="Nunito Sans"/>
              </a:rPr>
              <a:t>Ans</a:t>
            </a:r>
            <a:r>
              <a:rPr lang="en-GB" b="1" dirty="0">
                <a:latin typeface="Nunito Sans"/>
              </a:rPr>
              <a:t>:</a:t>
            </a:r>
            <a:r>
              <a:rPr lang="en-GB" dirty="0">
                <a:latin typeface="Nunito Sans"/>
              </a:rPr>
              <a:t> Given estimated size of project is: 300 </a:t>
            </a:r>
            <a:r>
              <a:rPr lang="en-GB" dirty="0" smtClean="0">
                <a:latin typeface="Nunito Sans"/>
              </a:rPr>
              <a:t>KLOC</a:t>
            </a:r>
          </a:p>
          <a:p>
            <a:endParaRPr lang="en-GB" dirty="0" smtClean="0">
              <a:solidFill>
                <a:srgbClr val="4D5968"/>
              </a:solidFill>
              <a:latin typeface="Nunito Sans"/>
            </a:endParaRPr>
          </a:p>
          <a:p>
            <a:endParaRPr lang="en-GB" dirty="0">
              <a:solidFill>
                <a:srgbClr val="4D5968"/>
              </a:solidFill>
              <a:latin typeface="Nunito Sans"/>
            </a:endParaRPr>
          </a:p>
          <a:p>
            <a:r>
              <a:rPr lang="en-GB" sz="2400" b="1" dirty="0"/>
              <a:t>For Semidetached</a:t>
            </a:r>
          </a:p>
          <a:p>
            <a:r>
              <a:rPr lang="en-GB" sz="2400" dirty="0"/>
              <a:t>Effort (E) = a*(KLOC)</a:t>
            </a:r>
            <a:r>
              <a:rPr lang="en-GB" sz="2400" baseline="30000" dirty="0"/>
              <a:t>b </a:t>
            </a:r>
            <a:r>
              <a:rPr lang="en-GB" sz="2400" dirty="0"/>
              <a:t>= 3.0*(300)</a:t>
            </a:r>
            <a:r>
              <a:rPr lang="en-GB" sz="2400" baseline="30000" dirty="0"/>
              <a:t>1.12</a:t>
            </a:r>
            <a:r>
              <a:rPr lang="en-GB" sz="2400" dirty="0"/>
              <a:t> = 1784.42 MM</a:t>
            </a:r>
            <a:br>
              <a:rPr lang="en-GB" sz="2400" dirty="0"/>
            </a:br>
            <a:r>
              <a:rPr lang="en-GB" sz="2400" dirty="0"/>
              <a:t>Scheduled Time (D) = c*(E)</a:t>
            </a:r>
            <a:r>
              <a:rPr lang="en-GB" sz="2400" baseline="30000" dirty="0"/>
              <a:t>d</a:t>
            </a:r>
            <a:r>
              <a:rPr lang="en-GB" sz="2400" b="1" baseline="30000" dirty="0"/>
              <a:t>  </a:t>
            </a:r>
            <a:r>
              <a:rPr lang="en-GB" sz="2400" dirty="0"/>
              <a:t>= 2.5*(1784.42)</a:t>
            </a:r>
            <a:r>
              <a:rPr lang="en-GB" sz="2400" baseline="30000" dirty="0"/>
              <a:t>0.35</a:t>
            </a:r>
            <a:r>
              <a:rPr lang="en-GB" sz="2400" dirty="0"/>
              <a:t> = 34.35 Months(M</a:t>
            </a:r>
            <a:r>
              <a:rPr lang="en-GB" sz="2400" dirty="0" smtClean="0"/>
              <a:t>)</a:t>
            </a:r>
          </a:p>
          <a:p>
            <a:endParaRPr lang="en-GB" sz="2400" dirty="0"/>
          </a:p>
          <a:p>
            <a:r>
              <a:rPr lang="en-GB" sz="2400" b="1" dirty="0"/>
              <a:t>For Embedded</a:t>
            </a:r>
          </a:p>
          <a:p>
            <a:r>
              <a:rPr lang="en-GB" sz="2400" dirty="0"/>
              <a:t>Effort (E) = a*(KLOC)</a:t>
            </a:r>
            <a:r>
              <a:rPr lang="en-GB" sz="2400" baseline="30000" dirty="0"/>
              <a:t>b </a:t>
            </a:r>
            <a:r>
              <a:rPr lang="en-GB" sz="2400" dirty="0"/>
              <a:t>= 3.6*(300)</a:t>
            </a:r>
            <a:r>
              <a:rPr lang="en-GB" sz="2400" baseline="30000" dirty="0"/>
              <a:t>1.2</a:t>
            </a:r>
            <a:r>
              <a:rPr lang="en-GB" sz="2400" dirty="0"/>
              <a:t> = 3379.46 MM</a:t>
            </a:r>
            <a:br>
              <a:rPr lang="en-GB" sz="2400" dirty="0"/>
            </a:br>
            <a:r>
              <a:rPr lang="en-GB" sz="2400" dirty="0"/>
              <a:t>Scheduled Time (D) = c*(E)</a:t>
            </a:r>
            <a:r>
              <a:rPr lang="en-GB" sz="2400" baseline="30000" dirty="0"/>
              <a:t>d</a:t>
            </a:r>
            <a:r>
              <a:rPr lang="en-GB" sz="2400" b="1" baseline="30000" dirty="0"/>
              <a:t>  </a:t>
            </a:r>
            <a:r>
              <a:rPr lang="en-GB" sz="2400" dirty="0"/>
              <a:t>= 2.5*(3379.46)</a:t>
            </a:r>
            <a:r>
              <a:rPr lang="en-GB" sz="2400" baseline="30000" dirty="0"/>
              <a:t>0.32</a:t>
            </a:r>
            <a:r>
              <a:rPr lang="en-GB" sz="2400" dirty="0"/>
              <a:t> = 33.66 Months(M)</a:t>
            </a:r>
          </a:p>
        </p:txBody>
      </p:sp>
    </p:spTree>
    <p:extLst>
      <p:ext uri="{BB962C8B-B14F-4D97-AF65-F5344CB8AC3E}">
        <p14:creationId xmlns:p14="http://schemas.microsoft.com/office/powerpoint/2010/main" val="224535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development time versus the product size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pic>
        <p:nvPicPr>
          <p:cNvPr id="2" name="Picture 1"/>
          <p:cNvPicPr>
            <a:picLocks noChangeAspect="1"/>
          </p:cNvPicPr>
          <p:nvPr/>
        </p:nvPicPr>
        <p:blipFill>
          <a:blip r:embed="rId2"/>
          <a:stretch>
            <a:fillRect/>
          </a:stretch>
        </p:blipFill>
        <p:spPr>
          <a:xfrm>
            <a:off x="1555750" y="645599"/>
            <a:ext cx="6511925" cy="5426604"/>
          </a:xfrm>
          <a:prstGeom prst="rect">
            <a:avLst/>
          </a:prstGeom>
        </p:spPr>
      </p:pic>
      <p:sp>
        <p:nvSpPr>
          <p:cNvPr id="3" name="Rectangle 2"/>
          <p:cNvSpPr/>
          <p:nvPr/>
        </p:nvSpPr>
        <p:spPr>
          <a:xfrm>
            <a:off x="2646153" y="6306124"/>
            <a:ext cx="4342022" cy="369332"/>
          </a:xfrm>
          <a:prstGeom prst="rect">
            <a:avLst/>
          </a:prstGeom>
        </p:spPr>
        <p:txBody>
          <a:bodyPr wrap="none">
            <a:spAutoFit/>
          </a:bodyPr>
          <a:lstStyle/>
          <a:p>
            <a:r>
              <a:rPr lang="en-GB" dirty="0"/>
              <a:t>https://www.javatpoint.com/cocomo-model</a:t>
            </a:r>
          </a:p>
        </p:txBody>
      </p:sp>
    </p:spTree>
    <p:extLst>
      <p:ext uri="{BB962C8B-B14F-4D97-AF65-F5344CB8AC3E}">
        <p14:creationId xmlns:p14="http://schemas.microsoft.com/office/powerpoint/2010/main" val="361877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Example-2</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9" name="Rectangle 8"/>
          <p:cNvSpPr/>
          <p:nvPr/>
        </p:nvSpPr>
        <p:spPr>
          <a:xfrm>
            <a:off x="230208" y="762000"/>
            <a:ext cx="8686800" cy="4893647"/>
          </a:xfrm>
          <a:prstGeom prst="rect">
            <a:avLst/>
          </a:prstGeom>
        </p:spPr>
        <p:txBody>
          <a:bodyPr wrap="square">
            <a:spAutoFit/>
          </a:bodyPr>
          <a:lstStyle/>
          <a:p>
            <a:pPr algn="just">
              <a:buClrTx/>
            </a:pPr>
            <a:r>
              <a:rPr lang="en-GB" sz="2400" b="1" dirty="0"/>
              <a:t>Example: </a:t>
            </a:r>
            <a:r>
              <a:rPr lang="en-IN" sz="2400" dirty="0"/>
              <a:t>A project size of 200KLOC is to be developed</a:t>
            </a:r>
            <a:r>
              <a:rPr lang="en-IN" sz="2400" dirty="0" smtClean="0"/>
              <a:t>. S/W </a:t>
            </a:r>
            <a:r>
              <a:rPr lang="en-IN" sz="2400" dirty="0"/>
              <a:t>development team has average experience on similar type of projects</a:t>
            </a:r>
            <a:r>
              <a:rPr lang="en-IN" sz="2400" dirty="0" smtClean="0"/>
              <a:t>. The </a:t>
            </a:r>
            <a:r>
              <a:rPr lang="en-IN" sz="2400" dirty="0"/>
              <a:t>project schedule is not very tight</a:t>
            </a:r>
            <a:r>
              <a:rPr lang="en-IN" sz="2400" dirty="0" smtClean="0"/>
              <a:t>. Calculate </a:t>
            </a:r>
            <a:r>
              <a:rPr lang="en-IN" sz="2400" dirty="0"/>
              <a:t>the effort and development time of the project.</a:t>
            </a:r>
          </a:p>
          <a:p>
            <a:pPr algn="just">
              <a:buClrTx/>
            </a:pPr>
            <a:endParaRPr lang="en-IN" sz="2400" dirty="0"/>
          </a:p>
          <a:p>
            <a:pPr algn="just"/>
            <a:r>
              <a:rPr lang="en-IN" sz="2400" u="sng" dirty="0" err="1"/>
              <a:t>Ans</a:t>
            </a:r>
            <a:r>
              <a:rPr lang="en-IN" sz="2400" dirty="0"/>
              <a:t>:   200 KLOC implies semi-detached mode</a:t>
            </a:r>
            <a:r>
              <a:rPr lang="en-IN" sz="2400" dirty="0" smtClean="0"/>
              <a:t>.</a:t>
            </a:r>
          </a:p>
          <a:p>
            <a:pPr algn="just"/>
            <a:endParaRPr lang="en-IN" sz="2400" dirty="0"/>
          </a:p>
          <a:p>
            <a:pPr algn="just"/>
            <a:r>
              <a:rPr lang="en-IN" sz="2400" dirty="0" smtClean="0"/>
              <a:t>Hence</a:t>
            </a:r>
            <a:r>
              <a:rPr lang="en-IN" sz="2400" dirty="0"/>
              <a:t>, </a:t>
            </a:r>
            <a:endParaRPr lang="en-IN" sz="2400" dirty="0" smtClean="0"/>
          </a:p>
          <a:p>
            <a:pPr algn="just"/>
            <a:r>
              <a:rPr lang="en-IN" sz="2400" dirty="0" smtClean="0"/>
              <a:t>E</a:t>
            </a:r>
            <a:r>
              <a:rPr lang="en-IN" sz="2400" dirty="0"/>
              <a:t>= 3.0 * (200)</a:t>
            </a:r>
            <a:r>
              <a:rPr lang="en-IN" sz="2400" baseline="30000" dirty="0"/>
              <a:t>1.12</a:t>
            </a:r>
            <a:r>
              <a:rPr lang="en-IN" sz="2400" dirty="0"/>
              <a:t> = 1133.12 </a:t>
            </a:r>
            <a:r>
              <a:rPr lang="en-IN" sz="2400" dirty="0" smtClean="0"/>
              <a:t>MM</a:t>
            </a:r>
            <a:endParaRPr lang="en-IN" sz="2400" dirty="0"/>
          </a:p>
          <a:p>
            <a:pPr algn="just"/>
            <a:r>
              <a:rPr lang="en-IN" sz="2400" dirty="0" smtClean="0"/>
              <a:t>D=2.5 </a:t>
            </a:r>
            <a:r>
              <a:rPr lang="en-IN" sz="2400" dirty="0"/>
              <a:t>* (1133.12)</a:t>
            </a:r>
            <a:r>
              <a:rPr lang="en-IN" sz="2400" baseline="30000" dirty="0"/>
              <a:t>0.35</a:t>
            </a:r>
            <a:r>
              <a:rPr lang="en-IN" sz="2400" dirty="0"/>
              <a:t> = 29.3 M</a:t>
            </a:r>
          </a:p>
          <a:p>
            <a:pPr algn="just"/>
            <a:r>
              <a:rPr lang="en-IN" sz="2400" dirty="0"/>
              <a:t>	</a:t>
            </a:r>
            <a:endParaRPr lang="en-IN" sz="2400" dirty="0" smtClean="0"/>
          </a:p>
          <a:p>
            <a:pPr algn="just"/>
            <a:r>
              <a:rPr lang="en-IN" sz="2400" dirty="0" smtClean="0"/>
              <a:t>Avg</a:t>
            </a:r>
            <a:r>
              <a:rPr lang="en-IN" sz="2400" dirty="0"/>
              <a:t>. staff size(SS) = </a:t>
            </a:r>
            <a:r>
              <a:rPr lang="en-IN" sz="2400" dirty="0" smtClean="0"/>
              <a:t>E/D = </a:t>
            </a:r>
            <a:r>
              <a:rPr lang="en-IN" sz="2400" dirty="0"/>
              <a:t>1133.12/29.3=38.67 Persons.</a:t>
            </a:r>
          </a:p>
          <a:p>
            <a:pPr algn="just"/>
            <a:r>
              <a:rPr lang="en-IN" sz="2400" dirty="0" smtClean="0"/>
              <a:t>Productivity </a:t>
            </a:r>
            <a:r>
              <a:rPr lang="en-IN" sz="2400" dirty="0"/>
              <a:t>(P) = </a:t>
            </a:r>
            <a:r>
              <a:rPr lang="en-IN" sz="2400" dirty="0" smtClean="0"/>
              <a:t>KLOC/E = </a:t>
            </a:r>
            <a:r>
              <a:rPr lang="en-IN" sz="2400" dirty="0"/>
              <a:t>200/1133.12=0.1765 </a:t>
            </a:r>
            <a:r>
              <a:rPr lang="en-IN" sz="2400" dirty="0" smtClean="0"/>
              <a:t>KLOC/MM</a:t>
            </a:r>
            <a:r>
              <a:rPr lang="en-IN" sz="2400" dirty="0"/>
              <a:t>.</a:t>
            </a:r>
          </a:p>
        </p:txBody>
      </p:sp>
    </p:spTree>
    <p:extLst>
      <p:ext uri="{BB962C8B-B14F-4D97-AF65-F5344CB8AC3E}">
        <p14:creationId xmlns:p14="http://schemas.microsoft.com/office/powerpoint/2010/main" val="46993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Intermediate COCOMO</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3" name="Rectangle 2"/>
          <p:cNvSpPr/>
          <p:nvPr/>
        </p:nvSpPr>
        <p:spPr>
          <a:xfrm>
            <a:off x="344508" y="1303010"/>
            <a:ext cx="8458200" cy="1569660"/>
          </a:xfrm>
          <a:prstGeom prst="rect">
            <a:avLst/>
          </a:prstGeom>
        </p:spPr>
        <p:txBody>
          <a:bodyPr wrap="square">
            <a:spAutoFit/>
          </a:bodyPr>
          <a:lstStyle/>
          <a:p>
            <a:pPr algn="just"/>
            <a:r>
              <a:rPr lang="en-GB" sz="2400" dirty="0">
                <a:latin typeface="+mj-lt"/>
              </a:rPr>
              <a:t>The intermediate model estimates software development effort in terms of size of the program and other related cost drivers parameters (product parameter, hardware parameter, resource parameter, and project parameter) of the project. </a:t>
            </a:r>
            <a:endParaRPr lang="en-GB" sz="2400" b="0" i="0" dirty="0">
              <a:effectLst/>
              <a:latin typeface="+mj-lt"/>
            </a:endParaRPr>
          </a:p>
        </p:txBody>
      </p:sp>
    </p:spTree>
    <p:extLst>
      <p:ext uri="{BB962C8B-B14F-4D97-AF65-F5344CB8AC3E}">
        <p14:creationId xmlns:p14="http://schemas.microsoft.com/office/powerpoint/2010/main" val="107447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607695" y="566698"/>
            <a:ext cx="7498080" cy="5616624"/>
          </a:xfrm>
        </p:spPr>
        <p:txBody>
          <a:bodyPr>
            <a:normAutofit/>
          </a:bodyPr>
          <a:lstStyle/>
          <a:p>
            <a:r>
              <a:rPr lang="en-US" sz="2200" dirty="0" smtClean="0"/>
              <a:t>Extension of Basic COCOMO</a:t>
            </a:r>
          </a:p>
          <a:p>
            <a:r>
              <a:rPr lang="en-US" sz="2200" b="1" dirty="0" smtClean="0"/>
              <a:t>Why Use ?</a:t>
            </a:r>
          </a:p>
          <a:p>
            <a:pPr>
              <a:buNone/>
            </a:pPr>
            <a:r>
              <a:rPr lang="en-US" sz="2200" dirty="0" smtClean="0"/>
              <a:t>		Basic model lacks accuracy</a:t>
            </a:r>
          </a:p>
          <a:p>
            <a:r>
              <a:rPr lang="en-US" sz="2200" dirty="0" smtClean="0"/>
              <a:t>Computes software development effort as a function of  program size and set of 15 Cost Drivers</a:t>
            </a:r>
          </a:p>
          <a:p>
            <a:r>
              <a:rPr lang="en-US" sz="2200" b="1" dirty="0" smtClean="0"/>
              <a:t>Cost Driver:  </a:t>
            </a:r>
            <a:r>
              <a:rPr lang="en-US" sz="2200" dirty="0" smtClean="0"/>
              <a:t>A multiplicative factor that determines the effort required to complete the software project.</a:t>
            </a:r>
          </a:p>
          <a:p>
            <a:r>
              <a:rPr lang="en-US" sz="2200" b="1" dirty="0" smtClean="0"/>
              <a:t>Why Cost Drivers?</a:t>
            </a:r>
          </a:p>
          <a:p>
            <a:pPr>
              <a:buNone/>
            </a:pPr>
            <a:r>
              <a:rPr lang="en-US" sz="2200" dirty="0" smtClean="0"/>
              <a:t>		Adjust the nominal cost of a project to the actual project Environment.</a:t>
            </a:r>
          </a:p>
          <a:p>
            <a:r>
              <a:rPr lang="en-US" sz="2200" dirty="0" smtClean="0"/>
              <a:t>For each Characteristics, Estimator decides the scale factor</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graphicFrame>
        <p:nvGraphicFramePr>
          <p:cNvPr id="7" name="Diagram 6"/>
          <p:cNvGraphicFramePr/>
          <p:nvPr/>
        </p:nvGraphicFramePr>
        <p:xfrm>
          <a:off x="1115616" y="4869160"/>
          <a:ext cx="8028384" cy="951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Intermediate COCOMO</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Tree>
    <p:extLst>
      <p:ext uri="{BB962C8B-B14F-4D97-AF65-F5344CB8AC3E}">
        <p14:creationId xmlns:p14="http://schemas.microsoft.com/office/powerpoint/2010/main" val="364931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graphicFrame>
        <p:nvGraphicFramePr>
          <p:cNvPr id="14" name="Content Placeholder 13"/>
          <p:cNvGraphicFramePr>
            <a:graphicFrameLocks noGrp="1"/>
          </p:cNvGraphicFramePr>
          <p:nvPr>
            <p:ph idx="1"/>
          </p:nvPr>
        </p:nvGraphicFramePr>
        <p:xfrm>
          <a:off x="1115616" y="908720"/>
          <a:ext cx="7818834"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Cost Drivers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8"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Tree>
    <p:extLst>
      <p:ext uri="{BB962C8B-B14F-4D97-AF65-F5344CB8AC3E}">
        <p14:creationId xmlns:p14="http://schemas.microsoft.com/office/powerpoint/2010/main" val="8014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8" name="Content Placeholder 7"/>
          <p:cNvSpPr>
            <a:spLocks noGrp="1"/>
          </p:cNvSpPr>
          <p:nvPr>
            <p:ph idx="1"/>
          </p:nvPr>
        </p:nvSpPr>
        <p:spPr>
          <a:xfrm>
            <a:off x="381000" y="887896"/>
            <a:ext cx="7920880" cy="4800600"/>
          </a:xfrm>
        </p:spPr>
        <p:txBody>
          <a:bodyPr>
            <a:normAutofit/>
          </a:bodyPr>
          <a:lstStyle/>
          <a:p>
            <a:r>
              <a:rPr lang="en-IN" sz="2200" dirty="0" smtClean="0"/>
              <a:t>Multiply all 15 Cost Drivers to get </a:t>
            </a:r>
            <a:r>
              <a:rPr lang="en-IN" sz="2200" b="1" dirty="0" smtClean="0"/>
              <a:t>Effort Adjustment Factor</a:t>
            </a:r>
            <a:r>
              <a:rPr lang="en-IN" sz="1600" b="1" dirty="0" smtClean="0"/>
              <a:t>(EAF)</a:t>
            </a:r>
          </a:p>
          <a:p>
            <a:endParaRPr lang="en-IN" sz="2200" b="1" dirty="0" smtClean="0"/>
          </a:p>
          <a:p>
            <a:r>
              <a:rPr lang="en-IN" sz="2200" b="1" dirty="0" smtClean="0"/>
              <a:t>E(Effort) = a(KLOC)</a:t>
            </a:r>
            <a:r>
              <a:rPr lang="en-IN" sz="2200" b="1" baseline="30000" dirty="0" smtClean="0"/>
              <a:t>b</a:t>
            </a:r>
            <a:r>
              <a:rPr lang="en-IN" sz="2200" b="1" baseline="-6000" dirty="0"/>
              <a:t> </a:t>
            </a:r>
            <a:r>
              <a:rPr lang="en-IN" sz="2200" b="1" dirty="0" smtClean="0"/>
              <a:t>* </a:t>
            </a:r>
            <a:r>
              <a:rPr lang="en-IN" sz="2200" b="1" dirty="0" smtClean="0">
                <a:solidFill>
                  <a:srgbClr val="006600"/>
                </a:solidFill>
              </a:rPr>
              <a:t>EAF</a:t>
            </a:r>
            <a:r>
              <a:rPr lang="en-IN" sz="1600" dirty="0" smtClean="0"/>
              <a:t>(in Person-Month)</a:t>
            </a:r>
          </a:p>
          <a:p>
            <a:r>
              <a:rPr lang="en-IN" sz="2200" b="1" dirty="0" smtClean="0"/>
              <a:t>D(Development Time) = c(E)</a:t>
            </a:r>
            <a:r>
              <a:rPr lang="en-IN" sz="2200" b="1" baseline="30000" dirty="0" smtClean="0"/>
              <a:t>d</a:t>
            </a:r>
            <a:r>
              <a:rPr lang="en-IN" sz="2200" b="1" baseline="-6000" dirty="0" smtClean="0"/>
              <a:t> </a:t>
            </a:r>
            <a:r>
              <a:rPr lang="en-IN" sz="1600" dirty="0" smtClean="0"/>
              <a:t>(in month)</a:t>
            </a:r>
          </a:p>
          <a:p>
            <a:r>
              <a:rPr lang="en-IN" sz="2200" b="1" dirty="0" smtClean="0"/>
              <a:t>SS (</a:t>
            </a:r>
            <a:r>
              <a:rPr lang="en-IN" sz="2200" b="1" dirty="0" err="1" smtClean="0"/>
              <a:t>Avg</a:t>
            </a:r>
            <a:r>
              <a:rPr lang="en-IN" sz="2200" b="1" dirty="0" smtClean="0"/>
              <a:t> Staff Size) = E/D </a:t>
            </a:r>
            <a:r>
              <a:rPr lang="en-IN" sz="1600" dirty="0" smtClean="0"/>
              <a:t>(in persons)</a:t>
            </a:r>
          </a:p>
          <a:p>
            <a:r>
              <a:rPr lang="en-IN" sz="2200" b="1" dirty="0" smtClean="0"/>
              <a:t>P (Productivity) = KLOC/E </a:t>
            </a:r>
            <a:r>
              <a:rPr lang="en-IN" sz="1600" dirty="0" smtClean="0"/>
              <a:t>(in KLOC/Person-month)</a:t>
            </a:r>
          </a:p>
          <a:p>
            <a:pPr>
              <a:buNone/>
            </a:pPr>
            <a:endParaRPr lang="en-IN" sz="2200" b="1" baseline="-6000" dirty="0" smtClean="0"/>
          </a:p>
        </p:txBody>
      </p:sp>
      <p:graphicFrame>
        <p:nvGraphicFramePr>
          <p:cNvPr id="9" name="Table 8"/>
          <p:cNvGraphicFramePr>
            <a:graphicFrameLocks noGrp="1"/>
          </p:cNvGraphicFramePr>
          <p:nvPr>
            <p:extLst>
              <p:ext uri="{D42A27DB-BD31-4B8C-83A1-F6EECF244321}">
                <p14:modId xmlns:p14="http://schemas.microsoft.com/office/powerpoint/2010/main" val="2550631234"/>
              </p:ext>
            </p:extLst>
          </p:nvPr>
        </p:nvGraphicFramePr>
        <p:xfrm>
          <a:off x="504080" y="3811539"/>
          <a:ext cx="7797800" cy="2055861"/>
        </p:xfrm>
        <a:graphic>
          <a:graphicData uri="http://schemas.openxmlformats.org/drawingml/2006/table">
            <a:tbl>
              <a:tblPr firstRow="1" bandRow="1">
                <a:tableStyleId>{5940675A-B579-460E-94D1-54222C63F5DA}</a:tableStyleId>
              </a:tblPr>
              <a:tblGrid>
                <a:gridCol w="1559560">
                  <a:extLst>
                    <a:ext uri="{9D8B030D-6E8A-4147-A177-3AD203B41FA5}">
                      <a16:colId xmlns:a16="http://schemas.microsoft.com/office/drawing/2014/main" val="20000"/>
                    </a:ext>
                  </a:extLst>
                </a:gridCol>
                <a:gridCol w="1559560">
                  <a:extLst>
                    <a:ext uri="{9D8B030D-6E8A-4147-A177-3AD203B41FA5}">
                      <a16:colId xmlns:a16="http://schemas.microsoft.com/office/drawing/2014/main" val="20001"/>
                    </a:ext>
                  </a:extLst>
                </a:gridCol>
                <a:gridCol w="1559560">
                  <a:extLst>
                    <a:ext uri="{9D8B030D-6E8A-4147-A177-3AD203B41FA5}">
                      <a16:colId xmlns:a16="http://schemas.microsoft.com/office/drawing/2014/main" val="20002"/>
                    </a:ext>
                  </a:extLst>
                </a:gridCol>
                <a:gridCol w="1559560">
                  <a:extLst>
                    <a:ext uri="{9D8B030D-6E8A-4147-A177-3AD203B41FA5}">
                      <a16:colId xmlns:a16="http://schemas.microsoft.com/office/drawing/2014/main" val="20003"/>
                    </a:ext>
                  </a:extLst>
                </a:gridCol>
                <a:gridCol w="1559560">
                  <a:extLst>
                    <a:ext uri="{9D8B030D-6E8A-4147-A177-3AD203B41FA5}">
                      <a16:colId xmlns:a16="http://schemas.microsoft.com/office/drawing/2014/main" val="20004"/>
                    </a:ext>
                  </a:extLst>
                </a:gridCol>
              </a:tblGrid>
              <a:tr h="673695">
                <a:tc>
                  <a:txBody>
                    <a:bodyPr/>
                    <a:lstStyle/>
                    <a:p>
                      <a:pPr algn="ctr"/>
                      <a:r>
                        <a:rPr lang="en-IN" sz="3200" dirty="0" smtClean="0"/>
                        <a:t>Project</a:t>
                      </a:r>
                      <a:endParaRPr lang="en-IN" sz="3200" dirty="0"/>
                    </a:p>
                  </a:txBody>
                  <a:tcPr/>
                </a:tc>
                <a:tc>
                  <a:txBody>
                    <a:bodyPr/>
                    <a:lstStyle/>
                    <a:p>
                      <a:pPr algn="ctr"/>
                      <a:r>
                        <a:rPr lang="en-IN" sz="3200" dirty="0" smtClean="0"/>
                        <a:t>a</a:t>
                      </a:r>
                      <a:endParaRPr lang="en-IN" sz="3200" baseline="-25000" dirty="0"/>
                    </a:p>
                  </a:txBody>
                  <a:tcPr/>
                </a:tc>
                <a:tc>
                  <a:txBody>
                    <a:bodyPr/>
                    <a:lstStyle/>
                    <a:p>
                      <a:pPr algn="ctr"/>
                      <a:r>
                        <a:rPr lang="en-IN" sz="3200" dirty="0" smtClean="0"/>
                        <a:t>b</a:t>
                      </a:r>
                      <a:endParaRPr lang="en-IN" sz="3200" baseline="-25000" dirty="0"/>
                    </a:p>
                  </a:txBody>
                  <a:tcPr/>
                </a:tc>
                <a:tc>
                  <a:txBody>
                    <a:bodyPr/>
                    <a:lstStyle/>
                    <a:p>
                      <a:pPr algn="ctr"/>
                      <a:r>
                        <a:rPr lang="en-IN" sz="3200" dirty="0" smtClean="0"/>
                        <a:t>c</a:t>
                      </a:r>
                      <a:endParaRPr lang="en-IN" sz="3200" baseline="-25000" dirty="0"/>
                    </a:p>
                  </a:txBody>
                  <a:tcPr/>
                </a:tc>
                <a:tc>
                  <a:txBody>
                    <a:bodyPr/>
                    <a:lstStyle/>
                    <a:p>
                      <a:pPr algn="ctr"/>
                      <a:r>
                        <a:rPr lang="en-IN" sz="3200" dirty="0" smtClean="0"/>
                        <a:t>d</a:t>
                      </a:r>
                      <a:endParaRPr lang="en-IN" sz="3200" baseline="-25000" dirty="0"/>
                    </a:p>
                  </a:txBody>
                  <a:tcPr/>
                </a:tc>
                <a:extLst>
                  <a:ext uri="{0D108BD9-81ED-4DB2-BD59-A6C34878D82A}">
                    <a16:rowId xmlns:a16="http://schemas.microsoft.com/office/drawing/2014/main" val="10000"/>
                  </a:ext>
                </a:extLst>
              </a:tr>
              <a:tr h="460722">
                <a:tc>
                  <a:txBody>
                    <a:bodyPr/>
                    <a:lstStyle/>
                    <a:p>
                      <a:pPr algn="ctr">
                        <a:spcBef>
                          <a:spcPts val="600"/>
                        </a:spcBef>
                      </a:pPr>
                      <a:r>
                        <a:rPr lang="en-IN" sz="1600" dirty="0" smtClean="0"/>
                        <a:t>Organic</a:t>
                      </a:r>
                      <a:endParaRPr lang="en-IN" sz="1600" dirty="0"/>
                    </a:p>
                  </a:txBody>
                  <a:tcPr/>
                </a:tc>
                <a:tc>
                  <a:txBody>
                    <a:bodyPr/>
                    <a:lstStyle/>
                    <a:p>
                      <a:pPr algn="ctr">
                        <a:spcBef>
                          <a:spcPts val="600"/>
                        </a:spcBef>
                      </a:pPr>
                      <a:r>
                        <a:rPr lang="en-IN" sz="1600" dirty="0" smtClean="0"/>
                        <a:t>3.2</a:t>
                      </a:r>
                      <a:endParaRPr lang="en-IN" sz="1600" dirty="0"/>
                    </a:p>
                  </a:txBody>
                  <a:tcPr/>
                </a:tc>
                <a:tc>
                  <a:txBody>
                    <a:bodyPr/>
                    <a:lstStyle/>
                    <a:p>
                      <a:pPr algn="ctr">
                        <a:spcBef>
                          <a:spcPts val="600"/>
                        </a:spcBef>
                      </a:pPr>
                      <a:r>
                        <a:rPr lang="en-IN" sz="1600" dirty="0" smtClean="0"/>
                        <a:t>1.05</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0.38</a:t>
                      </a:r>
                      <a:endParaRPr lang="en-IN" sz="1600" dirty="0"/>
                    </a:p>
                  </a:txBody>
                  <a:tcPr/>
                </a:tc>
                <a:extLst>
                  <a:ext uri="{0D108BD9-81ED-4DB2-BD59-A6C34878D82A}">
                    <a16:rowId xmlns:a16="http://schemas.microsoft.com/office/drawing/2014/main" val="10001"/>
                  </a:ext>
                </a:extLst>
              </a:tr>
              <a:tr h="460722">
                <a:tc>
                  <a:txBody>
                    <a:bodyPr/>
                    <a:lstStyle/>
                    <a:p>
                      <a:pPr algn="ctr">
                        <a:spcBef>
                          <a:spcPts val="600"/>
                        </a:spcBef>
                      </a:pPr>
                      <a:r>
                        <a:rPr lang="en-IN" sz="1600" dirty="0" smtClean="0"/>
                        <a:t>Semidetached</a:t>
                      </a:r>
                      <a:endParaRPr lang="en-IN" sz="1600" dirty="0"/>
                    </a:p>
                  </a:txBody>
                  <a:tcPr/>
                </a:tc>
                <a:tc>
                  <a:txBody>
                    <a:bodyPr/>
                    <a:lstStyle/>
                    <a:p>
                      <a:pPr algn="ctr">
                        <a:spcBef>
                          <a:spcPts val="600"/>
                        </a:spcBef>
                      </a:pPr>
                      <a:r>
                        <a:rPr lang="en-IN" sz="1600" dirty="0" smtClean="0"/>
                        <a:t>3.0</a:t>
                      </a:r>
                      <a:endParaRPr lang="en-IN" sz="1600" dirty="0"/>
                    </a:p>
                  </a:txBody>
                  <a:tcPr/>
                </a:tc>
                <a:tc>
                  <a:txBody>
                    <a:bodyPr/>
                    <a:lstStyle/>
                    <a:p>
                      <a:pPr algn="ctr">
                        <a:spcBef>
                          <a:spcPts val="600"/>
                        </a:spcBef>
                      </a:pPr>
                      <a:r>
                        <a:rPr lang="en-IN" sz="1600" dirty="0" smtClean="0"/>
                        <a:t>1.12</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0.35</a:t>
                      </a:r>
                      <a:endParaRPr lang="en-IN" sz="1600" dirty="0"/>
                    </a:p>
                  </a:txBody>
                  <a:tcPr/>
                </a:tc>
                <a:extLst>
                  <a:ext uri="{0D108BD9-81ED-4DB2-BD59-A6C34878D82A}">
                    <a16:rowId xmlns:a16="http://schemas.microsoft.com/office/drawing/2014/main" val="10002"/>
                  </a:ext>
                </a:extLst>
              </a:tr>
              <a:tr h="460722">
                <a:tc>
                  <a:txBody>
                    <a:bodyPr/>
                    <a:lstStyle/>
                    <a:p>
                      <a:pPr algn="ctr">
                        <a:spcBef>
                          <a:spcPts val="600"/>
                        </a:spcBef>
                      </a:pPr>
                      <a:r>
                        <a:rPr lang="en-IN" sz="1600" dirty="0" smtClean="0"/>
                        <a:t>Embedded</a:t>
                      </a:r>
                      <a:endParaRPr lang="en-IN" sz="1600" dirty="0"/>
                    </a:p>
                  </a:txBody>
                  <a:tcPr/>
                </a:tc>
                <a:tc>
                  <a:txBody>
                    <a:bodyPr/>
                    <a:lstStyle/>
                    <a:p>
                      <a:pPr algn="ctr">
                        <a:spcBef>
                          <a:spcPts val="600"/>
                        </a:spcBef>
                      </a:pPr>
                      <a:r>
                        <a:rPr lang="en-IN" sz="1600" dirty="0" smtClean="0">
                          <a:solidFill>
                            <a:srgbClr val="006600"/>
                          </a:solidFill>
                        </a:rPr>
                        <a:t>2.8</a:t>
                      </a:r>
                      <a:endParaRPr lang="en-IN" sz="1600" dirty="0">
                        <a:solidFill>
                          <a:srgbClr val="006600"/>
                        </a:solidFill>
                      </a:endParaRPr>
                    </a:p>
                  </a:txBody>
                  <a:tcPr/>
                </a:tc>
                <a:tc>
                  <a:txBody>
                    <a:bodyPr/>
                    <a:lstStyle/>
                    <a:p>
                      <a:pPr algn="ctr">
                        <a:spcBef>
                          <a:spcPts val="600"/>
                        </a:spcBef>
                      </a:pPr>
                      <a:r>
                        <a:rPr lang="en-IN" sz="1600" dirty="0" smtClean="0"/>
                        <a:t>1.20</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0.32</a:t>
                      </a:r>
                      <a:endParaRPr lang="en-IN" sz="1600"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Calculation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12"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Tree>
    <p:extLst>
      <p:ext uri="{BB962C8B-B14F-4D97-AF65-F5344CB8AC3E}">
        <p14:creationId xmlns:p14="http://schemas.microsoft.com/office/powerpoint/2010/main" val="92369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357808" y="687630"/>
            <a:ext cx="8633792" cy="5805264"/>
          </a:xfrm>
        </p:spPr>
        <p:txBody>
          <a:bodyPr>
            <a:normAutofit/>
          </a:bodyPr>
          <a:lstStyle/>
          <a:p>
            <a:pPr algn="just">
              <a:buNone/>
            </a:pPr>
            <a:r>
              <a:rPr lang="en-US" sz="2000" dirty="0" smtClean="0"/>
              <a:t>	A new project with estimated </a:t>
            </a:r>
            <a:r>
              <a:rPr lang="en-US" sz="2000" b="1" dirty="0" smtClean="0"/>
              <a:t>400 KLOC embedded system </a:t>
            </a:r>
            <a:r>
              <a:rPr lang="en-US" sz="2000" dirty="0" smtClean="0"/>
              <a:t>has to be developed. Project manager hires developers of </a:t>
            </a:r>
            <a:r>
              <a:rPr lang="en-US" sz="2000" dirty="0" smtClean="0"/>
              <a:t>very </a:t>
            </a:r>
            <a:r>
              <a:rPr lang="en-US" sz="2000" b="1" dirty="0" smtClean="0"/>
              <a:t>low </a:t>
            </a:r>
            <a:r>
              <a:rPr lang="en-US" sz="2000" b="1" dirty="0" smtClean="0"/>
              <a:t>quality </a:t>
            </a:r>
            <a:r>
              <a:rPr lang="en-US" sz="2000" dirty="0" smtClean="0"/>
              <a:t>but a </a:t>
            </a:r>
            <a:r>
              <a:rPr lang="en-US" sz="2000" b="1" dirty="0" smtClean="0"/>
              <a:t>lot of  experience</a:t>
            </a:r>
            <a:r>
              <a:rPr lang="en-US" sz="2000" dirty="0" smtClean="0"/>
              <a:t> in programming language. Calculate the Effort, Development time, Staff size &amp; Productivity.</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2000" dirty="0" smtClean="0">
                <a:solidFill>
                  <a:srgbClr val="006600"/>
                </a:solidFill>
              </a:rPr>
              <a:t>EAF = 1.29 * 0.95 = 1.225</a:t>
            </a:r>
          </a:p>
          <a:p>
            <a:pPr>
              <a:buNone/>
            </a:pPr>
            <a:r>
              <a:rPr lang="en-US" sz="2000" dirty="0" smtClean="0"/>
              <a:t>	400 LOC implies Embedded System</a:t>
            </a:r>
          </a:p>
          <a:p>
            <a:pPr>
              <a:buNone/>
            </a:pPr>
            <a:r>
              <a:rPr lang="en-US" sz="2000" dirty="0" smtClean="0"/>
              <a:t>	Effort = 2.8*(400)</a:t>
            </a:r>
            <a:r>
              <a:rPr lang="en-US" sz="2000" baseline="30000" dirty="0" smtClean="0"/>
              <a:t>1.20   </a:t>
            </a:r>
            <a:r>
              <a:rPr lang="en-US" sz="2000" dirty="0" smtClean="0"/>
              <a:t>* 1.225 = 3712 * 1.22 = 4528 person-months</a:t>
            </a:r>
          </a:p>
          <a:p>
            <a:pPr>
              <a:buNone/>
            </a:pPr>
            <a:r>
              <a:rPr lang="en-US" sz="2000" dirty="0" smtClean="0"/>
              <a:t>	Development Time = 2.5 * (4528)</a:t>
            </a:r>
            <a:r>
              <a:rPr lang="en-US" sz="2000" baseline="30000" dirty="0" smtClean="0"/>
              <a:t>0.32</a:t>
            </a:r>
            <a:r>
              <a:rPr lang="en-US" sz="2000" dirty="0" smtClean="0"/>
              <a:t> = 2.5 * 14.78 = 36.9 months</a:t>
            </a:r>
          </a:p>
          <a:p>
            <a:pPr>
              <a:buNone/>
            </a:pPr>
            <a:r>
              <a:rPr lang="en-US" sz="2000" dirty="0" smtClean="0"/>
              <a:t>	Avg. Staff Size = E/D = 4528/36.9 = 122 persons</a:t>
            </a:r>
          </a:p>
          <a:p>
            <a:pPr>
              <a:buNone/>
            </a:pPr>
            <a:r>
              <a:rPr lang="en-US" sz="2000" dirty="0" smtClean="0"/>
              <a:t>	Productivity = KLOC/Effort = 400/4528 = 0.0884 KLOC/person-month</a:t>
            </a:r>
          </a:p>
          <a:p>
            <a:pPr>
              <a:buNone/>
            </a:pPr>
            <a:r>
              <a:rPr lang="en-US" sz="2000" dirty="0" smtClean="0"/>
              <a:t>	</a:t>
            </a:r>
          </a:p>
        </p:txBody>
      </p:sp>
      <p:graphicFrame>
        <p:nvGraphicFramePr>
          <p:cNvPr id="8" name="Table 7"/>
          <p:cNvGraphicFramePr>
            <a:graphicFrameLocks noGrp="1"/>
          </p:cNvGraphicFramePr>
          <p:nvPr>
            <p:extLst>
              <p:ext uri="{D42A27DB-BD31-4B8C-83A1-F6EECF244321}">
                <p14:modId xmlns:p14="http://schemas.microsoft.com/office/powerpoint/2010/main" val="2699802376"/>
              </p:ext>
            </p:extLst>
          </p:nvPr>
        </p:nvGraphicFramePr>
        <p:xfrm>
          <a:off x="1007465" y="2133600"/>
          <a:ext cx="7488835" cy="1112520"/>
        </p:xfrm>
        <a:graphic>
          <a:graphicData uri="http://schemas.openxmlformats.org/drawingml/2006/table">
            <a:tbl>
              <a:tblPr firstRow="1" bandRow="1">
                <a:tableStyleId>{5C22544A-7EE6-4342-B048-85BDC9FD1C3A}</a:tableStyleId>
              </a:tblPr>
              <a:tblGrid>
                <a:gridCol w="1355125">
                  <a:extLst>
                    <a:ext uri="{9D8B030D-6E8A-4147-A177-3AD203B41FA5}">
                      <a16:colId xmlns:a16="http://schemas.microsoft.com/office/drawing/2014/main" val="20000"/>
                    </a:ext>
                  </a:extLst>
                </a:gridCol>
                <a:gridCol w="855867">
                  <a:extLst>
                    <a:ext uri="{9D8B030D-6E8A-4147-A177-3AD203B41FA5}">
                      <a16:colId xmlns:a16="http://schemas.microsoft.com/office/drawing/2014/main" val="20001"/>
                    </a:ext>
                  </a:extLst>
                </a:gridCol>
                <a:gridCol w="784544">
                  <a:extLst>
                    <a:ext uri="{9D8B030D-6E8A-4147-A177-3AD203B41FA5}">
                      <a16:colId xmlns:a16="http://schemas.microsoft.com/office/drawing/2014/main" val="20002"/>
                    </a:ext>
                  </a:extLst>
                </a:gridCol>
                <a:gridCol w="1141156">
                  <a:extLst>
                    <a:ext uri="{9D8B030D-6E8A-4147-A177-3AD203B41FA5}">
                      <a16:colId xmlns:a16="http://schemas.microsoft.com/office/drawing/2014/main" val="20003"/>
                    </a:ext>
                  </a:extLst>
                </a:gridCol>
                <a:gridCol w="734687">
                  <a:extLst>
                    <a:ext uri="{9D8B030D-6E8A-4147-A177-3AD203B41FA5}">
                      <a16:colId xmlns:a16="http://schemas.microsoft.com/office/drawing/2014/main" val="20004"/>
                    </a:ext>
                  </a:extLst>
                </a:gridCol>
                <a:gridCol w="1191013">
                  <a:extLst>
                    <a:ext uri="{9D8B030D-6E8A-4147-A177-3AD203B41FA5}">
                      <a16:colId xmlns:a16="http://schemas.microsoft.com/office/drawing/2014/main" val="20005"/>
                    </a:ext>
                  </a:extLst>
                </a:gridCol>
                <a:gridCol w="1426443">
                  <a:extLst>
                    <a:ext uri="{9D8B030D-6E8A-4147-A177-3AD203B41FA5}">
                      <a16:colId xmlns:a16="http://schemas.microsoft.com/office/drawing/2014/main" val="20006"/>
                    </a:ext>
                  </a:extLst>
                </a:gridCol>
              </a:tblGrid>
              <a:tr h="370840">
                <a:tc>
                  <a:txBody>
                    <a:bodyPr/>
                    <a:lstStyle/>
                    <a:p>
                      <a:pPr algn="ctr"/>
                      <a:r>
                        <a:rPr lang="en-IN" sz="1600" dirty="0" smtClean="0"/>
                        <a:t>Cost Drivers</a:t>
                      </a:r>
                      <a:endParaRPr lang="en-IN" sz="1600" dirty="0"/>
                    </a:p>
                  </a:txBody>
                  <a:tcPr/>
                </a:tc>
                <a:tc>
                  <a:txBody>
                    <a:bodyPr/>
                    <a:lstStyle/>
                    <a:p>
                      <a:pPr algn="ctr"/>
                      <a:r>
                        <a:rPr lang="en-IN" dirty="0" smtClean="0"/>
                        <a:t>Very</a:t>
                      </a:r>
                      <a:r>
                        <a:rPr lang="en-IN" baseline="0" dirty="0" smtClean="0"/>
                        <a:t> Low</a:t>
                      </a:r>
                      <a:endParaRPr lang="en-IN" dirty="0"/>
                    </a:p>
                  </a:txBody>
                  <a:tcPr/>
                </a:tc>
                <a:tc>
                  <a:txBody>
                    <a:bodyPr/>
                    <a:lstStyle/>
                    <a:p>
                      <a:pPr algn="ctr"/>
                      <a:r>
                        <a:rPr lang="en-IN" dirty="0" smtClean="0"/>
                        <a:t>Low</a:t>
                      </a:r>
                      <a:endParaRPr lang="en-IN" dirty="0"/>
                    </a:p>
                  </a:txBody>
                  <a:tcPr/>
                </a:tc>
                <a:tc>
                  <a:txBody>
                    <a:bodyPr/>
                    <a:lstStyle/>
                    <a:p>
                      <a:pPr algn="ctr"/>
                      <a:r>
                        <a:rPr lang="en-IN" dirty="0" smtClean="0"/>
                        <a:t>Nominal</a:t>
                      </a:r>
                      <a:endParaRPr lang="en-IN" dirty="0"/>
                    </a:p>
                  </a:txBody>
                  <a:tcPr/>
                </a:tc>
                <a:tc>
                  <a:txBody>
                    <a:bodyPr/>
                    <a:lstStyle/>
                    <a:p>
                      <a:pPr algn="ctr"/>
                      <a:r>
                        <a:rPr lang="en-IN" dirty="0" smtClean="0"/>
                        <a:t>High</a:t>
                      </a:r>
                      <a:endParaRPr lang="en-IN" dirty="0"/>
                    </a:p>
                  </a:txBody>
                  <a:tcPr/>
                </a:tc>
                <a:tc>
                  <a:txBody>
                    <a:bodyPr/>
                    <a:lstStyle/>
                    <a:p>
                      <a:pPr algn="ctr"/>
                      <a:r>
                        <a:rPr lang="en-IN" dirty="0" smtClean="0"/>
                        <a:t>Very High</a:t>
                      </a:r>
                      <a:endParaRPr lang="en-IN" dirty="0"/>
                    </a:p>
                  </a:txBody>
                  <a:tcPr/>
                </a:tc>
                <a:tc>
                  <a:txBody>
                    <a:bodyPr/>
                    <a:lstStyle/>
                    <a:p>
                      <a:pPr algn="ctr"/>
                      <a:r>
                        <a:rPr lang="en-IN" dirty="0" smtClean="0"/>
                        <a:t>Extra High</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AEXP</a:t>
                      </a:r>
                      <a:endParaRPr lang="en-IN" dirty="0"/>
                    </a:p>
                  </a:txBody>
                  <a:tcPr/>
                </a:tc>
                <a:tc>
                  <a:txBody>
                    <a:bodyPr/>
                    <a:lstStyle/>
                    <a:p>
                      <a:pPr algn="ctr"/>
                      <a:r>
                        <a:rPr lang="en-IN" b="1" dirty="0" smtClean="0">
                          <a:solidFill>
                            <a:srgbClr val="006600"/>
                          </a:solidFill>
                        </a:rPr>
                        <a:t>1.29</a:t>
                      </a:r>
                      <a:endParaRPr lang="en-IN" b="1" dirty="0">
                        <a:solidFill>
                          <a:srgbClr val="006600"/>
                        </a:solidFill>
                      </a:endParaRPr>
                    </a:p>
                  </a:txBody>
                  <a:tcPr/>
                </a:tc>
                <a:tc>
                  <a:txBody>
                    <a:bodyPr/>
                    <a:lstStyle/>
                    <a:p>
                      <a:pPr algn="ctr"/>
                      <a:r>
                        <a:rPr lang="en-IN" dirty="0" smtClean="0"/>
                        <a:t>1.13</a:t>
                      </a:r>
                      <a:endParaRPr lang="en-IN" dirty="0"/>
                    </a:p>
                  </a:txBody>
                  <a:tcPr/>
                </a:tc>
                <a:tc>
                  <a:txBody>
                    <a:bodyPr/>
                    <a:lstStyle/>
                    <a:p>
                      <a:pPr algn="ctr"/>
                      <a:r>
                        <a:rPr lang="en-IN" dirty="0" smtClean="0"/>
                        <a:t>1.00</a:t>
                      </a:r>
                      <a:endParaRPr lang="en-IN" dirty="0"/>
                    </a:p>
                  </a:txBody>
                  <a:tcPr/>
                </a:tc>
                <a:tc>
                  <a:txBody>
                    <a:bodyPr/>
                    <a:lstStyle/>
                    <a:p>
                      <a:pPr algn="ctr"/>
                      <a:r>
                        <a:rPr lang="en-IN" dirty="0" smtClean="0"/>
                        <a:t>0.91</a:t>
                      </a:r>
                      <a:endParaRPr lang="en-IN" dirty="0"/>
                    </a:p>
                  </a:txBody>
                  <a:tcPr/>
                </a:tc>
                <a:tc>
                  <a:txBody>
                    <a:bodyPr/>
                    <a:lstStyle/>
                    <a:p>
                      <a:pPr algn="ctr"/>
                      <a:r>
                        <a:rPr lang="en-IN" dirty="0" smtClean="0"/>
                        <a:t>0.82</a:t>
                      </a:r>
                      <a:endParaRPr lang="en-IN" dirty="0"/>
                    </a:p>
                  </a:txBody>
                  <a:tcPr/>
                </a:tc>
                <a:tc>
                  <a:txBody>
                    <a:bodyPr/>
                    <a:lstStyle/>
                    <a:p>
                      <a:pPr algn="ctr"/>
                      <a:r>
                        <a:rPr lang="en-IN" dirty="0" smtClean="0"/>
                        <a:t>--</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LEXP</a:t>
                      </a:r>
                      <a:endParaRPr lang="en-IN" dirty="0"/>
                    </a:p>
                  </a:txBody>
                  <a:tcPr/>
                </a:tc>
                <a:tc>
                  <a:txBody>
                    <a:bodyPr/>
                    <a:lstStyle/>
                    <a:p>
                      <a:pPr algn="ctr"/>
                      <a:r>
                        <a:rPr lang="en-IN" dirty="0" smtClean="0"/>
                        <a:t>1.14</a:t>
                      </a:r>
                      <a:endParaRPr lang="en-IN" dirty="0"/>
                    </a:p>
                  </a:txBody>
                  <a:tcPr/>
                </a:tc>
                <a:tc>
                  <a:txBody>
                    <a:bodyPr/>
                    <a:lstStyle/>
                    <a:p>
                      <a:pPr algn="ctr"/>
                      <a:r>
                        <a:rPr lang="en-IN" dirty="0" smtClean="0"/>
                        <a:t>1.07</a:t>
                      </a:r>
                      <a:endParaRPr lang="en-IN" dirty="0"/>
                    </a:p>
                  </a:txBody>
                  <a:tcPr/>
                </a:tc>
                <a:tc>
                  <a:txBody>
                    <a:bodyPr/>
                    <a:lstStyle/>
                    <a:p>
                      <a:pPr algn="ctr"/>
                      <a:r>
                        <a:rPr lang="en-IN" dirty="0" smtClean="0"/>
                        <a:t>1.00</a:t>
                      </a:r>
                      <a:endParaRPr lang="en-IN" dirty="0"/>
                    </a:p>
                  </a:txBody>
                  <a:tcPr/>
                </a:tc>
                <a:tc>
                  <a:txBody>
                    <a:bodyPr/>
                    <a:lstStyle/>
                    <a:p>
                      <a:pPr algn="ctr"/>
                      <a:r>
                        <a:rPr lang="en-IN" b="1" dirty="0" smtClean="0">
                          <a:solidFill>
                            <a:srgbClr val="006600"/>
                          </a:solidFill>
                        </a:rPr>
                        <a:t>0.95</a:t>
                      </a:r>
                      <a:endParaRPr lang="en-IN" b="1" dirty="0">
                        <a:solidFill>
                          <a:srgbClr val="006600"/>
                        </a:solidFill>
                      </a:endParaRPr>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Intermediate COCOMO : Example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12"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284276170"/>
              </p:ext>
            </p:extLst>
          </p:nvPr>
        </p:nvGraphicFramePr>
        <p:xfrm>
          <a:off x="5276850" y="3429000"/>
          <a:ext cx="3879850" cy="881248"/>
        </p:xfrm>
        <a:graphic>
          <a:graphicData uri="http://schemas.openxmlformats.org/drawingml/2006/table">
            <a:tbl>
              <a:tblPr firstRow="1" bandRow="1">
                <a:tableStyleId>{5940675A-B579-460E-94D1-54222C63F5DA}</a:tableStyleId>
              </a:tblPr>
              <a:tblGrid>
                <a:gridCol w="775970">
                  <a:extLst>
                    <a:ext uri="{9D8B030D-6E8A-4147-A177-3AD203B41FA5}">
                      <a16:colId xmlns:a16="http://schemas.microsoft.com/office/drawing/2014/main" val="20000"/>
                    </a:ext>
                  </a:extLst>
                </a:gridCol>
                <a:gridCol w="775970">
                  <a:extLst>
                    <a:ext uri="{9D8B030D-6E8A-4147-A177-3AD203B41FA5}">
                      <a16:colId xmlns:a16="http://schemas.microsoft.com/office/drawing/2014/main" val="20001"/>
                    </a:ext>
                  </a:extLst>
                </a:gridCol>
                <a:gridCol w="775970">
                  <a:extLst>
                    <a:ext uri="{9D8B030D-6E8A-4147-A177-3AD203B41FA5}">
                      <a16:colId xmlns:a16="http://schemas.microsoft.com/office/drawing/2014/main" val="20002"/>
                    </a:ext>
                  </a:extLst>
                </a:gridCol>
                <a:gridCol w="775970">
                  <a:extLst>
                    <a:ext uri="{9D8B030D-6E8A-4147-A177-3AD203B41FA5}">
                      <a16:colId xmlns:a16="http://schemas.microsoft.com/office/drawing/2014/main" val="20003"/>
                    </a:ext>
                  </a:extLst>
                </a:gridCol>
                <a:gridCol w="775970">
                  <a:extLst>
                    <a:ext uri="{9D8B030D-6E8A-4147-A177-3AD203B41FA5}">
                      <a16:colId xmlns:a16="http://schemas.microsoft.com/office/drawing/2014/main" val="20004"/>
                    </a:ext>
                  </a:extLst>
                </a:gridCol>
              </a:tblGrid>
              <a:tr h="454528">
                <a:tc>
                  <a:txBody>
                    <a:bodyPr/>
                    <a:lstStyle/>
                    <a:p>
                      <a:pPr algn="ctr"/>
                      <a:r>
                        <a:rPr lang="en-IN" sz="1400" dirty="0" smtClean="0"/>
                        <a:t>Project</a:t>
                      </a:r>
                      <a:endParaRPr lang="en-IN" sz="1400" dirty="0"/>
                    </a:p>
                  </a:txBody>
                  <a:tcPr/>
                </a:tc>
                <a:tc>
                  <a:txBody>
                    <a:bodyPr/>
                    <a:lstStyle/>
                    <a:p>
                      <a:pPr algn="ctr"/>
                      <a:r>
                        <a:rPr lang="en-IN" sz="2000" dirty="0" smtClean="0"/>
                        <a:t>a</a:t>
                      </a:r>
                      <a:endParaRPr lang="en-IN" sz="2000" baseline="-25000" dirty="0"/>
                    </a:p>
                  </a:txBody>
                  <a:tcPr/>
                </a:tc>
                <a:tc>
                  <a:txBody>
                    <a:bodyPr/>
                    <a:lstStyle/>
                    <a:p>
                      <a:pPr algn="ctr"/>
                      <a:r>
                        <a:rPr lang="en-IN" sz="2000" dirty="0" smtClean="0"/>
                        <a:t>b</a:t>
                      </a:r>
                      <a:endParaRPr lang="en-IN" sz="2000" baseline="-25000" dirty="0"/>
                    </a:p>
                  </a:txBody>
                  <a:tcPr/>
                </a:tc>
                <a:tc>
                  <a:txBody>
                    <a:bodyPr/>
                    <a:lstStyle/>
                    <a:p>
                      <a:pPr algn="ctr"/>
                      <a:r>
                        <a:rPr lang="en-IN" sz="2000" dirty="0" smtClean="0"/>
                        <a:t>c</a:t>
                      </a:r>
                      <a:endParaRPr lang="en-IN" sz="2000" baseline="-25000" dirty="0"/>
                    </a:p>
                  </a:txBody>
                  <a:tcPr/>
                </a:tc>
                <a:tc>
                  <a:txBody>
                    <a:bodyPr/>
                    <a:lstStyle/>
                    <a:p>
                      <a:pPr algn="ctr"/>
                      <a:r>
                        <a:rPr lang="en-IN" sz="2000" dirty="0" smtClean="0"/>
                        <a:t>d</a:t>
                      </a:r>
                      <a:endParaRPr lang="en-IN" sz="2000" baseline="-25000" dirty="0"/>
                    </a:p>
                  </a:txBody>
                  <a:tcPr/>
                </a:tc>
                <a:extLst>
                  <a:ext uri="{0D108BD9-81ED-4DB2-BD59-A6C34878D82A}">
                    <a16:rowId xmlns:a16="http://schemas.microsoft.com/office/drawing/2014/main" val="10000"/>
                  </a:ext>
                </a:extLst>
              </a:tr>
              <a:tr h="417475">
                <a:tc>
                  <a:txBody>
                    <a:bodyPr/>
                    <a:lstStyle/>
                    <a:p>
                      <a:pPr algn="ctr">
                        <a:spcBef>
                          <a:spcPts val="600"/>
                        </a:spcBef>
                      </a:pPr>
                      <a:r>
                        <a:rPr lang="en-IN" sz="1100" dirty="0" smtClean="0"/>
                        <a:t>Embedded</a:t>
                      </a:r>
                      <a:endParaRPr lang="en-IN" sz="1100" dirty="0"/>
                    </a:p>
                  </a:txBody>
                  <a:tcPr/>
                </a:tc>
                <a:tc>
                  <a:txBody>
                    <a:bodyPr/>
                    <a:lstStyle/>
                    <a:p>
                      <a:pPr algn="ctr">
                        <a:spcBef>
                          <a:spcPts val="600"/>
                        </a:spcBef>
                      </a:pPr>
                      <a:r>
                        <a:rPr lang="en-IN" sz="1100" dirty="0" smtClean="0">
                          <a:solidFill>
                            <a:srgbClr val="006600"/>
                          </a:solidFill>
                        </a:rPr>
                        <a:t>2.8</a:t>
                      </a:r>
                      <a:endParaRPr lang="en-IN" sz="1100" dirty="0">
                        <a:solidFill>
                          <a:srgbClr val="006600"/>
                        </a:solidFill>
                      </a:endParaRPr>
                    </a:p>
                  </a:txBody>
                  <a:tcPr/>
                </a:tc>
                <a:tc>
                  <a:txBody>
                    <a:bodyPr/>
                    <a:lstStyle/>
                    <a:p>
                      <a:pPr algn="ctr">
                        <a:spcBef>
                          <a:spcPts val="600"/>
                        </a:spcBef>
                      </a:pPr>
                      <a:r>
                        <a:rPr lang="en-IN" sz="1100" dirty="0" smtClean="0"/>
                        <a:t>1.20</a:t>
                      </a:r>
                      <a:endParaRPr lang="en-IN" sz="1100" dirty="0"/>
                    </a:p>
                  </a:txBody>
                  <a:tcPr/>
                </a:tc>
                <a:tc>
                  <a:txBody>
                    <a:bodyPr/>
                    <a:lstStyle/>
                    <a:p>
                      <a:pPr algn="ctr">
                        <a:spcBef>
                          <a:spcPts val="600"/>
                        </a:spcBef>
                      </a:pPr>
                      <a:r>
                        <a:rPr lang="en-IN" sz="1100" dirty="0" smtClean="0"/>
                        <a:t>2.5</a:t>
                      </a:r>
                      <a:endParaRPr lang="en-IN" sz="1100" dirty="0"/>
                    </a:p>
                  </a:txBody>
                  <a:tcPr/>
                </a:tc>
                <a:tc>
                  <a:txBody>
                    <a:bodyPr/>
                    <a:lstStyle/>
                    <a:p>
                      <a:pPr algn="ctr">
                        <a:spcBef>
                          <a:spcPts val="600"/>
                        </a:spcBef>
                      </a:pPr>
                      <a:r>
                        <a:rPr lang="en-IN" sz="1100" dirty="0" smtClean="0"/>
                        <a:t>0.32</a:t>
                      </a:r>
                      <a:endParaRPr lang="en-IN" sz="11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961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82570" y="886709"/>
            <a:ext cx="8982075" cy="5184576"/>
          </a:xfrm>
        </p:spPr>
        <p:txBody>
          <a:bodyPr>
            <a:normAutofit/>
          </a:bodyPr>
          <a:lstStyle/>
          <a:p>
            <a:pPr marL="0" indent="0">
              <a:buNone/>
            </a:pPr>
            <a:r>
              <a:rPr lang="en-US" sz="3200" b="1" dirty="0" smtClean="0"/>
              <a:t>Detailed COCOMO =</a:t>
            </a:r>
          </a:p>
          <a:p>
            <a:pPr marL="0" indent="0">
              <a:buNone/>
            </a:pPr>
            <a:r>
              <a:rPr lang="en-US" sz="2200" dirty="0" smtClean="0"/>
              <a:t>Intermediate COCOMO + assessment of Cost Drivers impact on each phase.</a:t>
            </a:r>
          </a:p>
          <a:p>
            <a:pPr marL="0" indent="0">
              <a:buNone/>
            </a:pPr>
            <a:endParaRPr lang="en-US" sz="2200" dirty="0" smtClean="0"/>
          </a:p>
          <a:p>
            <a:r>
              <a:rPr lang="en-US" sz="2200" dirty="0" smtClean="0"/>
              <a:t>Phases</a:t>
            </a:r>
          </a:p>
          <a:p>
            <a:pPr marL="813816" lvl="1" indent="-457200">
              <a:buFont typeface="+mj-lt"/>
              <a:buAutoNum type="arabicParenR"/>
            </a:pPr>
            <a:r>
              <a:rPr lang="en-US" sz="1800" dirty="0" smtClean="0"/>
              <a:t>Plans and requirements</a:t>
            </a:r>
          </a:p>
          <a:p>
            <a:pPr marL="813816" lvl="1" indent="-457200">
              <a:buFont typeface="+mj-lt"/>
              <a:buAutoNum type="arabicParenR"/>
            </a:pPr>
            <a:r>
              <a:rPr lang="en-US" sz="1800" dirty="0" smtClean="0"/>
              <a:t>System Design</a:t>
            </a:r>
          </a:p>
          <a:p>
            <a:pPr marL="813816" lvl="1" indent="-457200">
              <a:buFont typeface="+mj-lt"/>
              <a:buAutoNum type="arabicParenR"/>
            </a:pPr>
            <a:r>
              <a:rPr lang="en-US" sz="1800" dirty="0" smtClean="0"/>
              <a:t>Detailed Design</a:t>
            </a:r>
          </a:p>
          <a:p>
            <a:pPr marL="813816" lvl="1" indent="-457200">
              <a:buFont typeface="+mj-lt"/>
              <a:buAutoNum type="arabicParenR"/>
            </a:pPr>
            <a:r>
              <a:rPr lang="en-US" sz="1800" dirty="0" smtClean="0"/>
              <a:t>Module code and test</a:t>
            </a:r>
          </a:p>
          <a:p>
            <a:pPr marL="813816" lvl="1" indent="-457200">
              <a:buFont typeface="+mj-lt"/>
              <a:buAutoNum type="arabicParenR"/>
            </a:pPr>
            <a:r>
              <a:rPr lang="en-US" sz="1800" dirty="0" smtClean="0"/>
              <a:t>Integrate and test</a:t>
            </a:r>
          </a:p>
          <a:p>
            <a:pPr marL="356616" lvl="1" indent="0">
              <a:buNone/>
            </a:pPr>
            <a:endParaRPr lang="en-US" sz="1800" dirty="0" smtClean="0"/>
          </a:p>
          <a:p>
            <a:pPr marL="356616" lvl="1" indent="0">
              <a:buNone/>
            </a:pPr>
            <a:r>
              <a:rPr lang="en-US" sz="2200" dirty="0" smtClean="0"/>
              <a:t>Cost of each subsystem is estimated separately. This reduces the margin of error.</a:t>
            </a:r>
          </a:p>
          <a:p>
            <a:pPr marL="813816" lvl="1" indent="-457200">
              <a:buNone/>
            </a:pPr>
            <a:endParaRPr lang="en-US" sz="1800" dirty="0" smtClean="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Detailed COCOMO</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Tree>
    <p:extLst>
      <p:ext uri="{BB962C8B-B14F-4D97-AF65-F5344CB8AC3E}">
        <p14:creationId xmlns:p14="http://schemas.microsoft.com/office/powerpoint/2010/main" val="2269059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Cost Estimation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5262979"/>
          </a:xfrm>
          <a:prstGeom prst="rect">
            <a:avLst/>
          </a:prstGeom>
        </p:spPr>
        <p:txBody>
          <a:bodyPr wrap="square">
            <a:spAutoFit/>
          </a:bodyPr>
          <a:lstStyle/>
          <a:p>
            <a:pPr algn="just"/>
            <a:r>
              <a:rPr lang="en-GB" sz="2200" b="1" dirty="0">
                <a:solidFill>
                  <a:srgbClr val="000000"/>
                </a:solidFill>
              </a:rPr>
              <a:t>Estimation</a:t>
            </a:r>
            <a:r>
              <a:rPr lang="en-GB" sz="2200" dirty="0">
                <a:solidFill>
                  <a:srgbClr val="000000"/>
                </a:solidFill>
              </a:rPr>
              <a:t> is the process of </a:t>
            </a:r>
            <a:r>
              <a:rPr lang="en-GB" sz="2200" b="1" dirty="0">
                <a:solidFill>
                  <a:srgbClr val="000000"/>
                </a:solidFill>
              </a:rPr>
              <a:t>finding an estimate, or approximation</a:t>
            </a:r>
            <a:r>
              <a:rPr lang="en-GB" sz="2200" dirty="0">
                <a:solidFill>
                  <a:srgbClr val="000000"/>
                </a:solidFill>
              </a:rPr>
              <a:t>, which is a value that can be used for some purpose even if input data may be incomplete, uncertain, or unstable</a:t>
            </a:r>
            <a:r>
              <a:rPr lang="en-GB" sz="2200" dirty="0" smtClean="0">
                <a:solidFill>
                  <a:srgbClr val="000000"/>
                </a:solidFill>
              </a:rPr>
              <a:t>.</a:t>
            </a:r>
          </a:p>
          <a:p>
            <a:pPr algn="just"/>
            <a:endParaRPr lang="en-GB" sz="2200" dirty="0">
              <a:solidFill>
                <a:srgbClr val="000000"/>
              </a:solidFill>
            </a:endParaRPr>
          </a:p>
          <a:p>
            <a:pPr algn="just"/>
            <a:r>
              <a:rPr lang="en-GB" sz="2200" dirty="0"/>
              <a:t>Estimation determines </a:t>
            </a:r>
            <a:r>
              <a:rPr lang="en-GB" sz="2200" b="1" dirty="0"/>
              <a:t>how much money, effort, resources, and time </a:t>
            </a:r>
            <a:r>
              <a:rPr lang="en-GB" sz="2200" dirty="0"/>
              <a:t>it will take to build a specific system or product. </a:t>
            </a:r>
            <a:endParaRPr lang="en-GB" sz="2200" dirty="0" smtClean="0"/>
          </a:p>
          <a:p>
            <a:pPr algn="just"/>
            <a:endParaRPr lang="en-GB" sz="2200" dirty="0"/>
          </a:p>
          <a:p>
            <a:pPr algn="just"/>
            <a:r>
              <a:rPr lang="en-GB" sz="2800" b="1" dirty="0" smtClean="0"/>
              <a:t>Estimation </a:t>
            </a:r>
            <a:r>
              <a:rPr lang="en-GB" sz="2800" b="1" dirty="0"/>
              <a:t>is based on −</a:t>
            </a:r>
          </a:p>
          <a:p>
            <a:pPr marL="342900" indent="-342900" algn="just">
              <a:lnSpc>
                <a:spcPct val="150000"/>
              </a:lnSpc>
              <a:buFont typeface="+mj-lt"/>
              <a:buAutoNum type="arabicPeriod"/>
            </a:pPr>
            <a:r>
              <a:rPr lang="en-GB" sz="2200" dirty="0"/>
              <a:t>Past Data/Past Experience</a:t>
            </a:r>
          </a:p>
          <a:p>
            <a:pPr marL="342900" indent="-342900" algn="just">
              <a:lnSpc>
                <a:spcPct val="150000"/>
              </a:lnSpc>
              <a:buFont typeface="+mj-lt"/>
              <a:buAutoNum type="arabicPeriod"/>
            </a:pPr>
            <a:r>
              <a:rPr lang="en-GB" sz="2200" dirty="0"/>
              <a:t>Available Documents/Knowledge</a:t>
            </a:r>
          </a:p>
          <a:p>
            <a:pPr marL="342900" indent="-342900" algn="just">
              <a:lnSpc>
                <a:spcPct val="150000"/>
              </a:lnSpc>
              <a:buFont typeface="+mj-lt"/>
              <a:buAutoNum type="arabicPeriod"/>
            </a:pPr>
            <a:r>
              <a:rPr lang="en-GB" sz="2200" dirty="0"/>
              <a:t>Assumptions</a:t>
            </a:r>
          </a:p>
          <a:p>
            <a:pPr marL="342900" indent="-342900" algn="just">
              <a:lnSpc>
                <a:spcPct val="150000"/>
              </a:lnSpc>
              <a:buFont typeface="+mj-lt"/>
              <a:buAutoNum type="arabicPeriod"/>
            </a:pPr>
            <a:r>
              <a:rPr lang="en-GB" sz="2200" dirty="0"/>
              <a:t>Identified Risks</a:t>
            </a:r>
          </a:p>
          <a:p>
            <a:pPr marL="342900" indent="-342900" algn="just">
              <a:buFont typeface="+mj-lt"/>
              <a:buAutoNum type="arabicPeriod"/>
            </a:pPr>
            <a:endParaRPr lang="en-GB" sz="2200" dirty="0"/>
          </a:p>
        </p:txBody>
      </p:sp>
    </p:spTree>
    <p:extLst>
      <p:ext uri="{BB962C8B-B14F-4D97-AF65-F5344CB8AC3E}">
        <p14:creationId xmlns:p14="http://schemas.microsoft.com/office/powerpoint/2010/main" val="2512845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82570" y="886709"/>
            <a:ext cx="8982075" cy="5184576"/>
          </a:xfrm>
        </p:spPr>
        <p:txBody>
          <a:bodyPr>
            <a:normAutofit/>
          </a:bodyPr>
          <a:lstStyle/>
          <a:p>
            <a:pPr marL="0" indent="0">
              <a:buNone/>
            </a:pPr>
            <a:r>
              <a:rPr lang="en-GB" b="1" dirty="0" smtClean="0"/>
              <a:t>Advantages</a:t>
            </a:r>
            <a:endParaRPr lang="en-GB" b="1" dirty="0"/>
          </a:p>
          <a:p>
            <a:r>
              <a:rPr lang="en-GB" dirty="0"/>
              <a:t>Easy to estimate the total cost of the project.</a:t>
            </a:r>
          </a:p>
          <a:p>
            <a:r>
              <a:rPr lang="en-GB" dirty="0"/>
              <a:t>Easy to implement with various factors.</a:t>
            </a:r>
          </a:p>
          <a:p>
            <a:r>
              <a:rPr lang="en-GB" dirty="0"/>
              <a:t>Provide ideas about historical </a:t>
            </a:r>
            <a:r>
              <a:rPr lang="en-GB" dirty="0" smtClean="0"/>
              <a:t>projects.</a:t>
            </a:r>
          </a:p>
          <a:p>
            <a:endParaRPr lang="en-GB" b="1" dirty="0"/>
          </a:p>
          <a:p>
            <a:pPr marL="0" indent="0">
              <a:buNone/>
            </a:pPr>
            <a:r>
              <a:rPr lang="en-GB" b="1" dirty="0" smtClean="0"/>
              <a:t>Disadvantages</a:t>
            </a:r>
            <a:endParaRPr lang="en-GB" b="1" dirty="0"/>
          </a:p>
          <a:p>
            <a:r>
              <a:rPr lang="en-GB" dirty="0"/>
              <a:t>It ignores requirements, customer skills, and hardware issues.</a:t>
            </a:r>
          </a:p>
          <a:p>
            <a:r>
              <a:rPr lang="en-GB" dirty="0"/>
              <a:t>It limits the accuracy of the software costs.</a:t>
            </a:r>
          </a:p>
          <a:p>
            <a:r>
              <a:rPr lang="en-GB" dirty="0"/>
              <a:t>It mostly depends on time factors.</a:t>
            </a:r>
          </a:p>
          <a:p>
            <a:pPr marL="813816" lvl="1" indent="-457200">
              <a:buNone/>
            </a:pPr>
            <a:endParaRPr lang="en-US" sz="1800" dirty="0" smtClean="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Advantages and Disadvantages of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Tree>
    <p:extLst>
      <p:ext uri="{BB962C8B-B14F-4D97-AF65-F5344CB8AC3E}">
        <p14:creationId xmlns:p14="http://schemas.microsoft.com/office/powerpoint/2010/main" val="379062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WHY COCOMO-II ?</a:t>
            </a: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15-Oct-20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9" name="Rectangle 8"/>
          <p:cNvSpPr/>
          <p:nvPr/>
        </p:nvSpPr>
        <p:spPr>
          <a:xfrm>
            <a:off x="152400" y="762000"/>
            <a:ext cx="8763000" cy="3477875"/>
          </a:xfrm>
          <a:prstGeom prst="rect">
            <a:avLst/>
          </a:prstGeom>
        </p:spPr>
        <p:txBody>
          <a:bodyPr wrap="square">
            <a:spAutoFit/>
          </a:bodyPr>
          <a:lstStyle/>
          <a:p>
            <a:pPr marL="342900" indent="-342900">
              <a:buFont typeface="Arial" panose="020B0604020202020204" pitchFamily="34" charset="0"/>
              <a:buChar char="•"/>
            </a:pPr>
            <a:r>
              <a:rPr lang="en-US" sz="2000" dirty="0"/>
              <a:t> The changes in s/w development techniques included a move away from mainframe overnight batch processing to desktop-based real-time turnaround.</a:t>
            </a:r>
          </a:p>
          <a:p>
            <a:pPr marL="342900" indent="-342900">
              <a:buFont typeface="Arial" panose="020B0604020202020204" pitchFamily="34" charset="0"/>
              <a:buChar char="•"/>
            </a:pPr>
            <a:r>
              <a:rPr lang="en-US" sz="2000" dirty="0"/>
              <a:t>These changes and others began to make applying the original COCOMO model problematic.</a:t>
            </a:r>
          </a:p>
          <a:p>
            <a:pPr marL="342900" indent="-342900">
              <a:buFont typeface="Arial" panose="020B0604020202020204" pitchFamily="34" charset="0"/>
              <a:buChar char="•"/>
            </a:pPr>
            <a:r>
              <a:rPr lang="en-US" sz="2000" dirty="0"/>
              <a:t>The model is tuned to the life cycle practices of the 21st century.</a:t>
            </a:r>
          </a:p>
          <a:p>
            <a:endParaRPr lang="en-US" sz="2000" dirty="0"/>
          </a:p>
          <a:p>
            <a:pPr algn="just" fontAlgn="base"/>
            <a:r>
              <a:rPr lang="en-GB" sz="2000" b="1" dirty="0"/>
              <a:t>COCOMO-II</a:t>
            </a:r>
            <a:r>
              <a:rPr lang="en-GB" sz="2000" dirty="0"/>
              <a:t> is the revised version of the original </a:t>
            </a:r>
            <a:r>
              <a:rPr lang="en-GB" sz="2000" dirty="0" err="1" smtClean="0"/>
              <a:t>cocomo</a:t>
            </a:r>
            <a:r>
              <a:rPr lang="en-GB" sz="2000" dirty="0" smtClean="0"/>
              <a:t> </a:t>
            </a:r>
            <a:r>
              <a:rPr lang="en-GB" sz="2000" dirty="0"/>
              <a:t>(Constructive Cost Model) and is developed at </a:t>
            </a:r>
            <a:r>
              <a:rPr lang="en-GB" sz="2000" b="1" dirty="0"/>
              <a:t>University of Southern California</a:t>
            </a:r>
            <a:r>
              <a:rPr lang="en-GB" sz="2000" dirty="0"/>
              <a:t>. It is the model that allows one to estimate the cost, effort and schedule when planning a new software development activity.</a:t>
            </a:r>
          </a:p>
          <a:p>
            <a:pPr algn="just" fontAlgn="base"/>
            <a:r>
              <a:rPr lang="en-GB" sz="2000" dirty="0"/>
              <a:t>It consists of three sub-models: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3962400"/>
            <a:ext cx="3962400" cy="2286000"/>
          </a:xfrm>
          <a:prstGeom prst="rect">
            <a:avLst/>
          </a:prstGeom>
        </p:spPr>
      </p:pic>
      <p:sp>
        <p:nvSpPr>
          <p:cNvPr id="11" name="Rectangle 10"/>
          <p:cNvSpPr/>
          <p:nvPr/>
        </p:nvSpPr>
        <p:spPr>
          <a:xfrm>
            <a:off x="228600" y="4618573"/>
            <a:ext cx="4572000" cy="1292662"/>
          </a:xfrm>
          <a:prstGeom prst="rect">
            <a:avLst/>
          </a:prstGeom>
        </p:spPr>
        <p:txBody>
          <a:bodyPr>
            <a:spAutoFit/>
          </a:bodyPr>
          <a:lstStyle/>
          <a:p>
            <a:r>
              <a:rPr lang="en-GB" sz="2400" dirty="0"/>
              <a:t>Stages Of </a:t>
            </a:r>
            <a:r>
              <a:rPr lang="en-GB" sz="2400" dirty="0" err="1"/>
              <a:t>Cocomo</a:t>
            </a:r>
            <a:r>
              <a:rPr lang="en-GB" sz="2400" dirty="0"/>
              <a:t>-II</a:t>
            </a:r>
          </a:p>
          <a:p>
            <a:pPr marL="342900" indent="-342900">
              <a:buFont typeface="+mj-lt"/>
              <a:buAutoNum type="arabicPeriod"/>
            </a:pPr>
            <a:r>
              <a:rPr lang="en-GB" dirty="0"/>
              <a:t>Application Composition</a:t>
            </a:r>
          </a:p>
          <a:p>
            <a:pPr marL="342900" indent="-342900">
              <a:buFont typeface="+mj-lt"/>
              <a:buAutoNum type="arabicPeriod"/>
            </a:pPr>
            <a:r>
              <a:rPr lang="en-GB" dirty="0"/>
              <a:t>Earlier Design</a:t>
            </a:r>
          </a:p>
          <a:p>
            <a:pPr marL="342900" indent="-342900">
              <a:buFont typeface="+mj-lt"/>
              <a:buAutoNum type="arabicPeriod"/>
            </a:pPr>
            <a:r>
              <a:rPr lang="en-GB" dirty="0"/>
              <a:t>Post Architecture</a:t>
            </a:r>
          </a:p>
        </p:txBody>
      </p:sp>
    </p:spTree>
    <p:extLst>
      <p:ext uri="{BB962C8B-B14F-4D97-AF65-F5344CB8AC3E}">
        <p14:creationId xmlns:p14="http://schemas.microsoft.com/office/powerpoint/2010/main" val="148758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28" name="Rectangle 6"/>
          <p:cNvSpPr>
            <a:spLocks noGrp="1"/>
          </p:cNvSpPr>
          <p:nvPr>
            <p:ph type="title"/>
          </p:nvPr>
        </p:nvSpPr>
        <p:spPr>
          <a:xfrm>
            <a:off x="685800" y="1310372"/>
            <a:ext cx="7498080" cy="864096"/>
          </a:xfrm>
        </p:spPr>
        <p:txBody>
          <a:bodyPr>
            <a:normAutofit/>
          </a:bodyPr>
          <a:lstStyle/>
          <a:p>
            <a:r>
              <a:rPr lang="en-US" dirty="0" smtClean="0">
                <a:latin typeface="Elephant" pitchFamily="18" charset="0"/>
              </a:rPr>
              <a:t>Final Word	</a:t>
            </a:r>
            <a:endParaRPr lang="en-US" sz="2000" dirty="0">
              <a:latin typeface="Elephant" pitchFamily="18" charset="0"/>
            </a:endParaRPr>
          </a:p>
        </p:txBody>
      </p:sp>
      <p:sp>
        <p:nvSpPr>
          <p:cNvPr id="17" name="Rectangle 8"/>
          <p:cNvSpPr>
            <a:spLocks noGrp="1"/>
          </p:cNvSpPr>
          <p:nvPr>
            <p:ph idx="1"/>
          </p:nvPr>
        </p:nvSpPr>
        <p:spPr>
          <a:xfrm>
            <a:off x="304800" y="2971800"/>
            <a:ext cx="8380904" cy="2452464"/>
          </a:xfrm>
        </p:spPr>
        <p:txBody>
          <a:bodyPr>
            <a:normAutofit/>
          </a:bodyPr>
          <a:lstStyle/>
          <a:p>
            <a:pPr>
              <a:buNone/>
            </a:pPr>
            <a:r>
              <a:rPr lang="en-US" sz="3600" dirty="0" smtClean="0"/>
              <a:t>“</a:t>
            </a:r>
            <a:r>
              <a:rPr lang="en-IN" sz="3600" dirty="0" smtClean="0"/>
              <a:t>The models are just there to help, not to make the management decisions for you.”</a:t>
            </a:r>
          </a:p>
          <a:p>
            <a:pPr algn="r">
              <a:buNone/>
            </a:pPr>
            <a:r>
              <a:rPr lang="en-IN" sz="3600" dirty="0" smtClean="0"/>
              <a:t>--Barry Boehm</a:t>
            </a:r>
            <a:endParaRPr lang="en-US" sz="3600" dirty="0" smtClean="0"/>
          </a:p>
        </p:txBody>
      </p:sp>
    </p:spTree>
    <p:extLst>
      <p:ext uri="{BB962C8B-B14F-4D97-AF65-F5344CB8AC3E}">
        <p14:creationId xmlns:p14="http://schemas.microsoft.com/office/powerpoint/2010/main" val="235959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89025" y="5256413"/>
            <a:ext cx="7307578" cy="769441"/>
          </a:xfrm>
          <a:prstGeom prst="rect">
            <a:avLst/>
          </a:prstGeom>
          <a:noFill/>
        </p:spPr>
        <p:txBody>
          <a:bodyPr wrap="none" rtlCol="0">
            <a:spAutoFit/>
          </a:bodyPr>
          <a:lstStyle/>
          <a:p>
            <a:r>
              <a:rPr lang="en-US" sz="4400" b="1" dirty="0" smtClean="0">
                <a:solidFill>
                  <a:srgbClr val="FF0000"/>
                </a:solidFill>
              </a:rPr>
              <a:t>Are you a software Engineer ? </a:t>
            </a:r>
            <a:endParaRPr lang="en-US" sz="44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2" y="0"/>
            <a:ext cx="9144000" cy="4687167"/>
          </a:xfrm>
          <a:prstGeom prst="rect">
            <a:avLst/>
          </a:prstGeom>
        </p:spPr>
      </p:pic>
    </p:spTree>
    <p:extLst>
      <p:ext uri="{BB962C8B-B14F-4D97-AF65-F5344CB8AC3E}">
        <p14:creationId xmlns:p14="http://schemas.microsoft.com/office/powerpoint/2010/main" val="50293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15-Oct-20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34</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Estimation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4524315"/>
          </a:xfrm>
          <a:prstGeom prst="rect">
            <a:avLst/>
          </a:prstGeom>
        </p:spPr>
        <p:txBody>
          <a:bodyPr wrap="square">
            <a:spAutoFit/>
          </a:bodyPr>
          <a:lstStyle/>
          <a:p>
            <a:r>
              <a:rPr lang="en-GB" sz="3200" b="1" dirty="0">
                <a:solidFill>
                  <a:srgbClr val="000000"/>
                </a:solidFill>
              </a:rPr>
              <a:t>Fundamental estimation </a:t>
            </a:r>
            <a:r>
              <a:rPr lang="en-GB" sz="3200" b="1" dirty="0" smtClean="0">
                <a:solidFill>
                  <a:srgbClr val="000000"/>
                </a:solidFill>
              </a:rPr>
              <a:t>questions</a:t>
            </a:r>
          </a:p>
          <a:p>
            <a:endParaRPr lang="en-GB" sz="2200" b="1" dirty="0" smtClean="0">
              <a:solidFill>
                <a:srgbClr val="000000"/>
              </a:solidFill>
            </a:endParaRPr>
          </a:p>
          <a:p>
            <a:endParaRPr lang="en-GB" sz="2200" dirty="0" smtClean="0"/>
          </a:p>
          <a:p>
            <a:pPr marL="342900" indent="-342900">
              <a:buFont typeface="+mj-lt"/>
              <a:buAutoNum type="arabicPeriod"/>
            </a:pPr>
            <a:r>
              <a:rPr lang="en-GB" altLang="en-US" sz="2200" dirty="0" smtClean="0"/>
              <a:t>How </a:t>
            </a:r>
            <a:r>
              <a:rPr lang="en-GB" altLang="en-US" sz="2200" dirty="0"/>
              <a:t>much effort is required to complete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How much calendar time is needed to complete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What is the total cost of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Project estimation and scheduling and interleaved management activities</a:t>
            </a:r>
          </a:p>
          <a:p>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3424574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Estimation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5170646"/>
          </a:xfrm>
          <a:prstGeom prst="rect">
            <a:avLst/>
          </a:prstGeom>
        </p:spPr>
        <p:txBody>
          <a:bodyPr wrap="square">
            <a:spAutoFit/>
          </a:bodyPr>
          <a:lstStyle/>
          <a:p>
            <a:pPr algn="just"/>
            <a:r>
              <a:rPr lang="en-GB" sz="2200" b="1" dirty="0"/>
              <a:t>Software Cost Estimation</a:t>
            </a:r>
          </a:p>
          <a:p>
            <a:pPr algn="just"/>
            <a:r>
              <a:rPr lang="en-GB" sz="2200" dirty="0"/>
              <a:t>For any new software project, it is necessary to know how much it will cost to develop and how much development time will it take. These estimates are needed before development is initiated, </a:t>
            </a:r>
            <a:r>
              <a:rPr lang="en-GB" sz="2200" dirty="0">
                <a:solidFill>
                  <a:srgbClr val="E4580A"/>
                </a:solidFill>
              </a:rPr>
              <a:t>but how is this done? </a:t>
            </a:r>
            <a:endParaRPr lang="en-GB" sz="2200" dirty="0" smtClean="0">
              <a:solidFill>
                <a:srgbClr val="E4580A"/>
              </a:solidFill>
            </a:endParaRPr>
          </a:p>
          <a:p>
            <a:pPr algn="just"/>
            <a:endParaRPr lang="en-GB" sz="2200" dirty="0"/>
          </a:p>
          <a:p>
            <a:pPr algn="just"/>
            <a:r>
              <a:rPr lang="en-GB" sz="2200" dirty="0" smtClean="0"/>
              <a:t>Several </a:t>
            </a:r>
            <a:r>
              <a:rPr lang="en-GB" sz="2200" dirty="0"/>
              <a:t>estimation procedures have been developed and are having the </a:t>
            </a:r>
            <a:r>
              <a:rPr lang="en-GB" sz="2200" b="1" dirty="0"/>
              <a:t>following attributes in common.</a:t>
            </a:r>
          </a:p>
          <a:p>
            <a:pPr marL="285750" indent="-285750" algn="just">
              <a:buFont typeface="Arial" panose="020B0604020202020204" pitchFamily="34" charset="0"/>
              <a:buChar char="•"/>
            </a:pPr>
            <a:r>
              <a:rPr lang="en-GB" sz="2200" dirty="0"/>
              <a:t>Project scope must be established in </a:t>
            </a:r>
            <a:r>
              <a:rPr lang="en-GB" sz="2200" b="1" dirty="0"/>
              <a:t>advanced</a:t>
            </a:r>
            <a:r>
              <a:rPr lang="en-GB" sz="2200" dirty="0"/>
              <a:t>.</a:t>
            </a:r>
          </a:p>
          <a:p>
            <a:pPr marL="285750" indent="-285750" algn="just">
              <a:buFont typeface="Arial" panose="020B0604020202020204" pitchFamily="34" charset="0"/>
              <a:buChar char="•"/>
            </a:pPr>
            <a:r>
              <a:rPr lang="en-GB" sz="2200" dirty="0"/>
              <a:t>Software metrics are used as a </a:t>
            </a:r>
            <a:r>
              <a:rPr lang="en-GB" sz="2200" b="1" dirty="0"/>
              <a:t>support from </a:t>
            </a:r>
            <a:r>
              <a:rPr lang="en-GB" sz="2200" dirty="0"/>
              <a:t>which evaluation is made.</a:t>
            </a:r>
          </a:p>
          <a:p>
            <a:pPr marL="285750" indent="-285750" algn="just">
              <a:buFont typeface="Arial" panose="020B0604020202020204" pitchFamily="34" charset="0"/>
              <a:buChar char="•"/>
            </a:pPr>
            <a:r>
              <a:rPr lang="en-GB" sz="2200" dirty="0"/>
              <a:t>The project is </a:t>
            </a:r>
            <a:r>
              <a:rPr lang="en-GB" sz="2200" b="1" dirty="0"/>
              <a:t>broken into small PCs </a:t>
            </a:r>
            <a:r>
              <a:rPr lang="en-GB" sz="2200" dirty="0"/>
              <a:t>which are estimated individually.</a:t>
            </a:r>
            <a:br>
              <a:rPr lang="en-GB" sz="2200" dirty="0"/>
            </a:br>
            <a:r>
              <a:rPr lang="en-GB" sz="2200" dirty="0"/>
              <a:t>To achieve true cost &amp; schedule estimate, several option arise.</a:t>
            </a:r>
          </a:p>
          <a:p>
            <a:pPr marL="285750" indent="-285750" algn="just">
              <a:buFont typeface="Arial" panose="020B0604020202020204" pitchFamily="34" charset="0"/>
              <a:buChar char="•"/>
            </a:pPr>
            <a:r>
              <a:rPr lang="en-GB" sz="2200" b="1" dirty="0"/>
              <a:t>Delay estimation</a:t>
            </a:r>
          </a:p>
          <a:p>
            <a:pPr marL="285750" indent="-285750" algn="just">
              <a:buFont typeface="Arial" panose="020B0604020202020204" pitchFamily="34" charset="0"/>
              <a:buChar char="•"/>
            </a:pPr>
            <a:r>
              <a:rPr lang="en-GB" sz="2200" dirty="0"/>
              <a:t>Used symbol </a:t>
            </a:r>
            <a:r>
              <a:rPr lang="en-GB" sz="2200" b="1" dirty="0"/>
              <a:t>decomposition techniques </a:t>
            </a:r>
            <a:r>
              <a:rPr lang="en-GB" sz="2200" dirty="0"/>
              <a:t>to generate project cost and schedule estimates.</a:t>
            </a:r>
          </a:p>
          <a:p>
            <a:pPr marL="285750" indent="-285750" algn="just">
              <a:buFont typeface="Arial" panose="020B0604020202020204" pitchFamily="34" charset="0"/>
              <a:buChar char="•"/>
            </a:pPr>
            <a:r>
              <a:rPr lang="en-GB" sz="2200" dirty="0"/>
              <a:t>Acquire one or more </a:t>
            </a:r>
            <a:r>
              <a:rPr lang="en-GB" sz="2200" b="1" dirty="0"/>
              <a:t>automated estimation tools</a:t>
            </a:r>
            <a:r>
              <a:rPr lang="en-GB" sz="2200" dirty="0"/>
              <a:t>.</a:t>
            </a:r>
          </a:p>
        </p:txBody>
      </p:sp>
    </p:spTree>
    <p:extLst>
      <p:ext uri="{BB962C8B-B14F-4D97-AF65-F5344CB8AC3E}">
        <p14:creationId xmlns:p14="http://schemas.microsoft.com/office/powerpoint/2010/main" val="186075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components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45139"/>
            <a:ext cx="8686800" cy="5970865"/>
          </a:xfrm>
          <a:prstGeom prst="rect">
            <a:avLst/>
          </a:prstGeom>
        </p:spPr>
        <p:txBody>
          <a:bodyPr wrap="square">
            <a:spAutoFit/>
          </a:bodyPr>
          <a:lstStyle/>
          <a:p>
            <a:r>
              <a:rPr lang="en-GB" altLang="en-US" sz="2200" b="1" dirty="0"/>
              <a:t>Software cost </a:t>
            </a:r>
            <a:r>
              <a:rPr lang="en-GB" altLang="en-US" sz="2200" b="1" dirty="0" smtClean="0"/>
              <a:t>components</a:t>
            </a:r>
          </a:p>
          <a:p>
            <a:pPr marL="285750" indent="-285750">
              <a:buFont typeface="Arial" panose="020B0604020202020204" pitchFamily="34" charset="0"/>
              <a:buChar char="•"/>
            </a:pPr>
            <a:r>
              <a:rPr lang="en-GB" altLang="en-US" sz="2200" dirty="0" smtClean="0"/>
              <a:t>Hardware </a:t>
            </a:r>
            <a:r>
              <a:rPr lang="en-GB" altLang="en-US" sz="2200" dirty="0"/>
              <a:t>and software costs</a:t>
            </a:r>
          </a:p>
          <a:p>
            <a:pPr marL="285750" indent="-285750">
              <a:buFont typeface="Arial" panose="020B0604020202020204" pitchFamily="34" charset="0"/>
              <a:buChar char="•"/>
            </a:pPr>
            <a:r>
              <a:rPr lang="en-GB" altLang="en-US" sz="2200" dirty="0"/>
              <a:t>Travel and training costs</a:t>
            </a:r>
          </a:p>
          <a:p>
            <a:pPr marL="285750" indent="-285750">
              <a:buFont typeface="Arial" panose="020B0604020202020204" pitchFamily="34" charset="0"/>
              <a:buChar char="•"/>
            </a:pPr>
            <a:r>
              <a:rPr lang="en-GB" altLang="en-US" sz="2200" dirty="0"/>
              <a:t>Effort costs  (the dominant factor in </a:t>
            </a:r>
            <a:r>
              <a:rPr lang="en-GB" altLang="en-US" sz="2200" dirty="0" smtClean="0"/>
              <a:t>most projects</a:t>
            </a:r>
            <a:r>
              <a:rPr lang="en-GB" altLang="en-US" sz="2200" dirty="0"/>
              <a:t>)</a:t>
            </a:r>
          </a:p>
          <a:p>
            <a:pPr marL="800100" lvl="1" indent="-342900">
              <a:buFont typeface="Wingdings" panose="05000000000000000000" pitchFamily="2" charset="2"/>
              <a:buChar char="Ø"/>
            </a:pPr>
            <a:r>
              <a:rPr lang="en-GB" altLang="en-US" sz="2000" dirty="0"/>
              <a:t>salaries of engineers involved in the project</a:t>
            </a:r>
          </a:p>
          <a:p>
            <a:pPr marL="800100" lvl="1" indent="-342900">
              <a:buFont typeface="Wingdings" panose="05000000000000000000" pitchFamily="2" charset="2"/>
              <a:buChar char="Ø"/>
            </a:pPr>
            <a:r>
              <a:rPr lang="en-GB" altLang="en-US" sz="2000" dirty="0"/>
              <a:t>Social and insurance </a:t>
            </a:r>
            <a:r>
              <a:rPr lang="en-GB" altLang="en-US" sz="2000" dirty="0" smtClean="0"/>
              <a:t>costs</a:t>
            </a:r>
          </a:p>
          <a:p>
            <a:pPr marL="742950" lvl="1" indent="-285750">
              <a:buFont typeface="Arial" panose="020B0604020202020204" pitchFamily="34" charset="0"/>
              <a:buChar char="•"/>
            </a:pPr>
            <a:endParaRPr lang="en-GB" altLang="en-US" sz="2200" b="1" dirty="0"/>
          </a:p>
          <a:p>
            <a:r>
              <a:rPr lang="en-GB" sz="2200" b="1" dirty="0"/>
              <a:t>T</a:t>
            </a:r>
            <a:r>
              <a:rPr lang="en-GB" sz="2200" b="1" dirty="0" smtClean="0"/>
              <a:t>his </a:t>
            </a:r>
            <a:r>
              <a:rPr lang="en-GB" sz="2200" b="1" dirty="0"/>
              <a:t>following costs are all part of the </a:t>
            </a:r>
            <a:r>
              <a:rPr lang="en-GB" sz="2200" b="1" dirty="0">
                <a:solidFill>
                  <a:srgbClr val="E4580A"/>
                </a:solidFill>
              </a:rPr>
              <a:t>total effort cost</a:t>
            </a:r>
            <a:r>
              <a:rPr lang="en-GB" sz="2200" b="1" dirty="0"/>
              <a:t>:</a:t>
            </a:r>
          </a:p>
          <a:p>
            <a:pPr marL="342900" indent="-342900">
              <a:lnSpc>
                <a:spcPct val="150000"/>
              </a:lnSpc>
              <a:buFont typeface="Wingdings" panose="05000000000000000000" pitchFamily="2" charset="2"/>
              <a:buChar char="§"/>
            </a:pPr>
            <a:r>
              <a:rPr lang="en-GB" sz="2000" dirty="0" smtClean="0"/>
              <a:t>Costs </a:t>
            </a:r>
            <a:r>
              <a:rPr lang="en-GB" sz="2000" dirty="0"/>
              <a:t>of providing, heating and lighting office </a:t>
            </a:r>
            <a:r>
              <a:rPr lang="en-GB" sz="2000" dirty="0" smtClean="0"/>
              <a:t>space</a:t>
            </a:r>
            <a:endParaRPr lang="en-GB" sz="2000" dirty="0"/>
          </a:p>
          <a:p>
            <a:pPr marL="342900" indent="-342900">
              <a:lnSpc>
                <a:spcPct val="150000"/>
              </a:lnSpc>
              <a:buFont typeface="Wingdings" panose="05000000000000000000" pitchFamily="2" charset="2"/>
              <a:buChar char="§"/>
            </a:pPr>
            <a:r>
              <a:rPr lang="en-GB" sz="2000" dirty="0" smtClean="0"/>
              <a:t>Costs </a:t>
            </a:r>
            <a:r>
              <a:rPr lang="en-GB" sz="2000" dirty="0"/>
              <a:t>of support staff such as accountants, administrators, system </a:t>
            </a:r>
            <a:r>
              <a:rPr lang="en-GB" sz="2000" dirty="0" smtClean="0"/>
              <a:t>managers, cleaners </a:t>
            </a:r>
            <a:r>
              <a:rPr lang="en-GB" sz="2000" dirty="0"/>
              <a:t>and </a:t>
            </a:r>
            <a:r>
              <a:rPr lang="en-GB" sz="2000" dirty="0" smtClean="0"/>
              <a:t>technicians</a:t>
            </a:r>
            <a:endParaRPr lang="en-GB" sz="2000" dirty="0"/>
          </a:p>
          <a:p>
            <a:pPr marL="342900" indent="-342900">
              <a:lnSpc>
                <a:spcPct val="150000"/>
              </a:lnSpc>
              <a:buFont typeface="Wingdings" panose="05000000000000000000" pitchFamily="2" charset="2"/>
              <a:buChar char="§"/>
            </a:pPr>
            <a:r>
              <a:rPr lang="en-GB" sz="2000" dirty="0" smtClean="0"/>
              <a:t> </a:t>
            </a:r>
            <a:r>
              <a:rPr lang="en-GB" sz="2000" dirty="0"/>
              <a:t>Costs of networking and </a:t>
            </a:r>
            <a:r>
              <a:rPr lang="en-GB" sz="2000" dirty="0" smtClean="0"/>
              <a:t>communications</a:t>
            </a:r>
          </a:p>
          <a:p>
            <a:pPr marL="342900" indent="-342900">
              <a:lnSpc>
                <a:spcPct val="150000"/>
              </a:lnSpc>
              <a:buFont typeface="Wingdings" panose="05000000000000000000" pitchFamily="2" charset="2"/>
              <a:buChar char="§"/>
            </a:pPr>
            <a:r>
              <a:rPr lang="en-GB" sz="2000" dirty="0"/>
              <a:t>Costs of central facilities such as a library or recreational </a:t>
            </a:r>
            <a:r>
              <a:rPr lang="en-GB" sz="2000" dirty="0" smtClean="0"/>
              <a:t>facilities</a:t>
            </a:r>
            <a:endParaRPr lang="en-GB" sz="2000" dirty="0"/>
          </a:p>
          <a:p>
            <a:pPr marL="342900" indent="-342900">
              <a:lnSpc>
                <a:spcPct val="150000"/>
              </a:lnSpc>
              <a:buFont typeface="Wingdings" panose="05000000000000000000" pitchFamily="2" charset="2"/>
              <a:buChar char="§"/>
            </a:pPr>
            <a:r>
              <a:rPr lang="en-GB" sz="2000" dirty="0"/>
              <a:t>Costs of Social Security and employee benefits such as pensions and </a:t>
            </a:r>
            <a:r>
              <a:rPr lang="en-GB" sz="2000" dirty="0" smtClean="0"/>
              <a:t>health insurance</a:t>
            </a:r>
            <a:r>
              <a:rPr lang="en-GB" sz="2000" dirty="0"/>
              <a:t>.</a:t>
            </a:r>
            <a:endParaRPr lang="en-GB" sz="2000" b="1" dirty="0"/>
          </a:p>
        </p:txBody>
      </p:sp>
    </p:spTree>
    <p:extLst>
      <p:ext uri="{BB962C8B-B14F-4D97-AF65-F5344CB8AC3E}">
        <p14:creationId xmlns:p14="http://schemas.microsoft.com/office/powerpoint/2010/main" val="4128309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Factors that affecting software pricing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681671082"/>
              </p:ext>
            </p:extLst>
          </p:nvPr>
        </p:nvGraphicFramePr>
        <p:xfrm>
          <a:off x="838200" y="633652"/>
          <a:ext cx="7692452" cy="5658938"/>
        </p:xfrm>
        <a:graphic>
          <a:graphicData uri="http://schemas.openxmlformats.org/presentationml/2006/ole">
            <mc:AlternateContent xmlns:mc="http://schemas.openxmlformats.org/markup-compatibility/2006">
              <mc:Choice xmlns:v="urn:schemas-microsoft-com:vml" Requires="v">
                <p:oleObj spid="_x0000_s1076" name="Bitmap Image" r:id="rId3" imgW="5800000" imgH="4266667" progId="Paint.Picture">
                  <p:embed/>
                </p:oleObj>
              </mc:Choice>
              <mc:Fallback>
                <p:oleObj name="Bitmap Image" r:id="rId3" imgW="5800000" imgH="4266667" progId="Paint.Picture">
                  <p:embed/>
                  <p:pic>
                    <p:nvPicPr>
                      <p:cNvPr id="133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33652"/>
                        <a:ext cx="7692452" cy="56589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117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Estimation techniques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762000"/>
            <a:ext cx="8812258" cy="2880789"/>
          </a:xfrm>
          <a:prstGeom prst="rect">
            <a:avLst/>
          </a:prstGeom>
        </p:spPr>
        <p:txBody>
          <a:bodyPr wrap="square">
            <a:spAutoFit/>
          </a:bodyPr>
          <a:lstStyle/>
          <a:p>
            <a:pPr marL="466725" lvl="0" indent="-466725" defTabSz="917575" eaLnBrk="0" fontAlgn="base" hangingPunct="0">
              <a:spcBef>
                <a:spcPct val="20000"/>
              </a:spcBef>
              <a:spcAft>
                <a:spcPct val="0"/>
              </a:spcAft>
              <a:buClr>
                <a:srgbClr val="081D58"/>
              </a:buClr>
              <a:buSzPct val="50000"/>
              <a:buFont typeface="Zapf Dingbats" charset="2"/>
              <a:buChar char="l"/>
            </a:pPr>
            <a:r>
              <a:rPr lang="en-GB" altLang="en-US" sz="2400" dirty="0">
                <a:solidFill>
                  <a:srgbClr val="000000"/>
                </a:solidFill>
              </a:rPr>
              <a:t>There is no simple way to make an accurate estimate of the effort required to develop a software system</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Initial estimates are based on inadequate information in a user requirements definition</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software may run on unfamiliar computers or use new technology</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people in the project may be unknown</a:t>
            </a:r>
          </a:p>
          <a:p>
            <a:pPr marL="466725" lvl="0" indent="-466725" defTabSz="917575" eaLnBrk="0" fontAlgn="base" hangingPunct="0">
              <a:spcBef>
                <a:spcPct val="20000"/>
              </a:spcBef>
              <a:spcAft>
                <a:spcPct val="0"/>
              </a:spcAft>
              <a:buClr>
                <a:srgbClr val="081D58"/>
              </a:buClr>
              <a:buSzPct val="50000"/>
              <a:buFont typeface="Zapf Dingbats" charset="2"/>
              <a:buChar char="l"/>
            </a:pPr>
            <a:r>
              <a:rPr lang="en-GB" altLang="en-US" sz="2400" dirty="0">
                <a:solidFill>
                  <a:srgbClr val="000000"/>
                </a:solidFill>
              </a:rPr>
              <a:t>Project cost estimates may be self-fulfilling</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estimate defines the budget and the product is adjusted to meet the budget </a:t>
            </a:r>
          </a:p>
        </p:txBody>
      </p:sp>
      <p:sp>
        <p:nvSpPr>
          <p:cNvPr id="6" name="Rectangle 5"/>
          <p:cNvSpPr/>
          <p:nvPr/>
        </p:nvSpPr>
        <p:spPr>
          <a:xfrm>
            <a:off x="707583" y="4334377"/>
            <a:ext cx="4572000" cy="1631216"/>
          </a:xfrm>
          <a:prstGeom prst="rect">
            <a:avLst/>
          </a:prstGeom>
        </p:spPr>
        <p:txBody>
          <a:bodyPr>
            <a:spAutoFit/>
          </a:bodyPr>
          <a:lstStyle/>
          <a:p>
            <a:pPr marL="342900" indent="-342900">
              <a:buFont typeface="Arial" panose="020B0604020202020204" pitchFamily="34" charset="0"/>
              <a:buChar char="•"/>
            </a:pPr>
            <a:r>
              <a:rPr lang="en-GB" altLang="en-US" sz="2000" dirty="0"/>
              <a:t>Algorithmic cost modelling</a:t>
            </a:r>
          </a:p>
          <a:p>
            <a:pPr marL="342900" indent="-342900">
              <a:buFont typeface="Arial" panose="020B0604020202020204" pitchFamily="34" charset="0"/>
              <a:buChar char="•"/>
            </a:pPr>
            <a:r>
              <a:rPr lang="en-GB" altLang="en-US" sz="2000" dirty="0"/>
              <a:t>Expert judgement</a:t>
            </a:r>
          </a:p>
          <a:p>
            <a:pPr marL="342900" indent="-342900">
              <a:buFont typeface="Arial" panose="020B0604020202020204" pitchFamily="34" charset="0"/>
              <a:buChar char="•"/>
            </a:pPr>
            <a:r>
              <a:rPr lang="en-GB" altLang="en-US" sz="2000" dirty="0"/>
              <a:t>Estimation by analogy</a:t>
            </a:r>
          </a:p>
          <a:p>
            <a:pPr marL="342900" indent="-342900">
              <a:buFont typeface="Arial" panose="020B0604020202020204" pitchFamily="34" charset="0"/>
              <a:buChar char="•"/>
            </a:pPr>
            <a:r>
              <a:rPr lang="en-GB" altLang="en-US" sz="2000" dirty="0"/>
              <a:t>Parkinson's Law</a:t>
            </a:r>
          </a:p>
          <a:p>
            <a:pPr marL="342900" indent="-342900">
              <a:buFont typeface="Arial" panose="020B0604020202020204" pitchFamily="34" charset="0"/>
              <a:buChar char="•"/>
            </a:pPr>
            <a:r>
              <a:rPr lang="en-GB" altLang="en-US" sz="2000" dirty="0"/>
              <a:t>Pricing to win</a:t>
            </a:r>
          </a:p>
        </p:txBody>
      </p:sp>
      <p:sp>
        <p:nvSpPr>
          <p:cNvPr id="10" name="Rectangle 9"/>
          <p:cNvSpPr/>
          <p:nvPr/>
        </p:nvSpPr>
        <p:spPr>
          <a:xfrm>
            <a:off x="304800" y="3876191"/>
            <a:ext cx="3100529" cy="461665"/>
          </a:xfrm>
          <a:prstGeom prst="rect">
            <a:avLst/>
          </a:prstGeom>
        </p:spPr>
        <p:txBody>
          <a:bodyPr wrap="none">
            <a:spAutoFit/>
          </a:bodyPr>
          <a:lstStyle/>
          <a:p>
            <a:pPr algn="ctr"/>
            <a:r>
              <a:rPr lang="en-US" sz="2400" b="1" dirty="0">
                <a:solidFill>
                  <a:srgbClr val="28A010"/>
                </a:solidFill>
                <a:latin typeface="Times New Roman" panose="02020603050405020304" pitchFamily="18" charset="0"/>
                <a:cs typeface="Times New Roman" panose="02020603050405020304" pitchFamily="18" charset="0"/>
              </a:rPr>
              <a:t>Estimation techniques</a:t>
            </a:r>
          </a:p>
        </p:txBody>
      </p:sp>
    </p:spTree>
    <p:extLst>
      <p:ext uri="{BB962C8B-B14F-4D97-AF65-F5344CB8AC3E}">
        <p14:creationId xmlns:p14="http://schemas.microsoft.com/office/powerpoint/2010/main" val="2074769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Estimation techniques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15-Oct-20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4" y="685962"/>
            <a:ext cx="8829675" cy="830997"/>
          </a:xfrm>
          <a:prstGeom prst="rect">
            <a:avLst/>
          </a:prstGeom>
        </p:spPr>
        <p:txBody>
          <a:bodyPr wrap="square">
            <a:spAutoFit/>
          </a:bodyPr>
          <a:lstStyle/>
          <a:p>
            <a:r>
              <a:rPr lang="en-GB" sz="2400" b="1" dirty="0"/>
              <a:t>A defect, which could have been removed during the initial stage, is removed in a later stage. How does this affect the cost?</a:t>
            </a: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524" y="1962667"/>
            <a:ext cx="9107534" cy="4135606"/>
          </a:xfrm>
          <a:prstGeom prst="rect">
            <a:avLst/>
          </a:prstGeom>
        </p:spPr>
      </p:pic>
    </p:spTree>
    <p:extLst>
      <p:ext uri="{BB962C8B-B14F-4D97-AF65-F5344CB8AC3E}">
        <p14:creationId xmlns:p14="http://schemas.microsoft.com/office/powerpoint/2010/main" val="16288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8803</TotalTime>
  <Words>1519</Words>
  <Application>Microsoft Office PowerPoint</Application>
  <PresentationFormat>On-screen Show (4:3)</PresentationFormat>
  <Paragraphs>431</Paragraphs>
  <Slides>34</Slides>
  <Notes>11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8" baseType="lpstr">
      <vt:lpstr>Aharoni</vt:lpstr>
      <vt:lpstr>Arial</vt:lpstr>
      <vt:lpstr>Calibri</vt:lpstr>
      <vt:lpstr>Cambria</vt:lpstr>
      <vt:lpstr>Elephant</vt:lpstr>
      <vt:lpstr>Forte</vt:lpstr>
      <vt:lpstr>Lucida Bright</vt:lpstr>
      <vt:lpstr>Lucida Calligraphy</vt:lpstr>
      <vt:lpstr>Nunito Sans</vt:lpstr>
      <vt:lpstr>Times New Roman</vt:lpstr>
      <vt:lpstr>Wingdings</vt:lpstr>
      <vt:lpstr>Zapf Dingbats</vt:lpstr>
      <vt:lpstr>SH_radial_light_grey</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Word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836</cp:revision>
  <dcterms:created xsi:type="dcterms:W3CDTF">2014-02-03T19:53:25Z</dcterms:created>
  <dcterms:modified xsi:type="dcterms:W3CDTF">2020-10-15T06:20:53Z</dcterms:modified>
</cp:coreProperties>
</file>