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04" r:id="rId3"/>
    <p:sldId id="256" r:id="rId4"/>
    <p:sldId id="302" r:id="rId5"/>
    <p:sldId id="299" r:id="rId6"/>
    <p:sldId id="300" r:id="rId7"/>
    <p:sldId id="285" r:id="rId8"/>
    <p:sldId id="303" r:id="rId10"/>
    <p:sldId id="297" r:id="rId11"/>
    <p:sldId id="283" r:id="rId12"/>
    <p:sldId id="260" r:id="rId13"/>
    <p:sldId id="261" r:id="rId14"/>
    <p:sldId id="262" r:id="rId15"/>
    <p:sldId id="276" r:id="rId16"/>
    <p:sldId id="279" r:id="rId17"/>
    <p:sldId id="265" r:id="rId18"/>
    <p:sldId id="263" r:id="rId19"/>
    <p:sldId id="257" r:id="rId20"/>
    <p:sldId id="266" r:id="rId21"/>
    <p:sldId id="258" r:id="rId22"/>
    <p:sldId id="272" r:id="rId23"/>
    <p:sldId id="273" r:id="rId24"/>
    <p:sldId id="274" r:id="rId25"/>
    <p:sldId id="275" r:id="rId26"/>
    <p:sldId id="290" r:id="rId27"/>
    <p:sldId id="292" r:id="rId28"/>
    <p:sldId id="293" r:id="rId29"/>
    <p:sldId id="294" r:id="rId30"/>
    <p:sldId id="25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66FA6-A450-44A2-86CF-E79C19589EE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75A06-DEF1-41FF-BA1A-E3A70C26567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B2EC9C-165C-4744-AB56-251178454949}" type="slidenum">
              <a:rPr kumimoji="0" lang="en-US" altLang="en-US" smtClean="0">
                <a:latin typeface="Tahoma" panose="020B0604030504040204" pitchFamily="34" charset="0"/>
              </a:rPr>
            </a:fld>
            <a:endParaRPr kumimoji="0" lang="en-US" altLang="en-US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8100" y="750888"/>
            <a:ext cx="6594475" cy="3709987"/>
          </a:xfrm>
          <a:ln w="12700" cap="flat">
            <a:solidFill>
              <a:schemeClr val="tx1"/>
            </a:solidFill>
          </a:ln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5843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400050" y="587375"/>
            <a:ext cx="6070600" cy="3416300"/>
          </a:xfr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We will take a break and talk about class philosophy.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7891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400050" y="587375"/>
            <a:ext cx="6070600" cy="3416300"/>
          </a:xfr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2467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400050" y="587375"/>
            <a:ext cx="6070600" cy="3416300"/>
          </a:xfr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That is, any computer, no matter how primitive or advance, can be divided into five parts:</a:t>
            </a:r>
            <a:endParaRPr lang="en-US" altLang="en-US"/>
          </a:p>
          <a:p>
            <a:r>
              <a:rPr lang="en-US" altLang="en-US"/>
              <a:t>1. The input devices bring the data from the outside world into the computer.</a:t>
            </a:r>
            <a:endParaRPr lang="en-US" altLang="en-US"/>
          </a:p>
          <a:p>
            <a:r>
              <a:rPr lang="en-US" altLang="en-US"/>
              <a:t>2. These data are kept in the computer’s memory  until ...</a:t>
            </a:r>
            <a:endParaRPr lang="en-US" altLang="en-US"/>
          </a:p>
          <a:p>
            <a:r>
              <a:rPr lang="en-US" altLang="en-US"/>
              <a:t>3. The datapath request and process them.</a:t>
            </a:r>
            <a:endParaRPr lang="en-US" altLang="en-US"/>
          </a:p>
          <a:p>
            <a:r>
              <a:rPr lang="en-US" altLang="en-US"/>
              <a:t>4. The operation of the datapath is controlled by the computer’s controller.</a:t>
            </a:r>
            <a:endParaRPr lang="en-US" altLang="en-US"/>
          </a:p>
          <a:p>
            <a:r>
              <a:rPr lang="en-US" altLang="en-US"/>
              <a:t>All the work done by the computer will NOT do us any good unless we can get the data back to the outside world. </a:t>
            </a:r>
            <a:endParaRPr lang="en-US" altLang="en-US"/>
          </a:p>
          <a:p>
            <a:r>
              <a:rPr lang="en-US" altLang="en-US"/>
              <a:t> 5. Getting the data back to the outside world is the job of the output devices.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The most COMMON way to connect these 5 components together is to use a network of busses.</a:t>
            </a:r>
            <a:endParaRPr lang="en-US" altLang="en-US"/>
          </a:p>
        </p:txBody>
      </p:sp>
      <p:sp>
        <p:nvSpPr>
          <p:cNvPr id="64515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400050" y="587375"/>
            <a:ext cx="6070600" cy="3416300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E3E1C93-2109-482D-8BC8-E45D1361181A}" type="slidenum">
              <a:rPr kumimoji="0" lang="en-US" altLang="en-US" smtClean="0">
                <a:latin typeface="Tahoma" panose="020B0604030504040204" pitchFamily="34" charset="0"/>
              </a:rPr>
            </a:fld>
            <a:endParaRPr kumimoji="0" lang="en-US" altLang="en-US">
              <a:latin typeface="Tahoma" panose="020B0604030504040204" pitchFamily="34" charset="0"/>
            </a:endParaRPr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8100" y="750888"/>
            <a:ext cx="6594475" cy="3709987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16388" name="Rectangle 3"/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243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400050" y="587375"/>
            <a:ext cx="6070600" cy="3416300"/>
          </a:xfr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00050" y="587375"/>
            <a:ext cx="6070600" cy="3416300"/>
          </a:xfr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711410F-0B10-4679-BA08-7E76495BCD4D}" type="slidenum">
              <a:rPr kumimoji="0" lang="en-US" altLang="en-US" smtClean="0">
                <a:latin typeface="Tahoma" panose="020B0604030504040204" pitchFamily="34" charset="0"/>
              </a:rPr>
            </a:fld>
            <a:endParaRPr kumimoji="0"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8100" y="750888"/>
            <a:ext cx="6594475" cy="3709987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25604" name="Rectangle 3"/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0483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400050" y="587375"/>
            <a:ext cx="6070600" cy="3416300"/>
          </a:xfr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Design state of art organization in 1990</a:t>
            </a:r>
            <a:endParaRPr lang="en-US" altLang="en-US"/>
          </a:p>
        </p:txBody>
      </p:sp>
      <p:sp>
        <p:nvSpPr>
          <p:cNvPr id="17411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400050" y="587375"/>
            <a:ext cx="6070600" cy="3416300"/>
          </a:xfr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History/Applications  matters because</a:t>
            </a:r>
            <a:endParaRPr lang="en-US" altLang="en-US"/>
          </a:p>
          <a:p>
            <a:r>
              <a:rPr lang="en-US" altLang="en-US"/>
              <a:t>1) People buy computers to run programs</a:t>
            </a:r>
            <a:endParaRPr lang="en-US" altLang="en-US"/>
          </a:p>
          <a:p>
            <a:r>
              <a:rPr lang="en-US" altLang="en-US"/>
              <a:t>2) Most people don;’t write own programs</a:t>
            </a:r>
            <a:endParaRPr lang="en-US" altLang="en-US"/>
          </a:p>
          <a:p>
            <a:r>
              <a:rPr lang="en-US" altLang="en-US"/>
              <a:t>3) Documented IDA interface means people ship binary machine code</a:t>
            </a:r>
            <a:endParaRPr lang="en-US" altLang="en-US"/>
          </a:p>
        </p:txBody>
      </p:sp>
      <p:sp>
        <p:nvSpPr>
          <p:cNvPr id="22531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400050" y="587375"/>
            <a:ext cx="6070600" cy="3416300"/>
          </a:xfr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2771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400050" y="587375"/>
            <a:ext cx="6070600" cy="3416300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2E09C43-DE85-43C9-98DE-0982B70DCE9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9C43-DE85-43C9-98DE-0982B70DCE9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9C43-DE85-43C9-98DE-0982B70DCE9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9C43-DE85-43C9-98DE-0982B70DCE9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9C43-DE85-43C9-98DE-0982B70DCE9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9C43-DE85-43C9-98DE-0982B70DCE9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9C43-DE85-43C9-98DE-0982B70DCE9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9C43-DE85-43C9-98DE-0982B70DCE9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9C43-DE85-43C9-98DE-0982B70DCE9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9C43-DE85-43C9-98DE-0982B70DCE9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9C43-DE85-43C9-98DE-0982B70DCE9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2E09C43-DE85-43C9-98DE-0982B70DCE9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B6DD6C-40B4-4796-92F6-F4AEAB733E0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OUR ONLINE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MAKE THIS PANDEMIC SITUATION AN OPPORTUNITY FOR OUR OVERALL DEVELOPMENT WITH THE HELP OF BOTH OF THE SIDES.</a:t>
            </a:r>
            <a:endParaRPr lang="en-US" dirty="0"/>
          </a:p>
          <a:p>
            <a:r>
              <a:rPr lang="en-US" dirty="0"/>
              <a:t>SO, LETS START OUR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1" y="747395"/>
            <a:ext cx="4919663" cy="3683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/>
              <a:t>What is “Computer Architecture”</a:t>
            </a:r>
            <a:endParaRPr lang="en-US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 rot="10800000" flipV="1">
            <a:off x="2209800" y="2430379"/>
            <a:ext cx="7599947" cy="1973179"/>
          </a:xfrm>
          <a:noFill/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en-US" sz="2800" dirty="0"/>
              <a:t>Computer Architecture   = 	</a:t>
            </a:r>
            <a:endParaRPr lang="en-US" altLang="en-US" sz="2800" dirty="0"/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2800" dirty="0"/>
              <a:t>        Instruction Set Architecture + </a:t>
            </a:r>
            <a:endParaRPr lang="en-US" altLang="en-US" sz="2800" dirty="0"/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2800" dirty="0"/>
              <a:t>        Machine Organization</a:t>
            </a:r>
            <a:endParaRPr lang="en-US" altLang="en-US" sz="28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1" y="1063625"/>
            <a:ext cx="8169275" cy="3683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/>
              <a:t>Instruction Set Architecture (subset of Computer Arch.)</a:t>
            </a:r>
            <a:endParaRPr lang="en-US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2139950"/>
            <a:ext cx="7988300" cy="1917700"/>
          </a:xfrm>
          <a:noFill/>
        </p:spPr>
        <p:txBody>
          <a:bodyPr/>
          <a:lstStyle/>
          <a:p>
            <a:pPr marL="0" indent="0">
              <a:lnSpc>
                <a:spcPct val="85000"/>
              </a:lnSpc>
              <a:buNone/>
            </a:pPr>
            <a:r>
              <a:rPr lang="en-US" altLang="en-US" dirty="0"/>
              <a:t>... the attributes of a [computing] system as seen by the programmer, </a:t>
            </a:r>
            <a:r>
              <a:rPr lang="en-US" altLang="en-US" i="1" dirty="0"/>
              <a:t>i.e.  </a:t>
            </a:r>
            <a:r>
              <a:rPr lang="en-US" altLang="en-US" dirty="0"/>
              <a:t>the conceptual structure and functional behavior, as distinct from the organization of the data flows and controls the logic design, and the physical implementation.    		– Amdahl, </a:t>
            </a:r>
            <a:r>
              <a:rPr lang="en-US" altLang="en-US" dirty="0" err="1"/>
              <a:t>Blaaw</a:t>
            </a:r>
            <a:r>
              <a:rPr lang="en-US" altLang="en-US" dirty="0"/>
              <a:t>, and Brooks,  1964</a:t>
            </a:r>
            <a:endParaRPr lang="en-US" altLang="en-US" dirty="0"/>
          </a:p>
        </p:txBody>
      </p:sp>
      <p:grpSp>
        <p:nvGrpSpPr>
          <p:cNvPr id="9252" name="Group 36"/>
          <p:cNvGrpSpPr/>
          <p:nvPr/>
        </p:nvGrpSpPr>
        <p:grpSpPr bwMode="auto">
          <a:xfrm>
            <a:off x="6890084" y="3216274"/>
            <a:ext cx="3479466" cy="1851025"/>
            <a:chOff x="3316" y="1808"/>
            <a:chExt cx="2256" cy="1384"/>
          </a:xfrm>
        </p:grpSpPr>
        <p:sp>
          <p:nvSpPr>
            <p:cNvPr id="9220" name="Line 4"/>
            <p:cNvSpPr>
              <a:spLocks noChangeShapeType="1"/>
            </p:cNvSpPr>
            <p:nvPr/>
          </p:nvSpPr>
          <p:spPr bwMode="auto">
            <a:xfrm>
              <a:off x="3652" y="1888"/>
              <a:ext cx="1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3356" y="2240"/>
              <a:ext cx="2008" cy="952"/>
            </a:xfrm>
            <a:prstGeom prst="rect">
              <a:avLst/>
            </a:prstGeom>
            <a:pattFill prst="pct2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 flipV="1">
              <a:off x="3316" y="1884"/>
              <a:ext cx="328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 flipH="1">
              <a:off x="5324" y="1892"/>
              <a:ext cx="248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>
              <a:off x="5568" y="1892"/>
              <a:ext cx="0" cy="9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9"/>
            <p:cNvSpPr>
              <a:spLocks noChangeShapeType="1"/>
            </p:cNvSpPr>
            <p:nvPr/>
          </p:nvSpPr>
          <p:spPr bwMode="auto">
            <a:xfrm flipH="1">
              <a:off x="5324" y="2804"/>
              <a:ext cx="248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3800" y="1808"/>
              <a:ext cx="1241" cy="258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97000"/>
                </a:lnSpc>
              </a:pPr>
              <a:r>
                <a:rPr lang="en-US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SOFTWARE</a:t>
              </a:r>
              <a:endParaRPr lang="en-US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227" name="Oval 11"/>
            <p:cNvSpPr>
              <a:spLocks noChangeArrowheads="1"/>
            </p:cNvSpPr>
            <p:nvPr/>
          </p:nvSpPr>
          <p:spPr bwMode="auto">
            <a:xfrm>
              <a:off x="3700" y="2852"/>
              <a:ext cx="232" cy="1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Oval 12"/>
            <p:cNvSpPr>
              <a:spLocks noChangeArrowheads="1"/>
            </p:cNvSpPr>
            <p:nvPr/>
          </p:nvSpPr>
          <p:spPr bwMode="auto">
            <a:xfrm>
              <a:off x="4276" y="2804"/>
              <a:ext cx="184" cy="1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Oval 13"/>
            <p:cNvSpPr>
              <a:spLocks noChangeArrowheads="1"/>
            </p:cNvSpPr>
            <p:nvPr/>
          </p:nvSpPr>
          <p:spPr bwMode="auto">
            <a:xfrm>
              <a:off x="4804" y="2420"/>
              <a:ext cx="184" cy="1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 flipV="1">
              <a:off x="3844" y="2796"/>
              <a:ext cx="52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 flipV="1">
              <a:off x="3892" y="3036"/>
              <a:ext cx="568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Line 16"/>
            <p:cNvSpPr>
              <a:spLocks noChangeShapeType="1"/>
            </p:cNvSpPr>
            <p:nvPr/>
          </p:nvSpPr>
          <p:spPr bwMode="auto">
            <a:xfrm flipV="1">
              <a:off x="4276" y="2460"/>
              <a:ext cx="520" cy="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 flipV="1">
              <a:off x="4516" y="2604"/>
              <a:ext cx="472" cy="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Rectangle 18"/>
            <p:cNvSpPr>
              <a:spLocks noChangeArrowheads="1"/>
            </p:cNvSpPr>
            <p:nvPr/>
          </p:nvSpPr>
          <p:spPr bwMode="auto">
            <a:xfrm>
              <a:off x="3796" y="2468"/>
              <a:ext cx="52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3840" y="2468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Line 20"/>
            <p:cNvSpPr>
              <a:spLocks noChangeShapeType="1"/>
            </p:cNvSpPr>
            <p:nvPr/>
          </p:nvSpPr>
          <p:spPr bwMode="auto">
            <a:xfrm>
              <a:off x="3936" y="2468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>
              <a:off x="4032" y="2468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Line 22"/>
            <p:cNvSpPr>
              <a:spLocks noChangeShapeType="1"/>
            </p:cNvSpPr>
            <p:nvPr/>
          </p:nvSpPr>
          <p:spPr bwMode="auto">
            <a:xfrm>
              <a:off x="4176" y="2468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>
              <a:off x="4272" y="2468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 flipV="1">
              <a:off x="4900" y="2460"/>
              <a:ext cx="4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Line 25"/>
            <p:cNvSpPr>
              <a:spLocks noChangeShapeType="1"/>
            </p:cNvSpPr>
            <p:nvPr/>
          </p:nvSpPr>
          <p:spPr bwMode="auto">
            <a:xfrm flipH="1">
              <a:off x="4316" y="2896"/>
              <a:ext cx="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 flipV="1">
              <a:off x="3796" y="2892"/>
              <a:ext cx="13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Oval 27"/>
            <p:cNvSpPr>
              <a:spLocks noChangeArrowheads="1"/>
            </p:cNvSpPr>
            <p:nvPr/>
          </p:nvSpPr>
          <p:spPr bwMode="auto">
            <a:xfrm>
              <a:off x="5044" y="2708"/>
              <a:ext cx="136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Line 28"/>
            <p:cNvSpPr>
              <a:spLocks noChangeShapeType="1"/>
            </p:cNvSpPr>
            <p:nvPr/>
          </p:nvSpPr>
          <p:spPr bwMode="auto">
            <a:xfrm>
              <a:off x="5088" y="280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Line 29"/>
            <p:cNvSpPr>
              <a:spLocks noChangeShapeType="1"/>
            </p:cNvSpPr>
            <p:nvPr/>
          </p:nvSpPr>
          <p:spPr bwMode="auto">
            <a:xfrm flipH="1">
              <a:off x="4988" y="2948"/>
              <a:ext cx="104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Line 30"/>
            <p:cNvSpPr>
              <a:spLocks noChangeShapeType="1"/>
            </p:cNvSpPr>
            <p:nvPr/>
          </p:nvSpPr>
          <p:spPr bwMode="auto">
            <a:xfrm>
              <a:off x="4992" y="3044"/>
              <a:ext cx="0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Line 31"/>
            <p:cNvSpPr>
              <a:spLocks noChangeShapeType="1"/>
            </p:cNvSpPr>
            <p:nvPr/>
          </p:nvSpPr>
          <p:spPr bwMode="auto">
            <a:xfrm>
              <a:off x="5092" y="2948"/>
              <a:ext cx="88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8" name="Line 32"/>
            <p:cNvSpPr>
              <a:spLocks noChangeShapeType="1"/>
            </p:cNvSpPr>
            <p:nvPr/>
          </p:nvSpPr>
          <p:spPr bwMode="auto">
            <a:xfrm flipH="1">
              <a:off x="5132" y="3044"/>
              <a:ext cx="56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9" name="Line 33"/>
            <p:cNvSpPr>
              <a:spLocks noChangeShapeType="1"/>
            </p:cNvSpPr>
            <p:nvPr/>
          </p:nvSpPr>
          <p:spPr bwMode="auto">
            <a:xfrm flipH="1">
              <a:off x="5036" y="2852"/>
              <a:ext cx="56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0" name="Line 34"/>
            <p:cNvSpPr>
              <a:spLocks noChangeShapeType="1"/>
            </p:cNvSpPr>
            <p:nvPr/>
          </p:nvSpPr>
          <p:spPr bwMode="auto">
            <a:xfrm flipH="1" flipV="1">
              <a:off x="4940" y="2844"/>
              <a:ext cx="104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1" name="Line 35"/>
            <p:cNvSpPr>
              <a:spLocks noChangeShapeType="1"/>
            </p:cNvSpPr>
            <p:nvPr/>
          </p:nvSpPr>
          <p:spPr bwMode="auto">
            <a:xfrm flipH="1" flipV="1">
              <a:off x="4940" y="2748"/>
              <a:ext cx="152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1987550" y="3641725"/>
            <a:ext cx="74676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 dirty="0"/>
              <a:t>--  Organization of Programmable </a:t>
            </a:r>
            <a:endParaRPr lang="en-US" altLang="en-US" b="1" dirty="0"/>
          </a:p>
          <a:p>
            <a:pPr>
              <a:lnSpc>
                <a:spcPct val="85000"/>
              </a:lnSpc>
            </a:pPr>
            <a:r>
              <a:rPr lang="en-US" altLang="en-US" b="1" dirty="0"/>
              <a:t>    Storage</a:t>
            </a:r>
            <a:endParaRPr lang="en-US" altLang="en-US" b="1" dirty="0"/>
          </a:p>
          <a:p>
            <a:pPr>
              <a:lnSpc>
                <a:spcPct val="85000"/>
              </a:lnSpc>
            </a:pPr>
            <a:endParaRPr lang="en-US" altLang="en-US" b="1" dirty="0"/>
          </a:p>
          <a:p>
            <a:pPr>
              <a:lnSpc>
                <a:spcPct val="85000"/>
              </a:lnSpc>
            </a:pPr>
            <a:r>
              <a:rPr lang="en-US" altLang="en-US" b="1" dirty="0"/>
              <a:t>--  Data Types &amp; Data Structures:</a:t>
            </a:r>
            <a:endParaRPr lang="en-US" altLang="en-US" b="1" dirty="0"/>
          </a:p>
          <a:p>
            <a:pPr>
              <a:lnSpc>
                <a:spcPct val="85000"/>
              </a:lnSpc>
            </a:pPr>
            <a:r>
              <a:rPr lang="en-US" altLang="en-US" b="1" dirty="0"/>
              <a:t>         Encodings &amp; Representations</a:t>
            </a:r>
            <a:endParaRPr lang="en-US" altLang="en-US" b="1" dirty="0"/>
          </a:p>
          <a:p>
            <a:pPr>
              <a:lnSpc>
                <a:spcPct val="85000"/>
              </a:lnSpc>
            </a:pPr>
            <a:endParaRPr lang="en-US" altLang="en-US" b="1" dirty="0"/>
          </a:p>
          <a:p>
            <a:pPr>
              <a:lnSpc>
                <a:spcPct val="85000"/>
              </a:lnSpc>
            </a:pPr>
            <a:r>
              <a:rPr lang="en-US" altLang="en-US" b="1" dirty="0"/>
              <a:t>-- Instruction Set </a:t>
            </a:r>
            <a:endParaRPr lang="en-US" altLang="en-US" b="1" dirty="0"/>
          </a:p>
          <a:p>
            <a:pPr>
              <a:lnSpc>
                <a:spcPct val="85000"/>
              </a:lnSpc>
            </a:pPr>
            <a:endParaRPr lang="en-US" altLang="en-US" b="1" dirty="0"/>
          </a:p>
          <a:p>
            <a:pPr>
              <a:lnSpc>
                <a:spcPct val="85000"/>
              </a:lnSpc>
            </a:pPr>
            <a:r>
              <a:rPr lang="en-US" altLang="en-US" b="1" dirty="0"/>
              <a:t>-- Instruction Formats</a:t>
            </a:r>
            <a:endParaRPr lang="en-US" altLang="en-US" b="1" dirty="0"/>
          </a:p>
          <a:p>
            <a:pPr>
              <a:lnSpc>
                <a:spcPct val="85000"/>
              </a:lnSpc>
            </a:pPr>
            <a:endParaRPr lang="en-US" altLang="en-US" b="1" dirty="0"/>
          </a:p>
          <a:p>
            <a:pPr>
              <a:lnSpc>
                <a:spcPct val="85000"/>
              </a:lnSpc>
            </a:pPr>
            <a:r>
              <a:rPr lang="en-US" altLang="en-US" b="1" dirty="0"/>
              <a:t>--  Modes of Addressing and Accessing Data Items and Instructions</a:t>
            </a:r>
            <a:endParaRPr lang="en-US" altLang="en-US" b="1" dirty="0"/>
          </a:p>
          <a:p>
            <a:pPr>
              <a:lnSpc>
                <a:spcPct val="85000"/>
              </a:lnSpc>
            </a:pPr>
            <a:endParaRPr lang="en-US" altLang="en-US" b="1" dirty="0"/>
          </a:p>
          <a:p>
            <a:pPr>
              <a:lnSpc>
                <a:spcPct val="85000"/>
              </a:lnSpc>
            </a:pPr>
            <a:r>
              <a:rPr lang="en-US" altLang="en-US" b="1" dirty="0"/>
              <a:t>--  Exceptional Conditions</a:t>
            </a:r>
            <a:endParaRPr lang="en-US" altLang="en-US" b="1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636" y="703580"/>
            <a:ext cx="5713413" cy="3683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/>
              <a:t>The Instruction Set: a Critical Interface</a:t>
            </a:r>
            <a:endParaRPr lang="en-US" altLang="en-US" dirty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362200" y="2806700"/>
            <a:ext cx="6692900" cy="4445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5264150" y="1454150"/>
            <a:ext cx="36830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 flipH="1">
            <a:off x="5396163" y="1702260"/>
            <a:ext cx="889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5416550" y="2362200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5638800" y="23685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5645150" y="2667000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H="1">
            <a:off x="5251450" y="2368550"/>
            <a:ext cx="1651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H="1">
            <a:off x="5022850" y="2749550"/>
            <a:ext cx="2413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5492750" y="19875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V="1">
            <a:off x="5721350" y="1974850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5416550" y="1905000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V="1">
            <a:off x="5645150" y="1746250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Oval 15"/>
          <p:cNvSpPr>
            <a:spLocks noChangeArrowheads="1"/>
          </p:cNvSpPr>
          <p:nvPr/>
        </p:nvSpPr>
        <p:spPr bwMode="auto">
          <a:xfrm>
            <a:off x="6635750" y="1530350"/>
            <a:ext cx="36830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6864350" y="1835150"/>
            <a:ext cx="635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 flipH="1">
            <a:off x="6623050" y="2444750"/>
            <a:ext cx="3175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6635750" y="2673350"/>
            <a:ext cx="1397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6940550" y="2444750"/>
            <a:ext cx="2921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V="1">
            <a:off x="7245350" y="2508250"/>
            <a:ext cx="215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7473950" y="2520950"/>
            <a:ext cx="63500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flipH="1">
            <a:off x="6677192" y="2063750"/>
            <a:ext cx="1651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flipH="1" flipV="1">
            <a:off x="6470650" y="2203450"/>
            <a:ext cx="2413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 flipH="1">
            <a:off x="6546850" y="1981200"/>
            <a:ext cx="31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 flipH="1" flipV="1">
            <a:off x="6318250" y="1822450"/>
            <a:ext cx="2413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 flipV="1">
            <a:off x="6711950" y="1670050"/>
            <a:ext cx="635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 flipH="1" flipV="1">
            <a:off x="5403850" y="1593850"/>
            <a:ext cx="1651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Oval 28"/>
          <p:cNvSpPr>
            <a:spLocks noChangeArrowheads="1"/>
          </p:cNvSpPr>
          <p:nvPr/>
        </p:nvSpPr>
        <p:spPr bwMode="auto">
          <a:xfrm>
            <a:off x="5740400" y="3378200"/>
            <a:ext cx="635000" cy="4826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 flipV="1">
            <a:off x="5969000" y="3632200"/>
            <a:ext cx="25400" cy="127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6045200" y="3657600"/>
            <a:ext cx="2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6121400" y="3683000"/>
            <a:ext cx="25400" cy="2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6121400" y="3505200"/>
            <a:ext cx="101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 flipH="1">
            <a:off x="5842000" y="3505200"/>
            <a:ext cx="127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 flipV="1">
            <a:off x="5410200" y="4927600"/>
            <a:ext cx="0" cy="127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096000" y="3911600"/>
            <a:ext cx="0" cy="558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6121400" y="4495800"/>
            <a:ext cx="33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>
            <a:off x="6502400" y="4521200"/>
            <a:ext cx="10160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V="1">
            <a:off x="6654800" y="4851400"/>
            <a:ext cx="25400" cy="127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 flipH="1">
            <a:off x="5689600" y="4521200"/>
            <a:ext cx="431800" cy="2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H="1">
            <a:off x="5537200" y="4597400"/>
            <a:ext cx="20320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Line 41"/>
          <p:cNvSpPr>
            <a:spLocks noChangeShapeType="1"/>
          </p:cNvSpPr>
          <p:nvPr/>
        </p:nvSpPr>
        <p:spPr bwMode="auto">
          <a:xfrm flipH="1">
            <a:off x="5384800" y="5029200"/>
            <a:ext cx="203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Line 42"/>
          <p:cNvSpPr>
            <a:spLocks noChangeShapeType="1"/>
          </p:cNvSpPr>
          <p:nvPr/>
        </p:nvSpPr>
        <p:spPr bwMode="auto">
          <a:xfrm>
            <a:off x="6121400" y="3911600"/>
            <a:ext cx="482600" cy="2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Line 43"/>
          <p:cNvSpPr>
            <a:spLocks noChangeShapeType="1"/>
          </p:cNvSpPr>
          <p:nvPr/>
        </p:nvSpPr>
        <p:spPr bwMode="auto">
          <a:xfrm flipV="1">
            <a:off x="6654800" y="3251200"/>
            <a:ext cx="330200" cy="736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8" name="Line 44"/>
          <p:cNvSpPr>
            <a:spLocks noChangeShapeType="1"/>
          </p:cNvSpPr>
          <p:nvPr/>
        </p:nvSpPr>
        <p:spPr bwMode="auto">
          <a:xfrm>
            <a:off x="7035800" y="3276600"/>
            <a:ext cx="177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9" name="Line 45"/>
          <p:cNvSpPr>
            <a:spLocks noChangeShapeType="1"/>
          </p:cNvSpPr>
          <p:nvPr/>
        </p:nvSpPr>
        <p:spPr bwMode="auto">
          <a:xfrm flipH="1">
            <a:off x="5626100" y="4195009"/>
            <a:ext cx="508000" cy="2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0" name="Line 46"/>
          <p:cNvSpPr>
            <a:spLocks noChangeShapeType="1"/>
          </p:cNvSpPr>
          <p:nvPr/>
        </p:nvSpPr>
        <p:spPr bwMode="auto">
          <a:xfrm flipH="1" flipV="1">
            <a:off x="5080000" y="3251200"/>
            <a:ext cx="584200" cy="812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Line 47"/>
          <p:cNvSpPr>
            <a:spLocks noChangeShapeType="1"/>
          </p:cNvSpPr>
          <p:nvPr/>
        </p:nvSpPr>
        <p:spPr bwMode="auto">
          <a:xfrm flipH="1">
            <a:off x="4851400" y="3276600"/>
            <a:ext cx="279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1312" name="Rectangle 48"/>
          <p:cNvSpPr>
            <a:spLocks noChangeArrowheads="1"/>
          </p:cNvSpPr>
          <p:nvPr/>
        </p:nvSpPr>
        <p:spPr bwMode="auto">
          <a:xfrm>
            <a:off x="5194300" y="2908301"/>
            <a:ext cx="1701800" cy="30321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</a:pPr>
            <a:r>
              <a:rPr lang="en-US" altLang="en-US" b="1" dirty="0"/>
              <a:t>instruction set</a:t>
            </a:r>
            <a:endParaRPr lang="en-US" altLang="en-US" b="1" dirty="0"/>
          </a:p>
        </p:txBody>
      </p:sp>
      <p:sp>
        <p:nvSpPr>
          <p:cNvPr id="11313" name="Rectangle 49"/>
          <p:cNvSpPr>
            <a:spLocks noChangeArrowheads="1"/>
          </p:cNvSpPr>
          <p:nvPr/>
        </p:nvSpPr>
        <p:spPr bwMode="auto">
          <a:xfrm>
            <a:off x="2374900" y="2207461"/>
            <a:ext cx="1049903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 dirty="0"/>
              <a:t>software</a:t>
            </a:r>
            <a:endParaRPr lang="en-US" altLang="en-US" b="1" dirty="0"/>
          </a:p>
        </p:txBody>
      </p:sp>
      <p:sp>
        <p:nvSpPr>
          <p:cNvPr id="11314" name="Rectangle 50"/>
          <p:cNvSpPr>
            <a:spLocks noChangeArrowheads="1"/>
          </p:cNvSpPr>
          <p:nvPr/>
        </p:nvSpPr>
        <p:spPr bwMode="auto">
          <a:xfrm>
            <a:off x="2467995" y="4121150"/>
            <a:ext cx="1237659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 dirty="0"/>
              <a:t>hardware</a:t>
            </a:r>
            <a:endParaRPr lang="en-US" altLang="en-US" b="1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>
              <a:defRPr/>
            </a:pPr>
            <a:r>
              <a:rPr lang="en-US" altLang="en-US"/>
              <a:t>Instruction Set Architecture</a:t>
            </a: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8" tIns="44450" rIns="90488" bIns="44450" rtlCol="0">
            <a:normAutofit/>
          </a:bodyPr>
          <a:lstStyle/>
          <a:p>
            <a:pPr>
              <a:defRPr/>
            </a:pPr>
            <a:r>
              <a:rPr lang="en-US" altLang="en-US"/>
              <a:t>A very important abstraction:</a:t>
            </a:r>
            <a:endParaRPr lang="en-US" altLang="en-US"/>
          </a:p>
          <a:p>
            <a:pPr lvl="1">
              <a:defRPr/>
            </a:pPr>
            <a:r>
              <a:rPr lang="en-US" altLang="en-US" i="1"/>
              <a:t>interface </a:t>
            </a:r>
            <a:r>
              <a:rPr lang="en-US" altLang="en-US"/>
              <a:t>between hardware and low-level software</a:t>
            </a:r>
            <a:endParaRPr lang="en-US" altLang="en-US"/>
          </a:p>
          <a:p>
            <a:pPr lvl="1">
              <a:defRPr/>
            </a:pPr>
            <a:r>
              <a:rPr lang="en-US" altLang="en-US" i="1"/>
              <a:t>standardizes</a:t>
            </a:r>
            <a:r>
              <a:rPr lang="en-US" altLang="en-US"/>
              <a:t> instructions, machine language bit patterns, etc.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advantage: </a:t>
            </a:r>
            <a:r>
              <a:rPr lang="en-US" altLang="en-US" i="1"/>
              <a:t>allows</a:t>
            </a:r>
            <a:r>
              <a:rPr lang="en-US" altLang="en-US"/>
              <a:t> </a:t>
            </a:r>
            <a:r>
              <a:rPr lang="en-US" altLang="en-US" i="1"/>
              <a:t>different implementations of the same architecture</a:t>
            </a:r>
            <a:endParaRPr lang="en-US" altLang="en-US" i="1"/>
          </a:p>
          <a:p>
            <a:pPr lvl="1">
              <a:defRPr/>
            </a:pPr>
            <a:r>
              <a:rPr lang="en-US" altLang="en-US"/>
              <a:t>disadvantage: </a:t>
            </a:r>
            <a:r>
              <a:rPr lang="en-US" altLang="en-US" i="1"/>
              <a:t>sometimes prevents adding new innovations</a:t>
            </a:r>
            <a:br>
              <a:rPr lang="en-US" altLang="en-US" i="1"/>
            </a:br>
            <a:endParaRPr lang="en-US" altLang="en-US" i="1"/>
          </a:p>
          <a:p>
            <a:pPr>
              <a:defRPr/>
            </a:pPr>
            <a:r>
              <a:rPr lang="en-US" altLang="en-US"/>
              <a:t>Modern instruction set architectures: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80x86/Pentium/K6, PowerPC, DEC Alpha, MIPS, SPARC, HP</a:t>
            </a: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71AB79-80FF-4CF0-B980-F71C0520D0C9}" type="datetime1">
              <a:rPr lang="en-US"/>
            </a:fld>
            <a:endParaRPr lang="en-US"/>
          </a:p>
        </p:txBody>
      </p:sp>
      <p:sp>
        <p:nvSpPr>
          <p:cNvPr id="24581" name="Footer Placeholder 2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7030A0"/>
                </a:solidFill>
              </a:rPr>
              <a:t>Shammi Akhtar</a:t>
            </a:r>
            <a:endParaRPr lang="en-US" altLang="en-US">
              <a:solidFill>
                <a:srgbClr val="7030A0"/>
              </a:solidFill>
            </a:endParaRPr>
          </a:p>
        </p:txBody>
      </p:sp>
      <p:sp>
        <p:nvSpPr>
          <p:cNvPr id="24582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28E2DC-45B1-44D6-84AB-18E654827F99}" type="slidenum">
              <a:rPr lang="en-US" altLang="en-US">
                <a:solidFill>
                  <a:schemeClr val="accent1"/>
                </a:solidFill>
              </a:rPr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074"/>
          <p:cNvSpPr>
            <a:spLocks noGrp="1" noChangeArrowheads="1"/>
          </p:cNvSpPr>
          <p:nvPr>
            <p:ph type="title"/>
          </p:nvPr>
        </p:nvSpPr>
        <p:spPr>
          <a:xfrm>
            <a:off x="2667000" y="-381000"/>
            <a:ext cx="8001000" cy="2876685"/>
          </a:xfrm>
        </p:spPr>
        <p:txBody>
          <a:bodyPr vert="horz" lIns="63500" tIns="25400" rIns="63500" bIns="25400" rtlCol="0" anchor="t">
            <a:spAutoFit/>
          </a:bodyPr>
          <a:lstStyle/>
          <a:p>
            <a:pPr>
              <a:defRPr/>
            </a:pPr>
            <a:br>
              <a:rPr lang="en-US" altLang="en-US"/>
            </a:br>
            <a:r>
              <a:rPr lang="en-US" altLang="en-US"/>
              <a:t>What is Computer Architecture?</a:t>
            </a:r>
            <a:br>
              <a:rPr lang="en-US" altLang="en-US"/>
            </a:br>
            <a:r>
              <a:rPr lang="en-US" altLang="en-US"/>
              <a:t>Easy Answer</a:t>
            </a:r>
            <a:endParaRPr lang="en-US" altLang="en-US"/>
          </a:p>
        </p:txBody>
      </p:sp>
      <p:sp>
        <p:nvSpPr>
          <p:cNvPr id="26627" name="Rectangle 3075"/>
          <p:cNvSpPr>
            <a:spLocks noGrp="1" noChangeArrowheads="1"/>
          </p:cNvSpPr>
          <p:nvPr>
            <p:ph idx="1"/>
          </p:nvPr>
        </p:nvSpPr>
        <p:spPr>
          <a:xfrm>
            <a:off x="2362200" y="2470151"/>
            <a:ext cx="7772400" cy="2016771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>
            <a:spAutoFit/>
          </a:bodyPr>
          <a:lstStyle/>
          <a:p>
            <a:pPr marL="203200" indent="-203200">
              <a:buNone/>
            </a:pPr>
            <a:r>
              <a:rPr lang="en-US" altLang="en-US" sz="3600"/>
              <a:t> Computer Architecture   = 	</a:t>
            </a:r>
            <a:endParaRPr lang="en-US" altLang="en-US" sz="3600"/>
          </a:p>
          <a:p>
            <a:pPr marL="203200" indent="-203200">
              <a:buNone/>
            </a:pPr>
            <a:r>
              <a:rPr lang="en-US" altLang="en-US" sz="3600"/>
              <a:t> Instruction Set Architecture + </a:t>
            </a:r>
            <a:endParaRPr lang="en-US" altLang="en-US" sz="3600"/>
          </a:p>
          <a:p>
            <a:pPr marL="203200" indent="-203200">
              <a:buNone/>
            </a:pPr>
            <a:r>
              <a:rPr lang="en-US" altLang="en-US" sz="3600"/>
              <a:t> Machine Organization</a:t>
            </a:r>
            <a:endParaRPr lang="en-US" altLang="en-US" sz="36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066835-9273-4394-99B8-88C44BEB137C}" type="datetime1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Shammi Akhtar</a:t>
            </a:r>
            <a:endParaRPr lang="en-US"/>
          </a:p>
        </p:txBody>
      </p:sp>
      <p:sp>
        <p:nvSpPr>
          <p:cNvPr id="26630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B0B52F-A61E-4BDD-9AF7-599FFD44CFC1}" type="slidenum">
              <a:rPr lang="en-US" altLang="en-US">
                <a:solidFill>
                  <a:schemeClr val="accent1"/>
                </a:solidFill>
              </a:rPr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52173" y="149038"/>
            <a:ext cx="9970155" cy="790574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What is “Computer Architecture”?</a:t>
            </a:r>
            <a:endParaRPr lang="en-US" altLang="en-US" dirty="0"/>
          </a:p>
        </p:txBody>
      </p:sp>
      <p:sp>
        <p:nvSpPr>
          <p:cNvPr id="19482" name="Rectangle 26"/>
          <p:cNvSpPr>
            <a:spLocks noGrp="1" noChangeArrowheads="1"/>
          </p:cNvSpPr>
          <p:nvPr>
            <p:ph idx="1"/>
          </p:nvPr>
        </p:nvSpPr>
        <p:spPr>
          <a:xfrm>
            <a:off x="2133600" y="4648200"/>
            <a:ext cx="7848600" cy="1900238"/>
          </a:xfrm>
          <a:noFill/>
        </p:spPr>
        <p:txBody>
          <a:bodyPr/>
          <a:lstStyle/>
          <a:p>
            <a:r>
              <a:rPr lang="en-US" altLang="en-US"/>
              <a:t>Coordination of many </a:t>
            </a:r>
            <a:r>
              <a:rPr lang="en-US" altLang="en-US" i="1">
                <a:solidFill>
                  <a:schemeClr val="accent1"/>
                </a:solidFill>
              </a:rPr>
              <a:t>levels of abstraction (mainly within the oval; NOTE: Arithmetic ckts fall into both architecture and digital design).</a:t>
            </a:r>
            <a:endParaRPr lang="en-US" altLang="en-US"/>
          </a:p>
          <a:p>
            <a:r>
              <a:rPr lang="en-US" altLang="en-US"/>
              <a:t>Under a rapidly </a:t>
            </a:r>
            <a:r>
              <a:rPr lang="en-US" altLang="en-US">
                <a:solidFill>
                  <a:schemeClr val="accent1"/>
                </a:solidFill>
              </a:rPr>
              <a:t>changing set of forces</a:t>
            </a:r>
            <a:endParaRPr lang="en-US" altLang="en-US"/>
          </a:p>
          <a:p>
            <a:r>
              <a:rPr lang="en-US" altLang="en-US"/>
              <a:t>Design, Measurement, </a:t>
            </a:r>
            <a:r>
              <a:rPr lang="en-US" altLang="en-US" i="1"/>
              <a:t>and</a:t>
            </a:r>
            <a:r>
              <a:rPr lang="en-US" altLang="en-US"/>
              <a:t>   Evaluation</a:t>
            </a:r>
            <a:endParaRPr lang="en-US" alt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854700" y="2679700"/>
            <a:ext cx="12827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I/O system</a:t>
            </a:r>
            <a:endParaRPr lang="en-US" altLang="en-US" b="1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432300" y="4089400"/>
            <a:ext cx="254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038600" y="2679700"/>
            <a:ext cx="17399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Instr. Set Proc.</a:t>
            </a:r>
            <a:endParaRPr lang="en-US" altLang="en-US" b="1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006850" y="2660650"/>
            <a:ext cx="31115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5829300" y="2660650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4445000" y="2120900"/>
            <a:ext cx="1155766" cy="31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Compiler</a:t>
            </a:r>
            <a:endParaRPr lang="en-US" altLang="en-US" b="1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4400550" y="2139950"/>
            <a:ext cx="1130300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5549900" y="1435100"/>
            <a:ext cx="1232710" cy="31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Operating</a:t>
            </a:r>
            <a:endParaRPr lang="en-US" altLang="en-US" b="1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5829300" y="1689100"/>
            <a:ext cx="9398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System</a:t>
            </a:r>
            <a:endParaRPr lang="en-US" altLang="en-US" b="1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flipV="1">
            <a:off x="5029200" y="1441450"/>
            <a:ext cx="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5035550" y="1447800"/>
            <a:ext cx="1968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7010400" y="1454150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4191000" y="1092200"/>
            <a:ext cx="13716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Application</a:t>
            </a:r>
            <a:endParaRPr lang="en-US" altLang="en-US" b="1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3992813" y="990600"/>
            <a:ext cx="0" cy="146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6781800" y="996950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4711700" y="3568700"/>
            <a:ext cx="16510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Digital Design</a:t>
            </a:r>
            <a:endParaRPr lang="en-US" altLang="en-US" b="1"/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4248150" y="3536950"/>
            <a:ext cx="26543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4648200" y="3860800"/>
            <a:ext cx="16764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Circuit Design</a:t>
            </a:r>
            <a:endParaRPr lang="en-US" altLang="en-US" b="1"/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4400550" y="3892550"/>
            <a:ext cx="2247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3740150" y="2495550"/>
            <a:ext cx="3924300" cy="1397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7708900" y="2336801"/>
            <a:ext cx="1727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Instruction Set</a:t>
            </a:r>
            <a:endParaRPr lang="en-US" altLang="en-US" b="1"/>
          </a:p>
          <a:p>
            <a:pPr>
              <a:lnSpc>
                <a:spcPct val="85000"/>
              </a:lnSpc>
            </a:pPr>
            <a:r>
              <a:rPr lang="en-US" altLang="en-US" b="1"/>
              <a:t> Architecture</a:t>
            </a:r>
            <a:endParaRPr lang="en-US" altLang="en-US" b="1"/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5816601" y="2120900"/>
            <a:ext cx="1183209" cy="31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Firmware</a:t>
            </a:r>
            <a:endParaRPr lang="en-US" altLang="en-US" b="1"/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5772150" y="2139950"/>
            <a:ext cx="1130300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27"/>
          <p:cNvSpPr>
            <a:spLocks noChangeShapeType="1"/>
          </p:cNvSpPr>
          <p:nvPr/>
        </p:nvSpPr>
        <p:spPr bwMode="auto">
          <a:xfrm>
            <a:off x="3968750" y="990600"/>
            <a:ext cx="280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4405314" y="3101976"/>
            <a:ext cx="239328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Datapath &amp; Control </a:t>
            </a:r>
            <a:endParaRPr lang="en-US" altLang="en-US" b="1"/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4121150" y="3054350"/>
            <a:ext cx="28829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5091114" y="4114801"/>
            <a:ext cx="8461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/>
              <a:t>Layout</a:t>
            </a:r>
            <a:endParaRPr lang="en-US" altLang="en-US" sz="1600" b="1"/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4502150" y="4121150"/>
            <a:ext cx="20447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Oval 32"/>
          <p:cNvSpPr>
            <a:spLocks noChangeArrowheads="1"/>
          </p:cNvSpPr>
          <p:nvPr/>
        </p:nvSpPr>
        <p:spPr bwMode="auto">
          <a:xfrm>
            <a:off x="2971800" y="2438400"/>
            <a:ext cx="5334000" cy="1295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30441" y="279399"/>
            <a:ext cx="4748463" cy="711201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/>
              <a:t>Organization</a:t>
            </a:r>
            <a:endParaRPr lang="en-US" altLang="en-US" dirty="0"/>
          </a:p>
        </p:txBody>
      </p:sp>
      <p:sp>
        <p:nvSpPr>
          <p:cNvPr id="16425" name="Rectangle 41"/>
          <p:cNvSpPr>
            <a:spLocks noGrp="1" noChangeArrowheads="1"/>
          </p:cNvSpPr>
          <p:nvPr>
            <p:ph idx="1"/>
          </p:nvPr>
        </p:nvSpPr>
        <p:spPr>
          <a:xfrm>
            <a:off x="1483603" y="1089858"/>
            <a:ext cx="5410200" cy="5694363"/>
          </a:xfrm>
          <a:noFill/>
        </p:spPr>
        <p:txBody>
          <a:bodyPr>
            <a:normAutofit/>
          </a:bodyPr>
          <a:lstStyle/>
          <a:p>
            <a:r>
              <a:rPr lang="en-US" altLang="en-US" sz="2200" dirty="0"/>
              <a:t>Capabilities &amp; Performance Characteristics of Principal Functional Units (FUs)</a:t>
            </a:r>
            <a:endParaRPr lang="en-US" altLang="en-US" sz="2200" dirty="0"/>
          </a:p>
          <a:p>
            <a:pPr lvl="1"/>
            <a:r>
              <a:rPr lang="en-US" altLang="en-US" dirty="0"/>
              <a:t>(e.g., Registers, ALU, Shifters, Logic Units, ...)</a:t>
            </a:r>
            <a:endParaRPr lang="en-US" altLang="en-US" sz="2200" dirty="0"/>
          </a:p>
          <a:p>
            <a:r>
              <a:rPr lang="en-US" altLang="en-US" sz="2200" dirty="0"/>
              <a:t> Advanced design and analysis of FUs for opt. (speed, power)</a:t>
            </a:r>
            <a:endParaRPr lang="en-US" altLang="en-US" sz="2200" dirty="0"/>
          </a:p>
          <a:p>
            <a:r>
              <a:rPr lang="en-US" altLang="en-US" sz="2200" dirty="0"/>
              <a:t>Ways in which these components are interconnected</a:t>
            </a:r>
            <a:endParaRPr lang="en-US" altLang="en-US" sz="2200" dirty="0"/>
          </a:p>
          <a:p>
            <a:r>
              <a:rPr lang="en-US" altLang="en-US" sz="2200" dirty="0"/>
              <a:t>Information flows between components</a:t>
            </a:r>
            <a:endParaRPr lang="en-US" altLang="en-US" sz="2200" dirty="0"/>
          </a:p>
          <a:p>
            <a:r>
              <a:rPr lang="en-US" altLang="en-US" sz="2200" dirty="0"/>
              <a:t>Logic and means by which such information flow is controlled.</a:t>
            </a:r>
            <a:endParaRPr lang="en-US" altLang="en-US" sz="2200" dirty="0"/>
          </a:p>
          <a:p>
            <a:r>
              <a:rPr lang="en-US" altLang="en-US" sz="2200" dirty="0"/>
              <a:t>Choreography of FUs to realize the ISA</a:t>
            </a:r>
            <a:endParaRPr lang="en-US" altLang="en-US" sz="2200" dirty="0"/>
          </a:p>
          <a:p>
            <a:r>
              <a:rPr lang="en-US" altLang="en-US" sz="2200" dirty="0"/>
              <a:t>Register Transfer Level  (RTL) Description</a:t>
            </a:r>
            <a:endParaRPr lang="en-US" altLang="en-US" dirty="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7404101" y="990601"/>
            <a:ext cx="2255105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 i="1"/>
              <a:t>Logic Designer's View</a:t>
            </a:r>
            <a:endParaRPr lang="en-US" altLang="en-US" b="1" i="1"/>
          </a:p>
        </p:txBody>
      </p:sp>
      <p:grpSp>
        <p:nvGrpSpPr>
          <p:cNvPr id="16391" name="Group 7"/>
          <p:cNvGrpSpPr/>
          <p:nvPr/>
        </p:nvGrpSpPr>
        <p:grpSpPr bwMode="auto">
          <a:xfrm>
            <a:off x="7550151" y="1524000"/>
            <a:ext cx="2403475" cy="820738"/>
            <a:chOff x="3796" y="960"/>
            <a:chExt cx="1514" cy="517"/>
          </a:xfrm>
        </p:grpSpPr>
        <p:sp>
          <p:nvSpPr>
            <p:cNvPr id="16388" name="Line 4"/>
            <p:cNvSpPr>
              <a:spLocks noChangeShapeType="1"/>
            </p:cNvSpPr>
            <p:nvPr/>
          </p:nvSpPr>
          <p:spPr bwMode="auto">
            <a:xfrm>
              <a:off x="3796" y="1184"/>
              <a:ext cx="1480" cy="0"/>
            </a:xfrm>
            <a:prstGeom prst="line">
              <a:avLst/>
            </a:prstGeom>
            <a:noFill/>
            <a:ln w="12700"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4184" y="960"/>
              <a:ext cx="72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en-US" b="1"/>
                <a:t>ISA Level</a:t>
              </a:r>
              <a:endParaRPr lang="en-US" altLang="en-US" b="1"/>
            </a:p>
          </p:txBody>
        </p:sp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3896" y="1296"/>
              <a:ext cx="141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en-US" b="1"/>
                <a:t>FUs &amp; Interconnect</a:t>
              </a:r>
              <a:endParaRPr lang="en-US" altLang="en-US" b="1"/>
            </a:p>
          </p:txBody>
        </p:sp>
      </p:grp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2171700" y="1905000"/>
            <a:ext cx="2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424" name="Group 40"/>
          <p:cNvGrpSpPr/>
          <p:nvPr/>
        </p:nvGrpSpPr>
        <p:grpSpPr bwMode="auto">
          <a:xfrm>
            <a:off x="7321550" y="3194050"/>
            <a:ext cx="3200400" cy="1803400"/>
            <a:chOff x="3652" y="2012"/>
            <a:chExt cx="2016" cy="1136"/>
          </a:xfrm>
        </p:grpSpPr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3952" y="2016"/>
              <a:ext cx="17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3652" y="2282"/>
              <a:ext cx="1795" cy="8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 flipV="1">
              <a:off x="3652" y="2012"/>
              <a:ext cx="292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flipH="1">
              <a:off x="5447" y="2020"/>
              <a:ext cx="221" cy="2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>
              <a:off x="5664" y="2020"/>
              <a:ext cx="0" cy="8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 flipH="1">
              <a:off x="5447" y="2850"/>
              <a:ext cx="221" cy="2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Oval 15"/>
            <p:cNvSpPr>
              <a:spLocks noChangeArrowheads="1"/>
            </p:cNvSpPr>
            <p:nvPr/>
          </p:nvSpPr>
          <p:spPr bwMode="auto">
            <a:xfrm>
              <a:off x="3995" y="2894"/>
              <a:ext cx="208" cy="16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Oval 16"/>
            <p:cNvSpPr>
              <a:spLocks noChangeArrowheads="1"/>
            </p:cNvSpPr>
            <p:nvPr/>
          </p:nvSpPr>
          <p:spPr bwMode="auto">
            <a:xfrm>
              <a:off x="4511" y="2850"/>
              <a:ext cx="162" cy="16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Oval 17"/>
            <p:cNvSpPr>
              <a:spLocks noChangeArrowheads="1"/>
            </p:cNvSpPr>
            <p:nvPr/>
          </p:nvSpPr>
          <p:spPr bwMode="auto">
            <a:xfrm>
              <a:off x="4983" y="2501"/>
              <a:ext cx="162" cy="16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 flipV="1">
              <a:off x="4124" y="2842"/>
              <a:ext cx="464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 flipV="1">
              <a:off x="4167" y="3061"/>
              <a:ext cx="506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 flipV="1">
              <a:off x="4511" y="2536"/>
              <a:ext cx="464" cy="3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 flipV="1">
              <a:off x="4724" y="2667"/>
              <a:ext cx="421" cy="3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>
              <a:off x="4081" y="2544"/>
              <a:ext cx="464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>
              <a:off x="4120" y="2544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>
              <a:off x="4207" y="2544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>
              <a:off x="4291" y="2544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>
              <a:off x="4420" y="2544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>
              <a:off x="4507" y="2544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flipV="1">
              <a:off x="5067" y="2536"/>
              <a:ext cx="36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 flipH="1">
              <a:off x="4545" y="293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V="1">
              <a:off x="4081" y="2930"/>
              <a:ext cx="122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Oval 31"/>
            <p:cNvSpPr>
              <a:spLocks noChangeArrowheads="1"/>
            </p:cNvSpPr>
            <p:nvPr/>
          </p:nvSpPr>
          <p:spPr bwMode="auto">
            <a:xfrm>
              <a:off x="5196" y="2763"/>
              <a:ext cx="121" cy="7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>
              <a:off x="5235" y="2850"/>
              <a:ext cx="0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H="1">
              <a:off x="5145" y="2981"/>
              <a:ext cx="94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>
              <a:off x="5149" y="3069"/>
              <a:ext cx="0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>
              <a:off x="5239" y="2981"/>
              <a:ext cx="7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 flipH="1">
              <a:off x="5275" y="3069"/>
              <a:ext cx="50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 flipH="1">
              <a:off x="5188" y="2894"/>
              <a:ext cx="5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 flipH="1" flipV="1">
              <a:off x="5103" y="2886"/>
              <a:ext cx="93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Line 39"/>
            <p:cNvSpPr>
              <a:spLocks noChangeShapeType="1"/>
            </p:cNvSpPr>
            <p:nvPr/>
          </p:nvSpPr>
          <p:spPr bwMode="auto">
            <a:xfrm flipH="1" flipV="1">
              <a:off x="5103" y="2798"/>
              <a:ext cx="13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609" y="314174"/>
            <a:ext cx="10178322" cy="1492132"/>
          </a:xfrm>
        </p:spPr>
        <p:txBody>
          <a:bodyPr/>
          <a:lstStyle/>
          <a:p>
            <a:r>
              <a:rPr lang="en-US" dirty="0"/>
              <a:t>#introduction to computer architecture</a:t>
            </a:r>
            <a:endParaRPr lang="en-US" dirty="0"/>
          </a:p>
        </p:txBody>
      </p:sp>
      <p:pic>
        <p:nvPicPr>
          <p:cNvPr id="1026" name="Picture 2" descr="MSc Computing Science -- Introduction to Computer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4194" y="2654300"/>
            <a:ext cx="561975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10127" y="254000"/>
            <a:ext cx="6628900" cy="3683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/>
              <a:t>Forces on Computer Architecture</a:t>
            </a:r>
            <a:endParaRPr lang="en-US" altLang="en-US" dirty="0"/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5136152" y="2942489"/>
            <a:ext cx="1551399" cy="668222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/>
          <a:p>
            <a:pPr algn="ctr">
              <a:lnSpc>
                <a:spcPct val="106000"/>
              </a:lnSpc>
            </a:pPr>
            <a:r>
              <a:rPr lang="en-US" altLang="en-US" b="1" dirty="0"/>
              <a:t>Computer</a:t>
            </a:r>
            <a:endParaRPr lang="en-US" altLang="en-US" b="1" dirty="0"/>
          </a:p>
          <a:p>
            <a:pPr algn="ctr">
              <a:lnSpc>
                <a:spcPct val="106000"/>
              </a:lnSpc>
            </a:pPr>
            <a:r>
              <a:rPr lang="en-US" altLang="en-US" b="1" dirty="0"/>
              <a:t>Architecture</a:t>
            </a:r>
            <a:endParaRPr lang="en-US" altLang="en-US" b="1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429001" y="1533526"/>
            <a:ext cx="2027991" cy="466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sz="2800" b="1">
                <a:solidFill>
                  <a:schemeClr val="accent2"/>
                </a:solidFill>
              </a:rPr>
              <a:t>Technology</a:t>
            </a:r>
            <a:endParaRPr lang="en-US" altLang="en-US" sz="2800" b="1">
              <a:solidFill>
                <a:schemeClr val="accent2"/>
              </a:solidFill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6489700" y="1663700"/>
            <a:ext cx="16129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Programming</a:t>
            </a:r>
            <a:endParaRPr lang="en-US" altLang="en-US" b="1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6489701" y="1930400"/>
            <a:ext cx="1251433" cy="31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Languages</a:t>
            </a:r>
            <a:endParaRPr lang="en-US" altLang="en-US" b="1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175000" y="4241800"/>
            <a:ext cx="1232710" cy="31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Operating</a:t>
            </a:r>
            <a:endParaRPr lang="en-US" altLang="en-US" b="1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3175001" y="4521200"/>
            <a:ext cx="1021113" cy="31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Systems</a:t>
            </a:r>
            <a:endParaRPr lang="en-US" altLang="en-US" b="1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7493001" y="4762500"/>
            <a:ext cx="1128001" cy="409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en-US" sz="2400" b="1" i="1"/>
              <a:t>History</a:t>
            </a:r>
            <a:endParaRPr lang="en-US" altLang="en-US" sz="2400" b="1" i="1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2362201" y="2508251"/>
            <a:ext cx="1804981" cy="407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sz="2400" b="1" i="1"/>
              <a:t>Applications</a:t>
            </a:r>
            <a:endParaRPr lang="en-US" altLang="en-US" sz="2400" b="1" i="1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4203700" y="2921000"/>
            <a:ext cx="863600" cy="1651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V="1">
            <a:off x="4419600" y="3568700"/>
            <a:ext cx="622300" cy="774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4683201" y="1842280"/>
            <a:ext cx="533400" cy="8763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H="1">
            <a:off x="6489700" y="2286000"/>
            <a:ext cx="787400" cy="55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 flipV="1">
            <a:off x="6438900" y="3657600"/>
            <a:ext cx="977900" cy="1016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0742" y="224287"/>
            <a:ext cx="171681" cy="129396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291" y="103517"/>
            <a:ext cx="10783018" cy="6659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Introduction to Computer Architecture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en-US" sz="2800" dirty="0"/>
              <a:t>A general-purpose </a:t>
            </a:r>
            <a:r>
              <a:rPr lang="en-US" sz="2800" b="1" dirty="0"/>
              <a:t>computer</a:t>
            </a:r>
            <a:r>
              <a:rPr lang="en-US" sz="2800" dirty="0"/>
              <a:t> has these parts:</a:t>
            </a:r>
            <a:br>
              <a:rPr lang="en-US" sz="2800" dirty="0"/>
            </a:br>
            <a:r>
              <a:rPr lang="en-US" sz="2800" dirty="0"/>
              <a:t>1. Processor:  The ‘brain’ that does arithmetic, responds to incoming information, and generates outgoing information. </a:t>
            </a:r>
            <a:br>
              <a:rPr lang="en-US" sz="2800" dirty="0"/>
            </a:br>
            <a:r>
              <a:rPr lang="en-US" sz="2800" dirty="0"/>
              <a:t>2. Primary storage (memory or RAM):  The ‘scratchpad’’ that remembers information that can be used by the processor.</a:t>
            </a:r>
            <a:br>
              <a:rPr lang="en-US" sz="2800" dirty="0"/>
            </a:br>
            <a:r>
              <a:rPr lang="en-US" sz="2800" dirty="0"/>
              <a:t>3. Input and Output unit: I/O Organization The Input / output organization of computer depends upon the size of computer and the peripherals connected to it. The I/O Subsystem of the computer, provides an efficient mode of communication between the central system and the outside environment.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</a:t>
            </a:r>
            <a:br>
              <a:rPr lang="en-US" dirty="0"/>
            </a:br>
            <a:r>
              <a:rPr lang="en-US" dirty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0981" y="6185140"/>
            <a:ext cx="2225615" cy="5607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Shammi</a:t>
            </a:r>
            <a:br>
              <a:rPr lang="en-US" dirty="0"/>
            </a:br>
            <a:r>
              <a:rPr lang="en-US" dirty="0"/>
              <a:t>uap,cse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06116" y="434975"/>
            <a:ext cx="8574505" cy="3683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/>
              <a:t>Measurement and Evaluation</a:t>
            </a:r>
            <a:endParaRPr lang="en-US" altLang="en-US" dirty="0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5194301" y="863601"/>
            <a:ext cx="4792979" cy="757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Architecture is an iterative process</a:t>
            </a:r>
            <a:endParaRPr lang="en-US" altLang="en-US" b="1"/>
          </a:p>
          <a:p>
            <a:pPr>
              <a:lnSpc>
                <a:spcPct val="85000"/>
              </a:lnSpc>
            </a:pPr>
            <a:r>
              <a:rPr lang="en-US" altLang="en-US" b="1"/>
              <a:t>    -- searching the space  of possible designs</a:t>
            </a:r>
            <a:endParaRPr lang="en-US" altLang="en-US" b="1"/>
          </a:p>
          <a:p>
            <a:pPr>
              <a:lnSpc>
                <a:spcPct val="85000"/>
              </a:lnSpc>
            </a:pPr>
            <a:r>
              <a:rPr lang="en-US" altLang="en-US" b="1"/>
              <a:t>    -- at all levels of computer systems</a:t>
            </a:r>
            <a:endParaRPr lang="en-US" altLang="en-US" b="1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8305800" y="1854200"/>
            <a:ext cx="0" cy="2540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H="1">
            <a:off x="7975600" y="2159000"/>
            <a:ext cx="355600" cy="177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8026400" y="2387600"/>
            <a:ext cx="254000" cy="177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H="1">
            <a:off x="8051800" y="2616200"/>
            <a:ext cx="279400" cy="3302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8102600" y="2997200"/>
            <a:ext cx="254000" cy="177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>
            <a:off x="8280400" y="3225800"/>
            <a:ext cx="127000" cy="1016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H="1">
            <a:off x="7918450" y="2978150"/>
            <a:ext cx="1651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8312150" y="2597150"/>
            <a:ext cx="2921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H="1">
            <a:off x="7385050" y="2368550"/>
            <a:ext cx="6223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7397750" y="2673350"/>
            <a:ext cx="3683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8312150" y="2139950"/>
            <a:ext cx="8255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 flipH="1">
            <a:off x="8909050" y="2368550"/>
            <a:ext cx="2413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9150350" y="2368550"/>
            <a:ext cx="4445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H="1">
            <a:off x="7232650" y="2673350"/>
            <a:ext cx="1651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8388350" y="32067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Oval 19"/>
          <p:cNvSpPr>
            <a:spLocks noChangeArrowheads="1"/>
          </p:cNvSpPr>
          <p:nvPr/>
        </p:nvSpPr>
        <p:spPr bwMode="auto">
          <a:xfrm>
            <a:off x="4044950" y="3511550"/>
            <a:ext cx="1206500" cy="12065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Oval 20"/>
          <p:cNvSpPr>
            <a:spLocks noChangeArrowheads="1"/>
          </p:cNvSpPr>
          <p:nvPr/>
        </p:nvSpPr>
        <p:spPr bwMode="auto">
          <a:xfrm>
            <a:off x="5340350" y="3892550"/>
            <a:ext cx="749300" cy="7493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6178550" y="4197350"/>
            <a:ext cx="520700" cy="4445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3752850" y="3371850"/>
            <a:ext cx="571500" cy="1143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5334000" y="4514850"/>
            <a:ext cx="0" cy="1104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6172200" y="4514850"/>
            <a:ext cx="0" cy="8763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6781800" y="4514850"/>
            <a:ext cx="0" cy="6477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AutoShape 26"/>
          <p:cNvSpPr>
            <a:spLocks noChangeArrowheads="1"/>
          </p:cNvSpPr>
          <p:nvPr/>
        </p:nvSpPr>
        <p:spPr bwMode="auto">
          <a:xfrm>
            <a:off x="4286250" y="4819650"/>
            <a:ext cx="2857500" cy="114300"/>
          </a:xfrm>
          <a:prstGeom prst="roundRect">
            <a:avLst>
              <a:gd name="adj" fmla="val 12495"/>
            </a:avLst>
          </a:prstGeom>
          <a:noFill/>
          <a:ln w="38100" cmpd="dbl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6870700" y="5118101"/>
            <a:ext cx="1272784" cy="31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en-US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Good Ideas</a:t>
            </a:r>
            <a:endParaRPr lang="en-US" altLang="en-US" b="1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5651500" y="5448301"/>
            <a:ext cx="2303772" cy="37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7000"/>
              </a:lnSpc>
            </a:pPr>
            <a:r>
              <a:rPr lang="en-US" altLang="en-US" sz="2400" b="1"/>
              <a:t>Mediocre Ideas</a:t>
            </a:r>
            <a:endParaRPr lang="en-US" altLang="en-US" sz="2400" b="1"/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3365500" y="5715001"/>
            <a:ext cx="2286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sz="3600" b="1"/>
              <a:t>Bad Ideas</a:t>
            </a:r>
            <a:endParaRPr lang="en-US" altLang="en-US" sz="3600" b="1"/>
          </a:p>
        </p:txBody>
      </p:sp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4203700" y="3759200"/>
            <a:ext cx="15240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Cost /</a:t>
            </a:r>
            <a:endParaRPr lang="en-US" altLang="en-US" b="1"/>
          </a:p>
          <a:p>
            <a:pPr>
              <a:lnSpc>
                <a:spcPct val="85000"/>
              </a:lnSpc>
            </a:pPr>
            <a:r>
              <a:rPr lang="en-US" altLang="en-US" b="1"/>
              <a:t>Performance</a:t>
            </a:r>
            <a:endParaRPr lang="en-US" altLang="en-US" b="1"/>
          </a:p>
          <a:p>
            <a:pPr>
              <a:lnSpc>
                <a:spcPct val="85000"/>
              </a:lnSpc>
            </a:pPr>
            <a:r>
              <a:rPr lang="en-US" altLang="en-US" b="1"/>
              <a:t>Analysis</a:t>
            </a:r>
            <a:endParaRPr lang="en-US" altLang="en-US" b="1"/>
          </a:p>
        </p:txBody>
      </p:sp>
      <p:grpSp>
        <p:nvGrpSpPr>
          <p:cNvPr id="31786" name="Group 42"/>
          <p:cNvGrpSpPr/>
          <p:nvPr/>
        </p:nvGrpSpPr>
        <p:grpSpPr bwMode="auto">
          <a:xfrm>
            <a:off x="2825750" y="996950"/>
            <a:ext cx="1816100" cy="1816100"/>
            <a:chOff x="820" y="628"/>
            <a:chExt cx="1144" cy="1144"/>
          </a:xfrm>
        </p:grpSpPr>
        <p:sp>
          <p:nvSpPr>
            <p:cNvPr id="31775" name="Oval 31"/>
            <p:cNvSpPr>
              <a:spLocks noChangeArrowheads="1"/>
            </p:cNvSpPr>
            <p:nvPr/>
          </p:nvSpPr>
          <p:spPr bwMode="auto">
            <a:xfrm>
              <a:off x="820" y="628"/>
              <a:ext cx="1144" cy="1144"/>
            </a:xfrm>
            <a:prstGeom prst="ellipse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778" name="Group 34"/>
            <p:cNvGrpSpPr/>
            <p:nvPr/>
          </p:nvGrpSpPr>
          <p:grpSpPr bwMode="auto">
            <a:xfrm>
              <a:off x="1109" y="629"/>
              <a:ext cx="284" cy="567"/>
              <a:chOff x="1109" y="629"/>
              <a:chExt cx="284" cy="567"/>
            </a:xfrm>
          </p:grpSpPr>
          <p:sp>
            <p:nvSpPr>
              <p:cNvPr id="31776" name="Arc 32"/>
              <p:cNvSpPr/>
              <p:nvPr/>
            </p:nvSpPr>
            <p:spPr bwMode="auto">
              <a:xfrm>
                <a:off x="1109" y="629"/>
                <a:ext cx="284" cy="28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24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00"/>
                      <a:pt x="9624" y="42"/>
                      <a:pt x="21524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00"/>
                      <a:pt x="9624" y="42"/>
                      <a:pt x="21524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7" name="Arc 33"/>
              <p:cNvSpPr/>
              <p:nvPr/>
            </p:nvSpPr>
            <p:spPr bwMode="auto">
              <a:xfrm>
                <a:off x="1109" y="912"/>
                <a:ext cx="284" cy="28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79" name="Arc 35"/>
            <p:cNvSpPr/>
            <p:nvPr/>
          </p:nvSpPr>
          <p:spPr bwMode="auto">
            <a:xfrm>
              <a:off x="1391" y="629"/>
              <a:ext cx="573" cy="572"/>
            </a:xfrm>
            <a:custGeom>
              <a:avLst/>
              <a:gdLst>
                <a:gd name="G0" fmla="+- 38 0 0"/>
                <a:gd name="G1" fmla="+- 21600 0 0"/>
                <a:gd name="G2" fmla="+- 21600 0 0"/>
                <a:gd name="T0" fmla="*/ 0 w 21638"/>
                <a:gd name="T1" fmla="*/ 0 h 21600"/>
                <a:gd name="T2" fmla="*/ 21638 w 21638"/>
                <a:gd name="T3" fmla="*/ 21600 h 21600"/>
                <a:gd name="T4" fmla="*/ 38 w 2163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8" h="21600" fill="none" extrusionOk="0">
                  <a:moveTo>
                    <a:pt x="0" y="0"/>
                  </a:moveTo>
                  <a:cubicBezTo>
                    <a:pt x="12" y="0"/>
                    <a:pt x="25" y="0"/>
                    <a:pt x="38" y="0"/>
                  </a:cubicBezTo>
                  <a:cubicBezTo>
                    <a:pt x="11967" y="0"/>
                    <a:pt x="21638" y="9670"/>
                    <a:pt x="21638" y="21600"/>
                  </a:cubicBezTo>
                </a:path>
                <a:path w="21638" h="21600" stroke="0" extrusionOk="0">
                  <a:moveTo>
                    <a:pt x="0" y="0"/>
                  </a:moveTo>
                  <a:cubicBezTo>
                    <a:pt x="12" y="0"/>
                    <a:pt x="25" y="0"/>
                    <a:pt x="38" y="0"/>
                  </a:cubicBezTo>
                  <a:cubicBezTo>
                    <a:pt x="11967" y="0"/>
                    <a:pt x="21638" y="9670"/>
                    <a:pt x="21638" y="21600"/>
                  </a:cubicBezTo>
                  <a:lnTo>
                    <a:pt x="38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Arc 36"/>
            <p:cNvSpPr/>
            <p:nvPr/>
          </p:nvSpPr>
          <p:spPr bwMode="auto">
            <a:xfrm>
              <a:off x="1392" y="1200"/>
              <a:ext cx="572" cy="57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783" name="Group 39"/>
            <p:cNvGrpSpPr/>
            <p:nvPr/>
          </p:nvGrpSpPr>
          <p:grpSpPr bwMode="auto">
            <a:xfrm>
              <a:off x="1392" y="1205"/>
              <a:ext cx="285" cy="567"/>
              <a:chOff x="1392" y="1205"/>
              <a:chExt cx="285" cy="567"/>
            </a:xfrm>
          </p:grpSpPr>
          <p:sp>
            <p:nvSpPr>
              <p:cNvPr id="31781" name="Arc 37"/>
              <p:cNvSpPr/>
              <p:nvPr/>
            </p:nvSpPr>
            <p:spPr bwMode="auto">
              <a:xfrm>
                <a:off x="1392" y="1488"/>
                <a:ext cx="284" cy="28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600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600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12700" cap="rnd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2" name="Arc 38"/>
              <p:cNvSpPr/>
              <p:nvPr/>
            </p:nvSpPr>
            <p:spPr bwMode="auto">
              <a:xfrm>
                <a:off x="1392" y="1205"/>
                <a:ext cx="285" cy="284"/>
              </a:xfrm>
              <a:custGeom>
                <a:avLst/>
                <a:gdLst>
                  <a:gd name="G0" fmla="+- 76 0 0"/>
                  <a:gd name="G1" fmla="+- 21600 0 0"/>
                  <a:gd name="G2" fmla="+- 21600 0 0"/>
                  <a:gd name="T0" fmla="*/ 0 w 21676"/>
                  <a:gd name="T1" fmla="*/ 0 h 21600"/>
                  <a:gd name="T2" fmla="*/ 21676 w 21676"/>
                  <a:gd name="T3" fmla="*/ 21600 h 21600"/>
                  <a:gd name="T4" fmla="*/ 76 w 2167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76" h="21600" fill="none" extrusionOk="0">
                    <a:moveTo>
                      <a:pt x="0" y="0"/>
                    </a:moveTo>
                    <a:cubicBezTo>
                      <a:pt x="25" y="0"/>
                      <a:pt x="50" y="0"/>
                      <a:pt x="76" y="0"/>
                    </a:cubicBezTo>
                    <a:cubicBezTo>
                      <a:pt x="12005" y="0"/>
                      <a:pt x="21676" y="9670"/>
                      <a:pt x="21676" y="21600"/>
                    </a:cubicBezTo>
                  </a:path>
                  <a:path w="21676" h="21600" stroke="0" extrusionOk="0">
                    <a:moveTo>
                      <a:pt x="0" y="0"/>
                    </a:moveTo>
                    <a:cubicBezTo>
                      <a:pt x="25" y="0"/>
                      <a:pt x="50" y="0"/>
                      <a:pt x="76" y="0"/>
                    </a:cubicBezTo>
                    <a:cubicBezTo>
                      <a:pt x="12005" y="0"/>
                      <a:pt x="21676" y="9670"/>
                      <a:pt x="21676" y="21600"/>
                    </a:cubicBezTo>
                    <a:lnTo>
                      <a:pt x="76" y="21600"/>
                    </a:lnTo>
                    <a:close/>
                  </a:path>
                </a:pathLst>
              </a:cu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12700" cap="rnd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84" name="Rectangle 40"/>
            <p:cNvSpPr>
              <a:spLocks noChangeArrowheads="1"/>
            </p:cNvSpPr>
            <p:nvPr/>
          </p:nvSpPr>
          <p:spPr bwMode="auto">
            <a:xfrm>
              <a:off x="1287" y="850"/>
              <a:ext cx="59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b="1"/>
                <a:t>Design</a:t>
              </a:r>
              <a:endParaRPr lang="en-US" altLang="en-US" b="1"/>
            </a:p>
          </p:txBody>
        </p:sp>
        <p:sp>
          <p:nvSpPr>
            <p:cNvPr id="31785" name="Rectangle 41"/>
            <p:cNvSpPr>
              <a:spLocks noChangeArrowheads="1"/>
            </p:cNvSpPr>
            <p:nvPr/>
          </p:nvSpPr>
          <p:spPr bwMode="auto">
            <a:xfrm>
              <a:off x="903" y="1330"/>
              <a:ext cx="6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b="1"/>
                <a:t>Analysis</a:t>
              </a:r>
              <a:endParaRPr lang="en-US" altLang="en-US" b="1"/>
            </a:p>
          </p:txBody>
        </p:sp>
      </p:grpSp>
      <p:sp>
        <p:nvSpPr>
          <p:cNvPr id="31787" name="Rectangle 43"/>
          <p:cNvSpPr>
            <a:spLocks noChangeArrowheads="1"/>
          </p:cNvSpPr>
          <p:nvPr/>
        </p:nvSpPr>
        <p:spPr bwMode="auto">
          <a:xfrm>
            <a:off x="2195513" y="3109913"/>
            <a:ext cx="161608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/>
              <a:t>Creativity</a:t>
            </a:r>
            <a:endParaRPr lang="en-US" altLang="en-US" sz="2400" b="1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79525" y="1491916"/>
            <a:ext cx="4816475" cy="3683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/>
              <a:t>Why do Computer Architecture?</a:t>
            </a:r>
            <a:endParaRPr lang="en-US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105526" y="2594812"/>
            <a:ext cx="7848600" cy="2138363"/>
          </a:xfrm>
          <a:noFill/>
        </p:spPr>
        <p:txBody>
          <a:bodyPr/>
          <a:lstStyle/>
          <a:p>
            <a:r>
              <a:rPr lang="en-US" altLang="en-US" dirty="0">
                <a:solidFill>
                  <a:schemeClr val="accent1"/>
                </a:solidFill>
              </a:rPr>
              <a:t>CHANGE</a:t>
            </a:r>
            <a:endParaRPr lang="en-US" altLang="en-US" dirty="0">
              <a:solidFill>
                <a:schemeClr val="accent1"/>
              </a:solidFill>
            </a:endParaRPr>
          </a:p>
          <a:p>
            <a:r>
              <a:rPr lang="en-US" altLang="en-US" dirty="0">
                <a:solidFill>
                  <a:schemeClr val="accent2"/>
                </a:solidFill>
              </a:rPr>
              <a:t>It’s exciting!</a:t>
            </a:r>
            <a:endParaRPr lang="en-US" altLang="en-US" dirty="0">
              <a:solidFill>
                <a:schemeClr val="accent2"/>
              </a:solidFill>
            </a:endParaRPr>
          </a:p>
          <a:p>
            <a:r>
              <a:rPr lang="en-US" altLang="en-US" dirty="0"/>
              <a:t>It has never been more exciting!</a:t>
            </a:r>
            <a:endParaRPr lang="en-US" altLang="en-US" dirty="0"/>
          </a:p>
          <a:p>
            <a:r>
              <a:rPr lang="en-US" altLang="en-US" dirty="0"/>
              <a:t>It impacts every other aspect of electrical engineering and computer science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7333" y="1161652"/>
            <a:ext cx="5241088" cy="70050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/>
              <a:t>Course Content</a:t>
            </a:r>
            <a:endParaRPr lang="en-US" altLang="en-US" dirty="0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069814" y="2222722"/>
            <a:ext cx="3531672" cy="407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US" altLang="en-US" sz="2400" b="1" dirty="0"/>
              <a:t>Computer Architecture</a:t>
            </a:r>
            <a:endParaRPr lang="en-US" altLang="en-US" sz="2400" b="1" dirty="0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6558081" y="2650637"/>
            <a:ext cx="17018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flipH="1">
            <a:off x="2968458" y="2707788"/>
            <a:ext cx="15621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2173287" y="2925262"/>
            <a:ext cx="7845425" cy="3229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3721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3721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3721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3721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3721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721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721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721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721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-Instruction Set 	-Computer Organization	</a:t>
            </a:r>
            <a:endParaRPr lang="en-US" altLang="en-US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-Hardware Components (Basic &amp; Adv.)</a:t>
            </a:r>
            <a:endParaRPr lang="en-US" altLang="en-US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-Hierarchy of Components   -Interfaces bet. Components</a:t>
            </a:r>
            <a:endParaRPr lang="en-US" altLang="en-US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-Data and Control Flow</a:t>
            </a:r>
            <a:endParaRPr lang="en-US" altLang="en-US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-Logic Designer’s View (FSM, Arithmetic Ckts, Impl.)</a:t>
            </a:r>
            <a:endParaRPr lang="en-US" altLang="en-US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­        “Building Architect”    &amp; “Construction Engineer”</a:t>
            </a:r>
            <a:endParaRPr lang="en-US" altLang="en-US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59689" y="1024688"/>
            <a:ext cx="5960311" cy="1526005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So what's in it for me?</a:t>
            </a:r>
            <a:endParaRPr lang="en-US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000250" y="2819401"/>
            <a:ext cx="8191500" cy="2581275"/>
          </a:xfrm>
          <a:noFill/>
        </p:spPr>
        <p:txBody>
          <a:bodyPr>
            <a:normAutofit/>
          </a:bodyPr>
          <a:lstStyle/>
          <a:p>
            <a:r>
              <a:rPr lang="en-US" altLang="en-US"/>
              <a:t>In-depth understanding of the inner-workings of modern computers, their evolution, and trade-offs present at the hardware/software boundary.</a:t>
            </a:r>
            <a:endParaRPr lang="en-US" altLang="en-US"/>
          </a:p>
          <a:p>
            <a:pPr lvl="1"/>
            <a:r>
              <a:rPr lang="en-US" altLang="en-US"/>
              <a:t>Insight into fast/slow operations that are easy/hard to implementation hardware</a:t>
            </a:r>
            <a:endParaRPr lang="en-US" altLang="en-US"/>
          </a:p>
          <a:p>
            <a:r>
              <a:rPr lang="en-US" altLang="en-US"/>
              <a:t>Experience with the </a:t>
            </a:r>
            <a:r>
              <a:rPr lang="en-US" altLang="en-US" i="1">
                <a:solidFill>
                  <a:schemeClr val="accent1"/>
                </a:solidFill>
              </a:rPr>
              <a:t>design process</a:t>
            </a:r>
            <a:r>
              <a:rPr lang="en-US" altLang="en-US">
                <a:solidFill>
                  <a:schemeClr val="accent1"/>
                </a:solidFill>
              </a:rPr>
              <a:t>  </a:t>
            </a:r>
            <a:r>
              <a:rPr lang="en-US" altLang="en-US"/>
              <a:t>in the context of a large complex (hardware) design.</a:t>
            </a:r>
            <a:endParaRPr lang="en-US" altLang="en-US"/>
          </a:p>
          <a:p>
            <a:pPr lvl="1"/>
            <a:r>
              <a:rPr lang="en-US" altLang="en-US"/>
              <a:t>Functional Spec --&gt; Control &amp; Datapath --&gt; Physical implementation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100" y="304800"/>
            <a:ext cx="7505700" cy="368300"/>
          </a:xfrm>
          <a:noFill/>
        </p:spPr>
        <p:txBody>
          <a:bodyPr>
            <a:normAutofit fontScale="90000"/>
          </a:bodyPr>
          <a:lstStyle/>
          <a:p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What you should know from </a:t>
            </a:r>
            <a:r>
              <a:rPr lang="en-US" altLang="en-US" dirty="0" err="1"/>
              <a:t>prereqs</a:t>
            </a:r>
            <a:r>
              <a:rPr lang="en-US" altLang="en-US" dirty="0"/>
              <a:t>?</a:t>
            </a:r>
            <a:endParaRPr lang="en-US" alt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985211" y="3641559"/>
            <a:ext cx="7848600" cy="1693863"/>
          </a:xfrm>
          <a:noFill/>
        </p:spPr>
        <p:txBody>
          <a:bodyPr/>
          <a:lstStyle/>
          <a:p>
            <a:r>
              <a:rPr lang="en-US" altLang="en-US"/>
              <a:t>Read and write basic C programs</a:t>
            </a:r>
            <a:endParaRPr lang="en-US" altLang="en-US"/>
          </a:p>
          <a:p>
            <a:r>
              <a:rPr lang="en-US" altLang="en-US"/>
              <a:t>Read and write in an assembly language</a:t>
            </a:r>
            <a:endParaRPr lang="en-US" altLang="en-US"/>
          </a:p>
          <a:p>
            <a:r>
              <a:rPr lang="en-US" altLang="en-US"/>
              <a:t>Logic design</a:t>
            </a:r>
            <a:endParaRPr lang="en-US" altLang="en-US"/>
          </a:p>
          <a:p>
            <a:pPr lvl="1"/>
            <a:r>
              <a:rPr lang="en-US" altLang="en-US"/>
              <a:t>logical equations, schematic diagrams, FSMs, components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79307" y="799801"/>
            <a:ext cx="5132805" cy="3683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/>
              <a:t>Levels of Representation </a:t>
            </a:r>
            <a:endParaRPr lang="en-US" altLang="en-US" dirty="0"/>
          </a:p>
        </p:txBody>
      </p:sp>
      <p:sp>
        <p:nvSpPr>
          <p:cNvPr id="61455" name="Rectangle 15"/>
          <p:cNvSpPr>
            <a:spLocks noGrp="1" noChangeArrowheads="1"/>
          </p:cNvSpPr>
          <p:nvPr>
            <p:ph idx="1"/>
          </p:nvPr>
        </p:nvSpPr>
        <p:spPr>
          <a:xfrm>
            <a:off x="6692900" y="2567941"/>
            <a:ext cx="3086100" cy="1420813"/>
          </a:xfrm>
          <a:noFill/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None/>
              <a:tabLst>
                <a:tab pos="1066800" algn="l"/>
              </a:tabLst>
            </a:pPr>
            <a:r>
              <a:rPr lang="en-US" altLang="en-US">
                <a:solidFill>
                  <a:schemeClr val="accent2"/>
                </a:solidFill>
              </a:rPr>
              <a:t>lw	$15,	0($2)</a:t>
            </a:r>
            <a:endParaRPr lang="en-US" altLang="en-US">
              <a:solidFill>
                <a:schemeClr val="accent2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None/>
              <a:tabLst>
                <a:tab pos="1066800" algn="l"/>
              </a:tabLst>
            </a:pPr>
            <a:r>
              <a:rPr lang="en-US" altLang="en-US">
                <a:solidFill>
                  <a:schemeClr val="accent2"/>
                </a:solidFill>
              </a:rPr>
              <a:t>lw	$16,	4($2)</a:t>
            </a:r>
            <a:endParaRPr lang="en-US" altLang="en-US">
              <a:solidFill>
                <a:schemeClr val="accent2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None/>
              <a:tabLst>
                <a:tab pos="1066800" algn="l"/>
              </a:tabLst>
            </a:pPr>
            <a:r>
              <a:rPr lang="en-US" altLang="en-US">
                <a:solidFill>
                  <a:schemeClr val="accent2"/>
                </a:solidFill>
              </a:rPr>
              <a:t>sw	$16,	0($2)</a:t>
            </a:r>
            <a:endParaRPr lang="en-US" altLang="en-US">
              <a:solidFill>
                <a:schemeClr val="accent2"/>
              </a:solidFill>
            </a:endParaRPr>
          </a:p>
          <a:p>
            <a:pPr marL="342900" indent="-342900">
              <a:spcBef>
                <a:spcPct val="0"/>
              </a:spcBef>
              <a:buNone/>
              <a:tabLst>
                <a:tab pos="1066800" algn="l"/>
              </a:tabLst>
            </a:pPr>
            <a:r>
              <a:rPr lang="en-US" altLang="en-US">
                <a:solidFill>
                  <a:schemeClr val="accent2"/>
                </a:solidFill>
              </a:rPr>
              <a:t>sw	$15,	4($2)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1864226" y="396581"/>
            <a:ext cx="7429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346827" y="1468437"/>
            <a:ext cx="2590800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41000"/>
              </a:spcBef>
            </a:pPr>
            <a:r>
              <a:rPr lang="en-US" altLang="en-US" sz="1800" b="1">
                <a:latin typeface="Arial" panose="020B0604020202020204" pitchFamily="34" charset="0"/>
              </a:rPr>
              <a:t>High Level Language Program</a:t>
            </a:r>
            <a:endParaRPr lang="en-US" altLang="en-US" sz="1800" b="1">
              <a:latin typeface="Arial" panose="020B0604020202020204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2338472" y="2676522"/>
            <a:ext cx="2590800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4100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Assembly  Language Program</a:t>
            </a:r>
            <a:endParaRPr lang="en-US" altLang="en-US" sz="1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2381250" y="4141784"/>
            <a:ext cx="2590800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41000"/>
              </a:spcBef>
            </a:pPr>
            <a:r>
              <a:rPr lang="en-US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Machine  Language Program</a:t>
            </a:r>
            <a:endParaRPr lang="en-US" altLang="en-US" sz="18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2403962" y="5600699"/>
            <a:ext cx="2590800" cy="546100"/>
          </a:xfrm>
          <a:prstGeom prst="rect">
            <a:avLst/>
          </a:prstGeom>
          <a:noFill/>
          <a:ln w="12700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US" altLang="en-US" sz="1800">
                <a:latin typeface="Arial" panose="020B0604020202020204" pitchFamily="34" charset="0"/>
              </a:rPr>
              <a:t>Control Signal Specification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 flipH="1">
            <a:off x="3614153" y="1998660"/>
            <a:ext cx="15374" cy="66675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3639553" y="3290884"/>
            <a:ext cx="0" cy="85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3721100" y="1981201"/>
            <a:ext cx="13081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 i="1"/>
              <a:t>Compiler</a:t>
            </a:r>
            <a:endParaRPr lang="en-US" altLang="en-US" b="1" i="1"/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3746500" y="3352801"/>
            <a:ext cx="14351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 i="1"/>
              <a:t>Assembler</a:t>
            </a:r>
            <a:endParaRPr lang="en-US" altLang="en-US" b="1" i="1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676650" y="4749799"/>
            <a:ext cx="0" cy="85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3771900" y="4826001"/>
            <a:ext cx="27051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 i="1"/>
              <a:t>Machine Interpretation</a:t>
            </a:r>
            <a:endParaRPr lang="en-US" altLang="en-US" b="1" i="1"/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6743700" y="1234928"/>
            <a:ext cx="30861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8000"/>
              </a:lnSpc>
              <a:spcBef>
                <a:spcPct val="42000"/>
              </a:spcBef>
            </a:pPr>
            <a:r>
              <a:rPr lang="en-US" altLang="en-US" sz="1800">
                <a:latin typeface="Arial" panose="020B0604020202020204" pitchFamily="34" charset="0"/>
              </a:rPr>
              <a:t>temp = v[k];</a:t>
            </a:r>
            <a:endParaRPr lang="en-US" altLang="en-US" sz="1800">
              <a:latin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ct val="42000"/>
              </a:spcBef>
            </a:pPr>
            <a:r>
              <a:rPr lang="en-US" altLang="en-US" sz="1800">
                <a:latin typeface="Arial" panose="020B0604020202020204" pitchFamily="34" charset="0"/>
              </a:rPr>
              <a:t>v[k] = v[k+1];</a:t>
            </a:r>
            <a:endParaRPr lang="en-US" altLang="en-US" sz="1800">
              <a:latin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ct val="42000"/>
              </a:spcBef>
            </a:pPr>
            <a:r>
              <a:rPr lang="en-US" altLang="en-US" sz="1800">
                <a:latin typeface="Arial" panose="020B0604020202020204" pitchFamily="34" charset="0"/>
              </a:rPr>
              <a:t>v[k+1] = temp;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6794500" y="4051300"/>
            <a:ext cx="2984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6234114" y="4223706"/>
            <a:ext cx="4478791" cy="95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>
                <a:latin typeface="Courier New" panose="02070309020205020404" pitchFamily="49" charset="0"/>
              </a:rPr>
              <a:t>0000 1001 1100 0110 1010 1111 0101 1000</a:t>
            </a:r>
            <a:endParaRPr lang="en-US" altLang="en-US" sz="1400">
              <a:latin typeface="Courier New" panose="02070309020205020404" pitchFamily="49" charset="0"/>
            </a:endParaRPr>
          </a:p>
          <a:p>
            <a:r>
              <a:rPr lang="en-US" altLang="en-US" sz="1400">
                <a:latin typeface="Courier New" panose="02070309020205020404" pitchFamily="49" charset="0"/>
              </a:rPr>
              <a:t>1010 1111 0101 1000 0000 1001 1100 0110 </a:t>
            </a:r>
            <a:endParaRPr lang="en-US" altLang="en-US" sz="1400">
              <a:latin typeface="Courier New" panose="02070309020205020404" pitchFamily="49" charset="0"/>
            </a:endParaRPr>
          </a:p>
          <a:p>
            <a:r>
              <a:rPr lang="en-US" altLang="en-US" sz="1400">
                <a:latin typeface="Courier New" panose="02070309020205020404" pitchFamily="49" charset="0"/>
              </a:rPr>
              <a:t>1100 0110 1010 1111 0101 1000 0000 1001 </a:t>
            </a:r>
            <a:endParaRPr lang="en-US" altLang="en-US" sz="1400">
              <a:latin typeface="Courier New" panose="02070309020205020404" pitchFamily="49" charset="0"/>
            </a:endParaRPr>
          </a:p>
          <a:p>
            <a:r>
              <a:rPr lang="en-US" altLang="en-US" sz="1400">
                <a:latin typeface="Courier New" panose="02070309020205020404" pitchFamily="49" charset="0"/>
              </a:rPr>
              <a:t>0101 1000 0000 1001 1100 0110 1010 1111 </a:t>
            </a:r>
            <a:endParaRPr lang="en-US" altLang="en-US" sz="1400">
              <a:latin typeface="Courier New" panose="02070309020205020404" pitchFamily="49" charset="0"/>
            </a:endParaRPr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3567114" y="5943601"/>
            <a:ext cx="26449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/>
              <a:t>°</a:t>
            </a:r>
            <a:endParaRPr lang="en-US" altLang="en-US" sz="1600"/>
          </a:p>
          <a:p>
            <a:r>
              <a:rPr lang="en-US" altLang="en-US" sz="1600"/>
              <a:t>°</a:t>
            </a:r>
            <a:endParaRPr lang="en-US" altLang="en-US" sz="1600"/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6234114" y="5705754"/>
            <a:ext cx="345286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/>
              <a:t>ALUOP[0:3] &lt;= InstReg[9:11] &amp; MASK</a:t>
            </a:r>
            <a:endParaRPr lang="en-US" altLang="en-US" sz="1600"/>
          </a:p>
        </p:txBody>
      </p:sp>
      <p:sp>
        <p:nvSpPr>
          <p:cNvPr id="61460" name="Rectangle 20"/>
          <p:cNvSpPr>
            <a:spLocks noChangeArrowheads="1"/>
          </p:cNvSpPr>
          <p:nvPr/>
        </p:nvSpPr>
        <p:spPr bwMode="auto">
          <a:xfrm>
            <a:off x="2393950" y="4652880"/>
            <a:ext cx="2730500" cy="1397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9271" y="907256"/>
            <a:ext cx="4798595" cy="73501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/>
              <a:t>Levels of Organization</a:t>
            </a:r>
            <a:endParaRPr lang="en-US" altLang="en-US" dirty="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4756150" y="2647950"/>
            <a:ext cx="5143500" cy="2857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5137150" y="3054350"/>
            <a:ext cx="1460500" cy="2197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5175250" y="3187701"/>
            <a:ext cx="13081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 Processor</a:t>
            </a:r>
            <a:endParaRPr lang="en-US" altLang="en-US" b="1"/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6788150" y="3054350"/>
            <a:ext cx="1333500" cy="222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8286750" y="3054350"/>
            <a:ext cx="1333500" cy="222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5397500" y="2743201"/>
            <a:ext cx="1258358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Computer</a:t>
            </a:r>
            <a:endParaRPr lang="en-US" altLang="en-US" b="1"/>
          </a:p>
        </p:txBody>
      </p:sp>
      <p:sp>
        <p:nvSpPr>
          <p:cNvPr id="63506" name="AutoShape 18"/>
          <p:cNvSpPr>
            <a:spLocks noChangeArrowheads="1"/>
          </p:cNvSpPr>
          <p:nvPr/>
        </p:nvSpPr>
        <p:spPr bwMode="auto">
          <a:xfrm>
            <a:off x="5340350" y="374015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7" name="AutoShape 19"/>
          <p:cNvSpPr>
            <a:spLocks noChangeArrowheads="1"/>
          </p:cNvSpPr>
          <p:nvPr/>
        </p:nvSpPr>
        <p:spPr bwMode="auto">
          <a:xfrm>
            <a:off x="5340350" y="450215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5397500" y="3911601"/>
            <a:ext cx="970458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Control</a:t>
            </a:r>
            <a:endParaRPr lang="en-US" altLang="en-US" b="1"/>
          </a:p>
        </p:txBody>
      </p:sp>
      <p:sp>
        <p:nvSpPr>
          <p:cNvPr id="63509" name="Rectangle 21"/>
          <p:cNvSpPr>
            <a:spLocks noChangeArrowheads="1"/>
          </p:cNvSpPr>
          <p:nvPr/>
        </p:nvSpPr>
        <p:spPr bwMode="auto">
          <a:xfrm>
            <a:off x="5397501" y="4673601"/>
            <a:ext cx="1131079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Datapath</a:t>
            </a:r>
            <a:endParaRPr lang="en-US" altLang="en-US" b="1"/>
          </a:p>
        </p:txBody>
      </p:sp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6870701" y="3251201"/>
            <a:ext cx="1045607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Memory</a:t>
            </a:r>
            <a:endParaRPr lang="en-US" altLang="en-US" b="1"/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8420101" y="3251201"/>
            <a:ext cx="951735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Devices</a:t>
            </a:r>
            <a:endParaRPr lang="en-US" altLang="en-US" b="1"/>
          </a:p>
        </p:txBody>
      </p:sp>
      <p:sp>
        <p:nvSpPr>
          <p:cNvPr id="63512" name="AutoShape 24"/>
          <p:cNvSpPr>
            <a:spLocks noChangeArrowheads="1"/>
          </p:cNvSpPr>
          <p:nvPr/>
        </p:nvSpPr>
        <p:spPr bwMode="auto">
          <a:xfrm>
            <a:off x="8413750" y="379095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3" name="AutoShape 25"/>
          <p:cNvSpPr>
            <a:spLocks noChangeArrowheads="1"/>
          </p:cNvSpPr>
          <p:nvPr/>
        </p:nvSpPr>
        <p:spPr bwMode="auto">
          <a:xfrm>
            <a:off x="8413750" y="455295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4" name="Rectangle 26"/>
          <p:cNvSpPr>
            <a:spLocks noChangeArrowheads="1"/>
          </p:cNvSpPr>
          <p:nvPr/>
        </p:nvSpPr>
        <p:spPr bwMode="auto">
          <a:xfrm>
            <a:off x="8470901" y="3962401"/>
            <a:ext cx="702115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Input</a:t>
            </a:r>
            <a:endParaRPr lang="en-US" altLang="en-US" b="1"/>
          </a:p>
        </p:txBody>
      </p:sp>
      <p:sp>
        <p:nvSpPr>
          <p:cNvPr id="63515" name="Rectangle 27"/>
          <p:cNvSpPr>
            <a:spLocks noChangeArrowheads="1"/>
          </p:cNvSpPr>
          <p:nvPr/>
        </p:nvSpPr>
        <p:spPr bwMode="auto">
          <a:xfrm>
            <a:off x="8470900" y="4724401"/>
            <a:ext cx="920124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Output</a:t>
            </a:r>
            <a:endParaRPr lang="en-US" altLang="en-US" b="1"/>
          </a:p>
        </p:txBody>
      </p:sp>
      <p:sp>
        <p:nvSpPr>
          <p:cNvPr id="63516" name="Rectangle 28"/>
          <p:cNvSpPr>
            <a:spLocks noChangeArrowheads="1"/>
          </p:cNvSpPr>
          <p:nvPr/>
        </p:nvSpPr>
        <p:spPr bwMode="auto">
          <a:xfrm>
            <a:off x="1662113" y="2949575"/>
            <a:ext cx="2736456" cy="175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Workstation Design Target:</a:t>
            </a:r>
            <a:endParaRPr lang="en-US" altLang="en-US"/>
          </a:p>
          <a:p>
            <a:r>
              <a:rPr lang="en-US" altLang="en-US"/>
              <a:t>25% of cost on Processor</a:t>
            </a:r>
            <a:endParaRPr lang="en-US" altLang="en-US"/>
          </a:p>
          <a:p>
            <a:r>
              <a:rPr lang="en-US" altLang="en-US"/>
              <a:t>25% of cost on Memory</a:t>
            </a:r>
            <a:endParaRPr lang="en-US" altLang="en-US"/>
          </a:p>
          <a:p>
            <a:r>
              <a:rPr lang="en-US" altLang="en-US"/>
              <a:t>(minimum memory size)</a:t>
            </a:r>
            <a:endParaRPr lang="en-US" altLang="en-US"/>
          </a:p>
          <a:p>
            <a:r>
              <a:rPr lang="en-US" altLang="en-US"/>
              <a:t>Rest on I/O devices,</a:t>
            </a:r>
            <a:endParaRPr lang="en-US" altLang="en-US"/>
          </a:p>
          <a:p>
            <a:r>
              <a:rPr lang="en-US" altLang="en-US"/>
              <a:t>power supplies, box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7831" y="429463"/>
            <a:ext cx="5112080" cy="58419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/>
              <a:t>Execution Cycle</a:t>
            </a:r>
            <a:endParaRPr lang="en-US" altLang="en-US" dirty="0"/>
          </a:p>
        </p:txBody>
      </p:sp>
      <p:grpSp>
        <p:nvGrpSpPr>
          <p:cNvPr id="65555" name="Group 19"/>
          <p:cNvGrpSpPr/>
          <p:nvPr/>
        </p:nvGrpSpPr>
        <p:grpSpPr bwMode="auto">
          <a:xfrm>
            <a:off x="2132431" y="1079501"/>
            <a:ext cx="1911350" cy="5511800"/>
            <a:chOff x="376" y="520"/>
            <a:chExt cx="1204" cy="3472"/>
          </a:xfrm>
        </p:grpSpPr>
        <p:sp>
          <p:nvSpPr>
            <p:cNvPr id="65539" name="Rectangle 3"/>
            <p:cNvSpPr>
              <a:spLocks noChangeArrowheads="1"/>
            </p:cNvSpPr>
            <p:nvPr/>
          </p:nvSpPr>
          <p:spPr bwMode="auto">
            <a:xfrm>
              <a:off x="588" y="720"/>
              <a:ext cx="99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Instruction</a:t>
              </a:r>
              <a:endParaRPr lang="en-US" altLang="en-US" sz="1800" b="1" i="1">
                <a:latin typeface="Arial" panose="020B0604020202020204" pitchFamily="34" charset="0"/>
              </a:endParaRPr>
            </a:p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Fetch</a:t>
              </a:r>
              <a:endParaRPr lang="en-US" altLang="en-US" sz="1800" b="1" i="1">
                <a:latin typeface="Arial" panose="020B0604020202020204" pitchFamily="34" charset="0"/>
              </a:endParaRPr>
            </a:p>
          </p:txBody>
        </p:sp>
        <p:sp>
          <p:nvSpPr>
            <p:cNvPr id="65540" name="Rectangle 4"/>
            <p:cNvSpPr>
              <a:spLocks noChangeArrowheads="1"/>
            </p:cNvSpPr>
            <p:nvPr/>
          </p:nvSpPr>
          <p:spPr bwMode="auto">
            <a:xfrm>
              <a:off x="588" y="1312"/>
              <a:ext cx="99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Instruction</a:t>
              </a:r>
              <a:endParaRPr lang="en-US" altLang="en-US" sz="1800" b="1" i="1">
                <a:latin typeface="Arial" panose="020B0604020202020204" pitchFamily="34" charset="0"/>
              </a:endParaRPr>
            </a:p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Decode</a:t>
              </a:r>
              <a:endParaRPr lang="en-US" altLang="en-US" sz="1800" b="1" i="1">
                <a:latin typeface="Arial" panose="020B0604020202020204" pitchFamily="34" charset="0"/>
              </a:endParaRPr>
            </a:p>
          </p:txBody>
        </p:sp>
        <p:sp>
          <p:nvSpPr>
            <p:cNvPr id="65541" name="Rectangle 5"/>
            <p:cNvSpPr>
              <a:spLocks noChangeArrowheads="1"/>
            </p:cNvSpPr>
            <p:nvPr/>
          </p:nvSpPr>
          <p:spPr bwMode="auto">
            <a:xfrm>
              <a:off x="588" y="1902"/>
              <a:ext cx="99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Operand</a:t>
              </a:r>
              <a:endParaRPr lang="en-US" altLang="en-US" sz="1800" b="1" i="1">
                <a:latin typeface="Arial" panose="020B0604020202020204" pitchFamily="34" charset="0"/>
              </a:endParaRPr>
            </a:p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Fetch</a:t>
              </a:r>
              <a:endParaRPr lang="en-US" altLang="en-US" sz="1800" b="1" i="1">
                <a:latin typeface="Arial" panose="020B0604020202020204" pitchFamily="34" charset="0"/>
              </a:endParaRPr>
            </a:p>
          </p:txBody>
        </p:sp>
        <p:sp>
          <p:nvSpPr>
            <p:cNvPr id="65542" name="Rectangle 6"/>
            <p:cNvSpPr>
              <a:spLocks noChangeArrowheads="1"/>
            </p:cNvSpPr>
            <p:nvPr/>
          </p:nvSpPr>
          <p:spPr bwMode="auto">
            <a:xfrm>
              <a:off x="588" y="2494"/>
              <a:ext cx="9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8000"/>
                </a:lnSpc>
                <a:spcBef>
                  <a:spcPct val="43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Execute</a:t>
              </a:r>
              <a:endParaRPr lang="en-US" altLang="en-US" sz="1800" b="1" i="1">
                <a:latin typeface="Arial" panose="020B0604020202020204" pitchFamily="34" charset="0"/>
              </a:endParaRPr>
            </a:p>
          </p:txBody>
        </p:sp>
        <p:sp>
          <p:nvSpPr>
            <p:cNvPr id="65543" name="Rectangle 7"/>
            <p:cNvSpPr>
              <a:spLocks noChangeArrowheads="1"/>
            </p:cNvSpPr>
            <p:nvPr/>
          </p:nvSpPr>
          <p:spPr bwMode="auto">
            <a:xfrm>
              <a:off x="588" y="2902"/>
              <a:ext cx="99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Result</a:t>
              </a:r>
              <a:endParaRPr lang="en-US" altLang="en-US" sz="1800" b="1" i="1">
                <a:latin typeface="Arial" panose="020B0604020202020204" pitchFamily="34" charset="0"/>
              </a:endParaRPr>
            </a:p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Store</a:t>
              </a:r>
              <a:endParaRPr lang="en-US" altLang="en-US" sz="1800" b="1" i="1">
                <a:latin typeface="Arial" panose="020B0604020202020204" pitchFamily="34" charset="0"/>
              </a:endParaRPr>
            </a:p>
          </p:txBody>
        </p:sp>
        <p:sp>
          <p:nvSpPr>
            <p:cNvPr id="65544" name="Rectangle 8"/>
            <p:cNvSpPr>
              <a:spLocks noChangeArrowheads="1"/>
            </p:cNvSpPr>
            <p:nvPr/>
          </p:nvSpPr>
          <p:spPr bwMode="auto">
            <a:xfrm>
              <a:off x="588" y="3494"/>
              <a:ext cx="99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Next</a:t>
              </a:r>
              <a:endParaRPr lang="en-US" altLang="en-US" sz="1800" b="1" i="1">
                <a:latin typeface="Arial" panose="020B0604020202020204" pitchFamily="34" charset="0"/>
              </a:endParaRPr>
            </a:p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Instruction</a:t>
              </a:r>
              <a:endParaRPr lang="en-US" altLang="en-US" sz="1800" b="1" i="1">
                <a:latin typeface="Arial" panose="020B0604020202020204" pitchFamily="34" charset="0"/>
              </a:endParaRPr>
            </a:p>
          </p:txBody>
        </p:sp>
        <p:sp>
          <p:nvSpPr>
            <p:cNvPr id="65545" name="Line 9"/>
            <p:cNvSpPr>
              <a:spLocks noChangeShapeType="1"/>
            </p:cNvSpPr>
            <p:nvPr/>
          </p:nvSpPr>
          <p:spPr bwMode="auto">
            <a:xfrm>
              <a:off x="1056" y="1128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6" name="Line 10"/>
            <p:cNvSpPr>
              <a:spLocks noChangeShapeType="1"/>
            </p:cNvSpPr>
            <p:nvPr/>
          </p:nvSpPr>
          <p:spPr bwMode="auto">
            <a:xfrm>
              <a:off x="1056" y="2310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Line 11"/>
            <p:cNvSpPr>
              <a:spLocks noChangeShapeType="1"/>
            </p:cNvSpPr>
            <p:nvPr/>
          </p:nvSpPr>
          <p:spPr bwMode="auto">
            <a:xfrm>
              <a:off x="1056" y="1718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Line 12"/>
            <p:cNvSpPr>
              <a:spLocks noChangeShapeType="1"/>
            </p:cNvSpPr>
            <p:nvPr/>
          </p:nvSpPr>
          <p:spPr bwMode="auto">
            <a:xfrm>
              <a:off x="1056" y="3310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Line 13"/>
            <p:cNvSpPr>
              <a:spLocks noChangeShapeType="1"/>
            </p:cNvSpPr>
            <p:nvPr/>
          </p:nvSpPr>
          <p:spPr bwMode="auto">
            <a:xfrm>
              <a:off x="1056" y="2674"/>
              <a:ext cx="0" cy="2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Line 14"/>
            <p:cNvSpPr>
              <a:spLocks noChangeShapeType="1"/>
            </p:cNvSpPr>
            <p:nvPr/>
          </p:nvSpPr>
          <p:spPr bwMode="auto">
            <a:xfrm>
              <a:off x="1056" y="3902"/>
              <a:ext cx="0" cy="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Line 15"/>
            <p:cNvSpPr>
              <a:spLocks noChangeShapeType="1"/>
            </p:cNvSpPr>
            <p:nvPr/>
          </p:nvSpPr>
          <p:spPr bwMode="auto">
            <a:xfrm flipH="1">
              <a:off x="376" y="3984"/>
              <a:ext cx="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Line 16"/>
            <p:cNvSpPr>
              <a:spLocks noChangeShapeType="1"/>
            </p:cNvSpPr>
            <p:nvPr/>
          </p:nvSpPr>
          <p:spPr bwMode="auto">
            <a:xfrm flipV="1">
              <a:off x="384" y="520"/>
              <a:ext cx="0" cy="34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Line 17"/>
            <p:cNvSpPr>
              <a:spLocks noChangeShapeType="1"/>
            </p:cNvSpPr>
            <p:nvPr/>
          </p:nvSpPr>
          <p:spPr bwMode="auto">
            <a:xfrm>
              <a:off x="392" y="528"/>
              <a:ext cx="6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Line 18"/>
            <p:cNvSpPr>
              <a:spLocks noChangeShapeType="1"/>
            </p:cNvSpPr>
            <p:nvPr/>
          </p:nvSpPr>
          <p:spPr bwMode="auto">
            <a:xfrm>
              <a:off x="1056" y="536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56" name="Rectangle 20"/>
          <p:cNvSpPr>
            <a:spLocks noChangeArrowheads="1"/>
          </p:cNvSpPr>
          <p:nvPr/>
        </p:nvSpPr>
        <p:spPr bwMode="auto">
          <a:xfrm>
            <a:off x="4496969" y="1516053"/>
            <a:ext cx="55499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</a:pPr>
            <a:r>
              <a:rPr lang="en-US" altLang="en-US" sz="1800" b="1">
                <a:latin typeface="Arial" panose="020B0604020202020204" pitchFamily="34" charset="0"/>
              </a:rPr>
              <a:t>Obtain instruction from program storage</a:t>
            </a:r>
            <a:endParaRPr lang="en-US" altLang="en-US" sz="1800" b="1">
              <a:latin typeface="Arial" panose="020B0604020202020204" pitchFamily="34" charset="0"/>
            </a:endParaRPr>
          </a:p>
        </p:txBody>
      </p:sp>
      <p:sp>
        <p:nvSpPr>
          <p:cNvPr id="65557" name="Rectangle 21"/>
          <p:cNvSpPr>
            <a:spLocks noChangeArrowheads="1"/>
          </p:cNvSpPr>
          <p:nvPr/>
        </p:nvSpPr>
        <p:spPr bwMode="auto">
          <a:xfrm>
            <a:off x="4565816" y="2445047"/>
            <a:ext cx="54737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</a:pPr>
            <a:r>
              <a:rPr lang="en-US" altLang="en-US" sz="1800" b="1" dirty="0">
                <a:latin typeface="Arial" panose="020B0604020202020204" pitchFamily="34" charset="0"/>
              </a:rPr>
              <a:t>Determine required actions and instruction size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65558" name="Rectangle 22"/>
          <p:cNvSpPr>
            <a:spLocks noChangeArrowheads="1"/>
          </p:cNvSpPr>
          <p:nvPr/>
        </p:nvSpPr>
        <p:spPr bwMode="auto">
          <a:xfrm>
            <a:off x="4584700" y="3425285"/>
            <a:ext cx="53213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</a:pPr>
            <a:r>
              <a:rPr lang="en-US" altLang="en-US" sz="1800" b="1">
                <a:latin typeface="Arial" panose="020B0604020202020204" pitchFamily="34" charset="0"/>
              </a:rPr>
              <a:t>Locate and obtain operand data</a:t>
            </a:r>
            <a:endParaRPr lang="en-US" altLang="en-US" sz="1800" b="1">
              <a:latin typeface="Arial" panose="020B0604020202020204" pitchFamily="34" charset="0"/>
            </a:endParaRPr>
          </a:p>
        </p:txBody>
      </p:sp>
      <p:sp>
        <p:nvSpPr>
          <p:cNvPr id="65559" name="Rectangle 23"/>
          <p:cNvSpPr>
            <a:spLocks noChangeArrowheads="1"/>
          </p:cNvSpPr>
          <p:nvPr/>
        </p:nvSpPr>
        <p:spPr bwMode="auto">
          <a:xfrm>
            <a:off x="4449011" y="4189915"/>
            <a:ext cx="53213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</a:pPr>
            <a:r>
              <a:rPr lang="en-US" altLang="en-US" sz="1800" b="1">
                <a:latin typeface="Arial" panose="020B0604020202020204" pitchFamily="34" charset="0"/>
              </a:rPr>
              <a:t>Compute result value or status</a:t>
            </a:r>
            <a:endParaRPr lang="en-US" altLang="en-US" sz="1800" b="1">
              <a:latin typeface="Arial" panose="020B0604020202020204" pitchFamily="34" charset="0"/>
            </a:endParaRPr>
          </a:p>
        </p:txBody>
      </p:sp>
      <p:sp>
        <p:nvSpPr>
          <p:cNvPr id="65560" name="Rectangle 24"/>
          <p:cNvSpPr>
            <a:spLocks noChangeArrowheads="1"/>
          </p:cNvSpPr>
          <p:nvPr/>
        </p:nvSpPr>
        <p:spPr bwMode="auto">
          <a:xfrm>
            <a:off x="4449011" y="4974387"/>
            <a:ext cx="52451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</a:pPr>
            <a:r>
              <a:rPr lang="en-US" altLang="en-US" sz="1800" b="1">
                <a:latin typeface="Arial" panose="020B0604020202020204" pitchFamily="34" charset="0"/>
              </a:rPr>
              <a:t>Deposit results in storage for later use</a:t>
            </a:r>
            <a:endParaRPr lang="en-US" altLang="en-US" sz="1800" b="1">
              <a:latin typeface="Arial" panose="020B0604020202020204" pitchFamily="34" charset="0"/>
            </a:endParaRPr>
          </a:p>
        </p:txBody>
      </p:sp>
      <p:sp>
        <p:nvSpPr>
          <p:cNvPr id="65561" name="Rectangle 25"/>
          <p:cNvSpPr>
            <a:spLocks noChangeArrowheads="1"/>
          </p:cNvSpPr>
          <p:nvPr/>
        </p:nvSpPr>
        <p:spPr bwMode="auto">
          <a:xfrm>
            <a:off x="4449011" y="5808569"/>
            <a:ext cx="51689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</a:pPr>
            <a:r>
              <a:rPr lang="en-US" altLang="en-US" sz="1800" b="1">
                <a:latin typeface="Arial" panose="020B0604020202020204" pitchFamily="34" charset="0"/>
              </a:rPr>
              <a:t>Determine successor instruction; can generally be combined w/ Decode</a:t>
            </a:r>
            <a:endParaRPr lang="en-US" altLang="en-US" sz="18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today's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HAVE A NICE DAY!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???</a:t>
            </a:r>
            <a:endParaRPr lang="en-US" dirty="0"/>
          </a:p>
        </p:txBody>
      </p:sp>
      <p:pic>
        <p:nvPicPr>
          <p:cNvPr id="39938" name="Picture 2" descr="What is a Computer? Webopedia Definiti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268" y="2556711"/>
            <a:ext cx="3429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24063"/>
            <a:ext cx="9144000" cy="688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 descr="What is Computer? Types of Computer | | InforamtionQ.co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0"/>
            <a:ext cx="9871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>
              <a:defRPr/>
            </a:pPr>
            <a:r>
              <a:rPr lang="en-US" altLang="en-US"/>
              <a:t>The Five Classic Components of a Computer</a:t>
            </a:r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77724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/>
              <a:t>Input (mouse, keyboard, …)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Output (display, printer, …)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Memory 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main (DRAM), cache (SRAM)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secondary (disk, </a:t>
            </a:r>
            <a:endParaRPr lang="en-US" altLang="en-US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    CD, DVD, …)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Datapath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Control</a:t>
            </a:r>
            <a:endParaRPr lang="en-US" altLang="en-US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		</a:t>
            </a: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BA1957-F781-4F26-8A45-00D23C418CCE}" type="datetime1">
              <a:rPr lang="en-US"/>
            </a:fld>
            <a:endParaRPr lang="en-US"/>
          </a:p>
        </p:txBody>
      </p:sp>
      <p:sp>
        <p:nvSpPr>
          <p:cNvPr id="17413" name="Footer Placeholder 2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7030A0"/>
                </a:solidFill>
              </a:rPr>
              <a:t>Shammi Akhtar</a:t>
            </a:r>
            <a:endParaRPr lang="en-US" altLang="en-US">
              <a:solidFill>
                <a:srgbClr val="7030A0"/>
              </a:solidFill>
            </a:endParaRPr>
          </a:p>
        </p:txBody>
      </p:sp>
      <p:sp>
        <p:nvSpPr>
          <p:cNvPr id="17414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1511CC-1AFB-4ECA-A2B4-D10435F1F10F}" type="slidenum">
              <a:rPr lang="en-US" altLang="en-US">
                <a:solidFill>
                  <a:schemeClr val="accent1"/>
                </a:solidFill>
              </a:rPr>
            </a:fld>
            <a:endParaRPr lang="en-US" altLang="en-US">
              <a:solidFill>
                <a:schemeClr val="accent1"/>
              </a:solidFill>
            </a:endParaRPr>
          </a:p>
        </p:txBody>
      </p:sp>
      <p:grpSp>
        <p:nvGrpSpPr>
          <p:cNvPr id="301060" name="Group 4"/>
          <p:cNvGrpSpPr/>
          <p:nvPr/>
        </p:nvGrpSpPr>
        <p:grpSpPr bwMode="auto">
          <a:xfrm>
            <a:off x="5181600" y="2381250"/>
            <a:ext cx="4699000" cy="3790950"/>
            <a:chOff x="1824" y="1308"/>
            <a:chExt cx="2960" cy="2388"/>
          </a:xfrm>
        </p:grpSpPr>
        <p:sp>
          <p:nvSpPr>
            <p:cNvPr id="17418" name="Rectangle 5"/>
            <p:cNvSpPr>
              <a:spLocks noChangeArrowheads="1"/>
            </p:cNvSpPr>
            <p:nvPr/>
          </p:nvSpPr>
          <p:spPr bwMode="auto">
            <a:xfrm>
              <a:off x="1824" y="2208"/>
              <a:ext cx="1299" cy="148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7419" name="Rectangle 6"/>
            <p:cNvSpPr>
              <a:spLocks noChangeArrowheads="1"/>
            </p:cNvSpPr>
            <p:nvPr/>
          </p:nvSpPr>
          <p:spPr bwMode="auto">
            <a:xfrm>
              <a:off x="3743" y="2638"/>
              <a:ext cx="1012" cy="96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7420" name="Rectangle 7"/>
            <p:cNvSpPr>
              <a:spLocks noChangeArrowheads="1"/>
            </p:cNvSpPr>
            <p:nvPr/>
          </p:nvSpPr>
          <p:spPr bwMode="auto">
            <a:xfrm>
              <a:off x="3935" y="1308"/>
              <a:ext cx="484" cy="48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Helvetica" panose="020B0604020202020204" pitchFamily="34" charset="0"/>
                </a:rPr>
                <a:t>Input</a:t>
              </a:r>
              <a:endParaRPr lang="en-US" alt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17421" name="Line 8"/>
            <p:cNvSpPr>
              <a:spLocks noChangeShapeType="1"/>
            </p:cNvSpPr>
            <p:nvPr/>
          </p:nvSpPr>
          <p:spPr bwMode="auto">
            <a:xfrm>
              <a:off x="4481" y="2229"/>
              <a:ext cx="30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Line 9"/>
            <p:cNvSpPr>
              <a:spLocks noChangeShapeType="1"/>
            </p:cNvSpPr>
            <p:nvPr/>
          </p:nvSpPr>
          <p:spPr bwMode="auto">
            <a:xfrm>
              <a:off x="3185" y="3456"/>
              <a:ext cx="49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Rectangle 10"/>
            <p:cNvSpPr>
              <a:spLocks noChangeArrowheads="1"/>
            </p:cNvSpPr>
            <p:nvPr/>
          </p:nvSpPr>
          <p:spPr bwMode="auto">
            <a:xfrm>
              <a:off x="2062" y="2267"/>
              <a:ext cx="81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Helvetica" panose="020B0604020202020204" pitchFamily="34" charset="0"/>
                </a:rPr>
                <a:t>Processor</a:t>
              </a:r>
              <a:endParaRPr lang="en-US" altLang="en-US" sz="1800" b="1">
                <a:latin typeface="Helvetica" panose="020B0604020202020204" pitchFamily="34" charset="0"/>
              </a:endParaRPr>
            </a:p>
          </p:txBody>
        </p:sp>
        <p:sp>
          <p:nvSpPr>
            <p:cNvPr id="17424" name="Rectangle 11"/>
            <p:cNvSpPr>
              <a:spLocks noChangeArrowheads="1"/>
            </p:cNvSpPr>
            <p:nvPr/>
          </p:nvSpPr>
          <p:spPr bwMode="auto">
            <a:xfrm>
              <a:off x="1920" y="2544"/>
              <a:ext cx="1056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Helvetica" panose="020B0604020202020204" pitchFamily="34" charset="0"/>
                </a:rPr>
                <a:t>Control</a:t>
              </a:r>
              <a:endParaRPr lang="en-US" altLang="en-US" sz="1200" b="1">
                <a:latin typeface="Helvetica" panose="020B0604020202020204" pitchFamily="34" charset="0"/>
              </a:endParaRPr>
            </a:p>
          </p:txBody>
        </p:sp>
        <p:sp>
          <p:nvSpPr>
            <p:cNvPr id="17425" name="Rectangle 12"/>
            <p:cNvSpPr>
              <a:spLocks noChangeArrowheads="1"/>
            </p:cNvSpPr>
            <p:nvPr/>
          </p:nvSpPr>
          <p:spPr bwMode="auto">
            <a:xfrm>
              <a:off x="1920" y="3120"/>
              <a:ext cx="1055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Helvetica" panose="020B0604020202020204" pitchFamily="34" charset="0"/>
                </a:rPr>
                <a:t>Datapath</a:t>
              </a:r>
              <a:endParaRPr lang="en-US" altLang="en-US" sz="1200" b="1">
                <a:latin typeface="Helvetica" panose="020B0604020202020204" pitchFamily="34" charset="0"/>
              </a:endParaRPr>
            </a:p>
          </p:txBody>
        </p:sp>
        <p:sp>
          <p:nvSpPr>
            <p:cNvPr id="17426" name="Line 13"/>
            <p:cNvSpPr>
              <a:spLocks noChangeShapeType="1"/>
            </p:cNvSpPr>
            <p:nvPr/>
          </p:nvSpPr>
          <p:spPr bwMode="auto">
            <a:xfrm>
              <a:off x="2400" y="293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Line 14"/>
            <p:cNvSpPr>
              <a:spLocks noChangeShapeType="1"/>
            </p:cNvSpPr>
            <p:nvPr/>
          </p:nvSpPr>
          <p:spPr bwMode="auto">
            <a:xfrm>
              <a:off x="2496" y="293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Line 15"/>
            <p:cNvSpPr>
              <a:spLocks noChangeShapeType="1"/>
            </p:cNvSpPr>
            <p:nvPr/>
          </p:nvSpPr>
          <p:spPr bwMode="auto">
            <a:xfrm>
              <a:off x="2592" y="293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Line 16"/>
            <p:cNvSpPr>
              <a:spLocks noChangeShapeType="1"/>
            </p:cNvSpPr>
            <p:nvPr/>
          </p:nvSpPr>
          <p:spPr bwMode="auto">
            <a:xfrm>
              <a:off x="2688" y="293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Line 17"/>
            <p:cNvSpPr>
              <a:spLocks noChangeShapeType="1"/>
            </p:cNvSpPr>
            <p:nvPr/>
          </p:nvSpPr>
          <p:spPr bwMode="auto">
            <a:xfrm>
              <a:off x="2784" y="293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18"/>
            <p:cNvSpPr>
              <a:spLocks noChangeShapeType="1"/>
            </p:cNvSpPr>
            <p:nvPr/>
          </p:nvSpPr>
          <p:spPr bwMode="auto">
            <a:xfrm>
              <a:off x="2880" y="293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Rectangle 19"/>
            <p:cNvSpPr>
              <a:spLocks noChangeArrowheads="1"/>
            </p:cNvSpPr>
            <p:nvPr/>
          </p:nvSpPr>
          <p:spPr bwMode="auto">
            <a:xfrm>
              <a:off x="3935" y="1987"/>
              <a:ext cx="484" cy="48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Helvetica" panose="020B0604020202020204" pitchFamily="34" charset="0"/>
                </a:rPr>
                <a:t>Output</a:t>
              </a:r>
              <a:endParaRPr lang="en-US" alt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17433" name="Line 20"/>
            <p:cNvSpPr>
              <a:spLocks noChangeShapeType="1"/>
            </p:cNvSpPr>
            <p:nvPr/>
          </p:nvSpPr>
          <p:spPr bwMode="auto">
            <a:xfrm>
              <a:off x="4481" y="1550"/>
              <a:ext cx="30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Line 21"/>
            <p:cNvSpPr>
              <a:spLocks noChangeShapeType="1"/>
            </p:cNvSpPr>
            <p:nvPr/>
          </p:nvSpPr>
          <p:spPr bwMode="auto">
            <a:xfrm>
              <a:off x="3585" y="2229"/>
              <a:ext cx="25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Line 22"/>
            <p:cNvSpPr>
              <a:spLocks noChangeShapeType="1"/>
            </p:cNvSpPr>
            <p:nvPr/>
          </p:nvSpPr>
          <p:spPr bwMode="auto">
            <a:xfrm>
              <a:off x="3600" y="2236"/>
              <a:ext cx="0" cy="6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Line 23"/>
            <p:cNvSpPr>
              <a:spLocks noChangeShapeType="1"/>
            </p:cNvSpPr>
            <p:nvPr/>
          </p:nvSpPr>
          <p:spPr bwMode="auto">
            <a:xfrm flipH="1">
              <a:off x="3183" y="2928"/>
              <a:ext cx="43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Line 24"/>
            <p:cNvSpPr>
              <a:spLocks noChangeShapeType="1"/>
            </p:cNvSpPr>
            <p:nvPr/>
          </p:nvSpPr>
          <p:spPr bwMode="auto">
            <a:xfrm flipH="1">
              <a:off x="3183" y="2640"/>
              <a:ext cx="28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Line 25"/>
            <p:cNvSpPr>
              <a:spLocks noChangeShapeType="1"/>
            </p:cNvSpPr>
            <p:nvPr/>
          </p:nvSpPr>
          <p:spPr bwMode="auto">
            <a:xfrm>
              <a:off x="3456" y="1553"/>
              <a:ext cx="0" cy="107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9" name="Line 26"/>
            <p:cNvSpPr>
              <a:spLocks noChangeShapeType="1"/>
            </p:cNvSpPr>
            <p:nvPr/>
          </p:nvSpPr>
          <p:spPr bwMode="auto">
            <a:xfrm flipH="1">
              <a:off x="3443" y="1550"/>
              <a:ext cx="43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0" name="Line 27"/>
            <p:cNvSpPr>
              <a:spLocks noChangeShapeType="1"/>
            </p:cNvSpPr>
            <p:nvPr/>
          </p:nvSpPr>
          <p:spPr bwMode="auto">
            <a:xfrm>
              <a:off x="3185" y="3216"/>
              <a:ext cx="49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1" name="Rectangle 28"/>
            <p:cNvSpPr>
              <a:spLocks noChangeArrowheads="1"/>
            </p:cNvSpPr>
            <p:nvPr/>
          </p:nvSpPr>
          <p:spPr bwMode="auto">
            <a:xfrm>
              <a:off x="3745" y="2689"/>
              <a:ext cx="100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Helvetica" panose="020B0604020202020204" pitchFamily="34" charset="0"/>
                </a:rPr>
                <a:t>Memory</a:t>
              </a:r>
              <a:endParaRPr lang="en-US" altLang="en-US" sz="1800" b="1">
                <a:latin typeface="Helvetica" panose="020B0604020202020204" pitchFamily="34" charset="0"/>
              </a:endParaRPr>
            </a:p>
          </p:txBody>
        </p:sp>
        <p:sp>
          <p:nvSpPr>
            <p:cNvPr id="17442" name="Rectangle 29"/>
            <p:cNvSpPr>
              <a:spLocks noChangeArrowheads="1"/>
            </p:cNvSpPr>
            <p:nvPr/>
          </p:nvSpPr>
          <p:spPr bwMode="auto">
            <a:xfrm>
              <a:off x="3889" y="2937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urier" charset="0"/>
                </a:rPr>
                <a:t>1001010010110000</a:t>
              </a:r>
              <a:endParaRPr lang="en-US" altLang="en-US" sz="1000">
                <a:latin typeface="Courier" charset="0"/>
              </a:endParaRPr>
            </a:p>
          </p:txBody>
        </p:sp>
        <p:sp>
          <p:nvSpPr>
            <p:cNvPr id="17443" name="Rectangle 30"/>
            <p:cNvSpPr>
              <a:spLocks noChangeArrowheads="1"/>
            </p:cNvSpPr>
            <p:nvPr/>
          </p:nvSpPr>
          <p:spPr bwMode="auto">
            <a:xfrm>
              <a:off x="3889" y="3025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urier" charset="0"/>
                </a:rPr>
                <a:t>0010100101010001</a:t>
              </a:r>
              <a:endParaRPr lang="en-US" altLang="en-US" sz="1000">
                <a:latin typeface="Courier" charset="0"/>
              </a:endParaRPr>
            </a:p>
          </p:txBody>
        </p:sp>
        <p:sp>
          <p:nvSpPr>
            <p:cNvPr id="17444" name="Rectangle 31"/>
            <p:cNvSpPr>
              <a:spLocks noChangeArrowheads="1"/>
            </p:cNvSpPr>
            <p:nvPr/>
          </p:nvSpPr>
          <p:spPr bwMode="auto">
            <a:xfrm>
              <a:off x="3889" y="3121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urier" charset="0"/>
                </a:rPr>
                <a:t>1111011101100110</a:t>
              </a:r>
              <a:endParaRPr lang="en-US" altLang="en-US" sz="1000">
                <a:latin typeface="Courier" charset="0"/>
              </a:endParaRPr>
            </a:p>
          </p:txBody>
        </p:sp>
        <p:sp>
          <p:nvSpPr>
            <p:cNvPr id="17445" name="Rectangle 32"/>
            <p:cNvSpPr>
              <a:spLocks noChangeArrowheads="1"/>
            </p:cNvSpPr>
            <p:nvPr/>
          </p:nvSpPr>
          <p:spPr bwMode="auto">
            <a:xfrm>
              <a:off x="3889" y="3217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urier" charset="0"/>
                </a:rPr>
                <a:t>1001010010110000</a:t>
              </a:r>
              <a:endParaRPr lang="en-US" altLang="en-US" sz="1000">
                <a:latin typeface="Courier" charset="0"/>
              </a:endParaRPr>
            </a:p>
          </p:txBody>
        </p:sp>
        <p:sp>
          <p:nvSpPr>
            <p:cNvPr id="17446" name="Rectangle 33"/>
            <p:cNvSpPr>
              <a:spLocks noChangeArrowheads="1"/>
            </p:cNvSpPr>
            <p:nvPr/>
          </p:nvSpPr>
          <p:spPr bwMode="auto">
            <a:xfrm>
              <a:off x="3889" y="3313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urier" charset="0"/>
                </a:rPr>
                <a:t>1001010010110000</a:t>
              </a:r>
              <a:endParaRPr lang="en-US" altLang="en-US" sz="1000">
                <a:latin typeface="Courier" charset="0"/>
              </a:endParaRPr>
            </a:p>
          </p:txBody>
        </p:sp>
        <p:sp>
          <p:nvSpPr>
            <p:cNvPr id="17447" name="Rectangle 34"/>
            <p:cNvSpPr>
              <a:spLocks noChangeArrowheads="1"/>
            </p:cNvSpPr>
            <p:nvPr/>
          </p:nvSpPr>
          <p:spPr bwMode="auto">
            <a:xfrm>
              <a:off x="3889" y="3409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urier" charset="0"/>
                </a:rPr>
                <a:t>1001010010110000</a:t>
              </a:r>
              <a:endParaRPr lang="en-US" altLang="en-US" sz="1000">
                <a:latin typeface="Courier" charset="0"/>
              </a:endParaRPr>
            </a:p>
          </p:txBody>
        </p:sp>
      </p:grpSp>
      <p:sp>
        <p:nvSpPr>
          <p:cNvPr id="17416" name="Text Box 35"/>
          <p:cNvSpPr txBox="1">
            <a:spLocks noChangeArrowheads="1"/>
          </p:cNvSpPr>
          <p:nvPr/>
        </p:nvSpPr>
        <p:spPr bwMode="auto">
          <a:xfrm>
            <a:off x="3810000" y="3938588"/>
            <a:ext cx="107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Processor</a:t>
            </a:r>
            <a:endParaRPr lang="en-US" altLang="en-US" sz="1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(CPU)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7417" name="AutoShape 36"/>
          <p:cNvSpPr/>
          <p:nvPr/>
        </p:nvSpPr>
        <p:spPr bwMode="auto">
          <a:xfrm>
            <a:off x="3733800" y="3962400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Question/answer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>
              <a:defRPr/>
            </a:pPr>
            <a:r>
              <a:rPr lang="en-US" altLang="en-US"/>
              <a:t>Introduction</a:t>
            </a:r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1752600"/>
            <a:ext cx="8077200" cy="51054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/>
              <a:t>Rapidly changing field:</a:t>
            </a:r>
            <a:endParaRPr lang="en-US" altLang="en-US" dirty="0"/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/>
              <a:t>vacuum tube -&gt; transistor -&gt; IC -&gt; VLSI </a:t>
            </a:r>
            <a:endParaRPr lang="en-US" altLang="en-US" dirty="0"/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/>
              <a:t>doubling every 1.5 years:</a:t>
            </a:r>
            <a:endParaRPr lang="en-US" altLang="en-US" dirty="0"/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/>
              <a:t>memory capacity</a:t>
            </a:r>
            <a:r>
              <a:rPr lang="en-US" altLang="en-US" i="1" dirty="0"/>
              <a:t> </a:t>
            </a:r>
            <a:endParaRPr lang="en-US" altLang="en-US" i="1" dirty="0">
              <a:latin typeface="Times New Roman" panose="02020603050405020304" pitchFamily="18" charset="0"/>
            </a:endParaRP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/>
              <a:t>processor speed (due to advances in technology </a:t>
            </a:r>
            <a:r>
              <a:rPr lang="en-US" altLang="en-US" u="sng" dirty="0"/>
              <a:t>and</a:t>
            </a:r>
            <a:r>
              <a:rPr lang="en-US" altLang="en-US" dirty="0"/>
              <a:t> hardware organization)</a:t>
            </a:r>
            <a:r>
              <a:rPr lang="en-US" altLang="en-US" i="1" dirty="0"/>
              <a:t> </a:t>
            </a:r>
            <a:endParaRPr lang="en-US" altLang="en-US" i="1" dirty="0"/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/>
              <a:t>Things we’ll be learning:</a:t>
            </a:r>
            <a:endParaRPr lang="en-US" altLang="en-US" dirty="0"/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/>
              <a:t>how computers work, what’s a good design and what’s not</a:t>
            </a:r>
            <a:endParaRPr lang="en-US" altLang="en-US" dirty="0"/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/>
              <a:t>how to make them – </a:t>
            </a:r>
            <a:r>
              <a:rPr lang="en-US" altLang="en-US" i="1" dirty="0"/>
              <a:t>yes</a:t>
            </a:r>
            <a:r>
              <a:rPr lang="en-US" altLang="en-US" dirty="0"/>
              <a:t>, </a:t>
            </a:r>
            <a:r>
              <a:rPr lang="en-US" altLang="en-US" i="1" dirty="0"/>
              <a:t>we will actually build working computers</a:t>
            </a:r>
            <a:r>
              <a:rPr lang="en-US" altLang="en-US" dirty="0"/>
              <a:t>!!</a:t>
            </a:r>
            <a:endParaRPr lang="en-US" altLang="en-US" i="1" dirty="0"/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/>
              <a:t>issues affecting modern processors (e.g., caches, pipelines)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5BB3DF-FC8C-4D48-81CC-556EF96F61C4}" type="datetime1">
              <a:rPr lang="en-US"/>
            </a:fld>
            <a:endParaRPr lang="en-US"/>
          </a:p>
        </p:txBody>
      </p:sp>
      <p:sp>
        <p:nvSpPr>
          <p:cNvPr id="15365" name="Footer Placeholder 2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7030A0"/>
                </a:solidFill>
              </a:rPr>
              <a:t>Shammi Akhtar</a:t>
            </a:r>
            <a:endParaRPr lang="en-US" altLang="en-US">
              <a:solidFill>
                <a:srgbClr val="7030A0"/>
              </a:solidFill>
            </a:endParaRPr>
          </a:p>
        </p:txBody>
      </p:sp>
      <p:sp>
        <p:nvSpPr>
          <p:cNvPr id="15366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56A999-BB07-4BF4-94F9-FB10CA01ED56}" type="slidenum">
              <a:rPr lang="en-US" altLang="en-US">
                <a:solidFill>
                  <a:schemeClr val="accent1"/>
                </a:solidFill>
              </a:rPr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Our Primary Focus</a:t>
            </a: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en-US" dirty="0"/>
              <a:t>The processor (CPU)…</a:t>
            </a:r>
            <a:endParaRPr lang="en-US" altLang="en-US" dirty="0"/>
          </a:p>
          <a:p>
            <a:pPr lvl="1">
              <a:defRPr/>
            </a:pPr>
            <a:r>
              <a:rPr lang="en-US" altLang="en-US" dirty="0" err="1"/>
              <a:t>datapath</a:t>
            </a:r>
            <a:r>
              <a:rPr lang="en-US" altLang="en-US" dirty="0"/>
              <a:t> </a:t>
            </a:r>
            <a:endParaRPr lang="en-US" altLang="en-US" dirty="0"/>
          </a:p>
          <a:p>
            <a:pPr lvl="1">
              <a:defRPr/>
            </a:pPr>
            <a:r>
              <a:rPr lang="en-US" altLang="en-US" dirty="0"/>
              <a:t>control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…implemented using millions of transistors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…impossible to understand by looking at individual transistors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we need...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02140F-2D82-443E-A840-E2490E3A51AF}" type="datetime1">
              <a:rPr lang="en-US"/>
            </a:fld>
            <a:endParaRPr lang="en-US"/>
          </a:p>
        </p:txBody>
      </p:sp>
      <p:sp>
        <p:nvSpPr>
          <p:cNvPr id="19461" name="Footer Placeholder 2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7030A0"/>
                </a:solidFill>
              </a:rPr>
              <a:t>Shammi Akhtar</a:t>
            </a:r>
            <a:endParaRPr lang="en-US" altLang="en-US">
              <a:solidFill>
                <a:srgbClr val="7030A0"/>
              </a:solidFill>
            </a:endParaRPr>
          </a:p>
        </p:txBody>
      </p:sp>
      <p:sp>
        <p:nvSpPr>
          <p:cNvPr id="19462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BE69360-8DD9-44A4-AA85-19401303E6D3}" type="slidenum">
              <a:rPr lang="en-US" altLang="en-US">
                <a:solidFill>
                  <a:schemeClr val="accent1"/>
                </a:solidFill>
              </a:rPr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6452</Words>
  <Application>WPS Presentation</Application>
  <PresentationFormat>Widescreen</PresentationFormat>
  <Paragraphs>378</Paragraphs>
  <Slides>28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Arial</vt:lpstr>
      <vt:lpstr>SimSun</vt:lpstr>
      <vt:lpstr>Wingdings</vt:lpstr>
      <vt:lpstr>Tw Cen MT</vt:lpstr>
      <vt:lpstr>Wingdings 3</vt:lpstr>
      <vt:lpstr>Gill Sans MT</vt:lpstr>
      <vt:lpstr>Tahoma</vt:lpstr>
      <vt:lpstr>Helvetica</vt:lpstr>
      <vt:lpstr>Courier</vt:lpstr>
      <vt:lpstr>Times New Roman</vt:lpstr>
      <vt:lpstr>Tw Cen MT Condensed</vt:lpstr>
      <vt:lpstr>Microsoft YaHei</vt:lpstr>
      <vt:lpstr>Arial Unicode MS</vt:lpstr>
      <vt:lpstr>Calibri</vt:lpstr>
      <vt:lpstr>Courier New</vt:lpstr>
      <vt:lpstr>Integral</vt:lpstr>
      <vt:lpstr>WELCOME TO OUR ONLINE CLASS</vt:lpstr>
      <vt:lpstr>COMPUTER  ARCHITECTURE</vt:lpstr>
      <vt:lpstr>What is computer?</vt:lpstr>
      <vt:lpstr>PowerPoint 演示文稿</vt:lpstr>
      <vt:lpstr>What is computer?</vt:lpstr>
      <vt:lpstr>The Five Classic Components of a Computer</vt:lpstr>
      <vt:lpstr>Question/answer</vt:lpstr>
      <vt:lpstr>Introduction</vt:lpstr>
      <vt:lpstr>Our Primary Focus</vt:lpstr>
      <vt:lpstr>What is “Computer Architecture”</vt:lpstr>
      <vt:lpstr>Instruction Set Architecture (subset of Computer Arch.)</vt:lpstr>
      <vt:lpstr>The Instruction Set: a Critical Interface</vt:lpstr>
      <vt:lpstr>Instruction Set Architecture</vt:lpstr>
      <vt:lpstr> What is Computer Architecture? Easy Answer</vt:lpstr>
      <vt:lpstr>What is “Computer Architecture”?</vt:lpstr>
      <vt:lpstr>Organization</vt:lpstr>
      <vt:lpstr>#introduction to computer architecture</vt:lpstr>
      <vt:lpstr>Forces on Computer Architecture</vt:lpstr>
      <vt:lpstr>PowerPoint 演示文稿</vt:lpstr>
      <vt:lpstr>Measurement and Evaluation</vt:lpstr>
      <vt:lpstr>Why do Computer Architecture?</vt:lpstr>
      <vt:lpstr>Course Content</vt:lpstr>
      <vt:lpstr>So what's in it for me?</vt:lpstr>
      <vt:lpstr>   What you should know from prereqs?</vt:lpstr>
      <vt:lpstr>Levels of Representation </vt:lpstr>
      <vt:lpstr>Levels of Organization</vt:lpstr>
      <vt:lpstr>Execution Cycle</vt:lpstr>
      <vt:lpstr>End of today's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 ARCHITECTURE</dc:title>
  <dc:creator>Akhter Hasan</dc:creator>
  <cp:lastModifiedBy>Notebook</cp:lastModifiedBy>
  <cp:revision>19</cp:revision>
  <dcterms:created xsi:type="dcterms:W3CDTF">2020-06-02T17:57:00Z</dcterms:created>
  <dcterms:modified xsi:type="dcterms:W3CDTF">2020-07-03T12:23:22Z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