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1" r:id="rId11"/>
    <p:sldId id="263" r:id="rId12"/>
    <p:sldId id="264" r:id="rId13"/>
    <p:sldId id="265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35EF-890F-4DEF-A793-48F6B9B759D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860B-2207-48D9-BDF2-64F7DB5E4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74A680E-B8B2-4007-AE53-861DA9030D40}" type="slidenum">
              <a:rPr lang="en-US" altLang="en-US" sz="1200">
                <a:solidFill>
                  <a:prstClr val="black"/>
                </a:solidFill>
              </a:rPr>
              <a:pPr/>
              <a:t>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BAA9AE-7675-4D4C-BF33-BB7BB5F09E1E}" type="slidenum">
              <a:rPr lang="en-US" altLang="en-US" sz="1200">
                <a:solidFill>
                  <a:prstClr val="black"/>
                </a:solidFill>
              </a:rPr>
              <a:pPr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ABC61AC-0AE2-4BE6-8C0C-55DAAF9F7275}" type="slidenum">
              <a:rPr lang="en-US" altLang="en-US" sz="1200">
                <a:solidFill>
                  <a:prstClr val="black"/>
                </a:solidFill>
              </a:rPr>
              <a:pPr/>
              <a:t>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840FB6-629B-42B1-8502-A98C81180678}" type="slidenum">
              <a:rPr lang="en-US" altLang="en-US" sz="1200">
                <a:solidFill>
                  <a:prstClr val="black"/>
                </a:solidFill>
              </a:rPr>
              <a:pPr/>
              <a:t>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48D9662-9844-407D-AE98-0029EE673DE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EFC8F08-4C4B-4823-96AC-4F9E611E0947}" type="slidenum">
              <a:rPr lang="en-US" altLang="en-US" sz="1200">
                <a:solidFill>
                  <a:prstClr val="black"/>
                </a:solidFill>
              </a:rPr>
              <a:pPr/>
              <a:t>10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9891-32FF-4CDE-A87D-6DA34E283A73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BA0D-740B-4B43-9BDB-C3AB54D80212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B1F-0727-4ECA-8C14-0626F0F8A30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95B-D22D-4E0E-B873-491616C63F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8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1D8-FBC9-4A3A-8EB8-4D659578273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3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0E6-6AED-45D5-928D-156CA7C480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6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87F-228A-46B1-8451-7B6DD51ECD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0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57DD1-F038-48D8-A2D0-6F8CB1CB7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9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A4BB-5B2F-41B3-A796-4C0660A367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AFED-5D16-45E2-BAF3-5FFE5EB72C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2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8C2-A988-489E-9C0E-450279782D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9860-E0DA-4D53-9463-23AB87B33F5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2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F8FC-145D-4C82-81E7-8DA47D8CF1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6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BAD3-0A21-408A-9E1B-73ABA764C8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29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3234-7872-4D94-B694-85E797A4C46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90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95B-D22D-4E0E-B873-491616C63F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1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1D8-FBC9-4A3A-8EB8-4D659578273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2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0E6-6AED-45D5-928D-156CA7C480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20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87F-228A-46B1-8451-7B6DD51ECD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57DD1-F038-48D8-A2D0-6F8CB1CB7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73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A4BB-5B2F-41B3-A796-4C0660A367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10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AFED-5D16-45E2-BAF3-5FFE5EB72C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3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BFD-F743-4CD0-94E9-3A342735204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9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8C2-A988-489E-9C0E-450279782D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64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F8FC-145D-4C82-81E7-8DA47D8CF1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23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BAD3-0A21-408A-9E1B-73ABA764C8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666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3234-7872-4D94-B694-85E797A4C46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82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95B-D22D-4E0E-B873-491616C63F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0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1D8-FBC9-4A3A-8EB8-4D659578273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2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0E6-6AED-45D5-928D-156CA7C480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06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87F-228A-46B1-8451-7B6DD51ECD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46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57DD1-F038-48D8-A2D0-6F8CB1CB7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0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A4BB-5B2F-41B3-A796-4C0660A367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7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B878-7824-4BB9-90CA-7D3178CD903C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09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AFED-5D16-45E2-BAF3-5FFE5EB72C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8C2-A988-489E-9C0E-450279782D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839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F8FC-145D-4C82-81E7-8DA47D8CF1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967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BAD3-0A21-408A-9E1B-73ABA764C8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26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3234-7872-4D94-B694-85E797A4C46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485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95B-D22D-4E0E-B873-491616C63F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03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1D8-FBC9-4A3A-8EB8-4D659578273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13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0E6-6AED-45D5-928D-156CA7C480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909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87F-228A-46B1-8451-7B6DD51ECD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57DD1-F038-48D8-A2D0-6F8CB1CB7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A9C0-004F-4B6B-8DA3-40FBFF78ADD1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23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A4BB-5B2F-41B3-A796-4C0660A367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088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AFED-5D16-45E2-BAF3-5FFE5EB72C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34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8C2-A988-489E-9C0E-450279782D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002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F8FC-145D-4C82-81E7-8DA47D8CF1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32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BAD3-0A21-408A-9E1B-73ABA764C8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118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3234-7872-4D94-B694-85E797A4C46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212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95B-D22D-4E0E-B873-491616C63F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433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1D8-FBC9-4A3A-8EB8-4D659578273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534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0E6-6AED-45D5-928D-156CA7C480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951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87F-228A-46B1-8451-7B6DD51ECD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734-89D1-4713-9B11-B20817074FE6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00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57DD1-F038-48D8-A2D0-6F8CB1CB7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83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A4BB-5B2F-41B3-A796-4C0660A367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03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AFED-5D16-45E2-BAF3-5FFE5EB72C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48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8C2-A988-489E-9C0E-450279782D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308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F8FC-145D-4C82-81E7-8DA47D8CF1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123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BAD3-0A21-408A-9E1B-73ABA764C8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269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3234-7872-4D94-B694-85E797A4C46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BC84-7106-41D5-A623-D2D9CDC57465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600-9525-4D84-ACA2-01E29ED07E0C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3194-4D94-461F-A7C4-2948B2A6EC1F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317 Fall 2019 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AE8F-F6CB-437C-AF03-3C2112011BE4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317 Fall 2019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E144-E76E-4AD2-AC99-ED2945A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A715E-A31D-4B41-B2E1-3212DE0DCE4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A715E-A31D-4B41-B2E1-3212DE0DCE4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A715E-A31D-4B41-B2E1-3212DE0DCE4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A715E-A31D-4B41-B2E1-3212DE0DCE4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A715E-A31D-4B41-B2E1-3212DE0DCE4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Where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21FA-A651-4AE4-846E-59639917E37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CSE 317 Spring 2020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7C13B35-DCC6-4AF5-A4F2-FBC850065F0E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/>
              <a:t>10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37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00"/>
                </a:solidFill>
              </a:rPr>
              <a:t>Computer Components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037388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Input/output devices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Secondary storage: non-volatile, slower, cheaper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Primary storage: volatile, faster, costlier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CPU/processor (datapath and control)</a:t>
            </a:r>
          </a:p>
        </p:txBody>
      </p:sp>
    </p:spTree>
    <p:extLst>
      <p:ext uri="{BB962C8B-B14F-4D97-AF65-F5344CB8AC3E}">
        <p14:creationId xmlns:p14="http://schemas.microsoft.com/office/powerpoint/2010/main" val="40751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0AFED-5D16-45E2-BAF3-5FFE5EB72CD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533400"/>
            <a:ext cx="341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kern="10" cap="none" spc="0" normalizeH="0" baseline="0" noProof="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Performance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1600200"/>
            <a:ext cx="81915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Purchasing perspective </a:t>
            </a:r>
          </a:p>
          <a:p>
            <a:pPr marL="685800" lvl="1" indent="-1905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Given a collection of machines, which has the 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Best performance ?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Least cost ?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Best performance / cost ?</a:t>
            </a:r>
          </a:p>
          <a:p>
            <a:pPr marL="203200" indent="-203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Design perspective</a:t>
            </a:r>
          </a:p>
          <a:p>
            <a:pPr marL="685800" lvl="1" indent="-1905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Faced with design options, which has the 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Best performance improvement ?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Least cost ?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Best performance / cost ?</a:t>
            </a:r>
          </a:p>
          <a:p>
            <a:pPr marL="203200" indent="-203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Both require</a:t>
            </a:r>
          </a:p>
          <a:p>
            <a:pPr marL="685800" lvl="1" indent="-1905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basis for comparison</a:t>
            </a:r>
          </a:p>
          <a:p>
            <a:pPr marL="685800" lvl="1" indent="-1905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metric for evaluation</a:t>
            </a:r>
          </a:p>
          <a:p>
            <a:pPr marL="203200" indent="-203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Our goal: understand cost &amp; performance implications of architectural 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	choices</a:t>
            </a:r>
          </a:p>
        </p:txBody>
      </p:sp>
    </p:spTree>
    <p:extLst>
      <p:ext uri="{BB962C8B-B14F-4D97-AF65-F5344CB8AC3E}">
        <p14:creationId xmlns:p14="http://schemas.microsoft.com/office/powerpoint/2010/main" val="407411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1946 all computers have had 5 components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9860-E0DA-4D53-9463-23AB87B33F5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6053"/>
            <a:ext cx="2895600" cy="365125"/>
          </a:xfrm>
        </p:spPr>
        <p:txBody>
          <a:bodyPr/>
          <a:lstStyle/>
          <a:p>
            <a:r>
              <a:rPr lang="en-US" b="1" dirty="0"/>
              <a:t>CSE 317 Spring 2020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47900" y="3255963"/>
            <a:ext cx="1490663" cy="1098550"/>
            <a:chOff x="1387" y="1496"/>
            <a:chExt cx="693" cy="4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87" y="1496"/>
              <a:ext cx="693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5" y="1639"/>
              <a:ext cx="48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mic Sans MS" pitchFamily="66" charset="0"/>
                </a:rPr>
                <a:t>Control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247900" y="4619625"/>
            <a:ext cx="1490663" cy="1096963"/>
            <a:chOff x="1387" y="2072"/>
            <a:chExt cx="693" cy="464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387" y="2072"/>
              <a:ext cx="693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43" y="2189"/>
              <a:ext cx="59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Datapath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129088" y="2689225"/>
            <a:ext cx="1219200" cy="3254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91000" y="3962400"/>
            <a:ext cx="11287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70100" y="2689225"/>
            <a:ext cx="1846263" cy="3254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335213" y="2695575"/>
            <a:ext cx="1339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Processor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562600" y="2689225"/>
            <a:ext cx="1219200" cy="1323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746750" y="3114675"/>
            <a:ext cx="839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562600" y="4619625"/>
            <a:ext cx="1219200" cy="1323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656263" y="5045075"/>
            <a:ext cx="1022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703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Computer Architecture</a:t>
            </a:r>
            <a:br>
              <a:rPr lang="en-US" dirty="0">
                <a:solidFill>
                  <a:schemeClr val="tx2"/>
                </a:solidFill>
                <a:latin typeface="Tahoma" pitchFamily="34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9860-E0DA-4D53-9463-23AB87B33F5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317 spring 2020SHA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858764" cy="35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52600" y="5105400"/>
            <a:ext cx="5715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Coordination of many levels of abstraction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Under a rapidly changing set of forces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Design, Measurement, and  Evaluation</a:t>
            </a:r>
          </a:p>
        </p:txBody>
      </p:sp>
    </p:spTree>
    <p:extLst>
      <p:ext uri="{BB962C8B-B14F-4D97-AF65-F5344CB8AC3E}">
        <p14:creationId xmlns:p14="http://schemas.microsoft.com/office/powerpoint/2010/main" val="74350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9860-E0DA-4D53-9463-23AB87B33F5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CSE 317 Spring 2020 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E144-E76E-4AD2-AC99-ED2945AFF8BD}" type="slidenum">
              <a:rPr lang="en-US" smtClean="0"/>
              <a:t>4</a:t>
            </a:fld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716338" y="3606800"/>
            <a:ext cx="1393825" cy="6921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 eaLnBrk="0" hangingPunct="0">
              <a:lnSpc>
                <a:spcPct val="106000"/>
              </a:lnSpc>
            </a:pPr>
            <a:r>
              <a:rPr lang="en-US" sz="1800">
                <a:latin typeface="Tahoma" pitchFamily="34" charset="0"/>
              </a:rPr>
              <a:t>Computer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800">
                <a:latin typeface="Tahoma" pitchFamily="34" charset="0"/>
              </a:rPr>
              <a:t>Architecture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28813" y="2209800"/>
            <a:ext cx="19256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sz="2800">
                <a:solidFill>
                  <a:schemeClr val="accent2"/>
                </a:solidFill>
                <a:latin typeface="Tahoma" pitchFamily="34" charset="0"/>
              </a:rPr>
              <a:t>Technology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89513" y="2339975"/>
            <a:ext cx="14795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sz="1800">
                <a:latin typeface="Tahoma" pitchFamily="34" charset="0"/>
              </a:rPr>
              <a:t>Programming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89513" y="2606675"/>
            <a:ext cx="1212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sz="1800">
                <a:latin typeface="Tahoma" pitchFamily="34" charset="0"/>
              </a:rPr>
              <a:t>Languages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4813" y="4918075"/>
            <a:ext cx="1123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sz="1800">
                <a:latin typeface="Tahoma" pitchFamily="34" charset="0"/>
              </a:rPr>
              <a:t>Operating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674813" y="5197475"/>
            <a:ext cx="9604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sz="1800">
                <a:latin typeface="Tahoma" pitchFamily="34" charset="0"/>
              </a:rPr>
              <a:t>Systems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992813" y="5438775"/>
            <a:ext cx="106838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7000"/>
              </a:lnSpc>
            </a:pPr>
            <a:r>
              <a:rPr lang="en-US" i="1">
                <a:solidFill>
                  <a:schemeClr val="accent1"/>
                </a:solidFill>
                <a:latin typeface="Tahoma" pitchFamily="34" charset="0"/>
              </a:rPr>
              <a:t>History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62013" y="3184525"/>
            <a:ext cx="1730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i="1">
                <a:solidFill>
                  <a:schemeClr val="accent1"/>
                </a:solidFill>
                <a:latin typeface="Tahoma" pitchFamily="34" charset="0"/>
              </a:rPr>
              <a:t>Applications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03513" y="3597275"/>
            <a:ext cx="863600" cy="165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2919413" y="4244975"/>
            <a:ext cx="62230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36913" y="2670175"/>
            <a:ext cx="533400" cy="876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4989513" y="2962275"/>
            <a:ext cx="78740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4938713" y="4333875"/>
            <a:ext cx="977900" cy="101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891213" y="3592513"/>
            <a:ext cx="186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chemeClr val="hlink"/>
                </a:solidFill>
                <a:latin typeface="Tahoma" pitchFamily="34" charset="0"/>
              </a:rPr>
              <a:t>Cleverness</a:t>
            </a:r>
            <a:endParaRPr lang="en-US" sz="2000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5281613" y="3876675"/>
            <a:ext cx="609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F52F02-8A89-4F12-B7A1-585387EC8AF6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30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00"/>
                </a:solidFill>
              </a:rPr>
              <a:t>Why Computer Organization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128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Embarrassing if you are a BS in CS/CE and can’t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400">
                <a:solidFill>
                  <a:srgbClr val="000000"/>
                </a:solidFill>
              </a:rPr>
              <a:t>  make sense of the following terms: DRAM, pipelining,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400">
                <a:solidFill>
                  <a:srgbClr val="000000"/>
                </a:solidFill>
              </a:rPr>
              <a:t>  cache hierarchies, I/O, virtual memory,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Embarrassing if you are a BS in CS/CE and can’t decide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400">
                <a:solidFill>
                  <a:srgbClr val="000000"/>
                </a:solidFill>
              </a:rPr>
              <a:t>  which processor to buy: 3 GHz Xeon or 2.5 GHz Athlon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400">
                <a:solidFill>
                  <a:srgbClr val="000000"/>
                </a:solidFill>
              </a:rPr>
              <a:t>  (helps us reason about performance/power),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Obvious first step for chip designers, compiler/OS writers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Will knowledge of the hardware help you write better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400">
                <a:solidFill>
                  <a:srgbClr val="000000"/>
                </a:solidFill>
              </a:rPr>
              <a:t>  and more secure programs?</a:t>
            </a:r>
          </a:p>
        </p:txBody>
      </p:sp>
    </p:spTree>
    <p:extLst>
      <p:ext uri="{BB962C8B-B14F-4D97-AF65-F5344CB8AC3E}">
        <p14:creationId xmlns:p14="http://schemas.microsoft.com/office/powerpoint/2010/main" val="4769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3370F73-7711-4D87-8479-3737884DD34F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79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00"/>
                </a:solidFill>
              </a:rPr>
              <a:t>Important Trends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68388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43121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Historical contributions to performance: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Better processes (faster devices) ~20%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Better circuits/pipelines ~15%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Better organization/architecture ~15%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In the future, bullet-2 will help little and bullet-1 will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eventually disappear!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                 </a:t>
            </a:r>
            <a:r>
              <a:rPr lang="en-US" altLang="en-US" sz="2000" dirty="0">
                <a:solidFill>
                  <a:srgbClr val="000000"/>
                </a:solidFill>
                <a:latin typeface="Arial" pitchFamily="34" charset="0"/>
              </a:rPr>
              <a:t>Pentium   P-Pro    P-II     P-III      P-4       Itanium  Montecito</a:t>
            </a: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itchFamily="34" charset="0"/>
              </a:rPr>
              <a:t>Year                 1993        95        97       99      2000        2002     2005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itchFamily="34" charset="0"/>
              </a:rPr>
              <a:t>Transistors        3.1M      5.5M   7.5M   9.5M    42M        300M    1720M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itchFamily="34" charset="0"/>
              </a:rPr>
              <a:t>Clock Speed     60M      200M  300M   500M   1500M    800M    1800M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6477000" y="5105400"/>
            <a:ext cx="0" cy="914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572000" y="5943600"/>
            <a:ext cx="365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CC"/>
                </a:solidFill>
              </a:rPr>
              <a:t>At this point, adding transistors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CC"/>
                </a:solidFill>
              </a:rPr>
              <a:t>   to a core yields little benefit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57200" y="5943600"/>
            <a:ext cx="264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C0000"/>
                </a:solidFill>
              </a:rPr>
              <a:t>Moore’s Law in action</a:t>
            </a:r>
          </a:p>
        </p:txBody>
      </p:sp>
    </p:spTree>
    <p:extLst>
      <p:ext uri="{BB962C8B-B14F-4D97-AF65-F5344CB8AC3E}">
        <p14:creationId xmlns:p14="http://schemas.microsoft.com/office/powerpoint/2010/main" val="40396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4C53195-A94A-4B98-BECF-64748F031968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58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00"/>
                </a:solidFill>
              </a:rPr>
              <a:t>What Does This Mean to a Programmer?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366713" y="1524000"/>
            <a:ext cx="8215312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Today, one can expect only a 20% annual improvement;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 the improvement is even lower if the program is not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 multi-threaded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endParaRPr lang="en-US" alt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A program needs many threads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The threads need efficient synchronization and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   communication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Data placement in the memory hierarchy is important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Accelerators should be used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2093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36EF5FD-7D71-4888-8393-C7707676D765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02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00"/>
                </a:solidFill>
              </a:rPr>
              <a:t>Challenges for Hardware Designers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62000" y="1512888"/>
            <a:ext cx="7483475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  Find efficient ways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improve single-thread performance and energy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improve data sharing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boost programmer productivity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manage the memory system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build accelerators for important kernels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en-US" sz="24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00"/>
                </a:solidFill>
              </a:rPr>
              <a:t> provide security</a:t>
            </a:r>
          </a:p>
        </p:txBody>
      </p:sp>
    </p:spTree>
    <p:extLst>
      <p:ext uri="{BB962C8B-B14F-4D97-AF65-F5344CB8AC3E}">
        <p14:creationId xmlns:p14="http://schemas.microsoft.com/office/powerpoint/2010/main" val="131054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FB9AB04-50E1-43B9-AEF8-8D0EAB5D44E0}" type="slidenum">
              <a:rPr lang="en-US" altLang="en-US" sz="1400" smtClean="0">
                <a:latin typeface="Times New Roman" pitchFamily="18" charset="0"/>
              </a:rPr>
              <a:pPr/>
              <a:t>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13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The HW/SW Interface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486400" y="22098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990600" y="2667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066800" y="518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572000" y="2819400"/>
            <a:ext cx="2368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$15, 0($2)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$16, $15, $14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$17, $15, $13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$18, 0($12)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$19, 0($17)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$20, $18, $19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sw    $20, 0($16)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63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a[i] = b[i] + c;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676400" y="56388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Hardware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143000" y="3429000"/>
            <a:ext cx="218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US" altLang="en-US" sz="2000"/>
              <a:t>Systems software</a:t>
            </a:r>
          </a:p>
          <a:p>
            <a:pPr algn="ctr" eaLnBrk="1" hangingPunct="1">
              <a:buClr>
                <a:srgbClr val="CC0000"/>
              </a:buClr>
            </a:pPr>
            <a:r>
              <a:rPr lang="en-US" altLang="en-US" sz="2000"/>
              <a:t>(OS, compiler)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990600" y="1752600"/>
            <a:ext cx="245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Application software</a:t>
            </a: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5486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5562600" y="5105400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Assembler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4572000" y="5715000"/>
            <a:ext cx="2303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000000101100000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110100000100010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125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591</Words>
  <Application>Microsoft Office PowerPoint</Application>
  <PresentationFormat>On-screen Show (4:3)</PresentationFormat>
  <Paragraphs>150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Default Design</vt:lpstr>
      <vt:lpstr>1_Default Design</vt:lpstr>
      <vt:lpstr>2_Default Design</vt:lpstr>
      <vt:lpstr>3_Default Design</vt:lpstr>
      <vt:lpstr>4_Default Design</vt:lpstr>
      <vt:lpstr>About Computer Architecture</vt:lpstr>
      <vt:lpstr>What?</vt:lpstr>
      <vt:lpstr>Computer Architecture </vt:lpstr>
      <vt:lpstr>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Shammi</dc:creator>
  <cp:lastModifiedBy>Akhter Hasan</cp:lastModifiedBy>
  <cp:revision>7</cp:revision>
  <dcterms:created xsi:type="dcterms:W3CDTF">2019-09-22T09:56:46Z</dcterms:created>
  <dcterms:modified xsi:type="dcterms:W3CDTF">2020-06-27T16:12:58Z</dcterms:modified>
</cp:coreProperties>
</file>