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1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</p:sldIdLst>
  <p:sldSz cx="16256000" cy="9144000"/>
  <p:notesSz cx="16256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742EB-A649-4931-B418-429D603DFB96}" v="118" dt="2024-01-01T16:56:41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5033" autoAdjust="0"/>
  </p:normalViewPr>
  <p:slideViewPr>
    <p:cSldViewPr snapToGrid="0">
      <p:cViewPr varScale="1">
        <p:scale>
          <a:sx n="54" d="100"/>
          <a:sy n="54" d="100"/>
        </p:scale>
        <p:origin x="546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A30742EB-A649-4931-B418-429D603DFB96}"/>
    <pc:docChg chg="modSld">
      <pc:chgData name="Suraj Arya" userId="116808dbeaa341df" providerId="LiveId" clId="{A30742EB-A649-4931-B418-429D603DFB96}" dt="2024-01-01T16:56:41.372" v="117"/>
      <pc:docMkLst>
        <pc:docMk/>
      </pc:docMkLst>
      <pc:sldChg chg="modSp modTransition">
        <pc:chgData name="Suraj Arya" userId="116808dbeaa341df" providerId="LiveId" clId="{A30742EB-A649-4931-B418-429D603DFB96}" dt="2024-01-01T16:53:07.389" v="42"/>
        <pc:sldMkLst>
          <pc:docMk/>
          <pc:sldMk cId="0" sldId="256"/>
        </pc:sldMkLst>
        <pc:picChg chg="mod">
          <ac:chgData name="Suraj Arya" userId="116808dbeaa341df" providerId="LiveId" clId="{A30742EB-A649-4931-B418-429D603DFB96}" dt="2024-01-01T16:42:59.316" v="0" actId="14826"/>
          <ac:picMkLst>
            <pc:docMk/>
            <pc:sldMk cId="0" sldId="256"/>
            <ac:picMk id="1026" creationId="{D89E39CA-4989-CF31-D5DA-44D5677BFE47}"/>
          </ac:picMkLst>
        </pc:picChg>
      </pc:sldChg>
      <pc:sldChg chg="modTransition">
        <pc:chgData name="Suraj Arya" userId="116808dbeaa341df" providerId="LiveId" clId="{A30742EB-A649-4931-B418-429D603DFB96}" dt="2024-01-01T16:54:10.891" v="61"/>
        <pc:sldMkLst>
          <pc:docMk/>
          <pc:sldMk cId="0" sldId="257"/>
        </pc:sldMkLst>
      </pc:sldChg>
      <pc:sldChg chg="modTransition">
        <pc:chgData name="Suraj Arya" userId="116808dbeaa341df" providerId="LiveId" clId="{A30742EB-A649-4931-B418-429D603DFB96}" dt="2024-01-01T16:54:27.555" v="67"/>
        <pc:sldMkLst>
          <pc:docMk/>
          <pc:sldMk cId="0" sldId="259"/>
        </pc:sldMkLst>
      </pc:sldChg>
      <pc:sldChg chg="modTransition">
        <pc:chgData name="Suraj Arya" userId="116808dbeaa341df" providerId="LiveId" clId="{A30742EB-A649-4931-B418-429D603DFB96}" dt="2024-01-01T16:54:35.372" v="68"/>
        <pc:sldMkLst>
          <pc:docMk/>
          <pc:sldMk cId="0" sldId="260"/>
        </pc:sldMkLst>
      </pc:sldChg>
      <pc:sldChg chg="modTransition">
        <pc:chgData name="Suraj Arya" userId="116808dbeaa341df" providerId="LiveId" clId="{A30742EB-A649-4931-B418-429D603DFB96}" dt="2024-01-01T16:54:46.046" v="71"/>
        <pc:sldMkLst>
          <pc:docMk/>
          <pc:sldMk cId="0" sldId="261"/>
        </pc:sldMkLst>
      </pc:sldChg>
      <pc:sldChg chg="modTransition">
        <pc:chgData name="Suraj Arya" userId="116808dbeaa341df" providerId="LiveId" clId="{A30742EB-A649-4931-B418-429D603DFB96}" dt="2024-01-01T16:55:00.780" v="78"/>
        <pc:sldMkLst>
          <pc:docMk/>
          <pc:sldMk cId="0" sldId="262"/>
        </pc:sldMkLst>
      </pc:sldChg>
      <pc:sldChg chg="modTransition">
        <pc:chgData name="Suraj Arya" userId="116808dbeaa341df" providerId="LiveId" clId="{A30742EB-A649-4931-B418-429D603DFB96}" dt="2024-01-01T16:55:16.389" v="86"/>
        <pc:sldMkLst>
          <pc:docMk/>
          <pc:sldMk cId="0" sldId="263"/>
        </pc:sldMkLst>
      </pc:sldChg>
      <pc:sldChg chg="modTransition">
        <pc:chgData name="Suraj Arya" userId="116808dbeaa341df" providerId="LiveId" clId="{A30742EB-A649-4931-B418-429D603DFB96}" dt="2024-01-01T16:55:35.284" v="97"/>
        <pc:sldMkLst>
          <pc:docMk/>
          <pc:sldMk cId="0" sldId="264"/>
        </pc:sldMkLst>
      </pc:sldChg>
      <pc:sldChg chg="modTransition">
        <pc:chgData name="Suraj Arya" userId="116808dbeaa341df" providerId="LiveId" clId="{A30742EB-A649-4931-B418-429D603DFB96}" dt="2024-01-01T16:48:51.337" v="23"/>
        <pc:sldMkLst>
          <pc:docMk/>
          <pc:sldMk cId="0" sldId="265"/>
        </pc:sldMkLst>
      </pc:sldChg>
      <pc:sldChg chg="modTransition">
        <pc:chgData name="Suraj Arya" userId="116808dbeaa341df" providerId="LiveId" clId="{A30742EB-A649-4931-B418-429D603DFB96}" dt="2024-01-01T16:55:55.579" v="101"/>
        <pc:sldMkLst>
          <pc:docMk/>
          <pc:sldMk cId="0" sldId="266"/>
        </pc:sldMkLst>
      </pc:sldChg>
      <pc:sldChg chg="modTransition">
        <pc:chgData name="Suraj Arya" userId="116808dbeaa341df" providerId="LiveId" clId="{A30742EB-A649-4931-B418-429D603DFB96}" dt="2024-01-01T16:56:09.184" v="102"/>
        <pc:sldMkLst>
          <pc:docMk/>
          <pc:sldMk cId="0" sldId="269"/>
        </pc:sldMkLst>
      </pc:sldChg>
      <pc:sldChg chg="modTransition">
        <pc:chgData name="Suraj Arya" userId="116808dbeaa341df" providerId="LiveId" clId="{A30742EB-A649-4931-B418-429D603DFB96}" dt="2024-01-01T16:56:41.372" v="117"/>
        <pc:sldMkLst>
          <pc:docMk/>
          <pc:sldMk cId="0" sldId="270"/>
        </pc:sldMkLst>
      </pc:sldChg>
      <pc:sldChg chg="modTransition">
        <pc:chgData name="Suraj Arya" userId="116808dbeaa341df" providerId="LiveId" clId="{A30742EB-A649-4931-B418-429D603DFB96}" dt="2024-01-01T16:48:32.173" v="20"/>
        <pc:sldMkLst>
          <pc:docMk/>
          <pc:sldMk cId="0" sldId="271"/>
        </pc:sldMkLst>
      </pc:sldChg>
      <pc:sldChg chg="modTransition">
        <pc:chgData name="Suraj Arya" userId="116808dbeaa341df" providerId="LiveId" clId="{A30742EB-A649-4931-B418-429D603DFB96}" dt="2024-01-01T16:54:22.668" v="65"/>
        <pc:sldMkLst>
          <pc:docMk/>
          <pc:sldMk cId="54945975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423" y="3206046"/>
            <a:ext cx="10355915" cy="2195069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423" y="5401111"/>
            <a:ext cx="10355915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812800"/>
            <a:ext cx="11462224" cy="4538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1519" y="4842933"/>
            <a:ext cx="9632699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33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2575984"/>
            <a:ext cx="11462224" cy="3460613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98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2800"/>
            <a:ext cx="11450937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6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3565" y="812799"/>
            <a:ext cx="1739657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114" y="812800"/>
            <a:ext cx="9413533" cy="70019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3601157"/>
            <a:ext cx="11462224" cy="2435441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3" y="2880785"/>
            <a:ext cx="5578713" cy="5174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627" y="2880786"/>
            <a:ext cx="5578712" cy="5174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94" y="2881311"/>
            <a:ext cx="558083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994" y="3649661"/>
            <a:ext cx="5580831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4511" y="2881311"/>
            <a:ext cx="558082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4513" y="3649661"/>
            <a:ext cx="5580823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998139"/>
            <a:ext cx="5139371" cy="1704621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282" y="686566"/>
            <a:ext cx="6018055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2" y="3702759"/>
            <a:ext cx="5139371" cy="3445932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402" indent="0">
              <a:buNone/>
              <a:defRPr sz="1867"/>
            </a:lvl2pPr>
            <a:lvl3pPr marL="1218804" indent="0">
              <a:buNone/>
              <a:defRPr sz="1600"/>
            </a:lvl3pPr>
            <a:lvl4pPr marL="1828206" indent="0">
              <a:buNone/>
              <a:defRPr sz="1333"/>
            </a:lvl4pPr>
            <a:lvl5pPr marL="2437607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6400800"/>
            <a:ext cx="1146222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112" y="812800"/>
            <a:ext cx="11462224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3" y="7156451"/>
            <a:ext cx="11462223" cy="8986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2" y="2880786"/>
            <a:ext cx="11462224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6845" y="8055150"/>
            <a:ext cx="12159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112" y="8055150"/>
            <a:ext cx="83968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218" y="8055150"/>
            <a:ext cx="9111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3" y="607856"/>
            <a:ext cx="912774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Lucida Handwriting" panose="03010101010101010101" pitchFamily="66" charset="0"/>
                <a:cs typeface="Times New Roman" panose="02020603050405020304" pitchFamily="18" charset="0"/>
              </a:rPr>
              <a:t>PRESENTATION 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890" y="1980038"/>
            <a:ext cx="921009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00" dirty="0">
                <a:solidFill>
                  <a:srgbClr val="00206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HOSPITAL TRAINING -1st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00" dirty="0">
                <a:solidFill>
                  <a:srgbClr val="00206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(BP-509P)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73067" y="5647500"/>
            <a:ext cx="5174054" cy="188506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Co-ordinated By-</a:t>
            </a:r>
            <a:endParaRPr lang="en-US" sz="36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Mr. Shubham </a:t>
            </a:r>
            <a:r>
              <a:rPr lang="en-US" sz="36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Y</a:t>
            </a:r>
            <a:r>
              <a:rPr lang="en-US" sz="3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adav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BNCP, Lucknow</a:t>
            </a:r>
            <a:endParaRPr lang="en-US" sz="36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908" y="5651988"/>
            <a:ext cx="6085461" cy="187429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Sarfraj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Ansari 3</a:t>
            </a:r>
            <a:r>
              <a:rPr lang="en-US" sz="36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no. 2109190500051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0" y="8177828"/>
            <a:ext cx="129714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 i="1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B. N. co</a:t>
            </a:r>
            <a:r>
              <a:rPr lang="en-US" sz="4400" b="1" i="1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</a:t>
            </a:r>
            <a:r>
              <a:rPr sz="4400" b="1" i="1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lege of pharmacy, lucknow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629B2-F895-13A8-C207-0935DC98CC2A}"/>
              </a:ext>
            </a:extLst>
          </p:cNvPr>
          <p:cNvSpPr txBox="1"/>
          <p:nvPr/>
        </p:nvSpPr>
        <p:spPr>
          <a:xfrm>
            <a:off x="4024434" y="4074035"/>
            <a:ext cx="8135470" cy="88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kern="100" dirty="0">
                <a:ln w="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SESSION 2023-24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9E39CA-4989-CF31-D5DA-44D5677B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53880" y="1799943"/>
            <a:ext cx="3354253" cy="33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5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35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5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8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49" y="1993899"/>
            <a:ext cx="11458575" cy="66544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17500" marR="5080" indent="-304800">
              <a:lnSpc>
                <a:spcPct val="90800"/>
              </a:lnSpc>
              <a:spcBef>
                <a:spcPts val="505"/>
              </a:spcBef>
              <a:buChar char="•"/>
              <a:tabLst>
                <a:tab pos="317500" algn="l"/>
              </a:tabLst>
            </a:pPr>
            <a:r>
              <a:rPr sz="3700" spc="7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Hospital </a:t>
            </a:r>
            <a:r>
              <a:rPr sz="3700" spc="13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waste </a:t>
            </a:r>
            <a:r>
              <a:rPr sz="3700" spc="13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management, also </a:t>
            </a:r>
            <a:r>
              <a:rPr sz="3700" spc="2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called </a:t>
            </a:r>
            <a:r>
              <a:rPr sz="3700" spc="8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medical </a:t>
            </a:r>
            <a:r>
              <a:rPr sz="3700" spc="15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waste </a:t>
            </a:r>
            <a:r>
              <a:rPr sz="3700" spc="16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3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management, </a:t>
            </a:r>
            <a:r>
              <a:rPr sz="3700" spc="1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is </a:t>
            </a:r>
            <a:r>
              <a:rPr sz="3700" spc="22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 </a:t>
            </a:r>
            <a:r>
              <a:rPr sz="3700" spc="16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system </a:t>
            </a:r>
            <a:r>
              <a:rPr sz="3700" spc="-8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that </a:t>
            </a:r>
            <a:r>
              <a:rPr sz="3700" spc="13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handles </a:t>
            </a:r>
            <a:r>
              <a:rPr sz="3700" spc="-1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sz="3700" spc="8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segregation, </a:t>
            </a:r>
            <a:r>
              <a:rPr sz="3700" spc="9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4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containment,</a:t>
            </a:r>
            <a:r>
              <a:rPr sz="3700" spc="-19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8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and</a:t>
            </a:r>
            <a:r>
              <a:rPr sz="3700" spc="-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3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disposal</a:t>
            </a:r>
            <a:r>
              <a:rPr sz="3700" spc="-23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8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of</a:t>
            </a:r>
            <a:r>
              <a:rPr sz="3700" spc="-24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3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hazardous,</a:t>
            </a:r>
            <a:r>
              <a:rPr sz="3700" spc="-19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7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hospital-generated, </a:t>
            </a:r>
            <a:r>
              <a:rPr sz="3700" spc="-109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3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infectious</a:t>
            </a:r>
            <a:r>
              <a:rPr sz="3700" spc="-13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6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waste.</a:t>
            </a:r>
            <a:endParaRPr sz="37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marR="563245" indent="-304800">
              <a:lnSpc>
                <a:spcPct val="91200"/>
              </a:lnSpc>
              <a:spcBef>
                <a:spcPts val="1355"/>
              </a:spcBef>
              <a:buChar char="•"/>
              <a:tabLst>
                <a:tab pos="317500" algn="l"/>
              </a:tabLst>
            </a:pPr>
            <a:r>
              <a:rPr sz="3700" spc="-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Efficient </a:t>
            </a:r>
            <a:r>
              <a:rPr sz="3700" spc="13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waste </a:t>
            </a:r>
            <a:r>
              <a:rPr sz="3700" spc="18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management </a:t>
            </a:r>
            <a:r>
              <a:rPr sz="3700" spc="7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is </a:t>
            </a:r>
            <a:r>
              <a:rPr sz="3700" spc="-6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critical </a:t>
            </a:r>
            <a:r>
              <a:rPr sz="3700" spc="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for </a:t>
            </a:r>
            <a:r>
              <a:rPr sz="3700" spc="3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healthcare </a:t>
            </a:r>
            <a:r>
              <a:rPr sz="3700" spc="4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-3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institutions</a:t>
            </a:r>
            <a:r>
              <a:rPr sz="3700" spc="-12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21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because</a:t>
            </a:r>
            <a:r>
              <a:rPr sz="3700" spc="-19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8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medical</a:t>
            </a:r>
            <a:r>
              <a:rPr sz="3700" spc="-2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3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waste</a:t>
            </a:r>
            <a:r>
              <a:rPr sz="3700" spc="-9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9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can</a:t>
            </a:r>
            <a:r>
              <a:rPr sz="3700" spc="-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5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be</a:t>
            </a:r>
            <a:r>
              <a:rPr sz="3700" spc="-19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2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pathogenic</a:t>
            </a:r>
            <a:r>
              <a:rPr sz="3700" spc="-2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21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and </a:t>
            </a:r>
            <a:r>
              <a:rPr sz="3700" spc="-1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2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environmentally</a:t>
            </a:r>
            <a:r>
              <a:rPr sz="3700" spc="-19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hazardous.</a:t>
            </a:r>
            <a:endParaRPr sz="37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marR="688975" indent="-304800">
              <a:lnSpc>
                <a:spcPct val="91200"/>
              </a:lnSpc>
              <a:spcBef>
                <a:spcPts val="1350"/>
              </a:spcBef>
              <a:buChar char="•"/>
              <a:tabLst>
                <a:tab pos="317500" algn="l"/>
              </a:tabLst>
            </a:pPr>
            <a:r>
              <a:rPr sz="37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Non-compliance</a:t>
            </a:r>
            <a:r>
              <a:rPr sz="3700" spc="-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-3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sz="3700" spc="-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8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proper</a:t>
            </a:r>
            <a:r>
              <a:rPr sz="3700" spc="-23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3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hospital</a:t>
            </a:r>
            <a:r>
              <a:rPr sz="3700" spc="-13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3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waste</a:t>
            </a:r>
            <a:r>
              <a:rPr sz="3700" spc="-19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8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management </a:t>
            </a:r>
            <a:r>
              <a:rPr sz="3700" spc="-1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2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can </a:t>
            </a:r>
            <a:r>
              <a:rPr sz="3700" spc="6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lead </a:t>
            </a:r>
            <a:r>
              <a:rPr sz="3700" spc="-5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to </a:t>
            </a:r>
            <a:r>
              <a:rPr sz="3700" spc="1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serious </a:t>
            </a:r>
            <a:r>
              <a:rPr sz="3700" spc="-1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health </a:t>
            </a:r>
            <a:r>
              <a:rPr sz="3700" spc="2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risks, </a:t>
            </a:r>
            <a:r>
              <a:rPr sz="3700" spc="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fines, </a:t>
            </a:r>
            <a:r>
              <a:rPr sz="3700" spc="21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and </a:t>
            </a:r>
            <a:r>
              <a:rPr sz="3700" spc="24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damage </a:t>
            </a:r>
            <a:r>
              <a:rPr sz="3700" spc="-5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to </a:t>
            </a:r>
            <a:r>
              <a:rPr sz="3700" spc="22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 </a:t>
            </a:r>
            <a:r>
              <a:rPr sz="3700" spc="2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4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healthcare</a:t>
            </a:r>
            <a:r>
              <a:rPr sz="3700" spc="-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15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institution’s</a:t>
            </a:r>
            <a:r>
              <a:rPr sz="3700" spc="-2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-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reputation.</a:t>
            </a:r>
            <a:endParaRPr sz="37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823913"/>
            <a:ext cx="10899775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7200" b="1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  <a:cs typeface="MV Boli" panose="02000500030200090000" pitchFamily="2" charset="0"/>
              </a:rPr>
              <a:t>WASTE MANAGEMENT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215" y="512764"/>
            <a:ext cx="6559232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7200" b="1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  <a:cs typeface="MV Boli" panose="02000500030200090000" pitchFamily="2" charset="0"/>
              </a:rPr>
              <a:t>Work profile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526" y="1678351"/>
            <a:ext cx="12530138" cy="695126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>
            <a:defPPr>
              <a:defRPr lang="en-US"/>
            </a:defPPr>
            <a:lvl1pPr marL="317500" marR="5080" indent="-304800">
              <a:lnSpc>
                <a:spcPct val="90800"/>
              </a:lnSpc>
              <a:spcBef>
                <a:spcPts val="505"/>
              </a:spcBef>
              <a:buChar char="•"/>
              <a:tabLst>
                <a:tab pos="317500" algn="l"/>
              </a:tabLst>
              <a:defRPr sz="3700" spc="70">
                <a:latin typeface="MV Boli" panose="02000500030200090000" pitchFamily="2" charset="0"/>
                <a:cs typeface="MV Boli" panose="02000500030200090000" pitchFamily="2" charset="0"/>
              </a:defRPr>
            </a:lvl1pPr>
          </a:lstStyle>
          <a:p>
            <a:r>
              <a:rPr 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Always alert during my duty for attending emergency cases.</a:t>
            </a:r>
          </a:p>
          <a:p>
            <a:r>
              <a:rPr 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Worked as pharmacist in hospital's pharmacy during the training  time experienced about many critical situations during the night  duty.</a:t>
            </a:r>
          </a:p>
          <a:p>
            <a:r>
              <a:rPr 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During the </a:t>
            </a:r>
            <a:r>
              <a:rPr lang="en-US" sz="3600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traning</a:t>
            </a:r>
            <a:r>
              <a:rPr 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how to compound and dispense  the medicament to the patient.</a:t>
            </a:r>
          </a:p>
          <a:p>
            <a:r>
              <a:rPr 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Served as working hand of our senior pharmacist.</a:t>
            </a:r>
          </a:p>
          <a:p>
            <a:r>
              <a:rPr 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Got guidance about the prescription , right way of reading,  understanding and selection of medicaments</a:t>
            </a:r>
          </a:p>
          <a:p>
            <a:r>
              <a:rPr 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Came to know how to design dose on the basis of patients age,  weight and experienced and learnt many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49" y="623888"/>
            <a:ext cx="401510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  <a:cs typeface="MV Boli" panose="02000500030200090000" pitchFamily="2" charset="0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925" y="1776411"/>
            <a:ext cx="14319250" cy="697819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>
            <a:defPPr>
              <a:defRPr lang="en-US"/>
            </a:defPPr>
            <a:lvl1pPr marL="317500" marR="5080" indent="-304800">
              <a:lnSpc>
                <a:spcPct val="90800"/>
              </a:lnSpc>
              <a:spcBef>
                <a:spcPts val="505"/>
              </a:spcBef>
              <a:buChar char="•"/>
              <a:tabLst>
                <a:tab pos="317500" algn="l"/>
              </a:tabLst>
              <a:defRPr sz="3600" spc="70">
                <a:latin typeface="MV Boli" panose="02000500030200090000" pitchFamily="2" charset="0"/>
                <a:cs typeface="MV Boli" panose="02000500030200090000" pitchFamily="2" charset="0"/>
              </a:defRPr>
            </a:lvl1pPr>
          </a:lstStyle>
          <a:p>
            <a:r>
              <a:rPr dirty="0"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During training procedures I have got lot of knowledge about  following-</a:t>
            </a:r>
          </a:p>
          <a:p>
            <a:r>
              <a:rPr dirty="0"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Sites of injection which includes knowledge of syringes, route of  injections. Routes of injections such as intravenous,  intramuscular, intradermal , subcutaneous.</a:t>
            </a:r>
          </a:p>
          <a:p>
            <a:r>
              <a:rPr dirty="0"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the training in the hospital was rea ly necessary as it not only  helped us to see how a hospital operates, but it also helped to  learn basic functions of it like first aid care, how to give  dispensing of drugs etc.</a:t>
            </a:r>
          </a:p>
          <a:p>
            <a:r>
              <a:rPr dirty="0"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 also learn about patients observation chart and how to fi l, use it.</a:t>
            </a:r>
          </a:p>
          <a:p>
            <a:r>
              <a:rPr dirty="0"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Hospital Management system (HMS) provides the facility of  backup as per the requirement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824" y="652462"/>
            <a:ext cx="6367463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7200" b="1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  <a:cs typeface="MV Boli" panose="02000500030200090000" pitchFamily="2" charset="0"/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576" y="2009775"/>
            <a:ext cx="11837988" cy="631890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>
            <a:defPPr>
              <a:defRPr lang="en-US"/>
            </a:defPPr>
            <a:lvl1pPr marL="317500" marR="5080" indent="-304800">
              <a:lnSpc>
                <a:spcPct val="90800"/>
              </a:lnSpc>
              <a:spcBef>
                <a:spcPts val="505"/>
              </a:spcBef>
              <a:buChar char="•"/>
              <a:tabLst>
                <a:tab pos="317500" algn="l"/>
              </a:tabLst>
              <a:defRPr sz="3600" spc="70"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dirty="0"/>
              <a:t>Reynard, Jonathan. “Corpus Curricula: Medical Education and  the Voluntary Hospital Movement”.Retrieved17 December2012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Roderick E. McGrew, Encyclopedia of Medical History  [Macmillan1985],page no.139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Michael Marks Davis; Andrew Robert Warner[1918]. Dispensaries,  Their Management and Development; A Book for Administrator,  public Health Workers, and All Interested in Better Medical  Service for the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Mehta R.M”Pharmacist-1”IVth edition Vallabh Prakashan page  no.274-278.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17000" r="5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D5E8499C-6E01-FF57-562D-494667FE99FB}"/>
              </a:ext>
            </a:extLst>
          </p:cNvPr>
          <p:cNvSpPr txBox="1"/>
          <p:nvPr/>
        </p:nvSpPr>
        <p:spPr>
          <a:xfrm>
            <a:off x="1294467" y="3019422"/>
            <a:ext cx="14319250" cy="171502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>
            <a:defPPr>
              <a:defRPr lang="en-US"/>
            </a:defPPr>
            <a:lvl1pPr marL="317500" marR="5080" indent="-304800">
              <a:lnSpc>
                <a:spcPct val="90800"/>
              </a:lnSpc>
              <a:spcBef>
                <a:spcPts val="505"/>
              </a:spcBef>
              <a:buChar char="•"/>
              <a:tabLst>
                <a:tab pos="317500" algn="l"/>
              </a:tabLst>
              <a:defRPr sz="3600" spc="70">
                <a:latin typeface="MV Boli" panose="02000500030200090000" pitchFamily="2" charset="0"/>
                <a:cs typeface="MV Boli" panose="02000500030200090000" pitchFamily="2" charset="0"/>
              </a:defRPr>
            </a:lvl1pPr>
          </a:lstStyle>
          <a:p>
            <a:pPr marL="12700" indent="0">
              <a:buNone/>
            </a:pPr>
            <a:r>
              <a:rPr lang="en-US" sz="11500" b="1" dirty="0"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Thank you…</a:t>
            </a:r>
            <a:endParaRPr sz="11500" b="1" dirty="0">
              <a:solidFill>
                <a:srgbClr val="00206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87" y="1388202"/>
            <a:ext cx="9297554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b="1" u="sng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</a:rPr>
              <a:t>Table of 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4170" y="3506115"/>
            <a:ext cx="7989941" cy="4457631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1060"/>
              </a:spcBef>
              <a:buSzPct val="97297"/>
              <a:buFont typeface="Yu Gothic UI"/>
              <a:buChar char="✓"/>
              <a:tabLst>
                <a:tab pos="403225" algn="l"/>
              </a:tabLst>
            </a:pPr>
            <a:r>
              <a:rPr sz="4000" b="1" spc="7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ObjectiveS</a:t>
            </a:r>
            <a:r>
              <a:rPr sz="4000" b="1" spc="-16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4000" b="1" spc="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of</a:t>
            </a:r>
            <a:r>
              <a:rPr sz="4000" b="1" spc="-15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4000" b="1" spc="-1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training</a:t>
            </a:r>
            <a:endParaRPr sz="40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02590" indent="-390525">
              <a:lnSpc>
                <a:spcPct val="100000"/>
              </a:lnSpc>
              <a:spcBef>
                <a:spcPts val="960"/>
              </a:spcBef>
              <a:buSzPct val="97297"/>
              <a:buFont typeface="Yu Gothic UI"/>
              <a:buChar char="✓"/>
              <a:tabLst>
                <a:tab pos="403225" algn="l"/>
              </a:tabLst>
            </a:pPr>
            <a:r>
              <a:rPr sz="4000" b="1" spc="1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Introduction</a:t>
            </a:r>
            <a:endParaRPr sz="40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02590" indent="-390525">
              <a:lnSpc>
                <a:spcPct val="100000"/>
              </a:lnSpc>
              <a:spcBef>
                <a:spcPts val="860"/>
              </a:spcBef>
              <a:buSzPct val="97297"/>
              <a:buFont typeface="Yu Gothic UI"/>
              <a:buChar char="✓"/>
              <a:tabLst>
                <a:tab pos="403225" algn="l"/>
              </a:tabLst>
            </a:pPr>
            <a:r>
              <a:rPr sz="4000" b="1" spc="11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Departments</a:t>
            </a:r>
            <a:r>
              <a:rPr sz="4000" b="1" spc="-2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4000" b="1" spc="-5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</a:t>
            </a:r>
            <a:r>
              <a:rPr sz="4000" b="1" spc="-1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4000" b="1" spc="3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hospital</a:t>
            </a:r>
            <a:endParaRPr sz="40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02590" indent="-390525">
              <a:lnSpc>
                <a:spcPct val="100000"/>
              </a:lnSpc>
              <a:spcBef>
                <a:spcPts val="960"/>
              </a:spcBef>
              <a:buSzPct val="97297"/>
              <a:buFont typeface="Yu Gothic UI"/>
              <a:buChar char="✓"/>
              <a:tabLst>
                <a:tab pos="403225" algn="l"/>
              </a:tabLst>
            </a:pPr>
            <a:r>
              <a:rPr sz="4000" b="1" spc="23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Work</a:t>
            </a:r>
            <a:r>
              <a:rPr sz="4000" b="1" spc="-24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4000" b="1" spc="-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profile</a:t>
            </a:r>
            <a:endParaRPr sz="40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02590" indent="-390525">
              <a:lnSpc>
                <a:spcPct val="100000"/>
              </a:lnSpc>
              <a:spcBef>
                <a:spcPts val="960"/>
              </a:spcBef>
              <a:buSzPct val="97297"/>
              <a:buFont typeface="Yu Gothic UI"/>
              <a:buChar char="✓"/>
              <a:tabLst>
                <a:tab pos="403225" algn="l"/>
              </a:tabLst>
            </a:pPr>
            <a:r>
              <a:rPr sz="4000" b="1" spc="1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  <a:endParaRPr sz="40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02590" indent="-390525">
              <a:lnSpc>
                <a:spcPct val="100000"/>
              </a:lnSpc>
              <a:spcBef>
                <a:spcPts val="960"/>
              </a:spcBef>
              <a:buSzPct val="97297"/>
              <a:buFont typeface="Yu Gothic UI"/>
              <a:buChar char="✓"/>
              <a:tabLst>
                <a:tab pos="403225" algn="l"/>
              </a:tabLst>
            </a:pPr>
            <a:r>
              <a:rPr sz="4000" b="1" spc="15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References</a:t>
            </a:r>
            <a:endParaRPr sz="40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42F9-6173-8A42-D75D-027E18A3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38" y="841376"/>
            <a:ext cx="11462224" cy="1761067"/>
          </a:xfrm>
        </p:spPr>
        <p:txBody>
          <a:bodyPr>
            <a:normAutofit/>
          </a:bodyPr>
          <a:lstStyle/>
          <a:p>
            <a:r>
              <a:rPr lang="en-US" sz="7200" b="1" u="heavy" spc="185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Objectives</a:t>
            </a:r>
            <a:r>
              <a:rPr lang="en-US" sz="7200" b="1" u="heavy" spc="-390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 </a:t>
            </a:r>
            <a:r>
              <a:rPr lang="en-US" sz="7200" b="1" u="heavy" spc="315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of</a:t>
            </a:r>
            <a:r>
              <a:rPr lang="en-US" sz="7200" b="1" u="heavy" spc="-380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 </a:t>
            </a:r>
            <a:r>
              <a:rPr lang="en-US" sz="7200" b="1" u="heavy" spc="100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training</a:t>
            </a:r>
            <a:endParaRPr lang="en-US" sz="7200" b="1" dirty="0">
              <a:solidFill>
                <a:srgbClr val="00206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Pristina" panose="0306040204040608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0FD77-09AB-01C8-60F8-A679F00492FB}"/>
              </a:ext>
            </a:extLst>
          </p:cNvPr>
          <p:cNvSpPr txBox="1"/>
          <p:nvPr/>
        </p:nvSpPr>
        <p:spPr>
          <a:xfrm>
            <a:off x="953059" y="2363245"/>
            <a:ext cx="11434204" cy="536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During	hospital	training	,	we	get	information	about	many  diseases under the guidance of doctor.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To promote research in the field of health and hospital  management in order to improve the efficiency of health  care delivery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Hospital training provides practical knowledge to the student.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Training puts the students in real life situation.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Training removes the hesitation of the student regarding  their working ski l and personally development.</a:t>
            </a:r>
          </a:p>
        </p:txBody>
      </p:sp>
    </p:spTree>
    <p:extLst>
      <p:ext uri="{BB962C8B-B14F-4D97-AF65-F5344CB8AC3E}">
        <p14:creationId xmlns:p14="http://schemas.microsoft.com/office/powerpoint/2010/main" val="549459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162" y="774700"/>
            <a:ext cx="570865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b="1" u="heavy" spc="130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Introduction</a:t>
            </a:r>
            <a:endParaRPr sz="8800" b="1" dirty="0">
              <a:solidFill>
                <a:srgbClr val="00206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Pristina" panose="03060402040406080204" pitchFamily="66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850" y="2224088"/>
            <a:ext cx="11930062" cy="640534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The hospitals are center of treatment. People from all corners of  the society and all walks of life converge here to cure themselves  of their disease.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A hospital is a health care institution providing patients treatment  with specialized health science and auxiliary healthcare staff and  medical equipment.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A health care center or health center is one of the network of  clinical staffed by a group of general practitioner and nurses  providing health care services to people in a certain area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I did my training in  </a:t>
            </a:r>
            <a:r>
              <a:rPr lang="en-US" sz="3200" b="1" u="sng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FSD Multi specialty hospital,</a:t>
            </a:r>
            <a:r>
              <a:rPr lang="en-US" sz="3200" b="1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  </a:t>
            </a:r>
            <a:r>
              <a:rPr lang="en-US" sz="3200" b="1" kern="100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Jankipuram</a:t>
            </a:r>
            <a:r>
              <a:rPr lang="en-US" sz="3200" b="1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, Lucknow.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111" y="1382712"/>
            <a:ext cx="7821613" cy="81240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z="6000" b="1" u="heavy" spc="229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Departments</a:t>
            </a:r>
            <a:r>
              <a:rPr sz="6000" b="1" u="heavy" spc="-195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 </a:t>
            </a:r>
            <a:r>
              <a:rPr sz="6000" b="1" u="heavy" spc="20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in </a:t>
            </a:r>
            <a:r>
              <a:rPr sz="6000" b="1" spc="-1430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</a:rPr>
              <a:t> </a:t>
            </a:r>
            <a:r>
              <a:rPr sz="6000" b="1" u="heavy" spc="150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hospital</a:t>
            </a:r>
            <a:endParaRPr sz="6000" b="1" dirty="0">
              <a:solidFill>
                <a:srgbClr val="00206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Pristina" panose="03060402040406080204" pitchFamily="66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9474" y="2316163"/>
            <a:ext cx="8151813" cy="586057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400"/>
              </a:spcBef>
              <a:buChar char="•"/>
              <a:tabLst>
                <a:tab pos="317500" algn="l"/>
              </a:tabLst>
            </a:pPr>
            <a:r>
              <a:rPr sz="3500" b="1" spc="23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</a:t>
            </a:r>
            <a:r>
              <a:rPr sz="3500" b="1" spc="8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</a:t>
            </a:r>
            <a:r>
              <a:rPr sz="3500" b="1" spc="-2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sz="3500" b="1" spc="14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sz="3500" b="1" spc="15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500" b="1" spc="-3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sz="3500" b="1" spc="-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sz="3500" b="1" spc="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sz="3500" b="1" spc="8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sz="3500" b="1" spc="-27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sz="3500" b="1" spc="-2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14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sz="3500" b="1" spc="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sz="3500" b="1" spc="14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sz="3500" b="1" spc="15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500" b="1" spc="-16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sz="3500" b="1" spc="-3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sz="3500" b="1" spc="2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</a:t>
            </a:r>
            <a:r>
              <a:rPr sz="3500" b="1" spc="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sz="3500" b="1" spc="18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sz="3500" b="1" spc="-27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sz="3500" b="1" spc="-2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-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3500" b="1" spc="-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OPD</a:t>
            </a:r>
            <a:r>
              <a:rPr sz="3500" b="1" spc="-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300"/>
              </a:spcBef>
              <a:buChar char="•"/>
              <a:tabLst>
                <a:tab pos="317500" algn="l"/>
              </a:tabLst>
            </a:pPr>
            <a:r>
              <a:rPr sz="3500" b="1" spc="4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General</a:t>
            </a:r>
            <a:r>
              <a:rPr sz="3500" b="1" spc="-2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1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Ward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400"/>
              </a:spcBef>
              <a:buChar char="•"/>
              <a:tabLst>
                <a:tab pos="317500" algn="l"/>
              </a:tabLst>
            </a:pPr>
            <a:r>
              <a:rPr sz="3500" b="1" spc="-1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sz="3500" b="1" spc="8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sz="3500" b="1" spc="-2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sz="3500" b="1" spc="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sz="3500" b="1" spc="8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sz="3500" b="1" spc="2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</a:t>
            </a:r>
            <a:r>
              <a:rPr sz="3500" b="1" spc="-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sz="3500" b="1" spc="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v</a:t>
            </a:r>
            <a:r>
              <a:rPr sz="3500" b="1" spc="15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sz="3500" b="1" spc="-2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2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sz="3500" b="1" spc="15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500" b="1" spc="-26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sz="3500" b="1" spc="15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sz="3500" b="1" spc="-1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8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un</a:t>
            </a:r>
            <a:r>
              <a:rPr sz="3500" b="1" spc="-3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sz="3500" b="1" spc="-27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sz="3500" b="1" spc="-1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-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sz="3500" b="1" spc="-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sz="3500" b="1" spc="3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sz="3500" b="1" spc="3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</a:t>
            </a:r>
            <a:r>
              <a:rPr sz="3500" b="1" spc="-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400"/>
              </a:spcBef>
              <a:buChar char="•"/>
              <a:tabLst>
                <a:tab pos="317500" algn="l"/>
              </a:tabLst>
            </a:pPr>
            <a:r>
              <a:rPr sz="3500" b="1" spc="-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Injection</a:t>
            </a:r>
            <a:r>
              <a:rPr sz="3500" b="1" spc="-1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1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room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300"/>
              </a:spcBef>
              <a:buChar char="•"/>
              <a:tabLst>
                <a:tab pos="317500" algn="l"/>
              </a:tabLst>
            </a:pPr>
            <a:r>
              <a:rPr sz="3500" b="1" spc="1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Emergency</a:t>
            </a:r>
            <a:r>
              <a:rPr sz="3500" b="1" spc="-2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9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ward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400"/>
              </a:spcBef>
              <a:buChar char="•"/>
              <a:tabLst>
                <a:tab pos="317500" algn="l"/>
              </a:tabLst>
            </a:pPr>
            <a:r>
              <a:rPr sz="3500" b="1" spc="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Operation</a:t>
            </a:r>
            <a:r>
              <a:rPr sz="3500" b="1" spc="-23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-1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Theatre</a:t>
            </a:r>
            <a:r>
              <a:rPr sz="3500" b="1" spc="-229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(OT)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400"/>
              </a:spcBef>
              <a:buChar char="•"/>
              <a:tabLst>
                <a:tab pos="317500" algn="l"/>
              </a:tabLst>
            </a:pPr>
            <a:r>
              <a:rPr sz="3500" b="1" spc="14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Pharmacy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400"/>
              </a:spcBef>
              <a:buChar char="•"/>
              <a:tabLst>
                <a:tab pos="317500" algn="l"/>
              </a:tabLst>
            </a:pPr>
            <a:r>
              <a:rPr sz="3500" b="1" spc="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Pathology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300"/>
              </a:spcBef>
              <a:buChar char="•"/>
              <a:tabLst>
                <a:tab pos="317500" algn="l"/>
                <a:tab pos="1485265" algn="l"/>
              </a:tabLst>
            </a:pPr>
            <a:r>
              <a:rPr sz="3500" b="1" spc="1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Dres	</a:t>
            </a:r>
            <a:r>
              <a:rPr sz="3500" b="1" spc="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ing</a:t>
            </a:r>
            <a:r>
              <a:rPr sz="3500" b="1" spc="-254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Department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400"/>
              </a:spcBef>
              <a:buChar char="•"/>
              <a:tabLst>
                <a:tab pos="317500" algn="l"/>
              </a:tabLst>
            </a:pPr>
            <a:r>
              <a:rPr sz="3500" b="1" spc="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Labor</a:t>
            </a:r>
            <a:r>
              <a:rPr sz="3500" b="1" spc="-254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500" b="1" spc="254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Room</a:t>
            </a:r>
            <a:endParaRPr sz="35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913" y="238124"/>
            <a:ext cx="507365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</a:rPr>
              <a:t>Injections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6" y="1527175"/>
            <a:ext cx="12042775" cy="334976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17500" marR="633095" indent="-304800" algn="just">
              <a:lnSpc>
                <a:spcPts val="4000"/>
              </a:lnSpc>
              <a:spcBef>
                <a:spcPts val="600"/>
              </a:spcBef>
              <a:buChar char="•"/>
              <a:tabLst>
                <a:tab pos="317500" algn="l"/>
              </a:tabLst>
            </a:pPr>
            <a:r>
              <a:rPr sz="3600" spc="23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</a:t>
            </a:r>
            <a:r>
              <a:rPr sz="3600" spc="-11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-5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injection</a:t>
            </a:r>
            <a:r>
              <a:rPr sz="3600" spc="-10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sz="3600" spc="-2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-1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sz="3600" spc="-204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act</a:t>
            </a:r>
            <a:r>
              <a:rPr sz="3600" spc="-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of</a:t>
            </a:r>
            <a:r>
              <a:rPr sz="3600" spc="-13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-1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putting</a:t>
            </a:r>
            <a:r>
              <a:rPr sz="3600" spc="-19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2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600" spc="-18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-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liquid,</a:t>
            </a:r>
            <a:r>
              <a:rPr sz="3600" spc="-18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5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especially</a:t>
            </a:r>
            <a:r>
              <a:rPr sz="3600" spc="-1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2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600" spc="-1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4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drug</a:t>
            </a:r>
            <a:r>
              <a:rPr sz="3600" spc="-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-4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into</a:t>
            </a:r>
            <a:r>
              <a:rPr sz="3600" spc="-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2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 </a:t>
            </a:r>
            <a:r>
              <a:rPr sz="3600" spc="-11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persons</a:t>
            </a:r>
            <a:r>
              <a:rPr sz="3600" spc="-13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body</a:t>
            </a:r>
            <a:r>
              <a:rPr sz="3600" spc="-1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using</a:t>
            </a:r>
            <a:r>
              <a:rPr sz="3600" spc="-19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2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600" spc="-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7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needle</a:t>
            </a:r>
            <a:r>
              <a:rPr sz="3600" spc="-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and</a:t>
            </a:r>
            <a:r>
              <a:rPr sz="3600" spc="-1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6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syringe.</a:t>
            </a:r>
            <a:endParaRPr sz="36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marR="5080" indent="-304800" algn="just">
              <a:lnSpc>
                <a:spcPct val="91200"/>
              </a:lnSpc>
              <a:spcBef>
                <a:spcPts val="1290"/>
              </a:spcBef>
              <a:buChar char="•"/>
              <a:tabLst>
                <a:tab pos="317500" algn="l"/>
              </a:tabLst>
            </a:pPr>
            <a:r>
              <a:rPr sz="3600" spc="-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Injection</a:t>
            </a:r>
            <a:r>
              <a:rPr sz="3600" spc="-3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sz="3600" spc="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2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600" spc="2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technique</a:t>
            </a:r>
            <a:r>
              <a:rPr sz="3600" spc="6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for</a:t>
            </a:r>
            <a:r>
              <a:rPr sz="3600" spc="1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delivering</a:t>
            </a:r>
            <a:r>
              <a:rPr sz="3600" spc="1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drugs</a:t>
            </a:r>
            <a:r>
              <a:rPr sz="3600" spc="18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by</a:t>
            </a:r>
            <a:r>
              <a:rPr sz="3600" spc="14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parenteral </a:t>
            </a:r>
            <a:r>
              <a:rPr sz="3600" spc="1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administration</a:t>
            </a:r>
            <a:r>
              <a:rPr sz="3600" spc="-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-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that</a:t>
            </a:r>
            <a:r>
              <a:rPr sz="3600" spc="-1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sz="3600" spc="-114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administration</a:t>
            </a:r>
            <a:r>
              <a:rPr sz="3600" spc="-9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5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via</a:t>
            </a:r>
            <a:r>
              <a:rPr sz="3600" spc="-7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22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600" spc="-7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route</a:t>
            </a:r>
            <a:r>
              <a:rPr sz="3600" spc="-1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1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other</a:t>
            </a:r>
            <a:r>
              <a:rPr sz="3600" spc="-13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5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than</a:t>
            </a:r>
            <a:r>
              <a:rPr sz="3600" spc="-9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through </a:t>
            </a:r>
            <a:r>
              <a:rPr sz="3600" spc="-11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-1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sz="3600" spc="-204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5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digestive</a:t>
            </a:r>
            <a:r>
              <a:rPr sz="3600" spc="-1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600" spc="-114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tract.</a:t>
            </a:r>
            <a:endParaRPr sz="36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1" y="4942204"/>
            <a:ext cx="6999287" cy="34830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17500" algn="l"/>
                <a:tab pos="6577965" algn="l"/>
              </a:tabLst>
            </a:pPr>
            <a:r>
              <a:rPr sz="3700" b="1" u="heavy" spc="21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MV Boli" panose="02000500030200090000" pitchFamily="2" charset="0"/>
                <a:cs typeface="MV Boli" panose="02000500030200090000" pitchFamily="2" charset="0"/>
              </a:rPr>
              <a:t>Various</a:t>
            </a:r>
            <a:r>
              <a:rPr sz="3700" b="1" u="heavy" spc="-14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b="1" u="heavy" spc="215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MV Boli" panose="02000500030200090000" pitchFamily="2" charset="0"/>
                <a:cs typeface="MV Boli" panose="02000500030200090000" pitchFamily="2" charset="0"/>
              </a:rPr>
              <a:t>method</a:t>
            </a:r>
            <a:r>
              <a:rPr sz="3700" b="1" u="heavy" spc="-175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b="1" u="heavy" spc="185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MV Boli" panose="02000500030200090000" pitchFamily="2" charset="0"/>
                <a:cs typeface="MV Boli" panose="02000500030200090000" pitchFamily="2" charset="0"/>
              </a:rPr>
              <a:t>of</a:t>
            </a:r>
            <a:r>
              <a:rPr sz="3700" b="1" u="heavy" spc="-165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b="1" u="heavy" spc="-35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MV Boli" panose="02000500030200090000" pitchFamily="2" charset="0"/>
                <a:cs typeface="MV Boli" panose="02000500030200090000" pitchFamily="2" charset="0"/>
              </a:rPr>
              <a:t>injecti</a:t>
            </a:r>
            <a:r>
              <a:rPr lang="en-US" sz="3700" b="1" u="heavy" spc="-35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MV Boli" panose="02000500030200090000" pitchFamily="2" charset="0"/>
                <a:cs typeface="MV Boli" panose="02000500030200090000" pitchFamily="2" charset="0"/>
              </a:rPr>
              <a:t>on</a:t>
            </a:r>
            <a:r>
              <a:rPr sz="3700" u="heavy" spc="-35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endParaRPr sz="37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774700" lvl="1" indent="-304800">
              <a:spcBef>
                <a:spcPts val="960"/>
              </a:spcBef>
              <a:buChar char="•"/>
              <a:tabLst>
                <a:tab pos="317500" algn="l"/>
              </a:tabLst>
            </a:pPr>
            <a:r>
              <a:rPr sz="3700" spc="-13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sz="3700" spc="1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sz="3700" spc="-37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sz="3700" spc="-1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sz="3700" spc="15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700" spc="42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</a:t>
            </a:r>
            <a:r>
              <a:rPr sz="3700" spc="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</a:t>
            </a:r>
            <a:r>
              <a:rPr sz="3700" spc="39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</a:t>
            </a:r>
            <a:r>
              <a:rPr sz="3700" spc="2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sz="3700" spc="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</a:t>
            </a:r>
            <a:r>
              <a:rPr sz="3700" spc="-29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l</a:t>
            </a:r>
            <a:r>
              <a:rPr sz="3700" spc="254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3700" spc="-114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sz="3700" spc="-24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3700" spc="-2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sz="3700" spc="17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sz="3700" spc="-56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j</a:t>
            </a:r>
            <a:r>
              <a:rPr sz="3700" spc="1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sz="3700" spc="2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sz="3700" spc="-37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sz="3700" spc="-26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sz="3700" spc="21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</a:t>
            </a:r>
            <a:r>
              <a:rPr sz="3700" spc="16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endParaRPr sz="37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774700" lvl="1" indent="-304800">
              <a:spcBef>
                <a:spcPts val="860"/>
              </a:spcBef>
              <a:buChar char="•"/>
              <a:tabLst>
                <a:tab pos="317500" algn="l"/>
                <a:tab pos="3733165" algn="l"/>
              </a:tabLst>
            </a:pPr>
            <a:r>
              <a:rPr sz="3700" spc="19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Subcutaneous	</a:t>
            </a:r>
            <a:r>
              <a:rPr sz="3700" spc="-5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injection</a:t>
            </a:r>
            <a:endParaRPr sz="37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774700" lvl="1" indent="-304800">
              <a:spcBef>
                <a:spcPts val="960"/>
              </a:spcBef>
              <a:buChar char="•"/>
              <a:tabLst>
                <a:tab pos="317500" algn="l"/>
                <a:tab pos="3123565" algn="l"/>
              </a:tabLst>
            </a:pPr>
            <a:r>
              <a:rPr sz="3700" spc="8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Intravenous	</a:t>
            </a:r>
            <a:r>
              <a:rPr sz="3700" spc="-5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injection</a:t>
            </a:r>
            <a:endParaRPr sz="37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774700" lvl="1" indent="-304800">
              <a:spcBef>
                <a:spcPts val="960"/>
              </a:spcBef>
              <a:buChar char="•"/>
              <a:tabLst>
                <a:tab pos="317500" algn="l"/>
                <a:tab pos="3060065" algn="l"/>
              </a:tabLst>
            </a:pPr>
            <a:r>
              <a:rPr sz="3700" spc="15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Intradermal	</a:t>
            </a:r>
            <a:r>
              <a:rPr sz="3700" spc="-5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injection</a:t>
            </a:r>
            <a:endParaRPr sz="37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7AC796-69CD-41F6-7A26-400798BB2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17"/>
          <a:stretch/>
        </p:blipFill>
        <p:spPr>
          <a:xfrm>
            <a:off x="6429376" y="4654233"/>
            <a:ext cx="6515099" cy="4304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266825"/>
            <a:ext cx="41471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u="heavy" spc="355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Medicine</a:t>
            </a:r>
            <a:r>
              <a:rPr sz="7200" b="1" u="heavy" spc="-445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 </a:t>
            </a:r>
            <a:r>
              <a:rPr sz="7200" b="1" u="heavy" spc="204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000000"/>
                  </a:solidFill>
                </a:uFill>
                <a:latin typeface="Pristina" panose="03060402040406080204" pitchFamily="66" charset="0"/>
              </a:rPr>
              <a:t>:-</a:t>
            </a:r>
            <a:endParaRPr sz="7200" b="1" dirty="0">
              <a:solidFill>
                <a:srgbClr val="00206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Pristina" panose="03060402040406080204" pitchFamily="66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6700" y="2603816"/>
            <a:ext cx="4979988" cy="5619487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960"/>
              </a:spcBef>
              <a:buChar char="•"/>
              <a:tabLst>
                <a:tab pos="317500" algn="l"/>
              </a:tabLst>
            </a:pPr>
            <a:r>
              <a:rPr sz="4400" spc="-2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Cetirizine</a:t>
            </a:r>
            <a:endParaRPr sz="44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860"/>
              </a:spcBef>
              <a:buChar char="•"/>
              <a:tabLst>
                <a:tab pos="317500" algn="l"/>
              </a:tabLst>
            </a:pPr>
            <a:r>
              <a:rPr sz="4400" spc="6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Aspirin</a:t>
            </a:r>
            <a:endParaRPr sz="44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•"/>
              <a:tabLst>
                <a:tab pos="317500" algn="l"/>
              </a:tabLst>
            </a:pPr>
            <a:r>
              <a:rPr sz="4400" spc="10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Diclofenac</a:t>
            </a:r>
            <a:endParaRPr sz="44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•"/>
              <a:tabLst>
                <a:tab pos="317500" algn="l"/>
              </a:tabLst>
            </a:pPr>
            <a:r>
              <a:rPr sz="4400" spc="7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Ibuprofen</a:t>
            </a:r>
            <a:endParaRPr sz="44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•"/>
              <a:tabLst>
                <a:tab pos="317500" algn="l"/>
              </a:tabLst>
            </a:pPr>
            <a:r>
              <a:rPr sz="4400" spc="9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Solbutamol</a:t>
            </a:r>
            <a:endParaRPr sz="44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•"/>
              <a:tabLst>
                <a:tab pos="317500" algn="l"/>
              </a:tabLst>
            </a:pPr>
            <a:r>
              <a:rPr sz="4400" spc="155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dexamethasone</a:t>
            </a:r>
            <a:endParaRPr sz="44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•"/>
              <a:tabLst>
                <a:tab pos="317500" algn="l"/>
              </a:tabLst>
            </a:pPr>
            <a:r>
              <a:rPr sz="4400" spc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Metformin</a:t>
            </a:r>
            <a:endParaRPr sz="44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25" y="755651"/>
            <a:ext cx="367474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  <a:cs typeface="Times New Roman" panose="02020603050405020304" pitchFamily="18" charset="0"/>
              </a:rPr>
              <a:t>Work profile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750" y="1998662"/>
            <a:ext cx="11180763" cy="597907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3000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Always alert during my duty for attending emergency cases.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3000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Worked as pharmacist in hospital's pharmacy during the training  time experienced about many critical situations during the night  duty.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3000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During the </a:t>
            </a:r>
            <a:r>
              <a:rPr lang="en-US" sz="3000" kern="100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traning</a:t>
            </a:r>
            <a:r>
              <a:rPr lang="en-US" sz="3000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, how to compound and dispense  the medicament to the patient.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3000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Served as working hand of our senior pharmacist.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3000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Got guidance about the prescription , right way of reading,  understanding and selection of medicaments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3000" kern="1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Came to know how to design dose on the basis of patients age,  weight and experienced and learnt many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8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801682"/>
            <a:ext cx="4358005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7200" b="1" dirty="0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  <a:cs typeface="Times New Roman" panose="02020603050405020304" pitchFamily="18" charset="0"/>
              </a:rPr>
              <a:t>Prescription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31725" y="2066393"/>
            <a:ext cx="11462224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0">
              <a:lnSpc>
                <a:spcPts val="3600"/>
              </a:lnSpc>
              <a:spcBef>
                <a:spcPts val="100"/>
              </a:spcBef>
              <a:buNone/>
              <a:tabLst>
                <a:tab pos="456565" algn="l"/>
                <a:tab pos="457200" algn="l"/>
              </a:tabLst>
            </a:pPr>
            <a:r>
              <a:rPr sz="2800" b="1" spc="37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2800" b="1" spc="-19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prescription</a:t>
            </a:r>
            <a:r>
              <a:rPr sz="2800" b="1" spc="-22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9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sz="2800" b="1" spc="-5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15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</a:t>
            </a:r>
            <a:r>
              <a:rPr sz="2800" b="1" spc="-114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1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order</a:t>
            </a:r>
            <a:r>
              <a:rPr sz="2800" b="1" spc="-204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3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for</a:t>
            </a:r>
            <a:r>
              <a:rPr sz="2800" b="1" spc="-20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6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medicine</a:t>
            </a:r>
            <a:r>
              <a:rPr sz="2800" b="1" spc="-21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9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which</a:t>
            </a:r>
            <a:r>
              <a:rPr sz="2800" b="1" spc="-21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204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2800" b="1" spc="-20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4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doctor</a:t>
            </a:r>
            <a:r>
              <a:rPr sz="2800" b="1" spc="-20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7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writes,</a:t>
            </a:r>
            <a:r>
              <a:rPr lang="en-US" sz="2800" b="1" spc="-7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14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and</a:t>
            </a:r>
            <a:r>
              <a:rPr sz="2800" b="1" spc="-204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9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which</a:t>
            </a:r>
            <a:r>
              <a:rPr sz="2800" b="1" spc="-22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4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sz="2800" b="1" spc="-15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7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given</a:t>
            </a:r>
            <a:r>
              <a:rPr sz="2800" b="1" spc="-22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2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to</a:t>
            </a:r>
            <a:r>
              <a:rPr sz="2800" b="1" spc="-18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204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sz="2800" b="1" spc="-204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6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pharmacist</a:t>
            </a:r>
            <a:r>
              <a:rPr sz="2800" b="1" spc="-27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2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to</a:t>
            </a:r>
            <a:r>
              <a:rPr sz="2800" b="1" spc="-18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3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prepare</a:t>
            </a:r>
            <a:r>
              <a:rPr sz="2800" b="1" spc="-21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14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and</a:t>
            </a:r>
            <a:r>
              <a:rPr sz="2800" b="1" spc="-20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1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administer</a:t>
            </a:r>
            <a:r>
              <a:rPr sz="2800" b="1" spc="-204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5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sz="2800" b="1" spc="-1040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25" dirty="0"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medicine.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3499" y="4659311"/>
            <a:ext cx="9153526" cy="387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 indent="0" defTabSz="609585">
              <a:lnSpc>
                <a:spcPts val="36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>
                <a:tab pos="456565" algn="l"/>
                <a:tab pos="457200" algn="l"/>
              </a:tabLst>
              <a:defRPr sz="2800" b="1" spc="370">
                <a:latin typeface="MV Boli" panose="02000500030200090000" pitchFamily="2" charset="0"/>
                <a:cs typeface="MV Boli" panose="02000500030200090000" pitchFamily="2" charset="0"/>
              </a:defRPr>
            </a:lvl1pPr>
            <a:lvl2pPr marL="990575" indent="-380990" defTabSz="609585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523962" indent="-304792" defTabSz="609585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33547" indent="-304792" defTabSz="609585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743131" indent="-304792" defTabSz="609585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3352716" indent="-304792" defTabSz="609585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962301" indent="-304792" defTabSz="609585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4571886" indent="-304792" defTabSz="609585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5181470" indent="-304792" defTabSz="609585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469900" indent="-45720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Date</a:t>
            </a:r>
          </a:p>
          <a:p>
            <a:pPr marL="469900" indent="-457200">
              <a:buFont typeface="Wingdings" panose="05000000000000000000" pitchFamily="2" charset="2"/>
              <a:buChar char="Ø"/>
            </a:pPr>
            <a:r>
              <a:rPr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Name, age ,sex , address</a:t>
            </a: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of patient</a:t>
            </a:r>
            <a:endParaRPr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469900" indent="-457200">
              <a:buFont typeface="Wingdings" panose="05000000000000000000" pitchFamily="2" charset="2"/>
              <a:buChar char="Ø"/>
            </a:pPr>
            <a:r>
              <a:rPr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Superscription</a:t>
            </a:r>
          </a:p>
          <a:p>
            <a:pPr marL="469900" indent="-457200">
              <a:buFont typeface="Wingdings" panose="05000000000000000000" pitchFamily="2" charset="2"/>
              <a:buChar char="Ø"/>
            </a:pPr>
            <a:r>
              <a:rPr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Inscription</a:t>
            </a:r>
          </a:p>
          <a:p>
            <a:pPr marL="469900" indent="-457200">
              <a:buFont typeface="Wingdings" panose="05000000000000000000" pitchFamily="2" charset="2"/>
              <a:buChar char="Ø"/>
            </a:pPr>
            <a:r>
              <a:rPr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Subscription</a:t>
            </a:r>
          </a:p>
          <a:p>
            <a:pPr marL="469900" indent="-457200">
              <a:buFont typeface="Wingdings" panose="05000000000000000000" pitchFamily="2" charset="2"/>
              <a:buChar char="Ø"/>
            </a:pPr>
            <a:r>
              <a:rPr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Signatura</a:t>
            </a:r>
          </a:p>
          <a:p>
            <a:pPr marL="469900" indent="-457200">
              <a:buFont typeface="Wingdings" panose="05000000000000000000" pitchFamily="2" charset="2"/>
              <a:buChar char="Ø"/>
            </a:pPr>
            <a:r>
              <a:rPr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Renewal</a:t>
            </a:r>
            <a:endParaRPr lang="en-U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469900" indent="-45720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sign, license no. of prescriber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66272-5E64-AE29-B650-082884ED2387}"/>
              </a:ext>
            </a:extLst>
          </p:cNvPr>
          <p:cNvSpPr txBox="1"/>
          <p:nvPr/>
        </p:nvSpPr>
        <p:spPr>
          <a:xfrm>
            <a:off x="767953" y="3708674"/>
            <a:ext cx="8136730" cy="6899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marL="12700" defTabSz="609585">
              <a:spcBef>
                <a:spcPts val="100"/>
              </a:spcBef>
              <a:buNone/>
              <a:defRPr sz="7200" b="1">
                <a:solidFill>
                  <a:srgbClr val="00206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Pristina" panose="03060402040406080204" pitchFamily="66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latin typeface="Comic Sans MS" panose="030F0702030302020204" pitchFamily="66" charset="0"/>
              </a:rPr>
              <a:t>Parts of prescription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861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Yu Gothic UI</vt:lpstr>
      <vt:lpstr>Algerian</vt:lpstr>
      <vt:lpstr>Arial</vt:lpstr>
      <vt:lpstr>Bookman Old Style</vt:lpstr>
      <vt:lpstr>Calibri</vt:lpstr>
      <vt:lpstr>Comic Sans MS</vt:lpstr>
      <vt:lpstr>Lucida Handwriting</vt:lpstr>
      <vt:lpstr>MV Boli</vt:lpstr>
      <vt:lpstr>Pristina</vt:lpstr>
      <vt:lpstr>Symbol</vt:lpstr>
      <vt:lpstr>Times New Roman</vt:lpstr>
      <vt:lpstr>Trebuchet MS</vt:lpstr>
      <vt:lpstr>Wingdings</vt:lpstr>
      <vt:lpstr>Wingdings 3</vt:lpstr>
      <vt:lpstr>Facet</vt:lpstr>
      <vt:lpstr>PRESENTATION ON</vt:lpstr>
      <vt:lpstr>Table of contents</vt:lpstr>
      <vt:lpstr>Objectives of training</vt:lpstr>
      <vt:lpstr>Introduction</vt:lpstr>
      <vt:lpstr>Departments in  hospital</vt:lpstr>
      <vt:lpstr>Injections</vt:lpstr>
      <vt:lpstr>Medicine :-</vt:lpstr>
      <vt:lpstr>Work profile</vt:lpstr>
      <vt:lpstr>Prescription</vt:lpstr>
      <vt:lpstr>WASTE MANAGEMENT</vt:lpstr>
      <vt:lpstr>Work profile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vboxuser</dc:creator>
  <cp:lastModifiedBy>arush rajvanshi</cp:lastModifiedBy>
  <cp:revision>5</cp:revision>
  <dcterms:modified xsi:type="dcterms:W3CDTF">2024-01-02T09:17:21Z</dcterms:modified>
</cp:coreProperties>
</file>