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6"/>
  </p:notesMasterIdLst>
  <p:sldIdLst>
    <p:sldId id="285"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v yadav" initials="ay" lastIdx="1" clrIdx="0">
    <p:extLst>
      <p:ext uri="{19B8F6BF-5375-455C-9EA6-DF929625EA0E}">
        <p15:presenceInfo xmlns:p15="http://schemas.microsoft.com/office/powerpoint/2012/main" userId="3c65fc2c69bccf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24" autoAdjust="0"/>
  </p:normalViewPr>
  <p:slideViewPr>
    <p:cSldViewPr>
      <p:cViewPr varScale="1">
        <p:scale>
          <a:sx n="78" d="100"/>
          <a:sy n="78" d="100"/>
        </p:scale>
        <p:origin x="845" y="77"/>
      </p:cViewPr>
      <p:guideLst>
        <p:guide orient="horz" pos="2160"/>
        <p:guide pos="38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09440" y="1371600"/>
            <a:ext cx="10442965"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09440" y="3228536"/>
            <a:ext cx="10447019"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6B743D-BE8E-47AE-BD76-B4C0C2362E0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914402"/>
            <a:ext cx="2736414"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8092" y="914402"/>
            <a:ext cx="8006543"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5387" y="1316736"/>
            <a:ext cx="10337562"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5387" y="2704664"/>
            <a:ext cx="10337562"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B743D-BE8E-47AE-BD76-B4C0C2362E0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8092" y="704088"/>
            <a:ext cx="10945654" cy="1143000"/>
          </a:xfrm>
        </p:spPr>
        <p:txBody>
          <a:bodyPr/>
          <a:lstStyle/>
          <a:p>
            <a:r>
              <a:rPr kumimoji="0" lang="en-US"/>
              <a:t>Click to edit Master title style</a:t>
            </a:r>
          </a:p>
        </p:txBody>
      </p:sp>
      <p:sp>
        <p:nvSpPr>
          <p:cNvPr id="3" name="Content Placeholder 2"/>
          <p:cNvSpPr>
            <a:spLocks noGrp="1"/>
          </p:cNvSpPr>
          <p:nvPr>
            <p:ph sz="half" idx="1"/>
          </p:nvPr>
        </p:nvSpPr>
        <p:spPr>
          <a:xfrm>
            <a:off x="608092" y="1920085"/>
            <a:ext cx="537147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82268" y="1920085"/>
            <a:ext cx="5371478"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92" y="704088"/>
            <a:ext cx="10945654"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8092" y="1855248"/>
            <a:ext cx="5373591"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78046" y="1859758"/>
            <a:ext cx="5375701"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8092" y="2514600"/>
            <a:ext cx="5373591"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78046" y="2514600"/>
            <a:ext cx="5375701"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8092" y="704088"/>
            <a:ext cx="11047003"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2138" y="514352"/>
            <a:ext cx="3648551"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2138" y="1676400"/>
            <a:ext cx="3648551"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54941" y="1676400"/>
            <a:ext cx="6798805"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B743D-BE8E-47AE-BD76-B4C0C2362E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10562" y="1108077"/>
            <a:ext cx="6993057"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45777" y="5359769"/>
            <a:ext cx="206751"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0789" y="1176997"/>
            <a:ext cx="2943165"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0789" y="2828785"/>
            <a:ext cx="2939111"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DD753D-69F4-49D2-A010-14A1FC45A81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42957" y="6356351"/>
            <a:ext cx="810789" cy="365125"/>
          </a:xfrm>
        </p:spPr>
        <p:txBody>
          <a:bodyPr/>
          <a:lstStyle/>
          <a:p>
            <a:fld id="{946B743D-BE8E-47AE-BD76-B4C0C2362E0D}" type="slidenum">
              <a:rPr lang="en-US" smtClean="0"/>
              <a:pPr/>
              <a:t>‹#›</a:t>
            </a:fld>
            <a:endParaRPr lang="en-US"/>
          </a:p>
        </p:txBody>
      </p:sp>
      <p:sp>
        <p:nvSpPr>
          <p:cNvPr id="3" name="Picture Placeholder 2"/>
          <p:cNvSpPr>
            <a:spLocks noGrp="1"/>
          </p:cNvSpPr>
          <p:nvPr>
            <p:ph type="pic" idx="1"/>
          </p:nvPr>
        </p:nvSpPr>
        <p:spPr>
          <a:xfrm rot="420000">
            <a:off x="4636226" y="1199517"/>
            <a:ext cx="6141728"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669" y="5816600"/>
            <a:ext cx="12187175"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27547" y="6219826"/>
            <a:ext cx="6334291"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69" y="-7144"/>
            <a:ext cx="12187175"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27547" y="-7144"/>
            <a:ext cx="6334291"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8092" y="704088"/>
            <a:ext cx="10945654"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8092" y="1935480"/>
            <a:ext cx="10945654"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8092" y="6356351"/>
            <a:ext cx="2837762"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DD753D-69F4-49D2-A010-14A1FC45A819}" type="datetimeFigureOut">
              <a:rPr lang="en-US" smtClean="0"/>
              <a:pPr/>
              <a:t>10/14/2024</a:t>
            </a:fld>
            <a:endParaRPr lang="en-US"/>
          </a:p>
        </p:txBody>
      </p:sp>
      <p:sp>
        <p:nvSpPr>
          <p:cNvPr id="22" name="Footer Placeholder 21"/>
          <p:cNvSpPr>
            <a:spLocks noGrp="1"/>
          </p:cNvSpPr>
          <p:nvPr>
            <p:ph type="ftr" sz="quarter" idx="3"/>
          </p:nvPr>
        </p:nvSpPr>
        <p:spPr>
          <a:xfrm>
            <a:off x="3547203" y="6356351"/>
            <a:ext cx="4459341"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40259" y="6356351"/>
            <a:ext cx="1013487"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46B743D-BE8E-47AE-BD76-B4C0C2362E0D}" type="slidenum">
              <a:rPr lang="en-US" smtClean="0"/>
              <a:pPr/>
              <a:t>‹#›</a:t>
            </a:fld>
            <a:endParaRPr lang="en-US"/>
          </a:p>
        </p:txBody>
      </p:sp>
      <p:grpSp>
        <p:nvGrpSpPr>
          <p:cNvPr id="2" name="Group 1"/>
          <p:cNvGrpSpPr/>
          <p:nvPr/>
        </p:nvGrpSpPr>
        <p:grpSpPr>
          <a:xfrm>
            <a:off x="-25293" y="202408"/>
            <a:ext cx="122104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xhealthcare.in/blogs/understanding-role-of-emergency-department" TargetMode="External"/><Relationship Id="rId2" Type="http://schemas.openxmlformats.org/officeDocument/2006/relationships/hyperlink" Target="https://en.wikipedia.org/wiki/Dress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61838" cy="2571744"/>
          </a:xfrm>
        </p:spPr>
        <p:txBody>
          <a:bodyPr>
            <a:normAutofit fontScale="90000"/>
          </a:bodyPr>
          <a:lstStyle/>
          <a:p>
            <a:r>
              <a:rPr lang="en-GB" sz="6600" b="1" dirty="0">
                <a:solidFill>
                  <a:schemeClr val="bg2">
                    <a:lumMod val="50000"/>
                  </a:schemeClr>
                </a:solidFill>
                <a:latin typeface="Times New Roman" panose="02020603050405020304" pitchFamily="18" charset="0"/>
                <a:cs typeface="Times New Roman" panose="02020603050405020304" pitchFamily="18" charset="0"/>
              </a:rPr>
              <a:t>             </a:t>
            </a:r>
            <a:r>
              <a:rPr lang="en-GB" sz="6000" b="1" dirty="0">
                <a:solidFill>
                  <a:schemeClr val="bg2">
                    <a:lumMod val="50000"/>
                  </a:schemeClr>
                </a:solidFill>
                <a:latin typeface="Times New Roman" panose="02020603050405020304" pitchFamily="18" charset="0"/>
                <a:cs typeface="Times New Roman" panose="02020603050405020304" pitchFamily="18" charset="0"/>
              </a:rPr>
              <a:t>PRESENTATION ON</a:t>
            </a:r>
            <a:br>
              <a:rPr lang="en-GB" sz="5400" b="1" dirty="0">
                <a:solidFill>
                  <a:schemeClr val="bg2">
                    <a:lumMod val="50000"/>
                  </a:schemeClr>
                </a:solidFill>
                <a:latin typeface="Times New Roman" panose="02020603050405020304" pitchFamily="18" charset="0"/>
                <a:cs typeface="Times New Roman" panose="02020603050405020304" pitchFamily="18" charset="0"/>
              </a:rPr>
            </a:br>
            <a:r>
              <a:rPr lang="en-GB" sz="4800" b="1" dirty="0">
                <a:solidFill>
                  <a:schemeClr val="bg2">
                    <a:lumMod val="50000"/>
                  </a:schemeClr>
                </a:solidFill>
                <a:latin typeface="Times New Roman" panose="02020603050405020304" pitchFamily="18" charset="0"/>
                <a:cs typeface="Times New Roman" panose="02020603050405020304" pitchFamily="18" charset="0"/>
              </a:rPr>
              <a:t>                   HOSPITAL TRAINING-II </a:t>
            </a:r>
            <a:br>
              <a:rPr lang="en-GB" sz="5400" b="1" dirty="0">
                <a:solidFill>
                  <a:schemeClr val="bg2">
                    <a:lumMod val="50000"/>
                  </a:schemeClr>
                </a:solidFill>
                <a:latin typeface="Times New Roman" panose="02020603050405020304" pitchFamily="18" charset="0"/>
                <a:cs typeface="Times New Roman" panose="02020603050405020304" pitchFamily="18" charset="0"/>
              </a:rPr>
            </a:br>
            <a:r>
              <a:rPr lang="en-GB" sz="54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SUBJECT CODE: BP-707P</a:t>
            </a:r>
            <a:r>
              <a:rPr lang="en-GB" sz="4400" b="1" dirty="0">
                <a:solidFill>
                  <a:schemeClr val="bg2">
                    <a:lumMod val="50000"/>
                  </a:schemeClr>
                </a:solidFill>
                <a:latin typeface="Times New Roman" panose="02020603050405020304" pitchFamily="18" charset="0"/>
                <a:cs typeface="Times New Roman" panose="02020603050405020304" pitchFamily="18" charset="0"/>
              </a:rPr>
              <a:t> </a:t>
            </a:r>
            <a:endParaRPr lang="en-US" sz="4400" dirty="0"/>
          </a:p>
        </p:txBody>
      </p:sp>
      <p:pic>
        <p:nvPicPr>
          <p:cNvPr id="4" name="Picture 4" descr="download.jpg"/>
          <p:cNvPicPr>
            <a:picLocks noGrp="1" noChangeAspect="1"/>
          </p:cNvPicPr>
          <p:nvPr>
            <p:ph idx="1"/>
          </p:nvPr>
        </p:nvPicPr>
        <p:blipFill>
          <a:blip r:embed="rId2"/>
          <a:stretch>
            <a:fillRect/>
          </a:stretch>
        </p:blipFill>
        <p:spPr>
          <a:xfrm>
            <a:off x="4652159" y="2857496"/>
            <a:ext cx="2714644" cy="2714644"/>
          </a:xfrm>
          <a:prstGeom prst="rect">
            <a:avLst/>
          </a:prstGeom>
        </p:spPr>
      </p:pic>
      <p:sp>
        <p:nvSpPr>
          <p:cNvPr id="5" name="Rectangle 4"/>
          <p:cNvSpPr/>
          <p:nvPr/>
        </p:nvSpPr>
        <p:spPr>
          <a:xfrm>
            <a:off x="0" y="2571745"/>
            <a:ext cx="12161838" cy="4278094"/>
          </a:xfrm>
          <a:prstGeom prst="rect">
            <a:avLst/>
          </a:prstGeom>
        </p:spPr>
        <p:txBody>
          <a:bodyPr wrap="square">
            <a:spAutoFit/>
          </a:bodyPr>
          <a:lstStyle/>
          <a:p>
            <a:r>
              <a:rPr lang="en-US" sz="2800" b="1" dirty="0">
                <a:latin typeface="Times New Roman" pitchFamily="18" charset="0"/>
                <a:cs typeface="Times New Roman" pitchFamily="18" charset="0"/>
              </a:rPr>
              <a:t>   </a:t>
            </a:r>
          </a:p>
          <a:p>
            <a:r>
              <a:rPr lang="en-US" sz="2800" b="1" dirty="0">
                <a:latin typeface="Times New Roman" pitchFamily="18" charset="0"/>
                <a:cs typeface="Times New Roman" pitchFamily="18" charset="0"/>
              </a:rPr>
              <a:t>   Presented by                                                                             Presented to</a:t>
            </a:r>
          </a:p>
          <a:p>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Sarafraj</a:t>
            </a:r>
            <a:r>
              <a:rPr lang="en-US" sz="2800" dirty="0">
                <a:latin typeface="Times New Roman" pitchFamily="18" charset="0"/>
                <a:cs typeface="Times New Roman" pitchFamily="18" charset="0"/>
              </a:rPr>
              <a:t> Ansari                                                               Mr. Virendra Kumar Singh</a:t>
            </a:r>
          </a:p>
          <a:p>
            <a:r>
              <a:rPr lang="en-US" sz="2800" dirty="0">
                <a:latin typeface="Times New Roman" pitchFamily="18" charset="0"/>
                <a:cs typeface="Times New Roman" pitchFamily="18" charset="0"/>
              </a:rPr>
              <a:t>   B.pharm 4</a:t>
            </a:r>
            <a:r>
              <a:rPr lang="en-US" sz="2800" baseline="30000" dirty="0">
                <a:latin typeface="Times New Roman" pitchFamily="18" charset="0"/>
                <a:cs typeface="Times New Roman" pitchFamily="18" charset="0"/>
              </a:rPr>
              <a:t>th</a:t>
            </a:r>
            <a:r>
              <a:rPr lang="en-US" sz="2800" dirty="0">
                <a:latin typeface="Times New Roman" pitchFamily="18" charset="0"/>
                <a:cs typeface="Times New Roman" pitchFamily="18" charset="0"/>
              </a:rPr>
              <a:t> year                                                                    BNCP, Lucknow</a:t>
            </a:r>
          </a:p>
          <a:p>
            <a:r>
              <a:rPr lang="en-US" sz="2800" dirty="0">
                <a:latin typeface="Times New Roman" pitchFamily="18" charset="0"/>
                <a:cs typeface="Times New Roman" pitchFamily="18" charset="0"/>
              </a:rPr>
              <a:t>   Roll no. 2109190500051</a:t>
            </a:r>
          </a:p>
          <a:p>
            <a:endParaRPr lang="en-US" sz="4400" b="1" dirty="0">
              <a:latin typeface="Times New Roman" pitchFamily="18" charset="0"/>
              <a:cs typeface="Times New Roman" pitchFamily="18" charset="0"/>
            </a:endParaRPr>
          </a:p>
          <a:p>
            <a:r>
              <a:rPr lang="en-US" sz="4400" b="1" dirty="0">
                <a:latin typeface="Times New Roman" pitchFamily="18" charset="0"/>
                <a:cs typeface="Times New Roman" pitchFamily="18" charset="0"/>
              </a:rPr>
              <a:t>   </a:t>
            </a:r>
          </a:p>
          <a:p>
            <a:r>
              <a:rPr lang="en-US" sz="4400" b="1" dirty="0">
                <a:latin typeface="Times New Roman" pitchFamily="18" charset="0"/>
                <a:cs typeface="Times New Roman" pitchFamily="18" charset="0"/>
              </a:rPr>
              <a:t>   </a:t>
            </a:r>
            <a:r>
              <a:rPr lang="en-US" sz="4400" b="1" dirty="0">
                <a:solidFill>
                  <a:srgbClr val="00B0F0"/>
                </a:solidFill>
                <a:latin typeface="Times New Roman" pitchFamily="18" charset="0"/>
                <a:cs typeface="Times New Roman" pitchFamily="18" charset="0"/>
              </a:rPr>
              <a:t>B.N.COLLEGE OF PHARMACY, LUCKNOW</a:t>
            </a:r>
            <a:endParaRPr lang="en-US" sz="44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651631" y="428604"/>
            <a:ext cx="9572692" cy="714380"/>
          </a:xfrm>
        </p:spPr>
        <p:txBody>
          <a:bodyPr>
            <a:noAutofit/>
          </a:bodyPr>
          <a:lstStyle/>
          <a:p>
            <a:pPr algn="ctr"/>
            <a:r>
              <a:rPr lang="en-US" sz="5400" b="1" u="sng" dirty="0">
                <a:solidFill>
                  <a:srgbClr val="00B0F0"/>
                </a:solidFill>
                <a:latin typeface="Times New Roman" pitchFamily="18" charset="0"/>
                <a:cs typeface="Times New Roman" pitchFamily="18" charset="0"/>
              </a:rPr>
              <a:t>Dispensing Room</a:t>
            </a:r>
          </a:p>
        </p:txBody>
      </p:sp>
      <p:sp>
        <p:nvSpPr>
          <p:cNvPr id="1048625" name="Content Placeholder 2"/>
          <p:cNvSpPr>
            <a:spLocks noGrp="1"/>
          </p:cNvSpPr>
          <p:nvPr>
            <p:ph idx="1"/>
          </p:nvPr>
        </p:nvSpPr>
        <p:spPr>
          <a:xfrm>
            <a:off x="0" y="1600200"/>
            <a:ext cx="6614319" cy="4572000"/>
          </a:xfrm>
        </p:spPr>
        <p:txBody>
          <a:bodyPr>
            <a:normAutofit fontScale="97222"/>
          </a:bodyPr>
          <a:lstStyle/>
          <a:p>
            <a:pPr algn="just">
              <a:buFont typeface="Wingdings" pitchFamily="2" charset="2"/>
              <a:buChar char="q"/>
            </a:pPr>
            <a:r>
              <a:rPr lang="en-US" sz="2800" dirty="0">
                <a:latin typeface="Times New Roman" pitchFamily="18" charset="0"/>
                <a:cs typeface="Times New Roman" pitchFamily="18" charset="0"/>
              </a:rPr>
              <a:t>A dispensary is the room or area in a hospital where medicine is given out to patients according to their prescription.</a:t>
            </a:r>
          </a:p>
          <a:p>
            <a:pPr algn="just">
              <a:buFont typeface="Wingdings" pitchFamily="2" charset="2"/>
              <a:buChar char="q"/>
            </a:pPr>
            <a:r>
              <a:rPr lang="en-US" sz="2800" dirty="0">
                <a:latin typeface="Times New Roman" pitchFamily="18" charset="0"/>
                <a:cs typeface="Times New Roman" pitchFamily="18" charset="0"/>
              </a:rPr>
              <a:t>A dispensary is often run by a pharmacist, doctor or nurse who is authorized to dispense medicine that is </a:t>
            </a:r>
            <a:r>
              <a:rPr lang="en-US" sz="2800" dirty="0" err="1"/>
              <a:t>paracetamol</a:t>
            </a:r>
            <a:r>
              <a:rPr lang="en-US" sz="2800" dirty="0"/>
              <a:t>, </a:t>
            </a:r>
            <a:r>
              <a:rPr lang="en-US" sz="2800" dirty="0" err="1"/>
              <a:t>azithromycin</a:t>
            </a:r>
            <a:r>
              <a:rPr lang="en-US" sz="2800" dirty="0"/>
              <a:t>, </a:t>
            </a:r>
            <a:r>
              <a:rPr lang="en-US" sz="2800" dirty="0" err="1"/>
              <a:t>salbutamol</a:t>
            </a:r>
            <a:r>
              <a:rPr lang="en-US" sz="2800" dirty="0"/>
              <a:t> , aspirin  etc</a:t>
            </a:r>
          </a:p>
        </p:txBody>
      </p:sp>
      <p:pic>
        <p:nvPicPr>
          <p:cNvPr id="2097158" name="Picture 3" descr="dis..868746-public-hospitals.jpg"/>
          <p:cNvPicPr>
            <a:picLocks noChangeAspect="1"/>
          </p:cNvPicPr>
          <p:nvPr/>
        </p:nvPicPr>
        <p:blipFill>
          <a:blip r:embed="rId2"/>
          <a:stretch>
            <a:fillRect/>
          </a:stretch>
        </p:blipFill>
        <p:spPr>
          <a:xfrm>
            <a:off x="6766719" y="1752600"/>
            <a:ext cx="5257800" cy="3657600"/>
          </a:xfrm>
          <a:prstGeom prst="rect">
            <a:avLst/>
          </a:prstGeom>
        </p:spPr>
      </p:pic>
      <p:sp>
        <p:nvSpPr>
          <p:cNvPr id="1048626" name="TextBox 4"/>
          <p:cNvSpPr txBox="1"/>
          <p:nvPr/>
        </p:nvSpPr>
        <p:spPr>
          <a:xfrm>
            <a:off x="6842919" y="5643578"/>
            <a:ext cx="5318919" cy="461665"/>
          </a:xfrm>
          <a:prstGeom prst="rect">
            <a:avLst/>
          </a:prstGeom>
          <a:noFill/>
        </p:spPr>
        <p:txBody>
          <a:bodyPr wrap="square" rtlCol="0">
            <a:spAutoFit/>
          </a:bodyPr>
          <a:lstStyle/>
          <a:p>
            <a:r>
              <a:rPr lang="en-US" sz="2400" b="1" dirty="0">
                <a:latin typeface="Times New Roman" pitchFamily="18" charset="0"/>
                <a:cs typeface="Times New Roman" pitchFamily="18" charset="0"/>
              </a:rPr>
              <a:t>      Fig. No.6 Dispensing room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608092" y="704088"/>
            <a:ext cx="9116165" cy="724648"/>
          </a:xfrm>
        </p:spPr>
        <p:txBody>
          <a:bodyPr>
            <a:noAutofit/>
          </a:bodyPr>
          <a:lstStyle/>
          <a:p>
            <a:pPr algn="ctr"/>
            <a:r>
              <a:rPr lang="en-US" sz="5400" b="1" u="sng" dirty="0">
                <a:solidFill>
                  <a:srgbClr val="FF0000"/>
                </a:solidFill>
                <a:latin typeface="Times New Roman" pitchFamily="18" charset="0"/>
                <a:cs typeface="Times New Roman" pitchFamily="18" charset="0"/>
              </a:rPr>
              <a:t>Work Profile</a:t>
            </a:r>
          </a:p>
        </p:txBody>
      </p:sp>
      <p:sp>
        <p:nvSpPr>
          <p:cNvPr id="1048628" name="Content Placeholder 2"/>
          <p:cNvSpPr>
            <a:spLocks noGrp="1"/>
          </p:cNvSpPr>
          <p:nvPr>
            <p:ph idx="1"/>
          </p:nvPr>
        </p:nvSpPr>
        <p:spPr>
          <a:xfrm>
            <a:off x="0" y="1928802"/>
            <a:ext cx="11959141" cy="4776798"/>
          </a:xfrm>
        </p:spPr>
        <p:txBody>
          <a:bodyPr>
            <a:noAutofit/>
          </a:bodyPr>
          <a:lstStyle/>
          <a:p>
            <a:pPr algn="just">
              <a:buFont typeface="Wingdings" pitchFamily="2" charset="2"/>
              <a:buChar char="q"/>
            </a:pPr>
            <a:r>
              <a:rPr lang="en-US" sz="3200" dirty="0"/>
              <a:t> </a:t>
            </a:r>
            <a:r>
              <a:rPr lang="en-US" sz="3200" dirty="0">
                <a:latin typeface="Times New Roman" pitchFamily="18" charset="0"/>
                <a:cs typeface="Times New Roman" pitchFamily="18" charset="0"/>
              </a:rPr>
              <a:t>I have completed my training at community health center for 45 days. During this training worked in different-different department  like emergency ward, surgical ward, dispensary etc.</a:t>
            </a:r>
            <a:endParaRPr lang="zh-CN" altLang="en-US" sz="3200" dirty="0"/>
          </a:p>
          <a:p>
            <a:pPr algn="just">
              <a:buFont typeface="Wingdings" pitchFamily="2" charset="2"/>
              <a:buChar char="q"/>
            </a:pPr>
            <a:r>
              <a:rPr lang="en-US" sz="3200" dirty="0">
                <a:latin typeface="Times New Roman" pitchFamily="18" charset="0"/>
                <a:cs typeface="Times New Roman" pitchFamily="18" charset="0"/>
              </a:rPr>
              <a:t> During this training period, came to know that how to dispense medicines to the patients, how to inject injection to them, how to handle trauma and emergency cases.</a:t>
            </a:r>
          </a:p>
          <a:p>
            <a:pPr algn="just">
              <a:buNone/>
            </a:pPr>
            <a:r>
              <a:rPr lang="en-US" sz="3200" dirty="0">
                <a:latin typeface="Times New Roman" pitchFamily="18" charset="0"/>
                <a:cs typeface="Times New Roman" pitchFamily="18" charset="0"/>
              </a:rPr>
              <a:t>   </a:t>
            </a:r>
            <a:r>
              <a:rPr lang="en-GB" sz="3200" dirty="0">
                <a:latin typeface="Times New Roman" pitchFamily="18" charset="0"/>
                <a:cs typeface="Times New Roman" pitchFamily="18" charset="0"/>
              </a:rPr>
              <a:t>Duty Time – 02:00PM to 08:00PM</a:t>
            </a:r>
          </a:p>
          <a:p>
            <a:pPr algn="just">
              <a:buNone/>
            </a:pPr>
            <a:r>
              <a:rPr lang="en-US" sz="3200" dirty="0"/>
              <a:t> </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08092" y="704088"/>
            <a:ext cx="10259173" cy="796086"/>
          </a:xfrm>
        </p:spPr>
        <p:txBody>
          <a:bodyPr>
            <a:noAutofit/>
          </a:bodyPr>
          <a:lstStyle/>
          <a:p>
            <a:pPr algn="ctr"/>
            <a:r>
              <a:rPr lang="en-US" sz="5400" b="1" u="sng" dirty="0">
                <a:solidFill>
                  <a:srgbClr val="7030A0"/>
                </a:solidFill>
                <a:latin typeface="Times New Roman" pitchFamily="18" charset="0"/>
                <a:cs typeface="Times New Roman" pitchFamily="18" charset="0"/>
              </a:rPr>
              <a:t>CONCLUSION</a:t>
            </a:r>
          </a:p>
        </p:txBody>
      </p:sp>
      <p:sp>
        <p:nvSpPr>
          <p:cNvPr id="1048630" name="Content Placeholder 2"/>
          <p:cNvSpPr>
            <a:spLocks noGrp="1"/>
          </p:cNvSpPr>
          <p:nvPr>
            <p:ph idx="1"/>
          </p:nvPr>
        </p:nvSpPr>
        <p:spPr>
          <a:xfrm>
            <a:off x="0" y="1785926"/>
            <a:ext cx="12161838" cy="5072074"/>
          </a:xfrm>
        </p:spPr>
        <p:txBody>
          <a:bodyPr>
            <a:noAutofit/>
          </a:bodyPr>
          <a:lstStyle/>
          <a:p>
            <a:pPr algn="just">
              <a:buFont typeface="Wingdings" pitchFamily="2" charset="2"/>
              <a:buChar char="q"/>
            </a:pPr>
            <a:r>
              <a:rPr lang="en-US" sz="3200" dirty="0">
                <a:latin typeface="Times New Roman" pitchFamily="18" charset="0"/>
                <a:cs typeface="Times New Roman" pitchFamily="18" charset="0"/>
              </a:rPr>
              <a:t>Hospital training learned about first aid, first aid includes various things such as wound dressing, artificial respiration, blood pressure maintenance, etc. The first aid treatment varies according to the type of injury like burn, shock, bone fracture, wound, etc. </a:t>
            </a:r>
          </a:p>
          <a:p>
            <a:pPr algn="just">
              <a:buFont typeface="Wingdings" pitchFamily="2" charset="2"/>
              <a:buChar char="q"/>
            </a:pPr>
            <a:r>
              <a:rPr lang="en-US" sz="3200" dirty="0">
                <a:latin typeface="Times New Roman" pitchFamily="18" charset="0"/>
                <a:cs typeface="Times New Roman" pitchFamily="18" charset="0"/>
              </a:rPr>
              <a:t>There </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 got training of administration of injections via various routes and precautions that must be taken while administration of injection.</a:t>
            </a:r>
          </a:p>
          <a:p>
            <a:pPr algn="just">
              <a:buFont typeface="Wingdings" pitchFamily="2" charset="2"/>
              <a:buChar char="q"/>
            </a:pPr>
            <a:r>
              <a:rPr lang="en-US" sz="3200" dirty="0">
                <a:latin typeface="Times New Roman" pitchFamily="18" charset="0"/>
                <a:cs typeface="Times New Roman" pitchFamily="18" charset="0"/>
              </a:rPr>
              <a:t>I have learned as how to handle prescription &amp; dispensing the medicine.</a:t>
            </a:r>
          </a:p>
          <a:p>
            <a:pPr algn="just">
              <a:buNone/>
            </a:pPr>
            <a:endParaRPr lang="en-US" sz="32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0" y="285728"/>
            <a:ext cx="10510075" cy="785818"/>
          </a:xfrm>
        </p:spPr>
        <p:txBody>
          <a:bodyPr>
            <a:noAutofit/>
          </a:bodyPr>
          <a:lstStyle/>
          <a:p>
            <a:pPr algn="ctr"/>
            <a:r>
              <a:rPr lang="en-US" sz="5400" b="1" u="sng" dirty="0">
                <a:solidFill>
                  <a:srgbClr val="0070C0"/>
                </a:solidFill>
                <a:latin typeface="Times New Roman" pitchFamily="18" charset="0"/>
                <a:cs typeface="Times New Roman" pitchFamily="18" charset="0"/>
              </a:rPr>
              <a:t>REFERENCES</a:t>
            </a:r>
          </a:p>
        </p:txBody>
      </p:sp>
      <p:sp>
        <p:nvSpPr>
          <p:cNvPr id="1048632" name="Content Placeholder 2"/>
          <p:cNvSpPr>
            <a:spLocks noGrp="1"/>
          </p:cNvSpPr>
          <p:nvPr>
            <p:ph idx="1"/>
          </p:nvPr>
        </p:nvSpPr>
        <p:spPr>
          <a:xfrm>
            <a:off x="0" y="1524000"/>
            <a:ext cx="12161838" cy="5334000"/>
          </a:xfrm>
        </p:spPr>
        <p:txBody>
          <a:bodyPr>
            <a:noAutofit/>
          </a:bodyPr>
          <a:lstStyle/>
          <a:p>
            <a:pPr>
              <a:buFont typeface="Wingdings" pitchFamily="2" charset="2"/>
              <a:buChar char="q"/>
            </a:pPr>
            <a:r>
              <a:rPr lang="en-US" sz="3200" dirty="0">
                <a:latin typeface="Times New Roman" pitchFamily="18" charset="0"/>
                <a:cs typeface="Times New Roman" pitchFamily="18" charset="0"/>
              </a:rPr>
              <a:t>https://www.medicopharma.com</a:t>
            </a:r>
          </a:p>
          <a:p>
            <a:pPr>
              <a:buFont typeface="Wingdings" pitchFamily="2" charset="2"/>
              <a:buChar char="q"/>
            </a:pPr>
            <a:r>
              <a:rPr lang="en-US" sz="3200" dirty="0">
                <a:latin typeface="Times New Roman" pitchFamily="18" charset="0"/>
                <a:cs typeface="Times New Roman" pitchFamily="18" charset="0"/>
                <a:hlinkClick r:id="rId2"/>
              </a:rPr>
              <a:t>https://en.</a:t>
            </a:r>
            <a:r>
              <a:rPr lang="en-US" sz="3200" dirty="0">
                <a:latin typeface="Times New Roman" pitchFamily="18" charset="0"/>
                <a:cs typeface="Times New Roman" pitchFamily="18" charset="0"/>
              </a:rPr>
              <a:t>apollomedics.com</a:t>
            </a:r>
          </a:p>
          <a:p>
            <a:pPr>
              <a:buFont typeface="Wingdings" pitchFamily="2" charset="2"/>
              <a:buChar char="q"/>
            </a:pPr>
            <a:r>
              <a:rPr lang="en-US" sz="3200" dirty="0">
                <a:latin typeface="Times New Roman" pitchFamily="18" charset="0"/>
                <a:cs typeface="Times New Roman" pitchFamily="18" charset="0"/>
              </a:rPr>
              <a:t>https://www.brainly.com</a:t>
            </a:r>
          </a:p>
          <a:p>
            <a:pPr>
              <a:buFont typeface="Wingdings" pitchFamily="2" charset="2"/>
              <a:buChar char="q"/>
            </a:pPr>
            <a:r>
              <a:rPr lang="en-US" sz="3200" dirty="0">
                <a:latin typeface="Times New Roman" pitchFamily="18" charset="0"/>
                <a:cs typeface="Times New Roman" pitchFamily="18" charset="0"/>
              </a:rPr>
              <a:t>https://www.vocabulary.com › dictionary › dispensary</a:t>
            </a:r>
          </a:p>
          <a:p>
            <a:pPr>
              <a:buFont typeface="Wingdings" pitchFamily="2" charset="2"/>
              <a:buChar char="Ø"/>
            </a:pPr>
            <a:endParaRPr lang="en-US" sz="3600" dirty="0">
              <a:latin typeface="Times New Roman" pitchFamily="18" charset="0"/>
              <a:cs typeface="Times New Roman" pitchFamily="18" charset="0"/>
            </a:endParaRPr>
          </a:p>
          <a:p>
            <a:pPr>
              <a:buNone/>
            </a:pP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hlinkClick r:id="rId3"/>
            </a:endParaRPr>
          </a:p>
          <a:p>
            <a:pPr algn="just">
              <a:buNone/>
            </a:pP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366275" y="1214422"/>
            <a:ext cx="5857916" cy="2357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50000"/>
                </a:schemeClr>
              </a:solidFill>
            </a:endParaRPr>
          </a:p>
        </p:txBody>
      </p:sp>
      <p:sp>
        <p:nvSpPr>
          <p:cNvPr id="8" name="Content Placeholder 7"/>
          <p:cNvSpPr>
            <a:spLocks noGrp="1"/>
          </p:cNvSpPr>
          <p:nvPr>
            <p:ph idx="1"/>
          </p:nvPr>
        </p:nvSpPr>
        <p:spPr>
          <a:xfrm>
            <a:off x="2651895" y="1928802"/>
            <a:ext cx="6643734" cy="3857652"/>
          </a:xfrm>
        </p:spPr>
        <p:txBody>
          <a:bodyPr>
            <a:normAutofit/>
          </a:bodyPr>
          <a:lstStyle/>
          <a:p>
            <a:pPr lvl="1" algn="ctr"/>
            <a:r>
              <a:rPr lang="en-US" sz="5800" dirty="0">
                <a:solidFill>
                  <a:srgbClr val="FFFF00"/>
                </a:solidFill>
              </a:rPr>
              <a:t>THANK YOU</a:t>
            </a:r>
          </a:p>
        </p:txBody>
      </p:sp>
    </p:spTree>
    <p:extLst>
      <p:ext uri="{BB962C8B-B14F-4D97-AF65-F5344CB8AC3E}">
        <p14:creationId xmlns:p14="http://schemas.microsoft.com/office/powerpoint/2010/main" val="247793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0" y="0"/>
            <a:ext cx="12161838" cy="1295400"/>
          </a:xfrm>
        </p:spPr>
        <p:txBody>
          <a:bodyPr>
            <a:normAutofit/>
          </a:bodyPr>
          <a:lstStyle/>
          <a:p>
            <a:pPr algn="ctr"/>
            <a:r>
              <a:rPr lang="en-US" sz="5400" b="1" u="sng" dirty="0">
                <a:solidFill>
                  <a:schemeClr val="accent4">
                    <a:lumMod val="50000"/>
                  </a:schemeClr>
                </a:solidFill>
                <a:latin typeface="Times New Roman" pitchFamily="18" charset="0"/>
                <a:cs typeface="Times New Roman" pitchFamily="18" charset="0"/>
              </a:rPr>
              <a:t>CONTENTS</a:t>
            </a:r>
          </a:p>
        </p:txBody>
      </p:sp>
      <p:sp>
        <p:nvSpPr>
          <p:cNvPr id="1048604" name="Content Placeholder 2"/>
          <p:cNvSpPr>
            <a:spLocks noGrp="1"/>
          </p:cNvSpPr>
          <p:nvPr>
            <p:ph idx="1"/>
          </p:nvPr>
        </p:nvSpPr>
        <p:spPr>
          <a:xfrm>
            <a:off x="0" y="1524000"/>
            <a:ext cx="12161838" cy="5334000"/>
          </a:xfrm>
        </p:spPr>
        <p:txBody>
          <a:bodyPr anchor="t">
            <a:normAutofit/>
          </a:bodyPr>
          <a:lstStyle/>
          <a:p>
            <a:pPr marL="514350" indent="-514350">
              <a:buFont typeface="Wingdings" pitchFamily="2" charset="2"/>
              <a:buChar char="q"/>
            </a:pPr>
            <a:r>
              <a:rPr lang="en-US" sz="3200" dirty="0">
                <a:latin typeface="Times New Roman" pitchFamily="18" charset="0"/>
                <a:cs typeface="Times New Roman" pitchFamily="18" charset="0"/>
              </a:rPr>
              <a:t>Objectives of Training </a:t>
            </a:r>
          </a:p>
          <a:p>
            <a:pPr marL="514350" indent="-514350">
              <a:buFont typeface="Wingdings" pitchFamily="2" charset="2"/>
              <a:buChar char="q"/>
            </a:pPr>
            <a:r>
              <a:rPr lang="en-US" sz="3200" dirty="0">
                <a:latin typeface="Times New Roman" pitchFamily="18" charset="0"/>
                <a:cs typeface="Times New Roman" pitchFamily="18" charset="0"/>
              </a:rPr>
              <a:t>Introduction</a:t>
            </a:r>
          </a:p>
          <a:p>
            <a:pPr marL="514350" indent="-514350">
              <a:buFont typeface="Wingdings" pitchFamily="2" charset="2"/>
              <a:buChar char="q"/>
            </a:pPr>
            <a:r>
              <a:rPr lang="en-US" sz="3200" dirty="0">
                <a:latin typeface="Times New Roman" pitchFamily="18" charset="0"/>
                <a:cs typeface="Times New Roman" pitchFamily="18" charset="0"/>
              </a:rPr>
              <a:t>Departments</a:t>
            </a:r>
          </a:p>
          <a:p>
            <a:pPr marL="514350" indent="-514350">
              <a:buFont typeface="Wingdings" pitchFamily="2" charset="2"/>
              <a:buChar char="q"/>
            </a:pPr>
            <a:r>
              <a:rPr lang="en-US" sz="3200" dirty="0">
                <a:latin typeface="Times New Roman" pitchFamily="18" charset="0"/>
                <a:cs typeface="Times New Roman" pitchFamily="18" charset="0"/>
              </a:rPr>
              <a:t>Work Profile </a:t>
            </a:r>
          </a:p>
          <a:p>
            <a:pPr marL="514350" indent="-514350">
              <a:buFont typeface="Wingdings" pitchFamily="2" charset="2"/>
              <a:buChar char="q"/>
            </a:pPr>
            <a:r>
              <a:rPr lang="en-US" sz="3200" dirty="0">
                <a:latin typeface="Times New Roman" pitchFamily="18" charset="0"/>
                <a:cs typeface="Times New Roman" pitchFamily="18" charset="0"/>
              </a:rPr>
              <a:t>Conclusion</a:t>
            </a:r>
          </a:p>
          <a:p>
            <a:pPr marL="514350" indent="-514350">
              <a:buFont typeface="Wingdings" pitchFamily="2" charset="2"/>
              <a:buChar char="q"/>
            </a:pPr>
            <a:r>
              <a:rPr lang="en-US" sz="3200" dirty="0">
                <a:latin typeface="Times New Roman" pitchFamily="18" charset="0"/>
                <a:cs typeface="Times New Roman" pitchFamily="18" charset="0"/>
              </a:rPr>
              <a:t>References</a:t>
            </a:r>
          </a:p>
          <a:p>
            <a:pPr algn="just">
              <a:buFont typeface="Wingdings" pitchFamily="2" charset="2"/>
              <a:buChar char="Ø"/>
            </a:pP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0" y="228600"/>
            <a:ext cx="12161838" cy="990600"/>
          </a:xfrm>
        </p:spPr>
        <p:txBody>
          <a:bodyPr>
            <a:normAutofit/>
          </a:bodyPr>
          <a:lstStyle/>
          <a:p>
            <a:pPr algn="ctr"/>
            <a:r>
              <a:rPr lang="en-US" sz="5400" b="1" u="sng" dirty="0">
                <a:solidFill>
                  <a:srgbClr val="0070C0"/>
                </a:solidFill>
                <a:latin typeface="Times New Roman" pitchFamily="18" charset="0"/>
                <a:cs typeface="Times New Roman" pitchFamily="18" charset="0"/>
              </a:rPr>
              <a:t>Objectives of Training</a:t>
            </a:r>
            <a:endParaRPr lang="en-US" sz="5400" dirty="0">
              <a:solidFill>
                <a:srgbClr val="0070C0"/>
              </a:solidFill>
              <a:latin typeface="Times New Roman" pitchFamily="18" charset="0"/>
              <a:cs typeface="Times New Roman" pitchFamily="18" charset="0"/>
            </a:endParaRPr>
          </a:p>
        </p:txBody>
      </p:sp>
      <p:sp>
        <p:nvSpPr>
          <p:cNvPr id="1048606" name="Content Placeholder 2"/>
          <p:cNvSpPr>
            <a:spLocks noGrp="1"/>
          </p:cNvSpPr>
          <p:nvPr>
            <p:ph idx="1"/>
          </p:nvPr>
        </p:nvSpPr>
        <p:spPr>
          <a:xfrm>
            <a:off x="0" y="1600200"/>
            <a:ext cx="12161838" cy="4495800"/>
          </a:xfrm>
        </p:spPr>
        <p:txBody>
          <a:bodyPr/>
          <a:lstStyle/>
          <a:p>
            <a:pPr algn="just">
              <a:buFont typeface="Wingdings" pitchFamily="2" charset="2"/>
              <a:buChar char="v"/>
            </a:pPr>
            <a:r>
              <a:rPr lang="en-US" sz="3200" dirty="0">
                <a:latin typeface="Times New Roman" pitchFamily="18" charset="0"/>
                <a:cs typeface="Times New Roman" pitchFamily="18" charset="0"/>
              </a:rPr>
              <a:t>To study the hospital structure.</a:t>
            </a:r>
          </a:p>
          <a:p>
            <a:pPr algn="just">
              <a:buFont typeface="Wingdings" pitchFamily="2" charset="2"/>
              <a:buChar char="v"/>
            </a:pPr>
            <a:r>
              <a:rPr lang="en-US" sz="3200" dirty="0">
                <a:latin typeface="Times New Roman" pitchFamily="18" charset="0"/>
                <a:cs typeface="Times New Roman" pitchFamily="18" charset="0"/>
              </a:rPr>
              <a:t>To know about its product and service activities.</a:t>
            </a:r>
          </a:p>
          <a:p>
            <a:pPr algn="just">
              <a:buFont typeface="Wingdings" pitchFamily="2" charset="2"/>
              <a:buChar char="v"/>
            </a:pPr>
            <a:r>
              <a:rPr lang="en-US" sz="3200" dirty="0">
                <a:latin typeface="Times New Roman" pitchFamily="18" charset="0"/>
                <a:cs typeface="Times New Roman" pitchFamily="18" charset="0"/>
              </a:rPr>
              <a:t>To know the different functions of the departments.</a:t>
            </a:r>
          </a:p>
          <a:p>
            <a:pPr algn="just">
              <a:buFont typeface="Wingdings" pitchFamily="2" charset="2"/>
              <a:buChar char="v"/>
            </a:pPr>
            <a:r>
              <a:rPr lang="en-US" sz="3200" dirty="0">
                <a:latin typeface="Times New Roman" pitchFamily="18" charset="0"/>
                <a:cs typeface="Times New Roman" pitchFamily="18" charset="0"/>
              </a:rPr>
              <a:t>To know the responsibilities of top management and how to execute responsibility.</a:t>
            </a:r>
          </a:p>
          <a:p>
            <a:pPr algn="just">
              <a:buFont typeface="Wingdings" pitchFamily="2" charset="2"/>
              <a:buChar char="v"/>
            </a:pPr>
            <a:r>
              <a:rPr lang="en-US" sz="3200" dirty="0">
                <a:latin typeface="Times New Roman" pitchFamily="18" charset="0"/>
                <a:cs typeface="Times New Roman" pitchFamily="18" charset="0"/>
              </a:rPr>
              <a:t>To </a:t>
            </a:r>
            <a:r>
              <a:rPr lang="en-US" sz="3200" dirty="0" err="1">
                <a:latin typeface="Times New Roman" pitchFamily="18" charset="0"/>
                <a:cs typeface="Times New Roman" pitchFamily="18" charset="0"/>
              </a:rPr>
              <a:t>analysed</a:t>
            </a:r>
            <a:r>
              <a:rPr lang="en-US" sz="3200" dirty="0">
                <a:latin typeface="Times New Roman" pitchFamily="18" charset="0"/>
                <a:cs typeface="Times New Roman" pitchFamily="18" charset="0"/>
              </a:rPr>
              <a:t>  the working of hospital using by analysis of various departments.</a:t>
            </a:r>
          </a:p>
          <a:p>
            <a:pPr algn="just"/>
            <a:endParaRPr lang="en-US" sz="3200"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0" y="0"/>
            <a:ext cx="12161838" cy="1295400"/>
          </a:xfrm>
        </p:spPr>
        <p:txBody>
          <a:bodyPr>
            <a:normAutofit/>
          </a:bodyPr>
          <a:lstStyle/>
          <a:p>
            <a:pPr algn="ctr"/>
            <a:r>
              <a:rPr lang="en-US" sz="5400" b="1" u="sng" dirty="0">
                <a:solidFill>
                  <a:srgbClr val="00B050"/>
                </a:solidFill>
                <a:latin typeface="Times New Roman" pitchFamily="18" charset="0"/>
                <a:cs typeface="Times New Roman" pitchFamily="18" charset="0"/>
              </a:rPr>
              <a:t>INTRODUCTION</a:t>
            </a:r>
          </a:p>
        </p:txBody>
      </p:sp>
      <p:sp>
        <p:nvSpPr>
          <p:cNvPr id="1048608" name="Content Placeholder 2"/>
          <p:cNvSpPr>
            <a:spLocks noGrp="1"/>
          </p:cNvSpPr>
          <p:nvPr>
            <p:ph idx="1"/>
          </p:nvPr>
        </p:nvSpPr>
        <p:spPr>
          <a:xfrm>
            <a:off x="132629" y="1295400"/>
            <a:ext cx="5943600" cy="5334000"/>
          </a:xfrm>
        </p:spPr>
        <p:txBody>
          <a:bodyPr>
            <a:normAutofit/>
          </a:bodyPr>
          <a:lstStyle/>
          <a:p>
            <a:pPr algn="just">
              <a:buFont typeface="Wingdings" pitchFamily="2" charset="2"/>
              <a:buChar char="q"/>
            </a:pPr>
            <a:r>
              <a:rPr lang="en-US" sz="2800" dirty="0">
                <a:latin typeface="Times New Roman" pitchFamily="18" charset="0"/>
                <a:cs typeface="Times New Roman" pitchFamily="18" charset="0"/>
              </a:rPr>
              <a:t>I completed my training at </a:t>
            </a:r>
            <a:r>
              <a:rPr lang="en-US" sz="2400" b="1" dirty="0"/>
              <a:t>RAM SAGAR MISHRA 100 BEDDED COMBINED HOSPITAL </a:t>
            </a:r>
            <a:r>
              <a:rPr lang="en-US" sz="2800" dirty="0">
                <a:latin typeface="Times New Roman" pitchFamily="18" charset="0"/>
                <a:cs typeface="Times New Roman" pitchFamily="18" charset="0"/>
              </a:rPr>
              <a:t>This hospital is a government recognized hospital.</a:t>
            </a:r>
          </a:p>
          <a:p>
            <a:pPr algn="just">
              <a:buFont typeface="Wingdings" pitchFamily="2" charset="2"/>
              <a:buChar char="q"/>
            </a:pPr>
            <a:r>
              <a:rPr lang="en-US" sz="2800" dirty="0">
                <a:latin typeface="Times New Roman" pitchFamily="18" charset="0"/>
                <a:cs typeface="Times New Roman" pitchFamily="18" charset="0"/>
              </a:rPr>
              <a:t> A health care center or health center or community health center is one of the network of clinical staffed by a group of general practitioner and nurses providing health care services to people in a certain area</a:t>
            </a:r>
          </a:p>
          <a:p>
            <a:pPr algn="just">
              <a:buFont typeface="Arial" pitchFamily="34" charset="0"/>
              <a:buChar char="•"/>
            </a:pPr>
            <a:endParaRPr lang="en-US" sz="3200" dirty="0">
              <a:latin typeface="Times New Roman" pitchFamily="18" charset="0"/>
              <a:cs typeface="Times New Roman" pitchFamily="18" charset="0"/>
            </a:endParaRPr>
          </a:p>
          <a:p>
            <a:pPr algn="just">
              <a:buFont typeface="Arial" pitchFamily="34" charset="0"/>
              <a:buChar char="•"/>
            </a:pPr>
            <a:endParaRPr lang="en-US" sz="3200" dirty="0">
              <a:latin typeface="Times New Roman" pitchFamily="18" charset="0"/>
              <a:cs typeface="Times New Roman" pitchFamily="18" charset="0"/>
            </a:endParaRPr>
          </a:p>
          <a:p>
            <a:pPr algn="just">
              <a:buFont typeface="Arial" pitchFamily="34" charset="0"/>
              <a:buChar char="•"/>
            </a:pPr>
            <a:endParaRPr lang="en-US" sz="3200" dirty="0">
              <a:latin typeface="Times New Roman" pitchFamily="18" charset="0"/>
              <a:cs typeface="Times New Roman" pitchFamily="18" charset="0"/>
            </a:endParaRPr>
          </a:p>
          <a:p>
            <a:pPr algn="just">
              <a:buFont typeface="Arial" pitchFamily="34" charset="0"/>
              <a:buChar char="•"/>
            </a:pPr>
            <a:endParaRPr lang="en-US" sz="3200" dirty="0">
              <a:latin typeface="Times New Roman" pitchFamily="18" charset="0"/>
              <a:cs typeface="Times New Roman" pitchFamily="18" charset="0"/>
            </a:endParaRPr>
          </a:p>
          <a:p>
            <a:pPr algn="just">
              <a:buFont typeface="Wingdings" pitchFamily="2" charset="2"/>
              <a:buChar char="v"/>
            </a:pPr>
            <a:endParaRPr lang="en-US" sz="3200"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1048609" name="TextBox 4"/>
          <p:cNvSpPr txBox="1"/>
          <p:nvPr/>
        </p:nvSpPr>
        <p:spPr>
          <a:xfrm>
            <a:off x="6692100" y="5857892"/>
            <a:ext cx="4785519" cy="646331"/>
          </a:xfrm>
          <a:prstGeom prst="rect">
            <a:avLst/>
          </a:prstGeom>
          <a:noFill/>
        </p:spPr>
        <p:txBody>
          <a:bodyPr wrap="square" rtlCol="0">
            <a:spAutoFit/>
          </a:bodyPr>
          <a:lstStyle/>
          <a:p>
            <a:r>
              <a:rPr lang="en-US" b="1" dirty="0">
                <a:latin typeface="Times New Roman" pitchFamily="18" charset="0"/>
                <a:cs typeface="Times New Roman" pitchFamily="18" charset="0"/>
              </a:rPr>
              <a:t>	        Figure no.1 </a:t>
            </a:r>
          </a:p>
          <a:p>
            <a:endParaRPr lang="en-US" b="1" dirty="0">
              <a:latin typeface="Times New Roman" pitchFamily="18" charset="0"/>
              <a:cs typeface="Times New Roman" pitchFamily="18" charset="0"/>
            </a:endParaRPr>
          </a:p>
        </p:txBody>
      </p:sp>
      <p:pic>
        <p:nvPicPr>
          <p:cNvPr id="1026" name="Picture 2" descr="12 beds installed in Ram Sagar Mishra United Hundred Bed Hospital ...">
            <a:extLst>
              <a:ext uri="{FF2B5EF4-FFF2-40B4-BE49-F238E27FC236}">
                <a16:creationId xmlns:a16="http://schemas.microsoft.com/office/drawing/2014/main" id="{4B1740FF-077D-E3CA-D205-99B458FC1E6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3" r="8388"/>
          <a:stretch/>
        </p:blipFill>
        <p:spPr bwMode="auto">
          <a:xfrm>
            <a:off x="6618141" y="1420780"/>
            <a:ext cx="4933436" cy="4437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0" y="228600"/>
            <a:ext cx="12161838" cy="990600"/>
          </a:xfrm>
        </p:spPr>
        <p:txBody>
          <a:bodyPr>
            <a:normAutofit/>
          </a:bodyPr>
          <a:lstStyle/>
          <a:p>
            <a:pPr algn="ctr"/>
            <a:r>
              <a:rPr lang="en-US" sz="5400" b="1" u="sng" dirty="0">
                <a:solidFill>
                  <a:schemeClr val="accent3">
                    <a:lumMod val="75000"/>
                  </a:schemeClr>
                </a:solidFill>
                <a:latin typeface="Times New Roman" pitchFamily="18" charset="0"/>
                <a:cs typeface="Times New Roman" pitchFamily="18" charset="0"/>
              </a:rPr>
              <a:t>Departments</a:t>
            </a:r>
          </a:p>
        </p:txBody>
      </p:sp>
      <p:sp>
        <p:nvSpPr>
          <p:cNvPr id="1048611" name="Content Placeholder 2"/>
          <p:cNvSpPr>
            <a:spLocks noGrp="1"/>
          </p:cNvSpPr>
          <p:nvPr>
            <p:ph idx="1"/>
          </p:nvPr>
        </p:nvSpPr>
        <p:spPr>
          <a:xfrm>
            <a:off x="0" y="1600200"/>
            <a:ext cx="12161838" cy="5257800"/>
          </a:xfrm>
        </p:spPr>
        <p:txBody>
          <a:bodyPr>
            <a:normAutofit/>
          </a:bodyPr>
          <a:lstStyle/>
          <a:p>
            <a:pPr algn="just">
              <a:buFont typeface="Wingdings" pitchFamily="2" charset="2"/>
              <a:buChar char="q"/>
            </a:pPr>
            <a:r>
              <a:rPr lang="en-US" sz="3200" dirty="0">
                <a:latin typeface="Times New Roman" pitchFamily="18" charset="0"/>
                <a:cs typeface="Times New Roman" pitchFamily="18" charset="0"/>
              </a:rPr>
              <a:t>Dressing Room</a:t>
            </a:r>
          </a:p>
          <a:p>
            <a:pPr algn="just">
              <a:buFont typeface="Wingdings" pitchFamily="2" charset="2"/>
              <a:buChar char="q"/>
            </a:pPr>
            <a:r>
              <a:rPr lang="en-US" sz="3200" dirty="0">
                <a:latin typeface="Times New Roman" pitchFamily="18" charset="0"/>
                <a:cs typeface="Times New Roman" pitchFamily="18" charset="0"/>
              </a:rPr>
              <a:t>Out Patient Department (O.P.D.)</a:t>
            </a:r>
          </a:p>
          <a:p>
            <a:pPr algn="just">
              <a:buFont typeface="Wingdings" pitchFamily="2" charset="2"/>
              <a:buChar char="q"/>
            </a:pPr>
            <a:r>
              <a:rPr lang="en-US" sz="3200" dirty="0">
                <a:latin typeface="Times New Roman" pitchFamily="18" charset="0"/>
                <a:cs typeface="Times New Roman" pitchFamily="18" charset="0"/>
              </a:rPr>
              <a:t>Intensive Care Unit (I.C.U.)</a:t>
            </a:r>
          </a:p>
          <a:p>
            <a:pPr algn="just">
              <a:buFont typeface="Wingdings" pitchFamily="2" charset="2"/>
              <a:buChar char="q"/>
            </a:pPr>
            <a:r>
              <a:rPr lang="en-US" sz="3200" dirty="0">
                <a:latin typeface="Times New Roman" pitchFamily="18" charset="0"/>
                <a:cs typeface="Times New Roman" pitchFamily="18" charset="0"/>
              </a:rPr>
              <a:t>Emergency Ward</a:t>
            </a:r>
          </a:p>
          <a:p>
            <a:pPr algn="just">
              <a:buFont typeface="Wingdings" pitchFamily="2" charset="2"/>
              <a:buChar char="q"/>
            </a:pPr>
            <a:r>
              <a:rPr lang="en-US" sz="3200" dirty="0">
                <a:latin typeface="Times New Roman" pitchFamily="18" charset="0"/>
                <a:cs typeface="Times New Roman" pitchFamily="18" charset="0"/>
              </a:rPr>
              <a:t>Dispensing Room</a:t>
            </a:r>
          </a:p>
          <a:p>
            <a:pPr algn="just">
              <a:buFont typeface="Wingdings" pitchFamily="2" charset="2"/>
              <a:buChar char="q"/>
            </a:pPr>
            <a:r>
              <a:rPr lang="en-US" sz="3200" dirty="0">
                <a:latin typeface="Times New Roman" pitchFamily="18" charset="0"/>
                <a:cs typeface="Times New Roman" pitchFamily="18" charset="0"/>
              </a:rPr>
              <a:t>Pathology </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0" y="228600"/>
            <a:ext cx="12161838" cy="990600"/>
          </a:xfrm>
        </p:spPr>
        <p:txBody>
          <a:bodyPr>
            <a:normAutofit/>
          </a:bodyPr>
          <a:lstStyle/>
          <a:p>
            <a:pPr algn="ctr"/>
            <a:r>
              <a:rPr lang="en-US" sz="5400" b="1" u="sng" dirty="0">
                <a:solidFill>
                  <a:srgbClr val="002060"/>
                </a:solidFill>
                <a:latin typeface="Times New Roman" pitchFamily="18" charset="0"/>
                <a:cs typeface="Times New Roman" pitchFamily="18" charset="0"/>
              </a:rPr>
              <a:t>Emergency Ward</a:t>
            </a:r>
          </a:p>
        </p:txBody>
      </p:sp>
      <p:sp>
        <p:nvSpPr>
          <p:cNvPr id="1048613" name="Content Placeholder 2"/>
          <p:cNvSpPr>
            <a:spLocks noGrp="1"/>
          </p:cNvSpPr>
          <p:nvPr>
            <p:ph idx="1"/>
          </p:nvPr>
        </p:nvSpPr>
        <p:spPr>
          <a:xfrm>
            <a:off x="0" y="1524000"/>
            <a:ext cx="7452519" cy="5334000"/>
          </a:xfrm>
        </p:spPr>
        <p:txBody>
          <a:bodyPr/>
          <a:lstStyle/>
          <a:p>
            <a:pPr algn="just">
              <a:buFont typeface="Wingdings" pitchFamily="2" charset="2"/>
              <a:buChar char="v"/>
            </a:pPr>
            <a:r>
              <a:rPr lang="en-US" sz="2800" dirty="0">
                <a:latin typeface="Times New Roman" pitchFamily="18" charset="0"/>
                <a:cs typeface="Times New Roman" pitchFamily="18" charset="0"/>
              </a:rPr>
              <a:t>Modern emergency departments are managed by qualified emergency physicians and nurses, trained specifically for providing emergent care to save a life.</a:t>
            </a:r>
          </a:p>
          <a:p>
            <a:pPr algn="just">
              <a:buFont typeface="Wingdings" pitchFamily="2" charset="2"/>
              <a:buChar char="v"/>
            </a:pPr>
            <a:r>
              <a:rPr lang="en-US" sz="2800" dirty="0">
                <a:latin typeface="Times New Roman" pitchFamily="18" charset="0"/>
                <a:cs typeface="Times New Roman" pitchFamily="18" charset="0"/>
              </a:rPr>
              <a:t>Emergency ward is the first point of contact for any critically ill patient, needing immediate medical attention. </a:t>
            </a:r>
          </a:p>
          <a:p>
            <a:pPr algn="just">
              <a:buNone/>
            </a:pPr>
            <a:endParaRPr lang="en-US" dirty="0">
              <a:latin typeface="Times New Roman" pitchFamily="18" charset="0"/>
              <a:cs typeface="Times New Roman" pitchFamily="18" charset="0"/>
            </a:endParaRPr>
          </a:p>
        </p:txBody>
      </p:sp>
      <p:pic>
        <p:nvPicPr>
          <p:cNvPr id="2097154" name="Picture 3" descr="emergency hospital jm15gmch05231023dl0503.jpg"/>
          <p:cNvPicPr>
            <a:picLocks noChangeAspect="1"/>
          </p:cNvPicPr>
          <p:nvPr/>
        </p:nvPicPr>
        <p:blipFill>
          <a:blip r:embed="rId2"/>
          <a:stretch>
            <a:fillRect/>
          </a:stretch>
        </p:blipFill>
        <p:spPr>
          <a:xfrm>
            <a:off x="7528720" y="1676400"/>
            <a:ext cx="4195802" cy="3853151"/>
          </a:xfrm>
          <a:prstGeom prst="rect">
            <a:avLst/>
          </a:prstGeom>
        </p:spPr>
      </p:pic>
      <p:sp>
        <p:nvSpPr>
          <p:cNvPr id="1048614" name="TextBox 4"/>
          <p:cNvSpPr txBox="1"/>
          <p:nvPr/>
        </p:nvSpPr>
        <p:spPr>
          <a:xfrm>
            <a:off x="7681119" y="5786454"/>
            <a:ext cx="4267200"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Figure No.2  Emergency Ward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0" y="228600"/>
            <a:ext cx="12161838" cy="990600"/>
          </a:xfrm>
        </p:spPr>
        <p:txBody>
          <a:bodyPr>
            <a:normAutofit/>
          </a:bodyPr>
          <a:lstStyle/>
          <a:p>
            <a:pPr algn="ctr"/>
            <a:r>
              <a:rPr lang="en-US" sz="5400" b="1" u="sng" dirty="0">
                <a:solidFill>
                  <a:srgbClr val="00B050"/>
                </a:solidFill>
                <a:latin typeface="Times New Roman" pitchFamily="18" charset="0"/>
                <a:cs typeface="Times New Roman" pitchFamily="18" charset="0"/>
              </a:rPr>
              <a:t>Dressing Room</a:t>
            </a:r>
          </a:p>
        </p:txBody>
      </p:sp>
      <p:sp>
        <p:nvSpPr>
          <p:cNvPr id="1048616" name="Content Placeholder 2"/>
          <p:cNvSpPr>
            <a:spLocks noGrp="1"/>
          </p:cNvSpPr>
          <p:nvPr>
            <p:ph idx="1"/>
          </p:nvPr>
        </p:nvSpPr>
        <p:spPr>
          <a:xfrm>
            <a:off x="0" y="1600200"/>
            <a:ext cx="7147719" cy="4572000"/>
          </a:xfrm>
        </p:spPr>
        <p:txBody>
          <a:bodyPr>
            <a:normAutofit fontScale="96552"/>
          </a:bodyPr>
          <a:lstStyle/>
          <a:p>
            <a:pPr algn="just">
              <a:buFont typeface="Wingdings" pitchFamily="2" charset="2"/>
              <a:buChar char="q"/>
            </a:pPr>
            <a:r>
              <a:rPr lang="en-US" sz="3900" dirty="0">
                <a:latin typeface="Times New Roman" pitchFamily="18" charset="0"/>
                <a:cs typeface="Times New Roman" pitchFamily="18" charset="0"/>
              </a:rPr>
              <a:t> </a:t>
            </a:r>
            <a:r>
              <a:rPr lang="en-US" sz="3300" dirty="0">
                <a:latin typeface="Times New Roman" pitchFamily="18" charset="0"/>
                <a:cs typeface="Times New Roman" pitchFamily="18" charset="0"/>
              </a:rPr>
              <a:t>A dressing is a sterile pad applied to a wound to promote healing and protect the wound from further harm. </a:t>
            </a:r>
          </a:p>
          <a:p>
            <a:pPr algn="just">
              <a:buFont typeface="Wingdings" pitchFamily="2" charset="2"/>
              <a:buChar char="q"/>
            </a:pPr>
            <a:r>
              <a:rPr lang="en-US" sz="3300" dirty="0">
                <a:latin typeface="Times New Roman" pitchFamily="18" charset="0"/>
                <a:cs typeface="Times New Roman" pitchFamily="18" charset="0"/>
              </a:rPr>
              <a:t> A dressing is designed to be in direct contact with the wound, as distinguished from a bandage, which is most often used to hold a dressing in place. </a:t>
            </a:r>
          </a:p>
        </p:txBody>
      </p:sp>
      <p:sp>
        <p:nvSpPr>
          <p:cNvPr id="1048617" name="TextBox 4"/>
          <p:cNvSpPr txBox="1"/>
          <p:nvPr/>
        </p:nvSpPr>
        <p:spPr>
          <a:xfrm>
            <a:off x="7723993" y="5572140"/>
            <a:ext cx="3886201"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Figure No.3 Dressing Room</a:t>
            </a:r>
          </a:p>
        </p:txBody>
      </p:sp>
      <p:pic>
        <p:nvPicPr>
          <p:cNvPr id="3" name="Picture 2">
            <a:extLst>
              <a:ext uri="{FF2B5EF4-FFF2-40B4-BE49-F238E27FC236}">
                <a16:creationId xmlns:a16="http://schemas.microsoft.com/office/drawing/2014/main" id="{D55630DC-635D-2126-0D5E-CA0F990A5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893" y="1905000"/>
            <a:ext cx="4580327" cy="33813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0" y="228600"/>
            <a:ext cx="12161838" cy="990600"/>
          </a:xfrm>
        </p:spPr>
        <p:txBody>
          <a:bodyPr>
            <a:normAutofit/>
          </a:bodyPr>
          <a:lstStyle/>
          <a:p>
            <a:pPr algn="ctr"/>
            <a:r>
              <a:rPr lang="en-US" sz="4800" b="1" u="sng" dirty="0">
                <a:solidFill>
                  <a:srgbClr val="00B0F0"/>
                </a:solidFill>
              </a:rPr>
              <a:t>Out Patient Department</a:t>
            </a:r>
          </a:p>
        </p:txBody>
      </p:sp>
      <p:sp>
        <p:nvSpPr>
          <p:cNvPr id="1048619" name="Content Placeholder 2"/>
          <p:cNvSpPr>
            <a:spLocks noGrp="1"/>
          </p:cNvSpPr>
          <p:nvPr>
            <p:ph idx="1"/>
          </p:nvPr>
        </p:nvSpPr>
        <p:spPr>
          <a:xfrm>
            <a:off x="0" y="1600200"/>
            <a:ext cx="7223919" cy="5257800"/>
          </a:xfrm>
        </p:spPr>
        <p:txBody>
          <a:bodyPr>
            <a:normAutofit fontScale="96552"/>
          </a:bodyPr>
          <a:lstStyle/>
          <a:p>
            <a:pPr algn="just">
              <a:buFont typeface="Wingdings" pitchFamily="2" charset="2"/>
              <a:buChar char="q"/>
            </a:pPr>
            <a:r>
              <a:rPr lang="en-US" sz="3300" dirty="0">
                <a:latin typeface="Times New Roman" pitchFamily="18" charset="0"/>
                <a:cs typeface="Times New Roman" pitchFamily="18" charset="0"/>
              </a:rPr>
              <a:t>OPD is defined as a part of the hospital with allotted physical facilities and medical and other staffs, with regularly scheduled hours, to provide care for patients who are not registered as inpatients.</a:t>
            </a:r>
          </a:p>
          <a:p>
            <a:pPr algn="just">
              <a:buFont typeface="Wingdings" pitchFamily="2" charset="2"/>
              <a:buChar char="q"/>
            </a:pPr>
            <a:r>
              <a:rPr lang="en-US" sz="3300" dirty="0">
                <a:latin typeface="Times New Roman" pitchFamily="18" charset="0"/>
                <a:cs typeface="Times New Roman" pitchFamily="18" charset="0"/>
              </a:rPr>
              <a:t>A hospital department where patients receive diagnosis and/or treatment but do not stay overnight</a:t>
            </a:r>
            <a:r>
              <a:rPr lang="en-US" sz="3600" dirty="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p:txBody>
      </p:sp>
      <p:sp>
        <p:nvSpPr>
          <p:cNvPr id="1048620" name="TextBox 6"/>
          <p:cNvSpPr txBox="1"/>
          <p:nvPr/>
        </p:nvSpPr>
        <p:spPr>
          <a:xfrm>
            <a:off x="7416656" y="5715016"/>
            <a:ext cx="4861719" cy="461665"/>
          </a:xfrm>
          <a:prstGeom prst="rect">
            <a:avLst/>
          </a:prstGeom>
          <a:noFill/>
        </p:spPr>
        <p:txBody>
          <a:bodyPr wrap="square" rtlCol="0">
            <a:spAutoFit/>
          </a:bodyPr>
          <a:lstStyle/>
          <a:p>
            <a:r>
              <a:rPr lang="en-US" sz="2400" b="1" dirty="0">
                <a:latin typeface="Times New Roman" pitchFamily="18" charset="0"/>
                <a:cs typeface="Times New Roman" pitchFamily="18" charset="0"/>
              </a:rPr>
              <a:t>Fig. No.4 Out Patient Department </a:t>
            </a:r>
          </a:p>
        </p:txBody>
      </p:sp>
      <p:pic>
        <p:nvPicPr>
          <p:cNvPr id="3" name="Picture 2">
            <a:extLst>
              <a:ext uri="{FF2B5EF4-FFF2-40B4-BE49-F238E27FC236}">
                <a16:creationId xmlns:a16="http://schemas.microsoft.com/office/drawing/2014/main" id="{5E23CBCF-1A8A-E64E-6120-CC8DF861A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519" y="2019300"/>
            <a:ext cx="4236803" cy="33385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0" y="228600"/>
            <a:ext cx="12161838" cy="990600"/>
          </a:xfrm>
        </p:spPr>
        <p:txBody>
          <a:bodyPr>
            <a:normAutofit/>
          </a:bodyPr>
          <a:lstStyle/>
          <a:p>
            <a:pPr algn="ctr"/>
            <a:r>
              <a:rPr lang="en-US" sz="5400" b="1" u="sng" dirty="0">
                <a:solidFill>
                  <a:schemeClr val="tx2">
                    <a:lumMod val="60000"/>
                    <a:lumOff val="40000"/>
                  </a:schemeClr>
                </a:solidFill>
                <a:latin typeface="Times New Roman" pitchFamily="18" charset="0"/>
                <a:cs typeface="Times New Roman" pitchFamily="18" charset="0"/>
              </a:rPr>
              <a:t>Intensive Care Unit</a:t>
            </a:r>
          </a:p>
        </p:txBody>
      </p:sp>
      <p:sp>
        <p:nvSpPr>
          <p:cNvPr id="1048622" name="Content Placeholder 2"/>
          <p:cNvSpPr>
            <a:spLocks noGrp="1"/>
          </p:cNvSpPr>
          <p:nvPr>
            <p:ph idx="1"/>
          </p:nvPr>
        </p:nvSpPr>
        <p:spPr>
          <a:xfrm>
            <a:off x="0" y="1563101"/>
            <a:ext cx="6370638" cy="4495800"/>
          </a:xfrm>
        </p:spPr>
        <p:txBody>
          <a:bodyPr>
            <a:normAutofit fontScale="97222"/>
          </a:bodyPr>
          <a:lstStyle/>
          <a:p>
            <a:pPr algn="just">
              <a:buFont typeface="Wingdings" pitchFamily="2" charset="2"/>
              <a:buChar char="q"/>
            </a:pPr>
            <a:r>
              <a:rPr lang="en-US" sz="3200" dirty="0">
                <a:latin typeface="Times New Roman" pitchFamily="18" charset="0"/>
                <a:cs typeface="Times New Roman" pitchFamily="18" charset="0"/>
              </a:rPr>
              <a:t>Intensive care unit (ICU) refers to a place where specialized treatment is given to patients who are acutely unwell and need special attention and support. </a:t>
            </a:r>
          </a:p>
          <a:p>
            <a:pPr algn="just">
              <a:buFont typeface="Wingdings" pitchFamily="2" charset="2"/>
              <a:buChar char="q"/>
            </a:pPr>
            <a:r>
              <a:rPr lang="en-US" sz="3200" dirty="0">
                <a:latin typeface="Times New Roman" pitchFamily="18" charset="0"/>
                <a:cs typeface="Times New Roman" pitchFamily="18" charset="0"/>
              </a:rPr>
              <a:t>It provides critical care and life support for acutely ill and injured patients.</a:t>
            </a:r>
          </a:p>
        </p:txBody>
      </p:sp>
      <p:sp>
        <p:nvSpPr>
          <p:cNvPr id="1048623" name="TextBox 4"/>
          <p:cNvSpPr txBox="1"/>
          <p:nvPr/>
        </p:nvSpPr>
        <p:spPr>
          <a:xfrm>
            <a:off x="6612340" y="5429264"/>
            <a:ext cx="5395119" cy="461665"/>
          </a:xfrm>
          <a:prstGeom prst="rect">
            <a:avLst/>
          </a:prstGeom>
          <a:noFill/>
        </p:spPr>
        <p:txBody>
          <a:bodyPr wrap="square" rtlCol="0">
            <a:spAutoFit/>
          </a:bodyPr>
          <a:lstStyle/>
          <a:p>
            <a:r>
              <a:rPr lang="en-US" sz="2400" b="1" dirty="0">
                <a:latin typeface="Times New Roman" pitchFamily="18" charset="0"/>
                <a:cs typeface="Times New Roman" pitchFamily="18" charset="0"/>
              </a:rPr>
              <a:t>     Fig. No.5  Intensive care unit  </a:t>
            </a:r>
          </a:p>
        </p:txBody>
      </p:sp>
      <p:pic>
        <p:nvPicPr>
          <p:cNvPr id="3" name="Picture 2">
            <a:extLst>
              <a:ext uri="{FF2B5EF4-FFF2-40B4-BE49-F238E27FC236}">
                <a16:creationId xmlns:a16="http://schemas.microsoft.com/office/drawing/2014/main" id="{C503E403-1BBA-90B4-AF01-978AAA72F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602" y="1752600"/>
            <a:ext cx="5442857" cy="33909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TotalTime>
  <Words>693</Words>
  <Application>Microsoft Office PowerPoint</Application>
  <PresentationFormat>Custom</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Constantia</vt:lpstr>
      <vt:lpstr>Times New Roman</vt:lpstr>
      <vt:lpstr>Wingdings</vt:lpstr>
      <vt:lpstr>Wingdings 2</vt:lpstr>
      <vt:lpstr>Flow</vt:lpstr>
      <vt:lpstr>             PRESENTATION ON                    HOSPITAL TRAINING-II                    SUBJECT CODE: BP-707P </vt:lpstr>
      <vt:lpstr>CONTENTS</vt:lpstr>
      <vt:lpstr>Objectives of Training</vt:lpstr>
      <vt:lpstr>INTRODUCTION</vt:lpstr>
      <vt:lpstr>Departments</vt:lpstr>
      <vt:lpstr>Emergency Ward</vt:lpstr>
      <vt:lpstr>Dressing Room</vt:lpstr>
      <vt:lpstr>Out Patient Department</vt:lpstr>
      <vt:lpstr>Intensive Care Unit</vt:lpstr>
      <vt:lpstr>Dispensing Room</vt:lpstr>
      <vt:lpstr>Work Profile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dc:creator>
  <cp:lastModifiedBy>Suraj Arya</cp:lastModifiedBy>
  <cp:revision>36</cp:revision>
  <dcterms:created xsi:type="dcterms:W3CDTF">2022-08-18T00:02:47Z</dcterms:created>
  <dcterms:modified xsi:type="dcterms:W3CDTF">2024-10-14T18:25:49Z</dcterms:modified>
</cp:coreProperties>
</file>