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4" r:id="rId1"/>
  </p:sldMasterIdLst>
  <p:notesMasterIdLst>
    <p:notesMasterId r:id="rId22"/>
  </p:notesMasterIdLst>
  <p:sldIdLst>
    <p:sldId id="277" r:id="rId2"/>
    <p:sldId id="256" r:id="rId3"/>
    <p:sldId id="257" r:id="rId4"/>
    <p:sldId id="258" r:id="rId5"/>
    <p:sldId id="259" r:id="rId6"/>
    <p:sldId id="260" r:id="rId7"/>
    <p:sldId id="261" r:id="rId8"/>
    <p:sldId id="262" r:id="rId9"/>
    <p:sldId id="263" r:id="rId10"/>
    <p:sldId id="264" r:id="rId11"/>
    <p:sldId id="272" r:id="rId12"/>
    <p:sldId id="265" r:id="rId13"/>
    <p:sldId id="266" r:id="rId14"/>
    <p:sldId id="267" r:id="rId15"/>
    <p:sldId id="274" r:id="rId16"/>
    <p:sldId id="268" r:id="rId17"/>
    <p:sldId id="269" r:id="rId18"/>
    <p:sldId id="271" r:id="rId19"/>
    <p:sldId id="276"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B56479-5050-422F-8ACB-62DD52F780C1}" v="2" dt="2023-11-30T03:17:11.4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5033" autoAdjust="0"/>
  </p:normalViewPr>
  <p:slideViewPr>
    <p:cSldViewPr snapToGrid="0">
      <p:cViewPr>
        <p:scale>
          <a:sx n="75" d="100"/>
          <a:sy n="75" d="100"/>
        </p:scale>
        <p:origin x="105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aj Arya" userId="116808dbeaa341df" providerId="LiveId" clId="{A8B56479-5050-422F-8ACB-62DD52F780C1}"/>
    <pc:docChg chg="custSel delSld modSld">
      <pc:chgData name="Suraj Arya" userId="116808dbeaa341df" providerId="LiveId" clId="{A8B56479-5050-422F-8ACB-62DD52F780C1}" dt="2023-11-30T03:17:33.156" v="5" actId="47"/>
      <pc:docMkLst>
        <pc:docMk/>
      </pc:docMkLst>
      <pc:sldChg chg="modSp mod">
        <pc:chgData name="Suraj Arya" userId="116808dbeaa341df" providerId="LiveId" clId="{A8B56479-5050-422F-8ACB-62DD52F780C1}" dt="2023-11-30T03:13:00.438" v="0" actId="313"/>
        <pc:sldMkLst>
          <pc:docMk/>
          <pc:sldMk cId="2104315007" sldId="256"/>
        </pc:sldMkLst>
        <pc:spChg chg="mod">
          <ac:chgData name="Suraj Arya" userId="116808dbeaa341df" providerId="LiveId" clId="{A8B56479-5050-422F-8ACB-62DD52F780C1}" dt="2023-11-30T03:13:00.438" v="0" actId="313"/>
          <ac:spMkLst>
            <pc:docMk/>
            <pc:sldMk cId="2104315007" sldId="256"/>
            <ac:spMk id="5" creationId="{61256199-00BA-C926-9A33-A8D4DD587CF1}"/>
          </ac:spMkLst>
        </pc:spChg>
      </pc:sldChg>
      <pc:sldChg chg="addSp delSp modSp mod">
        <pc:chgData name="Suraj Arya" userId="116808dbeaa341df" providerId="LiveId" clId="{A8B56479-5050-422F-8ACB-62DD52F780C1}" dt="2023-11-30T03:17:11.413" v="4" actId="931"/>
        <pc:sldMkLst>
          <pc:docMk/>
          <pc:sldMk cId="1795603744" sldId="260"/>
        </pc:sldMkLst>
        <pc:grpChg chg="del">
          <ac:chgData name="Suraj Arya" userId="116808dbeaa341df" providerId="LiveId" clId="{A8B56479-5050-422F-8ACB-62DD52F780C1}" dt="2023-11-30T03:13:39.638" v="1" actId="478"/>
          <ac:grpSpMkLst>
            <pc:docMk/>
            <pc:sldMk cId="1795603744" sldId="260"/>
            <ac:grpSpMk id="2" creationId="{00000000-0000-0000-0000-000000000000}"/>
          </ac:grpSpMkLst>
        </pc:grpChg>
        <pc:picChg chg="add del mod">
          <ac:chgData name="Suraj Arya" userId="116808dbeaa341df" providerId="LiveId" clId="{A8B56479-5050-422F-8ACB-62DD52F780C1}" dt="2023-11-30T03:17:05.268" v="3" actId="478"/>
          <ac:picMkLst>
            <pc:docMk/>
            <pc:sldMk cId="1795603744" sldId="260"/>
            <ac:picMk id="7" creationId="{CF367759-09AE-5A43-11D5-E8A572E56AD7}"/>
          </ac:picMkLst>
        </pc:picChg>
        <pc:picChg chg="add mod">
          <ac:chgData name="Suraj Arya" userId="116808dbeaa341df" providerId="LiveId" clId="{A8B56479-5050-422F-8ACB-62DD52F780C1}" dt="2023-11-30T03:17:11.413" v="4" actId="931"/>
          <ac:picMkLst>
            <pc:docMk/>
            <pc:sldMk cId="1795603744" sldId="260"/>
            <ac:picMk id="9" creationId="{53D2D475-1EC1-C9EA-4E4C-9FB092841002}"/>
          </ac:picMkLst>
        </pc:picChg>
      </pc:sldChg>
      <pc:sldChg chg="del">
        <pc:chgData name="Suraj Arya" userId="116808dbeaa341df" providerId="LiveId" clId="{A8B56479-5050-422F-8ACB-62DD52F780C1}" dt="2023-11-30T03:17:33.156" v="5" actId="47"/>
        <pc:sldMkLst>
          <pc:docMk/>
          <pc:sldMk cId="670210223" sldId="2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AACC9A-9DB8-47EE-BB0F-B2C097D8B1D3}" type="datetimeFigureOut">
              <a:rPr lang="en-US" smtClean="0"/>
              <a:t>30-Nov-23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3EDFD0-290E-4B30-8D29-49D8A6341F4E}" type="slidenum">
              <a:rPr lang="en-US" smtClean="0"/>
              <a:t>‹#›</a:t>
            </a:fld>
            <a:endParaRPr lang="en-US"/>
          </a:p>
        </p:txBody>
      </p:sp>
    </p:spTree>
    <p:extLst>
      <p:ext uri="{BB962C8B-B14F-4D97-AF65-F5344CB8AC3E}">
        <p14:creationId xmlns:p14="http://schemas.microsoft.com/office/powerpoint/2010/main" val="269842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3EDFD0-290E-4B30-8D29-49D8A6341F4E}" type="slidenum">
              <a:rPr lang="en-US" smtClean="0"/>
              <a:t>2</a:t>
            </a:fld>
            <a:endParaRPr lang="en-US"/>
          </a:p>
        </p:txBody>
      </p:sp>
    </p:spTree>
    <p:extLst>
      <p:ext uri="{BB962C8B-B14F-4D97-AF65-F5344CB8AC3E}">
        <p14:creationId xmlns:p14="http://schemas.microsoft.com/office/powerpoint/2010/main" val="3849984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3EDFD0-290E-4B30-8D29-49D8A6341F4E}" type="slidenum">
              <a:rPr lang="en-US" smtClean="0"/>
              <a:t>3</a:t>
            </a:fld>
            <a:endParaRPr lang="en-US"/>
          </a:p>
        </p:txBody>
      </p:sp>
    </p:spTree>
    <p:extLst>
      <p:ext uri="{BB962C8B-B14F-4D97-AF65-F5344CB8AC3E}">
        <p14:creationId xmlns:p14="http://schemas.microsoft.com/office/powerpoint/2010/main" val="1024529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D8C895-6FAA-4043-A3A8-7C30E7B82322}" type="datetimeFigureOut">
              <a:rPr lang="en-US" smtClean="0"/>
              <a:t>30-Nov-23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1673F1-45CC-4F7B-9864-838FEA1821ED}" type="slidenum">
              <a:rPr lang="en-US" smtClean="0"/>
              <a:t>‹#›</a:t>
            </a:fld>
            <a:endParaRPr lang="en-US" dirty="0"/>
          </a:p>
        </p:txBody>
      </p:sp>
    </p:spTree>
    <p:extLst>
      <p:ext uri="{BB962C8B-B14F-4D97-AF65-F5344CB8AC3E}">
        <p14:creationId xmlns:p14="http://schemas.microsoft.com/office/powerpoint/2010/main" val="272199062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8C895-6FAA-4043-A3A8-7C30E7B82322}" type="datetimeFigureOut">
              <a:rPr lang="en-US" smtClean="0"/>
              <a:t>30-Nov-23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1673F1-45CC-4F7B-9864-838FEA1821ED}" type="slidenum">
              <a:rPr lang="en-US" smtClean="0"/>
              <a:t>‹#›</a:t>
            </a:fld>
            <a:endParaRPr lang="en-US" dirty="0"/>
          </a:p>
        </p:txBody>
      </p:sp>
    </p:spTree>
    <p:extLst>
      <p:ext uri="{BB962C8B-B14F-4D97-AF65-F5344CB8AC3E}">
        <p14:creationId xmlns:p14="http://schemas.microsoft.com/office/powerpoint/2010/main" val="675827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8C895-6FAA-4043-A3A8-7C30E7B82322}" type="datetimeFigureOut">
              <a:rPr lang="en-US" smtClean="0"/>
              <a:t>30-Nov-23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1673F1-45CC-4F7B-9864-838FEA1821ED}"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45305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8C895-6FAA-4043-A3A8-7C30E7B82322}" type="datetimeFigureOut">
              <a:rPr lang="en-US" smtClean="0"/>
              <a:t>30-Nov-23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1673F1-45CC-4F7B-9864-838FEA1821ED}" type="slidenum">
              <a:rPr lang="en-US" smtClean="0"/>
              <a:t>‹#›</a:t>
            </a:fld>
            <a:endParaRPr lang="en-US" dirty="0"/>
          </a:p>
        </p:txBody>
      </p:sp>
    </p:spTree>
    <p:extLst>
      <p:ext uri="{BB962C8B-B14F-4D97-AF65-F5344CB8AC3E}">
        <p14:creationId xmlns:p14="http://schemas.microsoft.com/office/powerpoint/2010/main" val="2537958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8C895-6FAA-4043-A3A8-7C30E7B82322}" type="datetimeFigureOut">
              <a:rPr lang="en-US" smtClean="0"/>
              <a:t>30-Nov-23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1673F1-45CC-4F7B-9864-838FEA1821E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1802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8C895-6FAA-4043-A3A8-7C30E7B82322}" type="datetimeFigureOut">
              <a:rPr lang="en-US" smtClean="0"/>
              <a:t>30-Nov-23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1673F1-45CC-4F7B-9864-838FEA1821ED}" type="slidenum">
              <a:rPr lang="en-US" smtClean="0"/>
              <a:t>‹#›</a:t>
            </a:fld>
            <a:endParaRPr lang="en-US" dirty="0"/>
          </a:p>
        </p:txBody>
      </p:sp>
    </p:spTree>
    <p:extLst>
      <p:ext uri="{BB962C8B-B14F-4D97-AF65-F5344CB8AC3E}">
        <p14:creationId xmlns:p14="http://schemas.microsoft.com/office/powerpoint/2010/main" val="1618689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8C895-6FAA-4043-A3A8-7C30E7B82322}" type="datetimeFigureOut">
              <a:rPr lang="en-US" smtClean="0"/>
              <a:t>30-Nov-23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1673F1-45CC-4F7B-9864-838FEA1821ED}" type="slidenum">
              <a:rPr lang="en-US" smtClean="0"/>
              <a:t>‹#›</a:t>
            </a:fld>
            <a:endParaRPr lang="en-US" dirty="0"/>
          </a:p>
        </p:txBody>
      </p:sp>
    </p:spTree>
    <p:extLst>
      <p:ext uri="{BB962C8B-B14F-4D97-AF65-F5344CB8AC3E}">
        <p14:creationId xmlns:p14="http://schemas.microsoft.com/office/powerpoint/2010/main" val="30532606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8C895-6FAA-4043-A3A8-7C30E7B82322}" type="datetimeFigureOut">
              <a:rPr lang="en-US" smtClean="0"/>
              <a:t>30-Nov-23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1673F1-45CC-4F7B-9864-838FEA1821ED}" type="slidenum">
              <a:rPr lang="en-US" smtClean="0"/>
              <a:t>‹#›</a:t>
            </a:fld>
            <a:endParaRPr lang="en-US" dirty="0"/>
          </a:p>
        </p:txBody>
      </p:sp>
    </p:spTree>
    <p:extLst>
      <p:ext uri="{BB962C8B-B14F-4D97-AF65-F5344CB8AC3E}">
        <p14:creationId xmlns:p14="http://schemas.microsoft.com/office/powerpoint/2010/main" val="105725832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8C895-6FAA-4043-A3A8-7C30E7B82322}" type="datetimeFigureOut">
              <a:rPr lang="en-US" smtClean="0"/>
              <a:t>30-Nov-23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1673F1-45CC-4F7B-9864-838FEA1821ED}" type="slidenum">
              <a:rPr lang="en-US" smtClean="0"/>
              <a:t>‹#›</a:t>
            </a:fld>
            <a:endParaRPr lang="en-US" dirty="0"/>
          </a:p>
        </p:txBody>
      </p:sp>
    </p:spTree>
    <p:extLst>
      <p:ext uri="{BB962C8B-B14F-4D97-AF65-F5344CB8AC3E}">
        <p14:creationId xmlns:p14="http://schemas.microsoft.com/office/powerpoint/2010/main" val="17763583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D8C895-6FAA-4043-A3A8-7C30E7B82322}" type="datetimeFigureOut">
              <a:rPr lang="en-US" smtClean="0"/>
              <a:t>30-Nov-23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1673F1-45CC-4F7B-9864-838FEA1821ED}" type="slidenum">
              <a:rPr lang="en-US" smtClean="0"/>
              <a:t>‹#›</a:t>
            </a:fld>
            <a:endParaRPr lang="en-US" dirty="0"/>
          </a:p>
        </p:txBody>
      </p:sp>
    </p:spTree>
    <p:extLst>
      <p:ext uri="{BB962C8B-B14F-4D97-AF65-F5344CB8AC3E}">
        <p14:creationId xmlns:p14="http://schemas.microsoft.com/office/powerpoint/2010/main" val="27574126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D8C895-6FAA-4043-A3A8-7C30E7B82322}" type="datetimeFigureOut">
              <a:rPr lang="en-US" smtClean="0"/>
              <a:t>30-Nov-23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1673F1-45CC-4F7B-9864-838FEA1821ED}" type="slidenum">
              <a:rPr lang="en-US" smtClean="0"/>
              <a:t>‹#›</a:t>
            </a:fld>
            <a:endParaRPr lang="en-US" dirty="0"/>
          </a:p>
        </p:txBody>
      </p:sp>
    </p:spTree>
    <p:extLst>
      <p:ext uri="{BB962C8B-B14F-4D97-AF65-F5344CB8AC3E}">
        <p14:creationId xmlns:p14="http://schemas.microsoft.com/office/powerpoint/2010/main" val="200289734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D8C895-6FAA-4043-A3A8-7C30E7B82322}" type="datetimeFigureOut">
              <a:rPr lang="en-US" smtClean="0"/>
              <a:t>30-Nov-23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81673F1-45CC-4F7B-9864-838FEA1821ED}" type="slidenum">
              <a:rPr lang="en-US" smtClean="0"/>
              <a:t>‹#›</a:t>
            </a:fld>
            <a:endParaRPr lang="en-US" dirty="0"/>
          </a:p>
        </p:txBody>
      </p:sp>
    </p:spTree>
    <p:extLst>
      <p:ext uri="{BB962C8B-B14F-4D97-AF65-F5344CB8AC3E}">
        <p14:creationId xmlns:p14="http://schemas.microsoft.com/office/powerpoint/2010/main" val="33472452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D8C895-6FAA-4043-A3A8-7C30E7B82322}" type="datetimeFigureOut">
              <a:rPr lang="en-US" smtClean="0"/>
              <a:t>30-Nov-23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81673F1-45CC-4F7B-9864-838FEA1821ED}" type="slidenum">
              <a:rPr lang="en-US" smtClean="0"/>
              <a:t>‹#›</a:t>
            </a:fld>
            <a:endParaRPr lang="en-US" dirty="0"/>
          </a:p>
        </p:txBody>
      </p:sp>
    </p:spTree>
    <p:extLst>
      <p:ext uri="{BB962C8B-B14F-4D97-AF65-F5344CB8AC3E}">
        <p14:creationId xmlns:p14="http://schemas.microsoft.com/office/powerpoint/2010/main" val="368815491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D8C895-6FAA-4043-A3A8-7C30E7B82322}" type="datetimeFigureOut">
              <a:rPr lang="en-US" smtClean="0"/>
              <a:t>30-Nov-23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81673F1-45CC-4F7B-9864-838FEA1821ED}" type="slidenum">
              <a:rPr lang="en-US" smtClean="0"/>
              <a:t>‹#›</a:t>
            </a:fld>
            <a:endParaRPr lang="en-US" dirty="0"/>
          </a:p>
        </p:txBody>
      </p:sp>
    </p:spTree>
    <p:extLst>
      <p:ext uri="{BB962C8B-B14F-4D97-AF65-F5344CB8AC3E}">
        <p14:creationId xmlns:p14="http://schemas.microsoft.com/office/powerpoint/2010/main" val="264693462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D8C895-6FAA-4043-A3A8-7C30E7B82322}" type="datetimeFigureOut">
              <a:rPr lang="en-US" smtClean="0"/>
              <a:t>30-Nov-23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1673F1-45CC-4F7B-9864-838FEA1821ED}" type="slidenum">
              <a:rPr lang="en-US" smtClean="0"/>
              <a:t>‹#›</a:t>
            </a:fld>
            <a:endParaRPr lang="en-US" dirty="0"/>
          </a:p>
        </p:txBody>
      </p:sp>
    </p:spTree>
    <p:extLst>
      <p:ext uri="{BB962C8B-B14F-4D97-AF65-F5344CB8AC3E}">
        <p14:creationId xmlns:p14="http://schemas.microsoft.com/office/powerpoint/2010/main" val="47408133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D8C895-6FAA-4043-A3A8-7C30E7B82322}" type="datetimeFigureOut">
              <a:rPr lang="en-US" smtClean="0"/>
              <a:t>30-Nov-23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1673F1-45CC-4F7B-9864-838FEA1821ED}" type="slidenum">
              <a:rPr lang="en-US" smtClean="0"/>
              <a:t>‹#›</a:t>
            </a:fld>
            <a:endParaRPr lang="en-US" dirty="0"/>
          </a:p>
        </p:txBody>
      </p:sp>
    </p:spTree>
    <p:extLst>
      <p:ext uri="{BB962C8B-B14F-4D97-AF65-F5344CB8AC3E}">
        <p14:creationId xmlns:p14="http://schemas.microsoft.com/office/powerpoint/2010/main" val="314625711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84000"/>
            <a:lum/>
          </a:blip>
          <a:srcRect/>
          <a:stretch>
            <a:fillRect t="-1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6D8C895-6FAA-4043-A3A8-7C30E7B82322}" type="datetimeFigureOut">
              <a:rPr lang="en-US" smtClean="0"/>
              <a:t>30-Nov-23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1673F1-45CC-4F7B-9864-838FEA1821ED}" type="slidenum">
              <a:rPr lang="en-US" smtClean="0"/>
              <a:t>‹#›</a:t>
            </a:fld>
            <a:endParaRPr lang="en-US" dirty="0"/>
          </a:p>
        </p:txBody>
      </p:sp>
    </p:spTree>
    <p:extLst>
      <p:ext uri="{BB962C8B-B14F-4D97-AF65-F5344CB8AC3E}">
        <p14:creationId xmlns:p14="http://schemas.microsoft.com/office/powerpoint/2010/main" val="3153619590"/>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 id="2147483928" r:id="rId14"/>
    <p:sldLayoutId id="2147483929" r:id="rId15"/>
    <p:sldLayoutId id="2147483930" r:id="rId16"/>
  </p:sldLayoutIdLst>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127050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250" y="469900"/>
            <a:ext cx="8911687" cy="734790"/>
          </a:xfrm>
        </p:spPr>
        <p:txBody>
          <a:bodyPr>
            <a:noAutofit/>
          </a:bodyPr>
          <a:lstStyle/>
          <a:p>
            <a:r>
              <a:rPr lang="en-US" sz="4000" b="1" spc="-70" dirty="0">
                <a:solidFill>
                  <a:srgbClr val="002060"/>
                </a:solidFill>
                <a:uFill>
                  <a:solidFill>
                    <a:srgbClr val="0A5294"/>
                  </a:solidFill>
                </a:uFill>
                <a:latin typeface="Times New Roman" panose="02020603050405020304" pitchFamily="18" charset="0"/>
                <a:cs typeface="Times New Roman" panose="02020603050405020304" pitchFamily="18" charset="0"/>
              </a:rPr>
              <a:t>PARTS </a:t>
            </a:r>
            <a:r>
              <a:rPr lang="en-US" sz="4000" b="1" spc="-5" dirty="0">
                <a:solidFill>
                  <a:srgbClr val="002060"/>
                </a:solidFill>
                <a:uFill>
                  <a:solidFill>
                    <a:srgbClr val="0A5294"/>
                  </a:solidFill>
                </a:uFill>
                <a:latin typeface="Times New Roman" panose="02020603050405020304" pitchFamily="18" charset="0"/>
                <a:cs typeface="Times New Roman" panose="02020603050405020304" pitchFamily="18" charset="0"/>
              </a:rPr>
              <a:t>OF THE</a:t>
            </a:r>
            <a:r>
              <a:rPr lang="en-US" sz="4000" b="1" spc="-135" dirty="0">
                <a:solidFill>
                  <a:srgbClr val="002060"/>
                </a:solidFill>
                <a:uFill>
                  <a:solidFill>
                    <a:srgbClr val="0A5294"/>
                  </a:solidFill>
                </a:uFill>
                <a:latin typeface="Times New Roman" panose="02020603050405020304" pitchFamily="18" charset="0"/>
                <a:cs typeface="Times New Roman" panose="02020603050405020304" pitchFamily="18" charset="0"/>
              </a:rPr>
              <a:t> </a:t>
            </a:r>
            <a:r>
              <a:rPr lang="en-US" sz="4000" b="1" spc="-10" dirty="0">
                <a:solidFill>
                  <a:srgbClr val="002060"/>
                </a:solidFill>
                <a:uFill>
                  <a:solidFill>
                    <a:srgbClr val="0A5294"/>
                  </a:solidFill>
                </a:uFill>
                <a:latin typeface="Times New Roman" panose="02020603050405020304" pitchFamily="18" charset="0"/>
                <a:cs typeface="Times New Roman" panose="02020603050405020304" pitchFamily="18" charset="0"/>
              </a:rPr>
              <a:t>TRANSFORMER</a:t>
            </a:r>
            <a:endParaRPr lang="en-US" sz="40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60486" y="1311275"/>
            <a:ext cx="7688263" cy="4079875"/>
          </a:xfrm>
        </p:spPr>
        <p:txBody>
          <a:bodyPr numCol="2">
            <a:normAutofit lnSpcReduction="10000"/>
          </a:bodyPr>
          <a:lstStyle/>
          <a:p>
            <a:pPr marL="457200" marR="446405" indent="-457200">
              <a:lnSpc>
                <a:spcPct val="150000"/>
              </a:lnSpc>
              <a:spcBef>
                <a:spcPts val="105"/>
              </a:spcBef>
              <a:buFont typeface="+mj-lt"/>
              <a:buAutoNum type="arabicPeriod"/>
            </a:pPr>
            <a:r>
              <a:rPr lang="en-US" sz="2000" spc="60" dirty="0">
                <a:solidFill>
                  <a:schemeClr val="accent2">
                    <a:lumMod val="50000"/>
                  </a:schemeClr>
                </a:solidFill>
                <a:latin typeface="Times New Roman"/>
                <a:cs typeface="Times New Roman"/>
              </a:rPr>
              <a:t>Transformer </a:t>
            </a:r>
            <a:r>
              <a:rPr lang="en-US" sz="2000" spc="30" dirty="0">
                <a:solidFill>
                  <a:schemeClr val="accent2">
                    <a:lumMod val="50000"/>
                  </a:schemeClr>
                </a:solidFill>
                <a:latin typeface="Times New Roman"/>
                <a:cs typeface="Times New Roman"/>
              </a:rPr>
              <a:t>Tank  </a:t>
            </a:r>
            <a:endParaRPr lang="en-US" sz="2000" spc="80" dirty="0">
              <a:solidFill>
                <a:schemeClr val="accent2">
                  <a:lumMod val="50000"/>
                </a:schemeClr>
              </a:solidFill>
              <a:latin typeface="Times New Roman"/>
              <a:cs typeface="Times New Roman"/>
            </a:endParaRPr>
          </a:p>
          <a:p>
            <a:pPr marL="457200" marR="446405" indent="-457200">
              <a:lnSpc>
                <a:spcPct val="150000"/>
              </a:lnSpc>
              <a:spcBef>
                <a:spcPts val="105"/>
              </a:spcBef>
              <a:buFont typeface="+mj-lt"/>
              <a:buAutoNum type="arabicPeriod"/>
            </a:pPr>
            <a:r>
              <a:rPr lang="en-US" sz="2000" spc="80" dirty="0">
                <a:solidFill>
                  <a:schemeClr val="accent2">
                    <a:lumMod val="50000"/>
                  </a:schemeClr>
                </a:solidFill>
                <a:latin typeface="Times New Roman"/>
                <a:cs typeface="Times New Roman"/>
              </a:rPr>
              <a:t>High </a:t>
            </a:r>
            <a:r>
              <a:rPr lang="en-US" sz="2000" spc="60" dirty="0">
                <a:solidFill>
                  <a:schemeClr val="accent2">
                    <a:lumMod val="50000"/>
                  </a:schemeClr>
                </a:solidFill>
                <a:latin typeface="Times New Roman"/>
                <a:cs typeface="Times New Roman"/>
              </a:rPr>
              <a:t>Voltage</a:t>
            </a:r>
            <a:r>
              <a:rPr lang="en-US" sz="2000" spc="-325" dirty="0">
                <a:solidFill>
                  <a:schemeClr val="accent2">
                    <a:lumMod val="50000"/>
                  </a:schemeClr>
                </a:solidFill>
                <a:latin typeface="Times New Roman"/>
                <a:cs typeface="Times New Roman"/>
              </a:rPr>
              <a:t> </a:t>
            </a:r>
            <a:r>
              <a:rPr lang="en-US" sz="2000" spc="110" dirty="0">
                <a:solidFill>
                  <a:schemeClr val="accent2">
                    <a:lumMod val="50000"/>
                  </a:schemeClr>
                </a:solidFill>
                <a:latin typeface="Times New Roman"/>
                <a:cs typeface="Times New Roman"/>
              </a:rPr>
              <a:t>Bushing</a:t>
            </a:r>
            <a:endParaRPr lang="en-US" sz="2000" dirty="0">
              <a:solidFill>
                <a:schemeClr val="accent2">
                  <a:lumMod val="50000"/>
                </a:schemeClr>
              </a:solidFill>
              <a:latin typeface="Times New Roman"/>
              <a:cs typeface="Times New Roman"/>
            </a:endParaRPr>
          </a:p>
          <a:p>
            <a:pPr marL="457200" marR="446405" indent="-457200">
              <a:lnSpc>
                <a:spcPct val="150000"/>
              </a:lnSpc>
              <a:spcBef>
                <a:spcPts val="105"/>
              </a:spcBef>
              <a:buFont typeface="+mj-lt"/>
              <a:buAutoNum type="arabicPeriod"/>
            </a:pPr>
            <a:r>
              <a:rPr lang="en-US" sz="2000" spc="25" dirty="0">
                <a:solidFill>
                  <a:schemeClr val="accent2">
                    <a:lumMod val="50000"/>
                  </a:schemeClr>
                </a:solidFill>
                <a:latin typeface="Times New Roman"/>
                <a:cs typeface="Times New Roman"/>
              </a:rPr>
              <a:t>Low </a:t>
            </a:r>
            <a:r>
              <a:rPr lang="en-US" sz="2000" spc="60" dirty="0">
                <a:solidFill>
                  <a:schemeClr val="accent2">
                    <a:lumMod val="50000"/>
                  </a:schemeClr>
                </a:solidFill>
                <a:latin typeface="Times New Roman"/>
                <a:cs typeface="Times New Roman"/>
              </a:rPr>
              <a:t>Voltage </a:t>
            </a:r>
            <a:r>
              <a:rPr lang="en-US" sz="2000" spc="110" dirty="0">
                <a:solidFill>
                  <a:schemeClr val="accent2">
                    <a:lumMod val="50000"/>
                  </a:schemeClr>
                </a:solidFill>
                <a:latin typeface="Times New Roman"/>
                <a:cs typeface="Times New Roman"/>
              </a:rPr>
              <a:t>Bushing</a:t>
            </a:r>
          </a:p>
          <a:p>
            <a:pPr marL="457200" marR="446405" indent="-457200">
              <a:lnSpc>
                <a:spcPct val="150000"/>
              </a:lnSpc>
              <a:spcBef>
                <a:spcPts val="105"/>
              </a:spcBef>
              <a:buFont typeface="+mj-lt"/>
              <a:buAutoNum type="arabicPeriod"/>
            </a:pPr>
            <a:r>
              <a:rPr lang="en-US" sz="2000" spc="90" dirty="0">
                <a:solidFill>
                  <a:schemeClr val="accent2">
                    <a:lumMod val="50000"/>
                  </a:schemeClr>
                </a:solidFill>
                <a:latin typeface="Times New Roman"/>
                <a:cs typeface="Times New Roman"/>
              </a:rPr>
              <a:t>Cooling</a:t>
            </a:r>
            <a:r>
              <a:rPr lang="en-US" sz="2000" spc="-80" dirty="0">
                <a:solidFill>
                  <a:schemeClr val="accent2">
                    <a:lumMod val="50000"/>
                  </a:schemeClr>
                </a:solidFill>
                <a:latin typeface="Times New Roman"/>
                <a:cs typeface="Times New Roman"/>
              </a:rPr>
              <a:t> </a:t>
            </a:r>
            <a:r>
              <a:rPr lang="en-US" sz="2000" spc="85" dirty="0">
                <a:solidFill>
                  <a:schemeClr val="accent2">
                    <a:lumMod val="50000"/>
                  </a:schemeClr>
                </a:solidFill>
                <a:latin typeface="Times New Roman"/>
                <a:cs typeface="Times New Roman"/>
              </a:rPr>
              <a:t>Fins/Radiator</a:t>
            </a:r>
            <a:endParaRPr lang="en-US" sz="2000" dirty="0">
              <a:solidFill>
                <a:schemeClr val="accent2">
                  <a:lumMod val="50000"/>
                </a:schemeClr>
              </a:solidFill>
              <a:latin typeface="Times New Roman"/>
              <a:cs typeface="Times New Roman"/>
            </a:endParaRPr>
          </a:p>
          <a:p>
            <a:pPr marL="457200" marR="446405" indent="-457200">
              <a:lnSpc>
                <a:spcPct val="150000"/>
              </a:lnSpc>
              <a:spcBef>
                <a:spcPts val="105"/>
              </a:spcBef>
              <a:buFont typeface="+mj-lt"/>
              <a:buAutoNum type="arabicPeriod"/>
            </a:pPr>
            <a:r>
              <a:rPr lang="en-US" sz="2000" spc="100" dirty="0">
                <a:solidFill>
                  <a:schemeClr val="accent2">
                    <a:lumMod val="50000"/>
                  </a:schemeClr>
                </a:solidFill>
                <a:latin typeface="Times New Roman"/>
                <a:cs typeface="Times New Roman"/>
              </a:rPr>
              <a:t>Cooling</a:t>
            </a:r>
            <a:r>
              <a:rPr lang="en-US" sz="2000" spc="-45" dirty="0">
                <a:solidFill>
                  <a:schemeClr val="accent2">
                    <a:lumMod val="50000"/>
                  </a:schemeClr>
                </a:solidFill>
                <a:latin typeface="Times New Roman"/>
                <a:cs typeface="Times New Roman"/>
              </a:rPr>
              <a:t> </a:t>
            </a:r>
            <a:r>
              <a:rPr lang="en-US" sz="2000" spc="45" dirty="0">
                <a:solidFill>
                  <a:schemeClr val="accent2">
                    <a:lumMod val="50000"/>
                  </a:schemeClr>
                </a:solidFill>
                <a:latin typeface="Times New Roman"/>
                <a:cs typeface="Times New Roman"/>
              </a:rPr>
              <a:t>Fans</a:t>
            </a:r>
            <a:endParaRPr lang="en-US" sz="2000" dirty="0">
              <a:solidFill>
                <a:schemeClr val="accent2">
                  <a:lumMod val="50000"/>
                </a:schemeClr>
              </a:solidFill>
              <a:latin typeface="Times New Roman"/>
              <a:cs typeface="Times New Roman"/>
            </a:endParaRPr>
          </a:p>
          <a:p>
            <a:pPr marL="457200" marR="446405" indent="-457200">
              <a:lnSpc>
                <a:spcPct val="150000"/>
              </a:lnSpc>
              <a:spcBef>
                <a:spcPts val="105"/>
              </a:spcBef>
              <a:buFont typeface="+mj-lt"/>
              <a:buAutoNum type="arabicPeriod"/>
            </a:pPr>
            <a:r>
              <a:rPr lang="en-US" sz="2000" spc="80" dirty="0">
                <a:solidFill>
                  <a:schemeClr val="accent2">
                    <a:lumMod val="50000"/>
                  </a:schemeClr>
                </a:solidFill>
                <a:latin typeface="Times New Roman"/>
                <a:cs typeface="Times New Roman"/>
              </a:rPr>
              <a:t>Conservator</a:t>
            </a:r>
            <a:r>
              <a:rPr lang="en-US" sz="2000" spc="-140" dirty="0">
                <a:solidFill>
                  <a:schemeClr val="accent2">
                    <a:lumMod val="50000"/>
                  </a:schemeClr>
                </a:solidFill>
                <a:latin typeface="Times New Roman"/>
                <a:cs typeface="Times New Roman"/>
              </a:rPr>
              <a:t> </a:t>
            </a:r>
            <a:r>
              <a:rPr lang="en-US" sz="2000" spc="30" dirty="0">
                <a:solidFill>
                  <a:schemeClr val="accent2">
                    <a:lumMod val="50000"/>
                  </a:schemeClr>
                </a:solidFill>
                <a:latin typeface="Times New Roman"/>
                <a:cs typeface="Times New Roman"/>
              </a:rPr>
              <a:t>Tank</a:t>
            </a:r>
            <a:endParaRPr lang="en-US" sz="2000" dirty="0">
              <a:solidFill>
                <a:schemeClr val="accent2">
                  <a:lumMod val="50000"/>
                </a:schemeClr>
              </a:solidFill>
              <a:latin typeface="Times New Roman"/>
              <a:cs typeface="Times New Roman"/>
            </a:endParaRPr>
          </a:p>
          <a:p>
            <a:pPr marL="457200" marR="446405" indent="-457200">
              <a:lnSpc>
                <a:spcPct val="150000"/>
              </a:lnSpc>
              <a:spcBef>
                <a:spcPts val="105"/>
              </a:spcBef>
              <a:buFont typeface="+mj-lt"/>
              <a:buAutoNum type="arabicPeriod"/>
            </a:pPr>
            <a:r>
              <a:rPr lang="en-US" sz="2000" spc="80" dirty="0">
                <a:solidFill>
                  <a:schemeClr val="accent2">
                    <a:lumMod val="50000"/>
                  </a:schemeClr>
                </a:solidFill>
                <a:latin typeface="Times New Roman"/>
                <a:cs typeface="Times New Roman"/>
              </a:rPr>
              <a:t>System Ground</a:t>
            </a:r>
            <a:r>
              <a:rPr lang="en-US" sz="2000" spc="-260" dirty="0">
                <a:solidFill>
                  <a:schemeClr val="accent2">
                    <a:lumMod val="50000"/>
                  </a:schemeClr>
                </a:solidFill>
                <a:latin typeface="Times New Roman"/>
                <a:cs typeface="Times New Roman"/>
              </a:rPr>
              <a:t> </a:t>
            </a:r>
            <a:r>
              <a:rPr lang="en-US" sz="2000" spc="65" dirty="0">
                <a:solidFill>
                  <a:schemeClr val="accent2">
                    <a:lumMod val="50000"/>
                  </a:schemeClr>
                </a:solidFill>
                <a:latin typeface="Times New Roman"/>
                <a:cs typeface="Times New Roman"/>
              </a:rPr>
              <a:t>Terminal</a:t>
            </a:r>
            <a:endParaRPr lang="en-US" sz="2000" dirty="0">
              <a:solidFill>
                <a:schemeClr val="accent2">
                  <a:lumMod val="50000"/>
                </a:schemeClr>
              </a:solidFill>
              <a:latin typeface="Times New Roman"/>
              <a:cs typeface="Times New Roman"/>
            </a:endParaRPr>
          </a:p>
          <a:p>
            <a:pPr marL="457200" marR="446405" indent="-457200">
              <a:lnSpc>
                <a:spcPct val="150000"/>
              </a:lnSpc>
              <a:spcBef>
                <a:spcPts val="105"/>
              </a:spcBef>
              <a:buFont typeface="+mj-lt"/>
              <a:buAutoNum type="arabicPeriod"/>
            </a:pPr>
            <a:r>
              <a:rPr lang="en-US" sz="2000" spc="80" dirty="0">
                <a:solidFill>
                  <a:schemeClr val="accent2">
                    <a:lumMod val="50000"/>
                  </a:schemeClr>
                </a:solidFill>
                <a:latin typeface="Times New Roman"/>
                <a:cs typeface="Times New Roman"/>
              </a:rPr>
              <a:t>Drain</a:t>
            </a:r>
            <a:r>
              <a:rPr lang="en-US" sz="2000" spc="-125" dirty="0">
                <a:solidFill>
                  <a:schemeClr val="accent2">
                    <a:lumMod val="50000"/>
                  </a:schemeClr>
                </a:solidFill>
                <a:latin typeface="Times New Roman"/>
                <a:cs typeface="Times New Roman"/>
              </a:rPr>
              <a:t> </a:t>
            </a:r>
            <a:r>
              <a:rPr lang="en-US" sz="2000" spc="15" dirty="0">
                <a:solidFill>
                  <a:schemeClr val="accent2">
                    <a:lumMod val="50000"/>
                  </a:schemeClr>
                </a:solidFill>
                <a:latin typeface="Times New Roman"/>
                <a:cs typeface="Times New Roman"/>
              </a:rPr>
              <a:t>Valve</a:t>
            </a:r>
            <a:endParaRPr lang="en-US" sz="2000" dirty="0">
              <a:solidFill>
                <a:schemeClr val="accent2">
                  <a:lumMod val="50000"/>
                </a:schemeClr>
              </a:solidFill>
              <a:latin typeface="Times New Roman"/>
              <a:cs typeface="Times New Roman"/>
            </a:endParaRPr>
          </a:p>
          <a:p>
            <a:pPr marL="469265" indent="-457200">
              <a:lnSpc>
                <a:spcPct val="150000"/>
              </a:lnSpc>
              <a:spcBef>
                <a:spcPts val="60"/>
              </a:spcBef>
              <a:buFont typeface="+mj-lt"/>
              <a:buAutoNum type="arabicPeriod"/>
              <a:tabLst>
                <a:tab pos="204470" algn="l"/>
              </a:tabLst>
            </a:pPr>
            <a:r>
              <a:rPr lang="en-US" sz="2000" dirty="0">
                <a:solidFill>
                  <a:schemeClr val="accent2">
                    <a:lumMod val="50000"/>
                  </a:schemeClr>
                </a:solidFill>
                <a:latin typeface="Times New Roman"/>
                <a:cs typeface="Times New Roman"/>
              </a:rPr>
              <a:t>Dehydrating</a:t>
            </a:r>
            <a:r>
              <a:rPr lang="en-US" sz="2000" spc="-45" dirty="0">
                <a:solidFill>
                  <a:schemeClr val="accent2">
                    <a:lumMod val="50000"/>
                  </a:schemeClr>
                </a:solidFill>
                <a:latin typeface="Times New Roman"/>
                <a:cs typeface="Times New Roman"/>
              </a:rPr>
              <a:t> </a:t>
            </a:r>
            <a:r>
              <a:rPr lang="en-US" sz="2000" spc="-5" dirty="0">
                <a:solidFill>
                  <a:schemeClr val="accent2">
                    <a:lumMod val="50000"/>
                  </a:schemeClr>
                </a:solidFill>
                <a:latin typeface="Times New Roman"/>
                <a:cs typeface="Times New Roman"/>
              </a:rPr>
              <a:t>breather</a:t>
            </a:r>
            <a:endParaRPr lang="en-US" sz="2000" dirty="0">
              <a:solidFill>
                <a:schemeClr val="accent2">
                  <a:lumMod val="50000"/>
                </a:schemeClr>
              </a:solidFill>
              <a:latin typeface="Times New Roman"/>
              <a:cs typeface="Times New Roman"/>
            </a:endParaRPr>
          </a:p>
          <a:p>
            <a:pPr marL="469265" indent="-457200">
              <a:lnSpc>
                <a:spcPct val="150000"/>
              </a:lnSpc>
              <a:spcBef>
                <a:spcPts val="60"/>
              </a:spcBef>
              <a:buFont typeface="+mj-lt"/>
              <a:buAutoNum type="arabicPeriod"/>
              <a:tabLst>
                <a:tab pos="204470" algn="l"/>
              </a:tabLst>
            </a:pPr>
            <a:r>
              <a:rPr lang="en-US" sz="2000" spc="100" dirty="0">
                <a:solidFill>
                  <a:schemeClr val="accent2">
                    <a:lumMod val="50000"/>
                  </a:schemeClr>
                </a:solidFill>
                <a:latin typeface="Times New Roman"/>
                <a:cs typeface="Times New Roman"/>
              </a:rPr>
              <a:t>Oil</a:t>
            </a:r>
            <a:endParaRPr lang="en-US" sz="2000" dirty="0">
              <a:solidFill>
                <a:schemeClr val="accent2">
                  <a:lumMod val="50000"/>
                </a:schemeClr>
              </a:solidFill>
              <a:latin typeface="Times New Roman"/>
              <a:cs typeface="Times New Roman"/>
            </a:endParaRPr>
          </a:p>
          <a:p>
            <a:pPr marL="457200" marR="533400" indent="-457200">
              <a:lnSpc>
                <a:spcPct val="150000"/>
              </a:lnSpc>
              <a:spcBef>
                <a:spcPts val="5"/>
              </a:spcBef>
              <a:buFont typeface="+mj-lt"/>
              <a:buAutoNum type="arabicPeriod"/>
            </a:pPr>
            <a:r>
              <a:rPr lang="en-US" sz="2000" spc="-270" dirty="0">
                <a:solidFill>
                  <a:schemeClr val="accent2">
                    <a:lumMod val="50000"/>
                  </a:schemeClr>
                </a:solidFill>
                <a:latin typeface="Times New Roman"/>
                <a:cs typeface="Times New Roman"/>
              </a:rPr>
              <a:t>T</a:t>
            </a:r>
            <a:r>
              <a:rPr lang="en-US" sz="2000" spc="140" dirty="0">
                <a:solidFill>
                  <a:schemeClr val="accent2">
                    <a:lumMod val="50000"/>
                  </a:schemeClr>
                </a:solidFill>
                <a:latin typeface="Times New Roman"/>
                <a:cs typeface="Times New Roman"/>
              </a:rPr>
              <a:t>empe</a:t>
            </a:r>
            <a:r>
              <a:rPr lang="en-US" sz="2000" spc="65" dirty="0">
                <a:solidFill>
                  <a:schemeClr val="accent2">
                    <a:lumMod val="50000"/>
                  </a:schemeClr>
                </a:solidFill>
                <a:latin typeface="Times New Roman"/>
                <a:cs typeface="Times New Roman"/>
              </a:rPr>
              <a:t>r</a:t>
            </a:r>
            <a:r>
              <a:rPr lang="en-US" sz="2000" spc="60" dirty="0">
                <a:solidFill>
                  <a:schemeClr val="accent2">
                    <a:lumMod val="50000"/>
                  </a:schemeClr>
                </a:solidFill>
                <a:latin typeface="Times New Roman"/>
                <a:cs typeface="Times New Roman"/>
              </a:rPr>
              <a:t>a</a:t>
            </a:r>
            <a:r>
              <a:rPr lang="en-US" sz="2000" spc="80" dirty="0">
                <a:solidFill>
                  <a:schemeClr val="accent2">
                    <a:lumMod val="50000"/>
                  </a:schemeClr>
                </a:solidFill>
                <a:latin typeface="Times New Roman"/>
                <a:cs typeface="Times New Roman"/>
              </a:rPr>
              <a:t>tu</a:t>
            </a:r>
            <a:r>
              <a:rPr lang="en-US" sz="2000" spc="40" dirty="0">
                <a:solidFill>
                  <a:schemeClr val="accent2">
                    <a:lumMod val="50000"/>
                  </a:schemeClr>
                </a:solidFill>
                <a:latin typeface="Times New Roman"/>
                <a:cs typeface="Times New Roman"/>
              </a:rPr>
              <a:t>r</a:t>
            </a:r>
            <a:r>
              <a:rPr lang="en-US" sz="2000" spc="120" dirty="0">
                <a:solidFill>
                  <a:schemeClr val="accent2">
                    <a:lumMod val="50000"/>
                  </a:schemeClr>
                </a:solidFill>
                <a:latin typeface="Times New Roman"/>
                <a:cs typeface="Times New Roman"/>
              </a:rPr>
              <a:t>e/P</a:t>
            </a:r>
            <a:r>
              <a:rPr lang="en-US" sz="2000" spc="70" dirty="0">
                <a:solidFill>
                  <a:schemeClr val="accent2">
                    <a:lumMod val="50000"/>
                  </a:schemeClr>
                </a:solidFill>
                <a:latin typeface="Times New Roman"/>
                <a:cs typeface="Times New Roman"/>
              </a:rPr>
              <a:t>r</a:t>
            </a:r>
            <a:r>
              <a:rPr lang="en-US" sz="2000" spc="114" dirty="0">
                <a:solidFill>
                  <a:schemeClr val="accent2">
                    <a:lumMod val="50000"/>
                  </a:schemeClr>
                </a:solidFill>
                <a:latin typeface="Times New Roman"/>
                <a:cs typeface="Times New Roman"/>
              </a:rPr>
              <a:t>essu</a:t>
            </a:r>
            <a:r>
              <a:rPr lang="en-US" sz="2000" spc="70" dirty="0">
                <a:solidFill>
                  <a:schemeClr val="accent2">
                    <a:lumMod val="50000"/>
                  </a:schemeClr>
                </a:solidFill>
                <a:latin typeface="Times New Roman"/>
                <a:cs typeface="Times New Roman"/>
              </a:rPr>
              <a:t>r</a:t>
            </a:r>
            <a:r>
              <a:rPr lang="en-US" sz="2000" spc="130" dirty="0">
                <a:solidFill>
                  <a:schemeClr val="accent2">
                    <a:lumMod val="50000"/>
                  </a:schemeClr>
                </a:solidFill>
                <a:latin typeface="Times New Roman"/>
                <a:cs typeface="Times New Roman"/>
              </a:rPr>
              <a:t>e  </a:t>
            </a:r>
            <a:r>
              <a:rPr lang="en-US" sz="2000" spc="110" dirty="0">
                <a:solidFill>
                  <a:schemeClr val="accent2">
                    <a:lumMod val="50000"/>
                  </a:schemeClr>
                </a:solidFill>
                <a:latin typeface="Times New Roman"/>
                <a:cs typeface="Times New Roman"/>
              </a:rPr>
              <a:t>gauges</a:t>
            </a:r>
            <a:endParaRPr lang="en-US" sz="2000" dirty="0">
              <a:solidFill>
                <a:schemeClr val="accent2">
                  <a:lumMod val="50000"/>
                </a:schemeClr>
              </a:solidFill>
              <a:latin typeface="Times New Roman"/>
              <a:cs typeface="Times New Roman"/>
            </a:endParaRPr>
          </a:p>
          <a:p>
            <a:pPr marL="457200" marR="533400" indent="-457200">
              <a:lnSpc>
                <a:spcPct val="150000"/>
              </a:lnSpc>
              <a:spcBef>
                <a:spcPts val="5"/>
              </a:spcBef>
              <a:buFont typeface="+mj-lt"/>
              <a:buAutoNum type="arabicPeriod"/>
            </a:pPr>
            <a:r>
              <a:rPr lang="en-US" sz="2000" spc="110" dirty="0">
                <a:solidFill>
                  <a:schemeClr val="accent2">
                    <a:lumMod val="50000"/>
                  </a:schemeClr>
                </a:solidFill>
                <a:latin typeface="Times New Roman"/>
                <a:cs typeface="Times New Roman"/>
              </a:rPr>
              <a:t>Bushing</a:t>
            </a:r>
            <a:r>
              <a:rPr lang="en-US" sz="2000" spc="-100" dirty="0">
                <a:solidFill>
                  <a:schemeClr val="accent2">
                    <a:lumMod val="50000"/>
                  </a:schemeClr>
                </a:solidFill>
                <a:latin typeface="Times New Roman"/>
                <a:cs typeface="Times New Roman"/>
              </a:rPr>
              <a:t> </a:t>
            </a:r>
            <a:r>
              <a:rPr lang="en-US" sz="2000" spc="50" dirty="0">
                <a:solidFill>
                  <a:schemeClr val="accent2">
                    <a:lumMod val="50000"/>
                  </a:schemeClr>
                </a:solidFill>
                <a:latin typeface="Times New Roman"/>
                <a:cs typeface="Times New Roman"/>
              </a:rPr>
              <a:t>Current  </a:t>
            </a:r>
            <a:r>
              <a:rPr lang="en-US" sz="2000" spc="65" dirty="0">
                <a:solidFill>
                  <a:schemeClr val="accent2">
                    <a:lumMod val="50000"/>
                  </a:schemeClr>
                </a:solidFill>
                <a:latin typeface="Times New Roman"/>
                <a:cs typeface="Times New Roman"/>
              </a:rPr>
              <a:t>Transformers</a:t>
            </a:r>
            <a:endParaRPr lang="en-US" sz="2000" dirty="0">
              <a:solidFill>
                <a:schemeClr val="accent2">
                  <a:lumMod val="50000"/>
                </a:schemeClr>
              </a:solidFill>
              <a:latin typeface="Times New Roman"/>
              <a:cs typeface="Times New Roman"/>
            </a:endParaRPr>
          </a:p>
          <a:p>
            <a:pPr marL="457200" marR="533400" indent="-457200">
              <a:lnSpc>
                <a:spcPct val="150000"/>
              </a:lnSpc>
              <a:spcBef>
                <a:spcPts val="5"/>
              </a:spcBef>
              <a:buFont typeface="+mj-lt"/>
              <a:buAutoNum type="arabicPeriod"/>
            </a:pPr>
            <a:r>
              <a:rPr lang="en-US" sz="2000" spc="80" dirty="0">
                <a:solidFill>
                  <a:schemeClr val="accent2">
                    <a:lumMod val="50000"/>
                  </a:schemeClr>
                </a:solidFill>
                <a:latin typeface="Times New Roman"/>
                <a:cs typeface="Times New Roman"/>
              </a:rPr>
              <a:t>Control</a:t>
            </a:r>
            <a:r>
              <a:rPr lang="en-US" sz="2000" spc="-35" dirty="0">
                <a:solidFill>
                  <a:schemeClr val="accent2">
                    <a:lumMod val="50000"/>
                  </a:schemeClr>
                </a:solidFill>
                <a:latin typeface="Times New Roman"/>
                <a:cs typeface="Times New Roman"/>
              </a:rPr>
              <a:t> </a:t>
            </a:r>
            <a:r>
              <a:rPr lang="en-US" sz="2000" spc="110" dirty="0">
                <a:solidFill>
                  <a:schemeClr val="accent2">
                    <a:lumMod val="50000"/>
                  </a:schemeClr>
                </a:solidFill>
                <a:latin typeface="Times New Roman"/>
                <a:cs typeface="Times New Roman"/>
              </a:rPr>
              <a:t>Panel</a:t>
            </a:r>
            <a:endParaRPr lang="en-US" sz="2000" dirty="0">
              <a:solidFill>
                <a:schemeClr val="accent2">
                  <a:lumMod val="50000"/>
                </a:schemeClr>
              </a:solidFill>
              <a:latin typeface="Times New Roman"/>
              <a:cs typeface="Times New Roman"/>
            </a:endParaRPr>
          </a:p>
          <a:p>
            <a:pPr marL="469265" indent="-457200">
              <a:lnSpc>
                <a:spcPct val="150000"/>
              </a:lnSpc>
              <a:spcBef>
                <a:spcPts val="10"/>
              </a:spcBef>
              <a:buFont typeface="+mj-lt"/>
              <a:buAutoNum type="arabicPeriod"/>
              <a:tabLst>
                <a:tab pos="351155" algn="l"/>
              </a:tabLst>
            </a:pPr>
            <a:r>
              <a:rPr lang="en-US" sz="2000" spc="50" dirty="0">
                <a:solidFill>
                  <a:schemeClr val="accent2">
                    <a:lumMod val="50000"/>
                  </a:schemeClr>
                </a:solidFill>
                <a:latin typeface="Times New Roman"/>
                <a:cs typeface="Times New Roman"/>
              </a:rPr>
              <a:t>Surge </a:t>
            </a:r>
            <a:r>
              <a:rPr lang="en-US" sz="2000" spc="55" dirty="0">
                <a:solidFill>
                  <a:schemeClr val="accent2">
                    <a:lumMod val="50000"/>
                  </a:schemeClr>
                </a:solidFill>
                <a:latin typeface="Times New Roman"/>
                <a:cs typeface="Times New Roman"/>
              </a:rPr>
              <a:t>Arresters</a:t>
            </a:r>
            <a:endParaRPr lang="en-US" sz="2000" dirty="0">
              <a:solidFill>
                <a:schemeClr val="accent2">
                  <a:lumMod val="50000"/>
                </a:schemeClr>
              </a:solidFill>
              <a:latin typeface="Times New Roman"/>
              <a:cs typeface="Times New Roman"/>
            </a:endParaRPr>
          </a:p>
          <a:p>
            <a:pPr>
              <a:buFont typeface="+mj-lt"/>
              <a:buAutoNum type="arabicPeriod"/>
            </a:pPr>
            <a:endParaRPr lang="en-US" dirty="0">
              <a:solidFill>
                <a:schemeClr val="accent2">
                  <a:lumMod val="50000"/>
                </a:schemeClr>
              </a:solidFill>
            </a:endParaRPr>
          </a:p>
        </p:txBody>
      </p:sp>
    </p:spTree>
    <p:extLst>
      <p:ext uri="{BB962C8B-B14F-4D97-AF65-F5344CB8AC3E}">
        <p14:creationId xmlns:p14="http://schemas.microsoft.com/office/powerpoint/2010/main" val="170891086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rcRect t="10110" b="10110"/>
          <a:stretch/>
        </p:blipFill>
        <p:spPr>
          <a:xfrm>
            <a:off x="323453" y="995881"/>
            <a:ext cx="8287147" cy="4999587"/>
          </a:xfrm>
          <a:prstGeom prst="rect">
            <a:avLst/>
          </a:prstGeom>
        </p:spPr>
      </p:pic>
      <p:sp>
        <p:nvSpPr>
          <p:cNvPr id="3" name="Title 1">
            <a:extLst>
              <a:ext uri="{FF2B5EF4-FFF2-40B4-BE49-F238E27FC236}">
                <a16:creationId xmlns:a16="http://schemas.microsoft.com/office/drawing/2014/main" id="{83A5787D-9703-CDBD-5DF5-B48EFFB04A1B}"/>
              </a:ext>
            </a:extLst>
          </p:cNvPr>
          <p:cNvSpPr txBox="1">
            <a:spLocks/>
          </p:cNvSpPr>
          <p:nvPr/>
        </p:nvSpPr>
        <p:spPr>
          <a:xfrm>
            <a:off x="1564225" y="495137"/>
            <a:ext cx="8911687" cy="73479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spc="-70" dirty="0">
                <a:solidFill>
                  <a:srgbClr val="002060"/>
                </a:solidFill>
                <a:uFill>
                  <a:solidFill>
                    <a:srgbClr val="0A5294"/>
                  </a:solidFill>
                </a:uFill>
                <a:latin typeface="Times New Roman" panose="02020603050405020304" pitchFamily="18" charset="0"/>
                <a:cs typeface="Times New Roman" panose="02020603050405020304" pitchFamily="18" charset="0"/>
              </a:rPr>
              <a:t>TESTING OF TRANSFORMER</a:t>
            </a:r>
            <a:endParaRPr lang="en-US" sz="40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305605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p:blipFill>
        <p:spPr>
          <a:xfrm>
            <a:off x="3698635" y="3429000"/>
            <a:ext cx="3827855" cy="3613876"/>
          </a:xfrm>
          <a:prstGeom prst="rect">
            <a:avLst/>
          </a:prstGeom>
        </p:spPr>
      </p:pic>
      <p:sp>
        <p:nvSpPr>
          <p:cNvPr id="2" name="Title 1"/>
          <p:cNvSpPr>
            <a:spLocks noGrp="1"/>
          </p:cNvSpPr>
          <p:nvPr>
            <p:ph type="title"/>
          </p:nvPr>
        </p:nvSpPr>
        <p:spPr>
          <a:xfrm>
            <a:off x="372534" y="393700"/>
            <a:ext cx="8596668" cy="1320800"/>
          </a:xfrm>
        </p:spPr>
        <p:txBody>
          <a:bodyPr/>
          <a:lstStyle/>
          <a:p>
            <a:r>
              <a:rPr lang="en-US" b="1" spc="-65" dirty="0">
                <a:solidFill>
                  <a:srgbClr val="002060"/>
                </a:solidFill>
                <a:uFill>
                  <a:solidFill>
                    <a:srgbClr val="0A5294"/>
                  </a:solidFill>
                </a:uFill>
                <a:latin typeface="Times New Roman" panose="02020603050405020304" pitchFamily="18" charset="0"/>
                <a:cs typeface="Times New Roman" panose="02020603050405020304" pitchFamily="18" charset="0"/>
              </a:rPr>
              <a:t>CIRCUIT</a:t>
            </a:r>
            <a:r>
              <a:rPr lang="en-US" b="1" spc="-110" dirty="0">
                <a:solidFill>
                  <a:srgbClr val="002060"/>
                </a:solidFill>
                <a:uFill>
                  <a:solidFill>
                    <a:srgbClr val="0A5294"/>
                  </a:solidFill>
                </a:uFill>
                <a:latin typeface="Times New Roman" panose="02020603050405020304" pitchFamily="18" charset="0"/>
                <a:cs typeface="Times New Roman" panose="02020603050405020304" pitchFamily="18" charset="0"/>
              </a:rPr>
              <a:t> </a:t>
            </a:r>
            <a:r>
              <a:rPr lang="en-US" b="1" spc="-100" dirty="0">
                <a:solidFill>
                  <a:srgbClr val="002060"/>
                </a:solidFill>
                <a:uFill>
                  <a:solidFill>
                    <a:srgbClr val="0A5294"/>
                  </a:solidFill>
                </a:uFill>
                <a:latin typeface="Times New Roman" panose="02020603050405020304" pitchFamily="18" charset="0"/>
                <a:cs typeface="Times New Roman" panose="02020603050405020304" pitchFamily="18" charset="0"/>
              </a:rPr>
              <a:t>BREAKER</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0862" y="1337038"/>
            <a:ext cx="8915400" cy="4762500"/>
          </a:xfrm>
        </p:spPr>
        <p:txBody>
          <a:bodyPr>
            <a:normAutofit/>
          </a:bodyPr>
          <a:lstStyle/>
          <a:p>
            <a:pPr marR="95885" algn="just">
              <a:lnSpc>
                <a:spcPct val="100000"/>
              </a:lnSpc>
              <a:spcBef>
                <a:spcPts val="100"/>
              </a:spcBef>
              <a:buSzPct val="94444"/>
              <a:buFont typeface="+mj-lt"/>
              <a:buAutoNum type="arabicPeriod"/>
              <a:tabLst>
                <a:tab pos="365760" algn="l"/>
              </a:tabLst>
            </a:pPr>
            <a:r>
              <a:rPr lang="en-US" sz="2000" b="1" spc="70" dirty="0">
                <a:solidFill>
                  <a:srgbClr val="7D9531"/>
                </a:solidFill>
                <a:latin typeface="Times New Roman"/>
                <a:cs typeface="Times New Roman"/>
              </a:rPr>
              <a:t>The </a:t>
            </a:r>
            <a:r>
              <a:rPr lang="en-US" sz="2000" b="1" spc="85" dirty="0">
                <a:solidFill>
                  <a:srgbClr val="7D9531"/>
                </a:solidFill>
                <a:latin typeface="Times New Roman"/>
                <a:cs typeface="Times New Roman"/>
              </a:rPr>
              <a:t>basic </a:t>
            </a:r>
            <a:r>
              <a:rPr lang="en-US" sz="2000" b="1" spc="114" dirty="0">
                <a:solidFill>
                  <a:srgbClr val="7D9531"/>
                </a:solidFill>
                <a:latin typeface="Times New Roman"/>
                <a:cs typeface="Times New Roman"/>
              </a:rPr>
              <a:t>functions </a:t>
            </a:r>
            <a:r>
              <a:rPr lang="en-US" sz="2000" b="1" spc="100" dirty="0">
                <a:solidFill>
                  <a:srgbClr val="7D9531"/>
                </a:solidFill>
                <a:latin typeface="Times New Roman"/>
                <a:cs typeface="Times New Roman"/>
              </a:rPr>
              <a:t>of </a:t>
            </a:r>
            <a:r>
              <a:rPr lang="en-US" sz="2000" b="1" spc="70" dirty="0">
                <a:solidFill>
                  <a:srgbClr val="7D9531"/>
                </a:solidFill>
                <a:latin typeface="Times New Roman"/>
                <a:cs typeface="Times New Roman"/>
              </a:rPr>
              <a:t>circuit breaker </a:t>
            </a:r>
            <a:r>
              <a:rPr lang="en-US" sz="2000" b="1" spc="105" dirty="0">
                <a:solidFill>
                  <a:srgbClr val="7D9531"/>
                </a:solidFill>
                <a:latin typeface="Times New Roman"/>
                <a:cs typeface="Times New Roman"/>
              </a:rPr>
              <a:t>is </a:t>
            </a:r>
            <a:r>
              <a:rPr lang="en-US" sz="2000" b="1" spc="100" dirty="0">
                <a:solidFill>
                  <a:srgbClr val="7D9531"/>
                </a:solidFill>
                <a:latin typeface="Times New Roman"/>
                <a:cs typeface="Times New Roman"/>
              </a:rPr>
              <a:t>protection, which </a:t>
            </a:r>
            <a:r>
              <a:rPr lang="en-US" sz="2000" b="1" spc="95" dirty="0">
                <a:solidFill>
                  <a:srgbClr val="7D9531"/>
                </a:solidFill>
                <a:latin typeface="Times New Roman"/>
                <a:cs typeface="Times New Roman"/>
              </a:rPr>
              <a:t>is  </a:t>
            </a:r>
            <a:r>
              <a:rPr lang="en-US" sz="2000" b="1" spc="100" dirty="0">
                <a:solidFill>
                  <a:srgbClr val="7D9531"/>
                </a:solidFill>
                <a:latin typeface="Times New Roman"/>
                <a:cs typeface="Times New Roman"/>
              </a:rPr>
              <a:t>interruption</a:t>
            </a:r>
            <a:r>
              <a:rPr lang="en-US" sz="2000" b="1" spc="-105" dirty="0">
                <a:solidFill>
                  <a:srgbClr val="7D9531"/>
                </a:solidFill>
                <a:latin typeface="Times New Roman"/>
                <a:cs typeface="Times New Roman"/>
              </a:rPr>
              <a:t> </a:t>
            </a:r>
            <a:r>
              <a:rPr lang="en-US" sz="2000" b="1" spc="105" dirty="0">
                <a:solidFill>
                  <a:srgbClr val="7D9531"/>
                </a:solidFill>
                <a:latin typeface="Times New Roman"/>
                <a:cs typeface="Times New Roman"/>
              </a:rPr>
              <a:t>of</a:t>
            </a:r>
            <a:r>
              <a:rPr lang="en-US" sz="2000" b="1" spc="-20" dirty="0">
                <a:solidFill>
                  <a:srgbClr val="7D9531"/>
                </a:solidFill>
                <a:latin typeface="Times New Roman"/>
                <a:cs typeface="Times New Roman"/>
              </a:rPr>
              <a:t> </a:t>
            </a:r>
            <a:r>
              <a:rPr lang="en-US" sz="2000" b="1" spc="75" dirty="0">
                <a:solidFill>
                  <a:srgbClr val="7D9531"/>
                </a:solidFill>
                <a:latin typeface="Times New Roman"/>
                <a:cs typeface="Times New Roman"/>
              </a:rPr>
              <a:t>short-circuit</a:t>
            </a:r>
            <a:r>
              <a:rPr lang="en-US" sz="2000" b="1" spc="-90" dirty="0">
                <a:solidFill>
                  <a:srgbClr val="7D9531"/>
                </a:solidFill>
                <a:latin typeface="Times New Roman"/>
                <a:cs typeface="Times New Roman"/>
              </a:rPr>
              <a:t> </a:t>
            </a:r>
            <a:r>
              <a:rPr lang="en-US" sz="2000" b="1" spc="105" dirty="0">
                <a:solidFill>
                  <a:srgbClr val="7D9531"/>
                </a:solidFill>
                <a:latin typeface="Times New Roman"/>
                <a:cs typeface="Times New Roman"/>
              </a:rPr>
              <a:t>and</a:t>
            </a:r>
            <a:r>
              <a:rPr lang="en-US" sz="2000" b="1" spc="-85" dirty="0">
                <a:solidFill>
                  <a:srgbClr val="7D9531"/>
                </a:solidFill>
                <a:latin typeface="Times New Roman"/>
                <a:cs typeface="Times New Roman"/>
              </a:rPr>
              <a:t> </a:t>
            </a:r>
            <a:r>
              <a:rPr lang="en-US" sz="2000" b="1" spc="85" dirty="0">
                <a:solidFill>
                  <a:srgbClr val="7D9531"/>
                </a:solidFill>
                <a:latin typeface="Times New Roman"/>
                <a:cs typeface="Times New Roman"/>
              </a:rPr>
              <a:t>overload</a:t>
            </a:r>
            <a:r>
              <a:rPr lang="en-US" sz="2000" b="1" spc="-35" dirty="0">
                <a:solidFill>
                  <a:srgbClr val="7D9531"/>
                </a:solidFill>
                <a:latin typeface="Times New Roman"/>
                <a:cs typeface="Times New Roman"/>
              </a:rPr>
              <a:t> </a:t>
            </a:r>
            <a:r>
              <a:rPr lang="en-US" sz="2000" b="1" spc="80" dirty="0">
                <a:solidFill>
                  <a:srgbClr val="7D9531"/>
                </a:solidFill>
                <a:latin typeface="Times New Roman"/>
                <a:cs typeface="Times New Roman"/>
              </a:rPr>
              <a:t>fault</a:t>
            </a:r>
            <a:r>
              <a:rPr lang="en-US" sz="2000" b="1" spc="-125" dirty="0">
                <a:solidFill>
                  <a:srgbClr val="7D9531"/>
                </a:solidFill>
                <a:latin typeface="Times New Roman"/>
                <a:cs typeface="Times New Roman"/>
              </a:rPr>
              <a:t> </a:t>
            </a:r>
            <a:r>
              <a:rPr lang="en-US" sz="2000" b="1" spc="75" dirty="0">
                <a:solidFill>
                  <a:srgbClr val="7D9531"/>
                </a:solidFill>
                <a:latin typeface="Times New Roman"/>
                <a:cs typeface="Times New Roman"/>
              </a:rPr>
              <a:t>currents.</a:t>
            </a:r>
            <a:endParaRPr lang="en-US" sz="2000" dirty="0">
              <a:latin typeface="Times New Roman"/>
              <a:cs typeface="Times New Roman"/>
            </a:endParaRPr>
          </a:p>
          <a:p>
            <a:pPr marR="93345" algn="just">
              <a:lnSpc>
                <a:spcPct val="100000"/>
              </a:lnSpc>
              <a:buSzPct val="94444"/>
              <a:buFont typeface="+mj-lt"/>
              <a:buAutoNum type="arabicPeriod"/>
              <a:tabLst>
                <a:tab pos="525780" algn="l"/>
              </a:tabLst>
            </a:pPr>
            <a:r>
              <a:rPr lang="en-US" sz="2000" b="1" spc="85" dirty="0">
                <a:solidFill>
                  <a:srgbClr val="7D9531"/>
                </a:solidFill>
                <a:latin typeface="Times New Roman"/>
                <a:cs typeface="Times New Roman"/>
              </a:rPr>
              <a:t>High-voltage </a:t>
            </a:r>
            <a:r>
              <a:rPr lang="en-US" sz="2000" b="1" spc="75" dirty="0">
                <a:solidFill>
                  <a:srgbClr val="7D9531"/>
                </a:solidFill>
                <a:latin typeface="Times New Roman"/>
                <a:cs typeface="Times New Roman"/>
              </a:rPr>
              <a:t>breakers </a:t>
            </a:r>
            <a:r>
              <a:rPr lang="en-US" sz="2000" b="1" spc="60" dirty="0">
                <a:solidFill>
                  <a:srgbClr val="7D9531"/>
                </a:solidFill>
                <a:latin typeface="Times New Roman"/>
                <a:cs typeface="Times New Roman"/>
              </a:rPr>
              <a:t>are </a:t>
            </a:r>
            <a:r>
              <a:rPr lang="en-US" sz="2000" b="1" spc="70" dirty="0">
                <a:solidFill>
                  <a:srgbClr val="7D9531"/>
                </a:solidFill>
                <a:latin typeface="Times New Roman"/>
                <a:cs typeface="Times New Roman"/>
              </a:rPr>
              <a:t>nearly </a:t>
            </a:r>
            <a:r>
              <a:rPr lang="en-US" sz="2000" b="1" spc="50" dirty="0">
                <a:solidFill>
                  <a:srgbClr val="7D9531"/>
                </a:solidFill>
                <a:latin typeface="Times New Roman"/>
                <a:cs typeface="Times New Roman"/>
              </a:rPr>
              <a:t>always </a:t>
            </a:r>
            <a:r>
              <a:rPr lang="en-US" sz="2000" b="1" spc="105" dirty="0">
                <a:solidFill>
                  <a:srgbClr val="7D9531"/>
                </a:solidFill>
                <a:latin typeface="Times New Roman"/>
                <a:cs typeface="Times New Roman"/>
              </a:rPr>
              <a:t>solenoid-operated, </a:t>
            </a:r>
            <a:r>
              <a:rPr lang="en-US" sz="2000" b="1" spc="95" dirty="0">
                <a:solidFill>
                  <a:srgbClr val="7D9531"/>
                </a:solidFill>
                <a:latin typeface="Times New Roman"/>
                <a:cs typeface="Times New Roman"/>
              </a:rPr>
              <a:t>with  </a:t>
            </a:r>
            <a:r>
              <a:rPr lang="en-US" sz="2000" b="1" spc="75" dirty="0">
                <a:solidFill>
                  <a:srgbClr val="7D9531"/>
                </a:solidFill>
                <a:latin typeface="Times New Roman"/>
                <a:cs typeface="Times New Roman"/>
              </a:rPr>
              <a:t>current </a:t>
            </a:r>
            <a:r>
              <a:rPr lang="en-US" sz="2000" b="1" spc="125" dirty="0">
                <a:solidFill>
                  <a:srgbClr val="7D9531"/>
                </a:solidFill>
                <a:latin typeface="Times New Roman"/>
                <a:cs typeface="Times New Roman"/>
              </a:rPr>
              <a:t>sensing </a:t>
            </a:r>
            <a:r>
              <a:rPr lang="en-US" sz="2000" b="1" spc="85" dirty="0">
                <a:solidFill>
                  <a:srgbClr val="7D9531"/>
                </a:solidFill>
                <a:latin typeface="Times New Roman"/>
                <a:cs typeface="Times New Roman"/>
              </a:rPr>
              <a:t>protective </a:t>
            </a:r>
            <a:r>
              <a:rPr lang="en-US" sz="2000" b="1" spc="60" dirty="0">
                <a:solidFill>
                  <a:srgbClr val="7D9531"/>
                </a:solidFill>
                <a:latin typeface="Times New Roman"/>
                <a:cs typeface="Times New Roman"/>
              </a:rPr>
              <a:t>relays </a:t>
            </a:r>
            <a:r>
              <a:rPr lang="en-US" sz="2000" b="1" spc="100" dirty="0">
                <a:solidFill>
                  <a:srgbClr val="7D9531"/>
                </a:solidFill>
                <a:latin typeface="Times New Roman"/>
                <a:cs typeface="Times New Roman"/>
              </a:rPr>
              <a:t>operated through </a:t>
            </a:r>
            <a:r>
              <a:rPr lang="en-US" sz="2000" b="1" spc="75" dirty="0">
                <a:solidFill>
                  <a:srgbClr val="7D9531"/>
                </a:solidFill>
                <a:latin typeface="Times New Roman"/>
                <a:cs typeface="Times New Roman"/>
              </a:rPr>
              <a:t>current  transformers.</a:t>
            </a:r>
            <a:endParaRPr lang="en-US" sz="2000" dirty="0">
              <a:latin typeface="Times New Roman"/>
              <a:cs typeface="Times New Roman"/>
            </a:endParaRPr>
          </a:p>
          <a:p>
            <a:pPr marR="93345" algn="just">
              <a:lnSpc>
                <a:spcPct val="100000"/>
              </a:lnSpc>
              <a:buSzPct val="94444"/>
              <a:buFont typeface="Wingdings" panose="05000000000000000000" pitchFamily="2" charset="2"/>
              <a:buChar char="q"/>
              <a:tabLst>
                <a:tab pos="525780" algn="l"/>
              </a:tabLst>
            </a:pPr>
            <a:r>
              <a:rPr lang="en-US" sz="2000" b="1" spc="85" dirty="0">
                <a:solidFill>
                  <a:srgbClr val="0A5294"/>
                </a:solidFill>
                <a:latin typeface="Times New Roman" panose="02020603050405020304" pitchFamily="18" charset="0"/>
                <a:cs typeface="Times New Roman" panose="02020603050405020304" pitchFamily="18" charset="0"/>
              </a:rPr>
              <a:t>High-voltage</a:t>
            </a:r>
            <a:r>
              <a:rPr lang="en-US" sz="2000" b="1" spc="-65" dirty="0">
                <a:solidFill>
                  <a:srgbClr val="0A5294"/>
                </a:solidFill>
                <a:latin typeface="Times New Roman" panose="02020603050405020304" pitchFamily="18" charset="0"/>
                <a:cs typeface="Times New Roman" panose="02020603050405020304" pitchFamily="18" charset="0"/>
              </a:rPr>
              <a:t> </a:t>
            </a:r>
            <a:r>
              <a:rPr lang="en-US" sz="2000" b="1" spc="75" dirty="0">
                <a:solidFill>
                  <a:srgbClr val="0A5294"/>
                </a:solidFill>
                <a:latin typeface="Times New Roman" panose="02020603050405020304" pitchFamily="18" charset="0"/>
                <a:cs typeface="Times New Roman" panose="02020603050405020304" pitchFamily="18" charset="0"/>
              </a:rPr>
              <a:t>breakers</a:t>
            </a:r>
            <a:r>
              <a:rPr lang="en-US" sz="2000" b="1" spc="-95" dirty="0">
                <a:solidFill>
                  <a:srgbClr val="0A5294"/>
                </a:solidFill>
                <a:latin typeface="Times New Roman" panose="02020603050405020304" pitchFamily="18" charset="0"/>
                <a:cs typeface="Times New Roman" panose="02020603050405020304" pitchFamily="18" charset="0"/>
              </a:rPr>
              <a:t> </a:t>
            </a:r>
            <a:r>
              <a:rPr lang="en-US" sz="2000" b="1" spc="60" dirty="0">
                <a:solidFill>
                  <a:srgbClr val="0A5294"/>
                </a:solidFill>
                <a:latin typeface="Times New Roman" panose="02020603050405020304" pitchFamily="18" charset="0"/>
                <a:cs typeface="Times New Roman" panose="02020603050405020304" pitchFamily="18" charset="0"/>
              </a:rPr>
              <a:t>are</a:t>
            </a:r>
            <a:r>
              <a:rPr lang="en-US" sz="2000" b="1" spc="-65" dirty="0">
                <a:solidFill>
                  <a:srgbClr val="0A5294"/>
                </a:solidFill>
                <a:latin typeface="Times New Roman" panose="02020603050405020304" pitchFamily="18" charset="0"/>
                <a:cs typeface="Times New Roman" panose="02020603050405020304" pitchFamily="18" charset="0"/>
              </a:rPr>
              <a:t> </a:t>
            </a:r>
            <a:r>
              <a:rPr lang="en-US" sz="2000" b="1" spc="70" dirty="0">
                <a:solidFill>
                  <a:srgbClr val="0A5294"/>
                </a:solidFill>
                <a:latin typeface="Times New Roman" panose="02020603050405020304" pitchFamily="18" charset="0"/>
                <a:cs typeface="Times New Roman" panose="02020603050405020304" pitchFamily="18" charset="0"/>
              </a:rPr>
              <a:t>broadly</a:t>
            </a:r>
            <a:r>
              <a:rPr lang="en-US" sz="2000" b="1" spc="-114" dirty="0">
                <a:solidFill>
                  <a:srgbClr val="0A5294"/>
                </a:solidFill>
                <a:latin typeface="Times New Roman" panose="02020603050405020304" pitchFamily="18" charset="0"/>
                <a:cs typeface="Times New Roman" panose="02020603050405020304" pitchFamily="18" charset="0"/>
              </a:rPr>
              <a:t> </a:t>
            </a:r>
            <a:r>
              <a:rPr lang="en-US" sz="2000" b="1" spc="95" dirty="0">
                <a:solidFill>
                  <a:srgbClr val="0A5294"/>
                </a:solidFill>
                <a:latin typeface="Times New Roman" panose="02020603050405020304" pitchFamily="18" charset="0"/>
                <a:cs typeface="Times New Roman" panose="02020603050405020304" pitchFamily="18" charset="0"/>
              </a:rPr>
              <a:t>classified</a:t>
            </a:r>
            <a:r>
              <a:rPr lang="en-US" sz="2000" b="1" spc="-25" dirty="0">
                <a:solidFill>
                  <a:srgbClr val="0A5294"/>
                </a:solidFill>
                <a:latin typeface="Times New Roman" panose="02020603050405020304" pitchFamily="18" charset="0"/>
                <a:cs typeface="Times New Roman" panose="02020603050405020304" pitchFamily="18" charset="0"/>
              </a:rPr>
              <a:t> </a:t>
            </a:r>
            <a:r>
              <a:rPr lang="en-US" sz="2000" b="1" spc="50" dirty="0">
                <a:solidFill>
                  <a:srgbClr val="0A5294"/>
                </a:solidFill>
                <a:latin typeface="Times New Roman" panose="02020603050405020304" pitchFamily="18" charset="0"/>
                <a:cs typeface="Times New Roman" panose="02020603050405020304" pitchFamily="18" charset="0"/>
              </a:rPr>
              <a:t>by</a:t>
            </a:r>
            <a:r>
              <a:rPr lang="en-US" sz="2000" b="1" spc="-80" dirty="0">
                <a:solidFill>
                  <a:srgbClr val="0A5294"/>
                </a:solidFill>
                <a:latin typeface="Times New Roman" panose="02020603050405020304" pitchFamily="18" charset="0"/>
                <a:cs typeface="Times New Roman" panose="02020603050405020304" pitchFamily="18" charset="0"/>
              </a:rPr>
              <a:t> </a:t>
            </a:r>
            <a:r>
              <a:rPr lang="en-US" sz="2000" b="1" spc="135" dirty="0">
                <a:solidFill>
                  <a:srgbClr val="0A5294"/>
                </a:solidFill>
                <a:latin typeface="Times New Roman" panose="02020603050405020304" pitchFamily="18" charset="0"/>
                <a:cs typeface="Times New Roman" panose="02020603050405020304" pitchFamily="18" charset="0"/>
              </a:rPr>
              <a:t>the</a:t>
            </a:r>
            <a:r>
              <a:rPr lang="en-US" sz="2000" b="1" spc="-75" dirty="0">
                <a:solidFill>
                  <a:srgbClr val="0A5294"/>
                </a:solidFill>
                <a:latin typeface="Times New Roman" panose="02020603050405020304" pitchFamily="18" charset="0"/>
                <a:cs typeface="Times New Roman" panose="02020603050405020304" pitchFamily="18" charset="0"/>
              </a:rPr>
              <a:t> </a:t>
            </a:r>
            <a:r>
              <a:rPr lang="en-US" sz="2000" b="1" spc="140" dirty="0">
                <a:solidFill>
                  <a:srgbClr val="0A5294"/>
                </a:solidFill>
                <a:latin typeface="Times New Roman" panose="02020603050405020304" pitchFamily="18" charset="0"/>
                <a:cs typeface="Times New Roman" panose="02020603050405020304" pitchFamily="18" charset="0"/>
              </a:rPr>
              <a:t>medium</a:t>
            </a:r>
            <a:r>
              <a:rPr lang="en-US" sz="2000" b="1" spc="-80" dirty="0">
                <a:solidFill>
                  <a:srgbClr val="0A5294"/>
                </a:solidFill>
                <a:latin typeface="Times New Roman" panose="02020603050405020304" pitchFamily="18" charset="0"/>
                <a:cs typeface="Times New Roman" panose="02020603050405020304" pitchFamily="18" charset="0"/>
              </a:rPr>
              <a:t> </a:t>
            </a:r>
            <a:r>
              <a:rPr lang="en-US" sz="2000" b="1" spc="130" dirty="0">
                <a:solidFill>
                  <a:srgbClr val="0A5294"/>
                </a:solidFill>
                <a:latin typeface="Times New Roman" panose="02020603050405020304" pitchFamily="18" charset="0"/>
                <a:cs typeface="Times New Roman" panose="02020603050405020304" pitchFamily="18" charset="0"/>
              </a:rPr>
              <a:t>used</a:t>
            </a:r>
            <a:r>
              <a:rPr lang="en-US" sz="2000" b="1" spc="120" dirty="0">
                <a:solidFill>
                  <a:srgbClr val="0A5294"/>
                </a:solidFill>
                <a:latin typeface="Times New Roman" panose="02020603050405020304" pitchFamily="18" charset="0"/>
                <a:cs typeface="Times New Roman" panose="02020603050405020304" pitchFamily="18" charset="0"/>
              </a:rPr>
              <a:t> </a:t>
            </a:r>
            <a:r>
              <a:rPr lang="en-US" sz="2000" b="1" spc="114" dirty="0">
                <a:solidFill>
                  <a:srgbClr val="0A5294"/>
                </a:solidFill>
                <a:latin typeface="Times New Roman" panose="02020603050405020304" pitchFamily="18" charset="0"/>
                <a:cs typeface="Times New Roman" panose="02020603050405020304" pitchFamily="18" charset="0"/>
              </a:rPr>
              <a:t>extinguish </a:t>
            </a:r>
            <a:r>
              <a:rPr lang="en-US" sz="2000" b="1" spc="135" dirty="0">
                <a:solidFill>
                  <a:srgbClr val="0A5294"/>
                </a:solidFill>
                <a:latin typeface="Times New Roman" panose="02020603050405020304" pitchFamily="18" charset="0"/>
                <a:cs typeface="Times New Roman" panose="02020603050405020304" pitchFamily="18" charset="0"/>
              </a:rPr>
              <a:t>the</a:t>
            </a:r>
            <a:r>
              <a:rPr lang="en-US" sz="2000" b="1" spc="-295" dirty="0">
                <a:solidFill>
                  <a:srgbClr val="0A5294"/>
                </a:solidFill>
                <a:latin typeface="Times New Roman" panose="02020603050405020304" pitchFamily="18" charset="0"/>
                <a:cs typeface="Times New Roman" panose="02020603050405020304" pitchFamily="18" charset="0"/>
              </a:rPr>
              <a:t> </a:t>
            </a:r>
            <a:r>
              <a:rPr lang="en-US" sz="2000" b="1" spc="35" dirty="0">
                <a:solidFill>
                  <a:srgbClr val="0A5294"/>
                </a:solidFill>
                <a:latin typeface="Times New Roman" panose="02020603050405020304" pitchFamily="18" charset="0"/>
                <a:cs typeface="Times New Roman" panose="02020603050405020304" pitchFamily="18" charset="0"/>
              </a:rPr>
              <a:t>arc.</a:t>
            </a:r>
            <a:endParaRPr lang="en-US" sz="2000" b="1" dirty="0">
              <a:latin typeface="Times New Roman" panose="02020603050405020304" pitchFamily="18" charset="0"/>
              <a:cs typeface="Times New Roman" panose="02020603050405020304" pitchFamily="18" charset="0"/>
            </a:endParaRPr>
          </a:p>
          <a:p>
            <a:pPr marR="6323330">
              <a:lnSpc>
                <a:spcPct val="100000"/>
              </a:lnSpc>
              <a:buFont typeface="+mj-lt"/>
              <a:buAutoNum type="alphaLcParenR"/>
            </a:pPr>
            <a:r>
              <a:rPr lang="en-US" sz="2000" b="1" spc="15" dirty="0">
                <a:solidFill>
                  <a:srgbClr val="7D9531"/>
                </a:solidFill>
                <a:latin typeface="Times New Roman"/>
                <a:cs typeface="Times New Roman"/>
              </a:rPr>
              <a:t>Bulk </a:t>
            </a:r>
            <a:r>
              <a:rPr lang="en-US" sz="2000" b="1" spc="120" dirty="0">
                <a:solidFill>
                  <a:srgbClr val="7D9531"/>
                </a:solidFill>
                <a:latin typeface="Times New Roman"/>
                <a:cs typeface="Times New Roman"/>
              </a:rPr>
              <a:t>oil</a:t>
            </a:r>
          </a:p>
          <a:p>
            <a:pPr marR="6323330">
              <a:lnSpc>
                <a:spcPct val="100000"/>
              </a:lnSpc>
              <a:buFont typeface="+mj-lt"/>
              <a:buAutoNum type="alphaLcParenR"/>
            </a:pPr>
            <a:r>
              <a:rPr lang="en-US" sz="2000" b="1" spc="95" dirty="0">
                <a:solidFill>
                  <a:srgbClr val="7D9531"/>
                </a:solidFill>
                <a:latin typeface="Times New Roman"/>
                <a:cs typeface="Times New Roman"/>
              </a:rPr>
              <a:t>Minimum</a:t>
            </a:r>
            <a:r>
              <a:rPr lang="en-US" sz="2000" b="1" spc="-165" dirty="0">
                <a:solidFill>
                  <a:srgbClr val="7D9531"/>
                </a:solidFill>
                <a:latin typeface="Times New Roman"/>
                <a:cs typeface="Times New Roman"/>
              </a:rPr>
              <a:t> </a:t>
            </a:r>
            <a:r>
              <a:rPr lang="en-US" sz="2000" b="1" spc="120" dirty="0">
                <a:solidFill>
                  <a:srgbClr val="7D9531"/>
                </a:solidFill>
                <a:latin typeface="Times New Roman"/>
                <a:cs typeface="Times New Roman"/>
              </a:rPr>
              <a:t>oil</a:t>
            </a:r>
          </a:p>
          <a:p>
            <a:pPr marR="6323330">
              <a:lnSpc>
                <a:spcPct val="100000"/>
              </a:lnSpc>
              <a:buFont typeface="+mj-lt"/>
              <a:buAutoNum type="alphaLcParenR"/>
            </a:pPr>
            <a:r>
              <a:rPr lang="en-US" sz="2000" b="1" spc="-15" dirty="0">
                <a:solidFill>
                  <a:srgbClr val="7D9531"/>
                </a:solidFill>
                <a:latin typeface="Times New Roman"/>
                <a:cs typeface="Times New Roman"/>
              </a:rPr>
              <a:t>Air </a:t>
            </a:r>
            <a:r>
              <a:rPr lang="en-US" sz="2000" b="1" spc="85" dirty="0">
                <a:solidFill>
                  <a:srgbClr val="7D9531"/>
                </a:solidFill>
                <a:latin typeface="Times New Roman"/>
                <a:cs typeface="Times New Roman"/>
              </a:rPr>
              <a:t>blast</a:t>
            </a:r>
          </a:p>
          <a:p>
            <a:pPr marR="6323330">
              <a:lnSpc>
                <a:spcPct val="100000"/>
              </a:lnSpc>
              <a:buFont typeface="+mj-lt"/>
              <a:buAutoNum type="alphaLcParenR"/>
            </a:pPr>
            <a:r>
              <a:rPr lang="en-US" sz="2000" b="1" spc="55" dirty="0">
                <a:solidFill>
                  <a:srgbClr val="7D9531"/>
                </a:solidFill>
                <a:latin typeface="Times New Roman"/>
                <a:cs typeface="Times New Roman"/>
              </a:rPr>
              <a:t>Vacuum</a:t>
            </a:r>
          </a:p>
          <a:p>
            <a:pPr marR="6323330">
              <a:lnSpc>
                <a:spcPct val="100000"/>
              </a:lnSpc>
              <a:buFont typeface="+mj-lt"/>
              <a:buAutoNum type="alphaLcParenR"/>
            </a:pPr>
            <a:r>
              <a:rPr lang="en-US" sz="2000" b="1" spc="-20" dirty="0">
                <a:solidFill>
                  <a:srgbClr val="7D9531"/>
                </a:solidFill>
                <a:latin typeface="Times New Roman"/>
                <a:cs typeface="Times New Roman"/>
              </a:rPr>
              <a:t>SF</a:t>
            </a:r>
            <a:r>
              <a:rPr lang="en-US" sz="2000" b="1" spc="-30" baseline="-20833" dirty="0">
                <a:solidFill>
                  <a:srgbClr val="7D9531"/>
                </a:solidFill>
                <a:latin typeface="Times New Roman"/>
                <a:cs typeface="Times New Roman"/>
              </a:rPr>
              <a:t>6</a:t>
            </a:r>
            <a:endParaRPr lang="en-US" sz="2000" baseline="-20833" dirty="0">
              <a:latin typeface="Times New Roman"/>
              <a:cs typeface="Times New Roman"/>
            </a:endParaRPr>
          </a:p>
          <a:p>
            <a:endParaRPr lang="en-US" sz="2000" dirty="0"/>
          </a:p>
        </p:txBody>
      </p:sp>
    </p:spTree>
    <p:extLst>
      <p:ext uri="{BB962C8B-B14F-4D97-AF65-F5344CB8AC3E}">
        <p14:creationId xmlns:p14="http://schemas.microsoft.com/office/powerpoint/2010/main" val="424456392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109" y="200502"/>
            <a:ext cx="3854528" cy="720721"/>
          </a:xfrm>
        </p:spPr>
        <p:txBody>
          <a:bodyPr>
            <a:normAutofit/>
          </a:bodyPr>
          <a:lstStyle/>
          <a:p>
            <a:r>
              <a:rPr lang="en-US" sz="3600" b="1" spc="-60" dirty="0">
                <a:solidFill>
                  <a:srgbClr val="002060"/>
                </a:solidFill>
                <a:latin typeface="Times New Roman" panose="02020603050405020304" pitchFamily="18" charset="0"/>
                <a:cs typeface="Times New Roman" panose="02020603050405020304" pitchFamily="18" charset="0"/>
              </a:rPr>
              <a:t>ISOLAOTRS</a:t>
            </a:r>
            <a:endParaRPr lang="en-US" sz="3600" b="1" dirty="0">
              <a:solidFill>
                <a:srgbClr val="002060"/>
              </a:solidFill>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04300" y="1083148"/>
            <a:ext cx="4096925" cy="4219222"/>
          </a:xfrm>
          <a:prstGeom prst="rect">
            <a:avLst/>
          </a:prstGeom>
        </p:spPr>
      </p:pic>
      <p:sp>
        <p:nvSpPr>
          <p:cNvPr id="7" name="Text Placeholder 6"/>
          <p:cNvSpPr>
            <a:spLocks noGrp="1"/>
          </p:cNvSpPr>
          <p:nvPr>
            <p:ph type="body" sz="half" idx="2"/>
          </p:nvPr>
        </p:nvSpPr>
        <p:spPr>
          <a:xfrm>
            <a:off x="401109" y="964555"/>
            <a:ext cx="5094288" cy="4789487"/>
          </a:xfrm>
        </p:spPr>
        <p:txBody>
          <a:bodyPr/>
          <a:lstStyle/>
          <a:p>
            <a:pPr algn="just"/>
            <a:r>
              <a:rPr lang="en-US" sz="2000" b="1" spc="35" dirty="0">
                <a:solidFill>
                  <a:schemeClr val="accent2">
                    <a:lumMod val="75000"/>
                  </a:schemeClr>
                </a:solidFill>
                <a:latin typeface="Times New Roman"/>
                <a:cs typeface="Times New Roman"/>
              </a:rPr>
              <a:t>It</a:t>
            </a:r>
            <a:r>
              <a:rPr lang="en-US" sz="2000" b="1" spc="-85" dirty="0">
                <a:solidFill>
                  <a:schemeClr val="accent2">
                    <a:lumMod val="75000"/>
                  </a:schemeClr>
                </a:solidFill>
                <a:latin typeface="Times New Roman"/>
                <a:cs typeface="Times New Roman"/>
              </a:rPr>
              <a:t> </a:t>
            </a:r>
            <a:r>
              <a:rPr lang="en-US" sz="2000" b="1" spc="145" dirty="0">
                <a:solidFill>
                  <a:schemeClr val="accent2">
                    <a:lumMod val="75000"/>
                  </a:schemeClr>
                </a:solidFill>
                <a:latin typeface="Times New Roman"/>
                <a:cs typeface="Times New Roman"/>
              </a:rPr>
              <a:t>is</a:t>
            </a:r>
            <a:r>
              <a:rPr lang="en-US" sz="2000" b="1" spc="-85" dirty="0">
                <a:solidFill>
                  <a:schemeClr val="accent2">
                    <a:lumMod val="75000"/>
                  </a:schemeClr>
                </a:solidFill>
                <a:latin typeface="Times New Roman"/>
                <a:cs typeface="Times New Roman"/>
              </a:rPr>
              <a:t> </a:t>
            </a:r>
            <a:r>
              <a:rPr lang="en-US" sz="2000" b="1" spc="100" dirty="0">
                <a:solidFill>
                  <a:schemeClr val="accent2">
                    <a:lumMod val="75000"/>
                  </a:schemeClr>
                </a:solidFill>
                <a:latin typeface="Times New Roman"/>
                <a:cs typeface="Times New Roman"/>
              </a:rPr>
              <a:t>just</a:t>
            </a:r>
            <a:r>
              <a:rPr lang="en-US" sz="2000" b="1" spc="-100" dirty="0">
                <a:solidFill>
                  <a:schemeClr val="accent2">
                    <a:lumMod val="75000"/>
                  </a:schemeClr>
                </a:solidFill>
                <a:latin typeface="Times New Roman"/>
                <a:cs typeface="Times New Roman"/>
              </a:rPr>
              <a:t> </a:t>
            </a:r>
            <a:r>
              <a:rPr lang="en-US" sz="2000" b="1" spc="135" dirty="0">
                <a:solidFill>
                  <a:schemeClr val="accent2">
                    <a:lumMod val="75000"/>
                  </a:schemeClr>
                </a:solidFill>
                <a:latin typeface="Times New Roman"/>
                <a:cs typeface="Times New Roman"/>
              </a:rPr>
              <a:t>like</a:t>
            </a:r>
            <a:r>
              <a:rPr lang="en-US" sz="2000" b="1" spc="-150" dirty="0">
                <a:solidFill>
                  <a:schemeClr val="accent2">
                    <a:lumMod val="75000"/>
                  </a:schemeClr>
                </a:solidFill>
                <a:latin typeface="Times New Roman"/>
                <a:cs typeface="Times New Roman"/>
              </a:rPr>
              <a:t> </a:t>
            </a:r>
            <a:r>
              <a:rPr lang="en-US" sz="2000" b="1" spc="85" dirty="0">
                <a:solidFill>
                  <a:schemeClr val="accent2">
                    <a:lumMod val="75000"/>
                  </a:schemeClr>
                </a:solidFill>
                <a:latin typeface="Times New Roman"/>
                <a:cs typeface="Times New Roman"/>
              </a:rPr>
              <a:t>a</a:t>
            </a:r>
            <a:r>
              <a:rPr lang="en-US" sz="2000" b="1" spc="-140" dirty="0">
                <a:solidFill>
                  <a:schemeClr val="accent2">
                    <a:lumMod val="75000"/>
                  </a:schemeClr>
                </a:solidFill>
                <a:latin typeface="Times New Roman"/>
                <a:cs typeface="Times New Roman"/>
              </a:rPr>
              <a:t> </a:t>
            </a:r>
            <a:r>
              <a:rPr lang="en-US" sz="2000" b="1" spc="125" dirty="0">
                <a:solidFill>
                  <a:schemeClr val="accent2">
                    <a:lumMod val="75000"/>
                  </a:schemeClr>
                </a:solidFill>
                <a:latin typeface="Times New Roman"/>
                <a:cs typeface="Times New Roman"/>
              </a:rPr>
              <a:t>switch</a:t>
            </a:r>
            <a:r>
              <a:rPr lang="en-US" sz="2000" b="1" spc="-65" dirty="0">
                <a:solidFill>
                  <a:schemeClr val="accent2">
                    <a:lumMod val="75000"/>
                  </a:schemeClr>
                </a:solidFill>
                <a:latin typeface="Times New Roman"/>
                <a:cs typeface="Times New Roman"/>
              </a:rPr>
              <a:t> </a:t>
            </a:r>
            <a:r>
              <a:rPr lang="en-US" sz="2000" b="1" spc="145" dirty="0">
                <a:solidFill>
                  <a:schemeClr val="accent2">
                    <a:lumMod val="75000"/>
                  </a:schemeClr>
                </a:solidFill>
                <a:latin typeface="Times New Roman"/>
                <a:cs typeface="Times New Roman"/>
              </a:rPr>
              <a:t>is  </a:t>
            </a:r>
            <a:r>
              <a:rPr lang="en-US" sz="2000" b="1" spc="175" dirty="0">
                <a:solidFill>
                  <a:schemeClr val="accent2">
                    <a:lumMod val="75000"/>
                  </a:schemeClr>
                </a:solidFill>
                <a:latin typeface="Times New Roman"/>
                <a:cs typeface="Times New Roman"/>
              </a:rPr>
              <a:t>used</a:t>
            </a:r>
            <a:r>
              <a:rPr lang="en-US" sz="2000" b="1" spc="-60" dirty="0">
                <a:solidFill>
                  <a:schemeClr val="accent2">
                    <a:lumMod val="75000"/>
                  </a:schemeClr>
                </a:solidFill>
                <a:latin typeface="Times New Roman"/>
                <a:cs typeface="Times New Roman"/>
              </a:rPr>
              <a:t> </a:t>
            </a:r>
            <a:r>
              <a:rPr lang="en-US" sz="2000" b="1" spc="165" dirty="0">
                <a:solidFill>
                  <a:schemeClr val="accent2">
                    <a:lumMod val="75000"/>
                  </a:schemeClr>
                </a:solidFill>
                <a:latin typeface="Times New Roman"/>
                <a:cs typeface="Times New Roman"/>
              </a:rPr>
              <a:t>to</a:t>
            </a:r>
            <a:r>
              <a:rPr lang="en-US" sz="2000" b="1" spc="-100" dirty="0">
                <a:solidFill>
                  <a:schemeClr val="accent2">
                    <a:lumMod val="75000"/>
                  </a:schemeClr>
                </a:solidFill>
                <a:latin typeface="Times New Roman"/>
                <a:cs typeface="Times New Roman"/>
              </a:rPr>
              <a:t> </a:t>
            </a:r>
            <a:r>
              <a:rPr lang="en-US" sz="2000" b="1" spc="155" dirty="0">
                <a:solidFill>
                  <a:schemeClr val="accent2">
                    <a:lumMod val="75000"/>
                  </a:schemeClr>
                </a:solidFill>
                <a:latin typeface="Times New Roman"/>
                <a:cs typeface="Times New Roman"/>
              </a:rPr>
              <a:t>make</a:t>
            </a:r>
            <a:r>
              <a:rPr lang="en-US" sz="2000" b="1" spc="-140" dirty="0">
                <a:solidFill>
                  <a:schemeClr val="accent2">
                    <a:lumMod val="75000"/>
                  </a:schemeClr>
                </a:solidFill>
                <a:latin typeface="Times New Roman"/>
                <a:cs typeface="Times New Roman"/>
              </a:rPr>
              <a:t> </a:t>
            </a:r>
            <a:r>
              <a:rPr lang="en-US" sz="2000" b="1" spc="120" dirty="0">
                <a:solidFill>
                  <a:schemeClr val="accent2">
                    <a:lumMod val="75000"/>
                  </a:schemeClr>
                </a:solidFill>
                <a:latin typeface="Times New Roman"/>
                <a:cs typeface="Times New Roman"/>
              </a:rPr>
              <a:t>sure</a:t>
            </a:r>
            <a:r>
              <a:rPr lang="en-US" sz="2000" b="1" spc="-125" dirty="0">
                <a:solidFill>
                  <a:schemeClr val="accent2">
                    <a:lumMod val="75000"/>
                  </a:schemeClr>
                </a:solidFill>
                <a:latin typeface="Times New Roman"/>
                <a:cs typeface="Times New Roman"/>
              </a:rPr>
              <a:t> </a:t>
            </a:r>
            <a:r>
              <a:rPr lang="en-US" sz="2000" b="1" spc="135" dirty="0">
                <a:solidFill>
                  <a:schemeClr val="accent2">
                    <a:lumMod val="75000"/>
                  </a:schemeClr>
                </a:solidFill>
                <a:latin typeface="Times New Roman"/>
                <a:cs typeface="Times New Roman"/>
              </a:rPr>
              <a:t>that  </a:t>
            </a:r>
            <a:r>
              <a:rPr lang="en-US" sz="2000" b="1" spc="140" dirty="0">
                <a:solidFill>
                  <a:schemeClr val="accent2">
                    <a:lumMod val="75000"/>
                  </a:schemeClr>
                </a:solidFill>
                <a:latin typeface="Times New Roman"/>
                <a:cs typeface="Times New Roman"/>
              </a:rPr>
              <a:t>an</a:t>
            </a:r>
            <a:r>
              <a:rPr lang="en-US" sz="2000" b="1" spc="-140" dirty="0">
                <a:solidFill>
                  <a:schemeClr val="accent2">
                    <a:lumMod val="75000"/>
                  </a:schemeClr>
                </a:solidFill>
                <a:latin typeface="Times New Roman"/>
                <a:cs typeface="Times New Roman"/>
              </a:rPr>
              <a:t> </a:t>
            </a:r>
            <a:r>
              <a:rPr lang="en-US" sz="2000" b="1" spc="120" dirty="0">
                <a:solidFill>
                  <a:schemeClr val="accent2">
                    <a:lumMod val="75000"/>
                  </a:schemeClr>
                </a:solidFill>
                <a:latin typeface="Times New Roman"/>
                <a:cs typeface="Times New Roman"/>
              </a:rPr>
              <a:t>electrical</a:t>
            </a:r>
            <a:r>
              <a:rPr lang="en-US" sz="2000" b="1" spc="-114" dirty="0">
                <a:solidFill>
                  <a:schemeClr val="accent2">
                    <a:lumMod val="75000"/>
                  </a:schemeClr>
                </a:solidFill>
                <a:latin typeface="Times New Roman"/>
                <a:cs typeface="Times New Roman"/>
              </a:rPr>
              <a:t> </a:t>
            </a:r>
            <a:r>
              <a:rPr lang="en-US" sz="2000" b="1" spc="95" dirty="0">
                <a:solidFill>
                  <a:schemeClr val="accent2">
                    <a:lumMod val="75000"/>
                  </a:schemeClr>
                </a:solidFill>
                <a:latin typeface="Times New Roman"/>
                <a:cs typeface="Times New Roman"/>
              </a:rPr>
              <a:t>circuit</a:t>
            </a:r>
            <a:r>
              <a:rPr lang="en-US" sz="2000" b="1" spc="-155" dirty="0">
                <a:solidFill>
                  <a:schemeClr val="accent2">
                    <a:lumMod val="75000"/>
                  </a:schemeClr>
                </a:solidFill>
                <a:latin typeface="Times New Roman"/>
                <a:cs typeface="Times New Roman"/>
              </a:rPr>
              <a:t> </a:t>
            </a:r>
            <a:r>
              <a:rPr lang="en-US" sz="2000" b="1" spc="120" dirty="0">
                <a:solidFill>
                  <a:schemeClr val="accent2">
                    <a:lumMod val="75000"/>
                  </a:schemeClr>
                </a:solidFill>
                <a:latin typeface="Times New Roman"/>
                <a:cs typeface="Times New Roman"/>
              </a:rPr>
              <a:t>can  </a:t>
            </a:r>
            <a:r>
              <a:rPr lang="en-US" sz="2000" b="1" spc="175" dirty="0">
                <a:solidFill>
                  <a:schemeClr val="accent2">
                    <a:lumMod val="75000"/>
                  </a:schemeClr>
                </a:solidFill>
                <a:latin typeface="Times New Roman"/>
                <a:cs typeface="Times New Roman"/>
              </a:rPr>
              <a:t>be </a:t>
            </a:r>
            <a:r>
              <a:rPr lang="en-US" sz="2000" b="1" spc="145" dirty="0">
                <a:solidFill>
                  <a:schemeClr val="accent2">
                    <a:lumMod val="75000"/>
                  </a:schemeClr>
                </a:solidFill>
                <a:latin typeface="Times New Roman"/>
                <a:cs typeface="Times New Roman"/>
              </a:rPr>
              <a:t>completely </a:t>
            </a:r>
            <a:r>
              <a:rPr lang="en-US" sz="2000" b="1" spc="135" dirty="0">
                <a:solidFill>
                  <a:schemeClr val="accent2">
                    <a:lumMod val="75000"/>
                  </a:schemeClr>
                </a:solidFill>
                <a:latin typeface="Times New Roman"/>
                <a:cs typeface="Times New Roman"/>
              </a:rPr>
              <a:t>de-  </a:t>
            </a:r>
            <a:r>
              <a:rPr lang="en-US" sz="2000" b="1" spc="145" dirty="0">
                <a:solidFill>
                  <a:schemeClr val="accent2">
                    <a:lumMod val="75000"/>
                  </a:schemeClr>
                </a:solidFill>
                <a:latin typeface="Times New Roman"/>
                <a:cs typeface="Times New Roman"/>
              </a:rPr>
              <a:t>energized</a:t>
            </a:r>
            <a:r>
              <a:rPr lang="en-US" sz="2000" b="1" spc="-75" dirty="0">
                <a:solidFill>
                  <a:schemeClr val="accent2">
                    <a:lumMod val="75000"/>
                  </a:schemeClr>
                </a:solidFill>
                <a:latin typeface="Times New Roman"/>
                <a:cs typeface="Times New Roman"/>
              </a:rPr>
              <a:t> </a:t>
            </a:r>
            <a:r>
              <a:rPr lang="en-US" sz="2000" b="1" spc="85" dirty="0">
                <a:solidFill>
                  <a:schemeClr val="accent2">
                    <a:lumMod val="75000"/>
                  </a:schemeClr>
                </a:solidFill>
                <a:latin typeface="Times New Roman"/>
                <a:cs typeface="Times New Roman"/>
              </a:rPr>
              <a:t>for</a:t>
            </a:r>
            <a:r>
              <a:rPr lang="en-US" sz="2000" b="1" spc="-175" dirty="0">
                <a:solidFill>
                  <a:schemeClr val="accent2">
                    <a:lumMod val="75000"/>
                  </a:schemeClr>
                </a:solidFill>
                <a:latin typeface="Times New Roman"/>
                <a:cs typeface="Times New Roman"/>
              </a:rPr>
              <a:t> </a:t>
            </a:r>
            <a:r>
              <a:rPr lang="en-US" sz="2000" b="1" spc="120" dirty="0">
                <a:solidFill>
                  <a:schemeClr val="accent2">
                    <a:lumMod val="75000"/>
                  </a:schemeClr>
                </a:solidFill>
                <a:latin typeface="Times New Roman"/>
                <a:cs typeface="Times New Roman"/>
              </a:rPr>
              <a:t>service</a:t>
            </a:r>
            <a:r>
              <a:rPr lang="en-US" sz="2000" b="1" spc="-170" dirty="0">
                <a:solidFill>
                  <a:schemeClr val="accent2">
                    <a:lumMod val="75000"/>
                  </a:schemeClr>
                </a:solidFill>
                <a:latin typeface="Times New Roman"/>
                <a:cs typeface="Times New Roman"/>
              </a:rPr>
              <a:t> </a:t>
            </a:r>
            <a:r>
              <a:rPr lang="en-US" sz="2000" b="1" spc="105" dirty="0">
                <a:solidFill>
                  <a:schemeClr val="accent2">
                    <a:lumMod val="75000"/>
                  </a:schemeClr>
                </a:solidFill>
                <a:latin typeface="Times New Roman"/>
                <a:cs typeface="Times New Roman"/>
              </a:rPr>
              <a:t>or  </a:t>
            </a:r>
            <a:r>
              <a:rPr lang="en-US" sz="2000" b="1" spc="150" dirty="0">
                <a:solidFill>
                  <a:schemeClr val="accent2">
                    <a:lumMod val="75000"/>
                  </a:schemeClr>
                </a:solidFill>
                <a:latin typeface="Times New Roman"/>
                <a:cs typeface="Times New Roman"/>
              </a:rPr>
              <a:t>maintenance.</a:t>
            </a:r>
          </a:p>
          <a:p>
            <a:pPr algn="just"/>
            <a:r>
              <a:rPr lang="en-US" sz="2000" b="1" spc="125" dirty="0">
                <a:solidFill>
                  <a:srgbClr val="0070C0"/>
                </a:solidFill>
                <a:uFill>
                  <a:solidFill>
                    <a:srgbClr val="0A5294"/>
                  </a:solidFill>
                </a:uFill>
                <a:latin typeface="Times New Roman"/>
                <a:cs typeface="Times New Roman"/>
              </a:rPr>
              <a:t>Difference </a:t>
            </a:r>
            <a:r>
              <a:rPr lang="en-US" sz="2000" b="1" spc="175" dirty="0">
                <a:solidFill>
                  <a:srgbClr val="0070C0"/>
                </a:solidFill>
                <a:uFill>
                  <a:solidFill>
                    <a:srgbClr val="0A5294"/>
                  </a:solidFill>
                </a:uFill>
                <a:latin typeface="Times New Roman"/>
                <a:cs typeface="Times New Roman"/>
              </a:rPr>
              <a:t>b/w</a:t>
            </a:r>
            <a:r>
              <a:rPr lang="en-US" sz="2000" b="1" spc="-390" dirty="0">
                <a:solidFill>
                  <a:srgbClr val="0070C0"/>
                </a:solidFill>
                <a:uFill>
                  <a:solidFill>
                    <a:srgbClr val="0A5294"/>
                  </a:solidFill>
                </a:uFill>
                <a:latin typeface="Times New Roman"/>
                <a:cs typeface="Times New Roman"/>
              </a:rPr>
              <a:t> </a:t>
            </a:r>
            <a:r>
              <a:rPr lang="en-US" sz="2000" b="1" spc="110" dirty="0">
                <a:solidFill>
                  <a:srgbClr val="0070C0"/>
                </a:solidFill>
                <a:uFill>
                  <a:solidFill>
                    <a:srgbClr val="0A5294"/>
                  </a:solidFill>
                </a:uFill>
                <a:latin typeface="Times New Roman"/>
                <a:cs typeface="Times New Roman"/>
              </a:rPr>
              <a:t>Isolator </a:t>
            </a:r>
            <a:r>
              <a:rPr lang="en-US" sz="2000" b="1" spc="145" dirty="0">
                <a:solidFill>
                  <a:srgbClr val="0070C0"/>
                </a:solidFill>
                <a:uFill>
                  <a:solidFill>
                    <a:srgbClr val="0A5294"/>
                  </a:solidFill>
                </a:uFill>
                <a:latin typeface="Times New Roman"/>
                <a:cs typeface="Times New Roman"/>
              </a:rPr>
              <a:t>and </a:t>
            </a:r>
            <a:r>
              <a:rPr lang="en-US" sz="2000" b="1" spc="95" dirty="0">
                <a:solidFill>
                  <a:srgbClr val="0070C0"/>
                </a:solidFill>
                <a:uFill>
                  <a:solidFill>
                    <a:srgbClr val="0A5294"/>
                  </a:solidFill>
                </a:uFill>
                <a:latin typeface="Times New Roman"/>
                <a:cs typeface="Times New Roman"/>
              </a:rPr>
              <a:t>circuit </a:t>
            </a:r>
            <a:r>
              <a:rPr lang="en-US" sz="2000" b="1" spc="-330" dirty="0">
                <a:solidFill>
                  <a:srgbClr val="0070C0"/>
                </a:solidFill>
                <a:uFill>
                  <a:solidFill>
                    <a:srgbClr val="0A5294"/>
                  </a:solidFill>
                </a:uFill>
                <a:latin typeface="Times New Roman"/>
                <a:cs typeface="Times New Roman"/>
              </a:rPr>
              <a:t> </a:t>
            </a:r>
            <a:r>
              <a:rPr lang="en-US" sz="2000" b="1" spc="70" dirty="0">
                <a:solidFill>
                  <a:srgbClr val="0070C0"/>
                </a:solidFill>
                <a:uFill>
                  <a:solidFill>
                    <a:srgbClr val="0A5294"/>
                  </a:solidFill>
                </a:uFill>
                <a:latin typeface="Times New Roman"/>
                <a:cs typeface="Times New Roman"/>
              </a:rPr>
              <a:t>Breaker</a:t>
            </a:r>
          </a:p>
          <a:p>
            <a:pPr marL="342900" indent="-342900" algn="just">
              <a:buFont typeface="Wingdings" panose="05000000000000000000" pitchFamily="2" charset="2"/>
              <a:buChar char="Ø"/>
            </a:pPr>
            <a:r>
              <a:rPr lang="en-US" sz="1800" dirty="0">
                <a:solidFill>
                  <a:schemeClr val="accent2">
                    <a:lumMod val="75000"/>
                  </a:schemeClr>
                </a:solidFill>
                <a:latin typeface="Times New Roman" panose="02020603050405020304" pitchFamily="18" charset="0"/>
                <a:cs typeface="Times New Roman" panose="02020603050405020304" pitchFamily="18" charset="0"/>
              </a:rPr>
              <a:t>An isolator r is an off load device, whereas Circuit Breaker is an On load device.</a:t>
            </a:r>
          </a:p>
          <a:p>
            <a:pPr marL="342900" indent="-342900" algn="just">
              <a:buFont typeface="Wingdings" panose="05000000000000000000" pitchFamily="2" charset="2"/>
              <a:buChar char="Ø"/>
            </a:pPr>
            <a:r>
              <a:rPr lang="en-US" sz="1800" dirty="0">
                <a:solidFill>
                  <a:schemeClr val="accent2">
                    <a:lumMod val="75000"/>
                  </a:schemeClr>
                </a:solidFill>
                <a:latin typeface="Times New Roman" panose="02020603050405020304" pitchFamily="18" charset="0"/>
                <a:cs typeface="Times New Roman" panose="02020603050405020304" pitchFamily="18" charset="0"/>
              </a:rPr>
              <a:t>Isolators are operated manually. Circuit Breakers are operated automatically.</a:t>
            </a:r>
          </a:p>
          <a:p>
            <a:pPr marL="342900" indent="-342900" algn="just">
              <a:buFont typeface="Wingdings" panose="05000000000000000000" pitchFamily="2" charset="2"/>
              <a:buChar char="Ø"/>
            </a:pPr>
            <a:r>
              <a:rPr lang="en-US" sz="1800" dirty="0">
                <a:solidFill>
                  <a:schemeClr val="accent2">
                    <a:lumMod val="75000"/>
                  </a:schemeClr>
                </a:solidFill>
                <a:latin typeface="Times New Roman" panose="02020603050405020304" pitchFamily="18" charset="0"/>
                <a:cs typeface="Times New Roman" panose="02020603050405020304" pitchFamily="18" charset="0"/>
              </a:rPr>
              <a:t>Isolators have the low withstand capacity as compared to that of Circuit Breaker.</a:t>
            </a:r>
          </a:p>
          <a:p>
            <a:pPr marL="342900" indent="-342900" algn="jus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lgn="just"/>
            <a:endParaRPr lang="en-US" sz="2000" dirty="0">
              <a:latin typeface="Times New Roman"/>
              <a:cs typeface="Times New Roman"/>
            </a:endParaRPr>
          </a:p>
          <a:p>
            <a:endParaRPr lang="en-US" dirty="0"/>
          </a:p>
          <a:p>
            <a:endParaRPr lang="en-US" dirty="0"/>
          </a:p>
        </p:txBody>
      </p:sp>
    </p:spTree>
    <p:extLst>
      <p:ext uri="{BB962C8B-B14F-4D97-AF65-F5344CB8AC3E}">
        <p14:creationId xmlns:p14="http://schemas.microsoft.com/office/powerpoint/2010/main" val="63982489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89" y="409178"/>
            <a:ext cx="3854528" cy="973137"/>
          </a:xfrm>
        </p:spPr>
        <p:txBody>
          <a:bodyPr>
            <a:normAutofit/>
          </a:bodyPr>
          <a:lstStyle/>
          <a:p>
            <a:r>
              <a:rPr lang="en-US" sz="5400" b="1" dirty="0">
                <a:solidFill>
                  <a:srgbClr val="002060"/>
                </a:solidFill>
                <a:latin typeface="Times New Roman" panose="02020603050405020304" pitchFamily="18" charset="0"/>
                <a:cs typeface="Times New Roman" panose="02020603050405020304" pitchFamily="18" charset="0"/>
              </a:rPr>
              <a:t>RELAY</a:t>
            </a:r>
          </a:p>
        </p:txBody>
      </p:sp>
      <p:pic>
        <p:nvPicPr>
          <p:cNvPr id="5" name="Content Placeholder 4"/>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4659466" y="895746"/>
            <a:ext cx="3759994" cy="3759994"/>
          </a:xfrm>
          <a:prstGeom prst="rect">
            <a:avLst/>
          </a:prstGeom>
        </p:spPr>
      </p:pic>
      <p:sp>
        <p:nvSpPr>
          <p:cNvPr id="4" name="Text Placeholder 3"/>
          <p:cNvSpPr>
            <a:spLocks noGrp="1"/>
          </p:cNvSpPr>
          <p:nvPr>
            <p:ph type="body" sz="half" idx="2"/>
          </p:nvPr>
        </p:nvSpPr>
        <p:spPr>
          <a:xfrm>
            <a:off x="557289" y="1510903"/>
            <a:ext cx="3987877" cy="2746772"/>
          </a:xfrm>
        </p:spPr>
        <p:txBody>
          <a:bodyPr>
            <a:normAutofit fontScale="92500" lnSpcReduction="20000"/>
          </a:bodyPr>
          <a:lstStyle/>
          <a:p>
            <a:pPr algn="just">
              <a:lnSpc>
                <a:spcPct val="110000"/>
              </a:lnSpc>
            </a:pPr>
            <a:r>
              <a:rPr lang="en-US" sz="2400" spc="-95" dirty="0">
                <a:solidFill>
                  <a:srgbClr val="7D9531"/>
                </a:solidFill>
                <a:latin typeface="Times New Roman"/>
                <a:cs typeface="Times New Roman"/>
              </a:rPr>
              <a:t>A </a:t>
            </a:r>
            <a:r>
              <a:rPr lang="en-US" sz="2400" spc="85" dirty="0">
                <a:solidFill>
                  <a:srgbClr val="7D9531"/>
                </a:solidFill>
                <a:latin typeface="Times New Roman"/>
                <a:cs typeface="Times New Roman"/>
              </a:rPr>
              <a:t>protective </a:t>
            </a:r>
            <a:r>
              <a:rPr lang="en-US" sz="2400" spc="50" dirty="0">
                <a:solidFill>
                  <a:srgbClr val="7D9531"/>
                </a:solidFill>
                <a:latin typeface="Times New Roman"/>
                <a:cs typeface="Times New Roman"/>
              </a:rPr>
              <a:t>relay </a:t>
            </a:r>
            <a:r>
              <a:rPr lang="en-US" sz="2400" spc="105" dirty="0">
                <a:solidFill>
                  <a:srgbClr val="7D9531"/>
                </a:solidFill>
                <a:latin typeface="Times New Roman"/>
                <a:cs typeface="Times New Roman"/>
              </a:rPr>
              <a:t>is an  electromechanical </a:t>
            </a:r>
            <a:r>
              <a:rPr lang="en-US" sz="2400" spc="70" dirty="0">
                <a:solidFill>
                  <a:srgbClr val="7D9531"/>
                </a:solidFill>
                <a:latin typeface="Times New Roman"/>
                <a:cs typeface="Times New Roman"/>
              </a:rPr>
              <a:t>apparatus, </a:t>
            </a:r>
            <a:r>
              <a:rPr lang="en-US" sz="2400" spc="120" dirty="0">
                <a:solidFill>
                  <a:srgbClr val="7D9531"/>
                </a:solidFill>
                <a:latin typeface="Times New Roman"/>
                <a:cs typeface="Times New Roman"/>
              </a:rPr>
              <a:t>often  </a:t>
            </a:r>
            <a:r>
              <a:rPr lang="en-US" sz="2400" spc="100" dirty="0">
                <a:solidFill>
                  <a:srgbClr val="7D9531"/>
                </a:solidFill>
                <a:latin typeface="Times New Roman"/>
                <a:cs typeface="Times New Roman"/>
              </a:rPr>
              <a:t>with</a:t>
            </a:r>
            <a:r>
              <a:rPr lang="en-US" sz="2400" spc="-50" dirty="0">
                <a:solidFill>
                  <a:srgbClr val="7D9531"/>
                </a:solidFill>
                <a:latin typeface="Times New Roman"/>
                <a:cs typeface="Times New Roman"/>
              </a:rPr>
              <a:t> </a:t>
            </a:r>
            <a:r>
              <a:rPr lang="en-US" sz="2400" spc="114" dirty="0">
                <a:solidFill>
                  <a:srgbClr val="7D9531"/>
                </a:solidFill>
                <a:latin typeface="Times New Roman"/>
                <a:cs typeface="Times New Roman"/>
              </a:rPr>
              <a:t>more</a:t>
            </a:r>
            <a:r>
              <a:rPr lang="en-US" sz="2400" spc="-90" dirty="0">
                <a:solidFill>
                  <a:srgbClr val="7D9531"/>
                </a:solidFill>
                <a:latin typeface="Times New Roman"/>
                <a:cs typeface="Times New Roman"/>
              </a:rPr>
              <a:t> </a:t>
            </a:r>
            <a:r>
              <a:rPr lang="en-US" sz="2400" spc="110" dirty="0">
                <a:solidFill>
                  <a:srgbClr val="7D9531"/>
                </a:solidFill>
                <a:latin typeface="Times New Roman"/>
                <a:cs typeface="Times New Roman"/>
              </a:rPr>
              <a:t>than</a:t>
            </a:r>
            <a:r>
              <a:rPr lang="en-US" sz="2400" spc="-100" dirty="0">
                <a:solidFill>
                  <a:srgbClr val="7D9531"/>
                </a:solidFill>
                <a:latin typeface="Times New Roman"/>
                <a:cs typeface="Times New Roman"/>
              </a:rPr>
              <a:t> </a:t>
            </a:r>
            <a:r>
              <a:rPr lang="en-US" sz="2400" spc="165" dirty="0">
                <a:solidFill>
                  <a:srgbClr val="7D9531"/>
                </a:solidFill>
                <a:latin typeface="Times New Roman"/>
                <a:cs typeface="Times New Roman"/>
              </a:rPr>
              <a:t>one</a:t>
            </a:r>
            <a:r>
              <a:rPr lang="en-US" sz="2400" spc="-120" dirty="0">
                <a:solidFill>
                  <a:srgbClr val="7D9531"/>
                </a:solidFill>
                <a:latin typeface="Times New Roman"/>
                <a:cs typeface="Times New Roman"/>
              </a:rPr>
              <a:t> </a:t>
            </a:r>
            <a:r>
              <a:rPr lang="en-US" sz="2400" spc="90" dirty="0">
                <a:solidFill>
                  <a:srgbClr val="7D9531"/>
                </a:solidFill>
                <a:latin typeface="Times New Roman"/>
                <a:cs typeface="Times New Roman"/>
              </a:rPr>
              <a:t>coil,</a:t>
            </a:r>
            <a:r>
              <a:rPr lang="en-US" sz="2400" spc="-80" dirty="0">
                <a:solidFill>
                  <a:srgbClr val="7D9531"/>
                </a:solidFill>
                <a:latin typeface="Times New Roman"/>
                <a:cs typeface="Times New Roman"/>
              </a:rPr>
              <a:t> </a:t>
            </a:r>
            <a:r>
              <a:rPr lang="en-US" sz="2400" spc="120" dirty="0">
                <a:solidFill>
                  <a:srgbClr val="7D9531"/>
                </a:solidFill>
                <a:latin typeface="Times New Roman"/>
                <a:cs typeface="Times New Roman"/>
              </a:rPr>
              <a:t>designed</a:t>
            </a:r>
            <a:r>
              <a:rPr lang="en-US" sz="2400" spc="-75" dirty="0">
                <a:solidFill>
                  <a:srgbClr val="7D9531"/>
                </a:solidFill>
                <a:latin typeface="Times New Roman"/>
                <a:cs typeface="Times New Roman"/>
              </a:rPr>
              <a:t> </a:t>
            </a:r>
            <a:r>
              <a:rPr lang="en-US" sz="2400" spc="120" dirty="0">
                <a:solidFill>
                  <a:srgbClr val="7D9531"/>
                </a:solidFill>
                <a:latin typeface="Times New Roman"/>
                <a:cs typeface="Times New Roman"/>
              </a:rPr>
              <a:t>to  </a:t>
            </a:r>
            <a:r>
              <a:rPr lang="en-US" sz="2400" spc="85" dirty="0">
                <a:solidFill>
                  <a:srgbClr val="7D9531"/>
                </a:solidFill>
                <a:latin typeface="Times New Roman"/>
                <a:cs typeface="Times New Roman"/>
              </a:rPr>
              <a:t>calculate</a:t>
            </a:r>
            <a:r>
              <a:rPr lang="en-US" sz="2400" spc="-130" dirty="0">
                <a:solidFill>
                  <a:srgbClr val="7D9531"/>
                </a:solidFill>
                <a:latin typeface="Times New Roman"/>
                <a:cs typeface="Times New Roman"/>
              </a:rPr>
              <a:t> </a:t>
            </a:r>
            <a:r>
              <a:rPr lang="en-US" sz="2400" spc="95" dirty="0">
                <a:solidFill>
                  <a:srgbClr val="7D9531"/>
                </a:solidFill>
                <a:latin typeface="Times New Roman"/>
                <a:cs typeface="Times New Roman"/>
              </a:rPr>
              <a:t>operating</a:t>
            </a:r>
            <a:r>
              <a:rPr lang="en-US" sz="2400" spc="-75" dirty="0">
                <a:solidFill>
                  <a:srgbClr val="7D9531"/>
                </a:solidFill>
                <a:latin typeface="Times New Roman"/>
                <a:cs typeface="Times New Roman"/>
              </a:rPr>
              <a:t> </a:t>
            </a:r>
            <a:r>
              <a:rPr lang="en-US" sz="2400" spc="120" dirty="0">
                <a:solidFill>
                  <a:srgbClr val="7D9531"/>
                </a:solidFill>
                <a:latin typeface="Times New Roman"/>
                <a:cs typeface="Times New Roman"/>
              </a:rPr>
              <a:t>conditions</a:t>
            </a:r>
            <a:r>
              <a:rPr lang="en-US" sz="2400" spc="-114" dirty="0">
                <a:solidFill>
                  <a:srgbClr val="7D9531"/>
                </a:solidFill>
                <a:latin typeface="Times New Roman"/>
                <a:cs typeface="Times New Roman"/>
              </a:rPr>
              <a:t> </a:t>
            </a:r>
            <a:r>
              <a:rPr lang="en-US" sz="2400" spc="160" dirty="0">
                <a:solidFill>
                  <a:srgbClr val="7D9531"/>
                </a:solidFill>
                <a:latin typeface="Times New Roman"/>
                <a:cs typeface="Times New Roman"/>
              </a:rPr>
              <a:t>on</a:t>
            </a:r>
            <a:r>
              <a:rPr lang="en-US" sz="2400" spc="-105" dirty="0">
                <a:solidFill>
                  <a:srgbClr val="7D9531"/>
                </a:solidFill>
                <a:latin typeface="Times New Roman"/>
                <a:cs typeface="Times New Roman"/>
              </a:rPr>
              <a:t> </a:t>
            </a:r>
            <a:r>
              <a:rPr lang="en-US" sz="2400" spc="105" dirty="0">
                <a:solidFill>
                  <a:srgbClr val="7D9531"/>
                </a:solidFill>
                <a:latin typeface="Times New Roman"/>
                <a:cs typeface="Times New Roman"/>
              </a:rPr>
              <a:t>an  </a:t>
            </a:r>
            <a:r>
              <a:rPr lang="en-US" sz="2400" spc="90" dirty="0">
                <a:solidFill>
                  <a:srgbClr val="7D9531"/>
                </a:solidFill>
                <a:latin typeface="Times New Roman"/>
                <a:cs typeface="Times New Roman"/>
              </a:rPr>
              <a:t>electrical </a:t>
            </a:r>
            <a:r>
              <a:rPr lang="en-US" sz="2400" spc="70" dirty="0">
                <a:solidFill>
                  <a:srgbClr val="7D9531"/>
                </a:solidFill>
                <a:latin typeface="Times New Roman"/>
                <a:cs typeface="Times New Roman"/>
              </a:rPr>
              <a:t>circuit </a:t>
            </a:r>
            <a:r>
              <a:rPr lang="en-US" sz="2400" spc="105" dirty="0">
                <a:solidFill>
                  <a:srgbClr val="7D9531"/>
                </a:solidFill>
                <a:latin typeface="Times New Roman"/>
                <a:cs typeface="Times New Roman"/>
              </a:rPr>
              <a:t>and </a:t>
            </a:r>
            <a:r>
              <a:rPr lang="en-US" sz="2400" spc="65" dirty="0">
                <a:solidFill>
                  <a:srgbClr val="7D9531"/>
                </a:solidFill>
                <a:latin typeface="Times New Roman"/>
                <a:cs typeface="Times New Roman"/>
              </a:rPr>
              <a:t>trip </a:t>
            </a:r>
            <a:r>
              <a:rPr lang="en-US" sz="2400" spc="70" dirty="0">
                <a:solidFill>
                  <a:srgbClr val="7D9531"/>
                </a:solidFill>
                <a:latin typeface="Times New Roman"/>
                <a:cs typeface="Times New Roman"/>
              </a:rPr>
              <a:t>circuit  </a:t>
            </a:r>
            <a:r>
              <a:rPr lang="en-US" sz="2400" spc="75" dirty="0">
                <a:solidFill>
                  <a:srgbClr val="7D9531"/>
                </a:solidFill>
                <a:latin typeface="Times New Roman"/>
                <a:cs typeface="Times New Roman"/>
              </a:rPr>
              <a:t>breakers</a:t>
            </a:r>
            <a:r>
              <a:rPr lang="en-US" sz="2400" spc="-100" dirty="0">
                <a:solidFill>
                  <a:srgbClr val="7D9531"/>
                </a:solidFill>
                <a:latin typeface="Times New Roman"/>
                <a:cs typeface="Times New Roman"/>
              </a:rPr>
              <a:t> </a:t>
            </a:r>
            <a:r>
              <a:rPr lang="en-US" sz="2400" spc="125" dirty="0">
                <a:solidFill>
                  <a:srgbClr val="7D9531"/>
                </a:solidFill>
                <a:latin typeface="Times New Roman"/>
                <a:cs typeface="Times New Roman"/>
              </a:rPr>
              <a:t>when</a:t>
            </a:r>
            <a:r>
              <a:rPr lang="en-US" sz="2400" spc="-105" dirty="0">
                <a:solidFill>
                  <a:srgbClr val="7D9531"/>
                </a:solidFill>
                <a:latin typeface="Times New Roman"/>
                <a:cs typeface="Times New Roman"/>
              </a:rPr>
              <a:t> </a:t>
            </a:r>
            <a:r>
              <a:rPr lang="en-US" sz="2400" spc="60" dirty="0">
                <a:solidFill>
                  <a:srgbClr val="7D9531"/>
                </a:solidFill>
                <a:latin typeface="Times New Roman"/>
                <a:cs typeface="Times New Roman"/>
              </a:rPr>
              <a:t>a</a:t>
            </a:r>
            <a:r>
              <a:rPr lang="en-US" sz="2400" spc="-90" dirty="0">
                <a:solidFill>
                  <a:srgbClr val="7D9531"/>
                </a:solidFill>
                <a:latin typeface="Times New Roman"/>
                <a:cs typeface="Times New Roman"/>
              </a:rPr>
              <a:t> </a:t>
            </a:r>
            <a:r>
              <a:rPr lang="en-US" sz="2400" spc="80" dirty="0">
                <a:solidFill>
                  <a:srgbClr val="7D9531"/>
                </a:solidFill>
                <a:latin typeface="Times New Roman"/>
                <a:cs typeface="Times New Roman"/>
              </a:rPr>
              <a:t>fault</a:t>
            </a:r>
            <a:r>
              <a:rPr lang="en-US" sz="2400" spc="-80" dirty="0">
                <a:solidFill>
                  <a:srgbClr val="7D9531"/>
                </a:solidFill>
                <a:latin typeface="Times New Roman"/>
                <a:cs typeface="Times New Roman"/>
              </a:rPr>
              <a:t> </a:t>
            </a:r>
            <a:r>
              <a:rPr lang="en-US" sz="2400" spc="105" dirty="0">
                <a:solidFill>
                  <a:srgbClr val="7D9531"/>
                </a:solidFill>
                <a:latin typeface="Times New Roman"/>
                <a:cs typeface="Times New Roman"/>
              </a:rPr>
              <a:t>is</a:t>
            </a:r>
            <a:r>
              <a:rPr lang="en-US" sz="2400" spc="-100" dirty="0">
                <a:solidFill>
                  <a:srgbClr val="7D9531"/>
                </a:solidFill>
                <a:latin typeface="Times New Roman"/>
                <a:cs typeface="Times New Roman"/>
              </a:rPr>
              <a:t> </a:t>
            </a:r>
            <a:r>
              <a:rPr lang="en-US" sz="2400" spc="110" dirty="0">
                <a:solidFill>
                  <a:srgbClr val="7D9531"/>
                </a:solidFill>
                <a:latin typeface="Times New Roman"/>
                <a:cs typeface="Times New Roman"/>
              </a:rPr>
              <a:t>detected.</a:t>
            </a:r>
            <a:endParaRPr lang="en-US" sz="2400" dirty="0">
              <a:latin typeface="Times New Roman"/>
              <a:cs typeface="Times New Roman"/>
            </a:endParaRPr>
          </a:p>
          <a:p>
            <a:pPr algn="just">
              <a:lnSpc>
                <a:spcPct val="110000"/>
              </a:lnSpc>
            </a:pPr>
            <a:endParaRPr lang="en-US" dirty="0"/>
          </a:p>
        </p:txBody>
      </p:sp>
    </p:spTree>
    <p:extLst>
      <p:ext uri="{BB962C8B-B14F-4D97-AF65-F5344CB8AC3E}">
        <p14:creationId xmlns:p14="http://schemas.microsoft.com/office/powerpoint/2010/main" val="26329940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68873" y="471710"/>
            <a:ext cx="8911687" cy="899890"/>
          </a:xfrm>
        </p:spPr>
        <p:txBody>
          <a:bodyPr/>
          <a:lstStyle/>
          <a:p>
            <a:r>
              <a:rPr lang="en-US" b="1" dirty="0">
                <a:solidFill>
                  <a:srgbClr val="002060"/>
                </a:solidFill>
                <a:latin typeface="Times New Roman" panose="02020603050405020304" pitchFamily="18" charset="0"/>
                <a:cs typeface="Times New Roman" panose="02020603050405020304" pitchFamily="18" charset="0"/>
              </a:rPr>
              <a:t>INSULATOR</a:t>
            </a:r>
          </a:p>
        </p:txBody>
      </p:sp>
      <p:sp>
        <p:nvSpPr>
          <p:cNvPr id="8" name="Content Placeholder 7"/>
          <p:cNvSpPr>
            <a:spLocks noGrp="1"/>
          </p:cNvSpPr>
          <p:nvPr>
            <p:ph sz="half" idx="1"/>
          </p:nvPr>
        </p:nvSpPr>
        <p:spPr>
          <a:xfrm>
            <a:off x="668873" y="1209675"/>
            <a:ext cx="8694201" cy="3777622"/>
          </a:xfrm>
        </p:spPr>
        <p:txBody>
          <a:bodyPr>
            <a:normAutofit/>
          </a:bodyPr>
          <a:lstStyle/>
          <a:p>
            <a:pPr marL="0" indent="0" algn="just">
              <a:buNone/>
            </a:pPr>
            <a:r>
              <a:rPr lang="en-US" sz="2400" dirty="0">
                <a:solidFill>
                  <a:srgbClr val="007E00"/>
                </a:solidFill>
                <a:latin typeface="Times New Roman" panose="02020603050405020304" pitchFamily="18" charset="0"/>
                <a:cs typeface="Times New Roman" panose="02020603050405020304" pitchFamily="18" charset="0"/>
              </a:rPr>
              <a:t>An electrical insulator is a material in which the electron does not flow freely or the atom of the insulator have tightly bound electrons whose internal electric charges do not flow freely; very little electric current will flow through it under the influence of an electric field.</a:t>
            </a:r>
          </a:p>
        </p:txBody>
      </p:sp>
      <p:pic>
        <p:nvPicPr>
          <p:cNvPr id="10" name="Content Placeholder 9"/>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9337" t="24962" r="7759" b="16529"/>
          <a:stretch/>
        </p:blipFill>
        <p:spPr>
          <a:xfrm>
            <a:off x="2124075" y="2693301"/>
            <a:ext cx="6295685" cy="3374123"/>
          </a:xfrm>
          <a:prstGeom prst="rect">
            <a:avLst/>
          </a:prstGeom>
        </p:spPr>
      </p:pic>
    </p:spTree>
    <p:extLst>
      <p:ext uri="{BB962C8B-B14F-4D97-AF65-F5344CB8AC3E}">
        <p14:creationId xmlns:p14="http://schemas.microsoft.com/office/powerpoint/2010/main" val="113301058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462" y="91309"/>
            <a:ext cx="5805488" cy="976312"/>
          </a:xfrm>
        </p:spPr>
        <p:txBody>
          <a:bodyPr>
            <a:noAutofit/>
          </a:bodyPr>
          <a:lstStyle/>
          <a:p>
            <a:r>
              <a:rPr lang="en-US" sz="3600" b="1" spc="-30" dirty="0">
                <a:solidFill>
                  <a:schemeClr val="tx1"/>
                </a:solidFill>
                <a:latin typeface="Times New Roman" panose="02020603050405020304" pitchFamily="18" charset="0"/>
                <a:cs typeface="Times New Roman" panose="02020603050405020304" pitchFamily="18" charset="0"/>
              </a:rPr>
              <a:t>LIGHTNING</a:t>
            </a:r>
            <a:r>
              <a:rPr lang="en-US" sz="3600" b="1" spc="-135" dirty="0">
                <a:solidFill>
                  <a:schemeClr val="tx1"/>
                </a:solidFill>
                <a:latin typeface="Times New Roman" panose="02020603050405020304" pitchFamily="18" charset="0"/>
                <a:cs typeface="Times New Roman" panose="02020603050405020304" pitchFamily="18" charset="0"/>
              </a:rPr>
              <a:t> </a:t>
            </a:r>
            <a:r>
              <a:rPr lang="en-US" sz="3600" b="1" spc="-70" dirty="0">
                <a:solidFill>
                  <a:schemeClr val="tx1"/>
                </a:solidFill>
                <a:latin typeface="Times New Roman" panose="02020603050405020304" pitchFamily="18" charset="0"/>
                <a:cs typeface="Times New Roman" panose="02020603050405020304" pitchFamily="18" charset="0"/>
              </a:rPr>
              <a:t>ARRESTOR</a:t>
            </a:r>
            <a:endParaRPr lang="en-US" sz="3600" b="1" dirty="0">
              <a:solidFill>
                <a:schemeClr val="tx1"/>
              </a:solidFill>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stretch>
            <a:fillRect/>
          </a:stretch>
        </p:blipFill>
        <p:spPr>
          <a:xfrm>
            <a:off x="3015456" y="3189235"/>
            <a:ext cx="4513262" cy="3187805"/>
          </a:xfrm>
          <a:prstGeom prst="rect">
            <a:avLst/>
          </a:prstGeom>
        </p:spPr>
      </p:pic>
      <p:sp>
        <p:nvSpPr>
          <p:cNvPr id="4" name="Text Placeholder 3"/>
          <p:cNvSpPr>
            <a:spLocks noGrp="1"/>
          </p:cNvSpPr>
          <p:nvPr>
            <p:ph type="body" sz="half" idx="2"/>
          </p:nvPr>
        </p:nvSpPr>
        <p:spPr>
          <a:xfrm>
            <a:off x="550861" y="1146969"/>
            <a:ext cx="9097963" cy="4262436"/>
          </a:xfrm>
        </p:spPr>
        <p:txBody>
          <a:bodyPr>
            <a:normAutofit/>
          </a:bodyPr>
          <a:lstStyle/>
          <a:p>
            <a:pPr marL="355600" marR="5080" indent="-342900" algn="just">
              <a:lnSpc>
                <a:spcPct val="100000"/>
              </a:lnSpc>
              <a:spcBef>
                <a:spcPts val="100"/>
              </a:spcBef>
              <a:buFont typeface="Wingdings" panose="05000000000000000000" pitchFamily="2" charset="2"/>
              <a:buChar char="q"/>
              <a:tabLst>
                <a:tab pos="212725" algn="l"/>
              </a:tabLst>
            </a:pPr>
            <a:r>
              <a:rPr lang="en-US" sz="2200" spc="-95" dirty="0">
                <a:solidFill>
                  <a:srgbClr val="7D9531"/>
                </a:solidFill>
                <a:latin typeface="Times New Roman"/>
                <a:cs typeface="Times New Roman"/>
              </a:rPr>
              <a:t>A </a:t>
            </a:r>
            <a:r>
              <a:rPr lang="en-US" sz="2200" spc="105" dirty="0">
                <a:solidFill>
                  <a:srgbClr val="7D9531"/>
                </a:solidFill>
                <a:latin typeface="Times New Roman"/>
                <a:cs typeface="Times New Roman"/>
              </a:rPr>
              <a:t>lightning </a:t>
            </a:r>
            <a:r>
              <a:rPr lang="en-US" sz="2200" spc="60" dirty="0">
                <a:solidFill>
                  <a:srgbClr val="7D9531"/>
                </a:solidFill>
                <a:latin typeface="Times New Roman"/>
                <a:cs typeface="Times New Roman"/>
              </a:rPr>
              <a:t>arrester </a:t>
            </a:r>
            <a:r>
              <a:rPr lang="en-US" sz="2200" spc="105" dirty="0">
                <a:solidFill>
                  <a:srgbClr val="7D9531"/>
                </a:solidFill>
                <a:latin typeface="Times New Roman"/>
                <a:cs typeface="Times New Roman"/>
              </a:rPr>
              <a:t>is </a:t>
            </a:r>
            <a:r>
              <a:rPr lang="en-US" sz="2200" spc="60" dirty="0">
                <a:solidFill>
                  <a:srgbClr val="7D9531"/>
                </a:solidFill>
                <a:latin typeface="Times New Roman"/>
                <a:cs typeface="Times New Roman"/>
              </a:rPr>
              <a:t>a </a:t>
            </a:r>
            <a:r>
              <a:rPr lang="en-US" sz="2200" spc="100" dirty="0">
                <a:solidFill>
                  <a:srgbClr val="7D9531"/>
                </a:solidFill>
                <a:latin typeface="Times New Roman"/>
                <a:cs typeface="Times New Roman"/>
              </a:rPr>
              <a:t>device </a:t>
            </a:r>
            <a:r>
              <a:rPr lang="en-US" sz="2200" spc="130" dirty="0">
                <a:solidFill>
                  <a:srgbClr val="7D9531"/>
                </a:solidFill>
                <a:latin typeface="Times New Roman"/>
                <a:cs typeface="Times New Roman"/>
              </a:rPr>
              <a:t>used </a:t>
            </a:r>
            <a:r>
              <a:rPr lang="en-US" sz="2200" spc="160" dirty="0">
                <a:solidFill>
                  <a:srgbClr val="7D9531"/>
                </a:solidFill>
                <a:latin typeface="Times New Roman"/>
                <a:cs typeface="Times New Roman"/>
              </a:rPr>
              <a:t>on </a:t>
            </a:r>
            <a:r>
              <a:rPr lang="en-US" sz="2200" spc="90" dirty="0">
                <a:solidFill>
                  <a:srgbClr val="7D9531"/>
                </a:solidFill>
                <a:latin typeface="Times New Roman"/>
                <a:cs typeface="Times New Roman"/>
              </a:rPr>
              <a:t>electrical </a:t>
            </a:r>
            <a:r>
              <a:rPr lang="en-US" sz="2200" spc="80" dirty="0">
                <a:solidFill>
                  <a:srgbClr val="7D9531"/>
                </a:solidFill>
                <a:latin typeface="Times New Roman"/>
                <a:cs typeface="Times New Roman"/>
              </a:rPr>
              <a:t>power </a:t>
            </a:r>
            <a:r>
              <a:rPr lang="en-US" sz="2200" spc="110" dirty="0">
                <a:solidFill>
                  <a:srgbClr val="7D9531"/>
                </a:solidFill>
                <a:latin typeface="Times New Roman"/>
                <a:cs typeface="Times New Roman"/>
              </a:rPr>
              <a:t>systems </a:t>
            </a:r>
            <a:r>
              <a:rPr lang="en-US" sz="2200" spc="120" dirty="0">
                <a:solidFill>
                  <a:srgbClr val="7D9531"/>
                </a:solidFill>
                <a:latin typeface="Times New Roman"/>
                <a:cs typeface="Times New Roman"/>
              </a:rPr>
              <a:t>to  </a:t>
            </a:r>
            <a:r>
              <a:rPr lang="en-US" sz="2200" spc="90" dirty="0">
                <a:solidFill>
                  <a:srgbClr val="7D9531"/>
                </a:solidFill>
                <a:latin typeface="Times New Roman"/>
                <a:cs typeface="Times New Roman"/>
              </a:rPr>
              <a:t>protect</a:t>
            </a:r>
            <a:r>
              <a:rPr lang="en-US" sz="2200" spc="-95" dirty="0">
                <a:solidFill>
                  <a:srgbClr val="7D9531"/>
                </a:solidFill>
                <a:latin typeface="Times New Roman"/>
                <a:cs typeface="Times New Roman"/>
              </a:rPr>
              <a:t> </a:t>
            </a:r>
            <a:r>
              <a:rPr lang="en-US" sz="2200" spc="135" dirty="0">
                <a:solidFill>
                  <a:srgbClr val="7D9531"/>
                </a:solidFill>
                <a:latin typeface="Times New Roman"/>
                <a:cs typeface="Times New Roman"/>
              </a:rPr>
              <a:t>the</a:t>
            </a:r>
            <a:r>
              <a:rPr lang="en-US" sz="2200" spc="-75" dirty="0">
                <a:solidFill>
                  <a:srgbClr val="7D9531"/>
                </a:solidFill>
                <a:latin typeface="Times New Roman"/>
                <a:cs typeface="Times New Roman"/>
              </a:rPr>
              <a:t> </a:t>
            </a:r>
            <a:r>
              <a:rPr lang="en-US" sz="2200" spc="114" dirty="0">
                <a:solidFill>
                  <a:srgbClr val="7D9531"/>
                </a:solidFill>
                <a:latin typeface="Times New Roman"/>
                <a:cs typeface="Times New Roman"/>
              </a:rPr>
              <a:t>insulation</a:t>
            </a:r>
            <a:r>
              <a:rPr lang="en-US" sz="2200" spc="-85" dirty="0">
                <a:solidFill>
                  <a:srgbClr val="7D9531"/>
                </a:solidFill>
                <a:latin typeface="Times New Roman"/>
                <a:cs typeface="Times New Roman"/>
              </a:rPr>
              <a:t> </a:t>
            </a:r>
            <a:r>
              <a:rPr lang="en-US" sz="2200" spc="105" dirty="0">
                <a:solidFill>
                  <a:srgbClr val="7D9531"/>
                </a:solidFill>
                <a:latin typeface="Times New Roman"/>
                <a:cs typeface="Times New Roman"/>
              </a:rPr>
              <a:t>and</a:t>
            </a:r>
            <a:r>
              <a:rPr lang="en-US" sz="2200" spc="-80" dirty="0">
                <a:solidFill>
                  <a:srgbClr val="7D9531"/>
                </a:solidFill>
                <a:latin typeface="Times New Roman"/>
                <a:cs typeface="Times New Roman"/>
              </a:rPr>
              <a:t> </a:t>
            </a:r>
            <a:r>
              <a:rPr lang="en-US" sz="2200" spc="100" dirty="0">
                <a:solidFill>
                  <a:srgbClr val="7D9531"/>
                </a:solidFill>
                <a:latin typeface="Times New Roman"/>
                <a:cs typeface="Times New Roman"/>
              </a:rPr>
              <a:t>conductors</a:t>
            </a:r>
            <a:r>
              <a:rPr lang="en-US" sz="2200" spc="-110" dirty="0">
                <a:solidFill>
                  <a:srgbClr val="7D9531"/>
                </a:solidFill>
                <a:latin typeface="Times New Roman"/>
                <a:cs typeface="Times New Roman"/>
              </a:rPr>
              <a:t> </a:t>
            </a:r>
            <a:r>
              <a:rPr lang="en-US" sz="2200" spc="105" dirty="0">
                <a:solidFill>
                  <a:srgbClr val="7D9531"/>
                </a:solidFill>
                <a:latin typeface="Times New Roman"/>
                <a:cs typeface="Times New Roman"/>
              </a:rPr>
              <a:t>of</a:t>
            </a:r>
            <a:r>
              <a:rPr lang="en-US" sz="2200" spc="-10" dirty="0">
                <a:solidFill>
                  <a:srgbClr val="7D9531"/>
                </a:solidFill>
                <a:latin typeface="Times New Roman"/>
                <a:cs typeface="Times New Roman"/>
              </a:rPr>
              <a:t> </a:t>
            </a:r>
            <a:r>
              <a:rPr lang="en-US" sz="2200" spc="135" dirty="0">
                <a:solidFill>
                  <a:srgbClr val="7D9531"/>
                </a:solidFill>
                <a:latin typeface="Times New Roman"/>
                <a:cs typeface="Times New Roman"/>
              </a:rPr>
              <a:t>the</a:t>
            </a:r>
            <a:r>
              <a:rPr lang="en-US" sz="2200" spc="-105" dirty="0">
                <a:solidFill>
                  <a:srgbClr val="7D9531"/>
                </a:solidFill>
                <a:latin typeface="Times New Roman"/>
                <a:cs typeface="Times New Roman"/>
              </a:rPr>
              <a:t> </a:t>
            </a:r>
            <a:r>
              <a:rPr lang="en-US" sz="2200" spc="110" dirty="0">
                <a:solidFill>
                  <a:srgbClr val="7D9531"/>
                </a:solidFill>
                <a:latin typeface="Times New Roman"/>
                <a:cs typeface="Times New Roman"/>
              </a:rPr>
              <a:t>system</a:t>
            </a:r>
            <a:r>
              <a:rPr lang="en-US" sz="2200" spc="-45" dirty="0">
                <a:solidFill>
                  <a:srgbClr val="7D9531"/>
                </a:solidFill>
                <a:latin typeface="Times New Roman"/>
                <a:cs typeface="Times New Roman"/>
              </a:rPr>
              <a:t> </a:t>
            </a:r>
            <a:r>
              <a:rPr lang="en-US" sz="2200" spc="85" dirty="0">
                <a:solidFill>
                  <a:srgbClr val="7D9531"/>
                </a:solidFill>
                <a:latin typeface="Times New Roman"/>
                <a:cs typeface="Times New Roman"/>
              </a:rPr>
              <a:t>from</a:t>
            </a:r>
            <a:r>
              <a:rPr lang="en-US" sz="2200" spc="-70" dirty="0">
                <a:solidFill>
                  <a:srgbClr val="7D9531"/>
                </a:solidFill>
                <a:latin typeface="Times New Roman"/>
                <a:cs typeface="Times New Roman"/>
              </a:rPr>
              <a:t> </a:t>
            </a:r>
            <a:r>
              <a:rPr lang="en-US" sz="2200" spc="135" dirty="0">
                <a:solidFill>
                  <a:srgbClr val="7D9531"/>
                </a:solidFill>
                <a:latin typeface="Times New Roman"/>
                <a:cs typeface="Times New Roman"/>
              </a:rPr>
              <a:t>the</a:t>
            </a:r>
            <a:r>
              <a:rPr lang="en-US" sz="2200" spc="-105" dirty="0">
                <a:solidFill>
                  <a:srgbClr val="7D9531"/>
                </a:solidFill>
                <a:latin typeface="Times New Roman"/>
                <a:cs typeface="Times New Roman"/>
              </a:rPr>
              <a:t> </a:t>
            </a:r>
            <a:r>
              <a:rPr lang="en-US" sz="2200" spc="100" dirty="0">
                <a:solidFill>
                  <a:srgbClr val="7D9531"/>
                </a:solidFill>
                <a:latin typeface="Times New Roman"/>
                <a:cs typeface="Times New Roman"/>
              </a:rPr>
              <a:t>damaging  </a:t>
            </a:r>
            <a:r>
              <a:rPr lang="en-US" sz="2200" spc="95" dirty="0">
                <a:solidFill>
                  <a:srgbClr val="7D9531"/>
                </a:solidFill>
                <a:latin typeface="Times New Roman"/>
                <a:cs typeface="Times New Roman"/>
              </a:rPr>
              <a:t>effects </a:t>
            </a:r>
            <a:r>
              <a:rPr lang="en-US" sz="2200" spc="105" dirty="0">
                <a:solidFill>
                  <a:srgbClr val="7D9531"/>
                </a:solidFill>
                <a:latin typeface="Times New Roman"/>
                <a:cs typeface="Times New Roman"/>
              </a:rPr>
              <a:t>of</a:t>
            </a:r>
            <a:r>
              <a:rPr lang="en-US" sz="2200" spc="-204" dirty="0">
                <a:solidFill>
                  <a:srgbClr val="7D9531"/>
                </a:solidFill>
                <a:latin typeface="Times New Roman"/>
                <a:cs typeface="Times New Roman"/>
              </a:rPr>
              <a:t> </a:t>
            </a:r>
            <a:r>
              <a:rPr lang="en-US" sz="2200" spc="95" dirty="0">
                <a:solidFill>
                  <a:srgbClr val="7D9531"/>
                </a:solidFill>
                <a:latin typeface="Times New Roman"/>
                <a:cs typeface="Times New Roman"/>
              </a:rPr>
              <a:t>lightning.</a:t>
            </a:r>
            <a:endParaRPr lang="en-US" sz="2200" dirty="0">
              <a:latin typeface="Times New Roman"/>
              <a:cs typeface="Times New Roman"/>
            </a:endParaRPr>
          </a:p>
          <a:p>
            <a:pPr marL="355600" marR="5080" indent="-342900" algn="just">
              <a:lnSpc>
                <a:spcPct val="100000"/>
              </a:lnSpc>
              <a:spcBef>
                <a:spcPts val="100"/>
              </a:spcBef>
              <a:buFont typeface="Wingdings" panose="05000000000000000000" pitchFamily="2" charset="2"/>
              <a:buChar char="q"/>
              <a:tabLst>
                <a:tab pos="212725" algn="l"/>
              </a:tabLst>
            </a:pPr>
            <a:r>
              <a:rPr lang="en-US" sz="2200" spc="105" dirty="0">
                <a:solidFill>
                  <a:srgbClr val="7D9531"/>
                </a:solidFill>
                <a:latin typeface="Times New Roman"/>
                <a:cs typeface="Times New Roman"/>
              </a:rPr>
              <a:t>When</a:t>
            </a:r>
            <a:r>
              <a:rPr lang="en-US" sz="2200" spc="-114" dirty="0">
                <a:solidFill>
                  <a:srgbClr val="7D9531"/>
                </a:solidFill>
                <a:latin typeface="Times New Roman"/>
                <a:cs typeface="Times New Roman"/>
              </a:rPr>
              <a:t> </a:t>
            </a:r>
            <a:r>
              <a:rPr lang="en-US" sz="2200" spc="65" dirty="0">
                <a:solidFill>
                  <a:srgbClr val="7D9531"/>
                </a:solidFill>
                <a:latin typeface="Times New Roman"/>
                <a:cs typeface="Times New Roman"/>
              </a:rPr>
              <a:t>a</a:t>
            </a:r>
            <a:r>
              <a:rPr lang="en-US" sz="2200" spc="-70" dirty="0">
                <a:solidFill>
                  <a:srgbClr val="7D9531"/>
                </a:solidFill>
                <a:latin typeface="Times New Roman"/>
                <a:cs typeface="Times New Roman"/>
              </a:rPr>
              <a:t> </a:t>
            </a:r>
            <a:r>
              <a:rPr lang="en-US" sz="2200" spc="105" dirty="0">
                <a:solidFill>
                  <a:srgbClr val="7D9531"/>
                </a:solidFill>
                <a:latin typeface="Times New Roman"/>
                <a:cs typeface="Times New Roman"/>
              </a:rPr>
              <a:t>lightning</a:t>
            </a:r>
            <a:r>
              <a:rPr lang="en-US" sz="2200" spc="-55" dirty="0">
                <a:solidFill>
                  <a:srgbClr val="7D9531"/>
                </a:solidFill>
                <a:latin typeface="Times New Roman"/>
                <a:cs typeface="Times New Roman"/>
              </a:rPr>
              <a:t> </a:t>
            </a:r>
            <a:r>
              <a:rPr lang="en-US" sz="2200" spc="75" dirty="0">
                <a:solidFill>
                  <a:srgbClr val="7D9531"/>
                </a:solidFill>
                <a:latin typeface="Times New Roman"/>
                <a:cs typeface="Times New Roman"/>
              </a:rPr>
              <a:t>surge</a:t>
            </a:r>
            <a:r>
              <a:rPr lang="en-US" sz="2200" spc="355" dirty="0">
                <a:solidFill>
                  <a:srgbClr val="7D9531"/>
                </a:solidFill>
                <a:latin typeface="Times New Roman"/>
                <a:cs typeface="Times New Roman"/>
              </a:rPr>
              <a:t> </a:t>
            </a:r>
            <a:r>
              <a:rPr lang="en-US" sz="2200" spc="55" dirty="0">
                <a:solidFill>
                  <a:srgbClr val="7D9531"/>
                </a:solidFill>
                <a:latin typeface="Times New Roman"/>
                <a:cs typeface="Times New Roman"/>
              </a:rPr>
              <a:t>travels</a:t>
            </a:r>
            <a:r>
              <a:rPr lang="en-US" sz="2200" spc="-85" dirty="0">
                <a:solidFill>
                  <a:srgbClr val="7D9531"/>
                </a:solidFill>
                <a:latin typeface="Times New Roman"/>
                <a:cs typeface="Times New Roman"/>
              </a:rPr>
              <a:t> </a:t>
            </a:r>
            <a:r>
              <a:rPr lang="en-US" sz="2200" spc="105" dirty="0">
                <a:solidFill>
                  <a:srgbClr val="7D9531"/>
                </a:solidFill>
                <a:latin typeface="Times New Roman"/>
                <a:cs typeface="Times New Roman"/>
              </a:rPr>
              <a:t>along</a:t>
            </a:r>
            <a:r>
              <a:rPr lang="en-US" sz="2200" spc="-40" dirty="0">
                <a:solidFill>
                  <a:srgbClr val="7D9531"/>
                </a:solidFill>
                <a:latin typeface="Times New Roman"/>
                <a:cs typeface="Times New Roman"/>
              </a:rPr>
              <a:t> </a:t>
            </a:r>
            <a:r>
              <a:rPr lang="en-US" sz="2200" spc="135" dirty="0">
                <a:solidFill>
                  <a:srgbClr val="7D9531"/>
                </a:solidFill>
                <a:latin typeface="Times New Roman"/>
                <a:cs typeface="Times New Roman"/>
              </a:rPr>
              <a:t>the</a:t>
            </a:r>
            <a:r>
              <a:rPr lang="en-US" sz="2200" spc="-100" dirty="0">
                <a:solidFill>
                  <a:srgbClr val="7D9531"/>
                </a:solidFill>
                <a:latin typeface="Times New Roman"/>
                <a:cs typeface="Times New Roman"/>
              </a:rPr>
              <a:t> </a:t>
            </a:r>
            <a:r>
              <a:rPr lang="en-US" sz="2200" spc="80" dirty="0">
                <a:solidFill>
                  <a:srgbClr val="7D9531"/>
                </a:solidFill>
                <a:latin typeface="Times New Roman"/>
                <a:cs typeface="Times New Roman"/>
              </a:rPr>
              <a:t>power</a:t>
            </a:r>
            <a:r>
              <a:rPr lang="en-US" sz="2200" spc="-75" dirty="0">
                <a:solidFill>
                  <a:srgbClr val="7D9531"/>
                </a:solidFill>
                <a:latin typeface="Times New Roman"/>
                <a:cs typeface="Times New Roman"/>
              </a:rPr>
              <a:t> </a:t>
            </a:r>
            <a:r>
              <a:rPr lang="en-US" sz="2200" spc="120" dirty="0">
                <a:solidFill>
                  <a:srgbClr val="7D9531"/>
                </a:solidFill>
                <a:latin typeface="Times New Roman"/>
                <a:cs typeface="Times New Roman"/>
              </a:rPr>
              <a:t>line</a:t>
            </a:r>
            <a:r>
              <a:rPr lang="en-US" sz="2200" spc="-100" dirty="0">
                <a:solidFill>
                  <a:srgbClr val="7D9531"/>
                </a:solidFill>
                <a:latin typeface="Times New Roman"/>
                <a:cs typeface="Times New Roman"/>
              </a:rPr>
              <a:t> </a:t>
            </a:r>
            <a:r>
              <a:rPr lang="en-US" sz="2200" spc="125" dirty="0">
                <a:solidFill>
                  <a:srgbClr val="7D9531"/>
                </a:solidFill>
                <a:latin typeface="Times New Roman"/>
                <a:cs typeface="Times New Roman"/>
              </a:rPr>
              <a:t>to</a:t>
            </a:r>
            <a:r>
              <a:rPr lang="en-US" sz="2200" spc="-85" dirty="0">
                <a:solidFill>
                  <a:srgbClr val="7D9531"/>
                </a:solidFill>
                <a:latin typeface="Times New Roman"/>
                <a:cs typeface="Times New Roman"/>
              </a:rPr>
              <a:t> </a:t>
            </a:r>
            <a:r>
              <a:rPr lang="en-US" sz="2200" spc="135" dirty="0">
                <a:solidFill>
                  <a:srgbClr val="7D9531"/>
                </a:solidFill>
                <a:latin typeface="Times New Roman"/>
                <a:cs typeface="Times New Roman"/>
              </a:rPr>
              <a:t>the</a:t>
            </a:r>
            <a:r>
              <a:rPr lang="en-US" sz="2200" spc="-105" dirty="0">
                <a:solidFill>
                  <a:srgbClr val="7D9531"/>
                </a:solidFill>
                <a:latin typeface="Times New Roman"/>
                <a:cs typeface="Times New Roman"/>
              </a:rPr>
              <a:t> </a:t>
            </a:r>
            <a:r>
              <a:rPr lang="en-US" sz="2200" spc="45" dirty="0">
                <a:solidFill>
                  <a:srgbClr val="7D9531"/>
                </a:solidFill>
                <a:latin typeface="Times New Roman"/>
                <a:cs typeface="Times New Roman"/>
              </a:rPr>
              <a:t>arrester,  </a:t>
            </a:r>
            <a:r>
              <a:rPr lang="en-US" sz="2200" spc="135" dirty="0">
                <a:solidFill>
                  <a:srgbClr val="7D9531"/>
                </a:solidFill>
                <a:latin typeface="Times New Roman"/>
                <a:cs typeface="Times New Roman"/>
              </a:rPr>
              <a:t>the</a:t>
            </a:r>
            <a:r>
              <a:rPr lang="en-US" sz="2200" spc="-110" dirty="0">
                <a:solidFill>
                  <a:srgbClr val="7D9531"/>
                </a:solidFill>
                <a:latin typeface="Times New Roman"/>
                <a:cs typeface="Times New Roman"/>
              </a:rPr>
              <a:t> </a:t>
            </a:r>
            <a:r>
              <a:rPr lang="en-US" sz="2200" spc="75" dirty="0">
                <a:solidFill>
                  <a:srgbClr val="7D9531"/>
                </a:solidFill>
                <a:latin typeface="Times New Roman"/>
                <a:cs typeface="Times New Roman"/>
              </a:rPr>
              <a:t>current</a:t>
            </a:r>
            <a:r>
              <a:rPr lang="en-US" sz="2200" spc="-85" dirty="0">
                <a:solidFill>
                  <a:srgbClr val="7D9531"/>
                </a:solidFill>
                <a:latin typeface="Times New Roman"/>
                <a:cs typeface="Times New Roman"/>
              </a:rPr>
              <a:t> </a:t>
            </a:r>
            <a:r>
              <a:rPr lang="en-US" sz="2200" spc="85" dirty="0">
                <a:solidFill>
                  <a:srgbClr val="7D9531"/>
                </a:solidFill>
                <a:latin typeface="Times New Roman"/>
                <a:cs typeface="Times New Roman"/>
              </a:rPr>
              <a:t>from</a:t>
            </a:r>
            <a:r>
              <a:rPr lang="en-US" sz="2200" spc="-70" dirty="0">
                <a:solidFill>
                  <a:srgbClr val="7D9531"/>
                </a:solidFill>
                <a:latin typeface="Times New Roman"/>
                <a:cs typeface="Times New Roman"/>
              </a:rPr>
              <a:t> </a:t>
            </a:r>
            <a:r>
              <a:rPr lang="en-US" sz="2200" spc="135" dirty="0">
                <a:solidFill>
                  <a:srgbClr val="7D9531"/>
                </a:solidFill>
                <a:latin typeface="Times New Roman"/>
                <a:cs typeface="Times New Roman"/>
              </a:rPr>
              <a:t>the</a:t>
            </a:r>
            <a:r>
              <a:rPr lang="en-US" sz="2200" spc="-105" dirty="0">
                <a:solidFill>
                  <a:srgbClr val="7D9531"/>
                </a:solidFill>
                <a:latin typeface="Times New Roman"/>
                <a:cs typeface="Times New Roman"/>
              </a:rPr>
              <a:t> </a:t>
            </a:r>
            <a:r>
              <a:rPr lang="en-US" sz="2200" spc="75" dirty="0">
                <a:solidFill>
                  <a:srgbClr val="7D9531"/>
                </a:solidFill>
                <a:latin typeface="Times New Roman"/>
                <a:cs typeface="Times New Roman"/>
              </a:rPr>
              <a:t>surge</a:t>
            </a:r>
            <a:r>
              <a:rPr lang="en-US" sz="2200" spc="-55" dirty="0">
                <a:solidFill>
                  <a:srgbClr val="7D9531"/>
                </a:solidFill>
                <a:latin typeface="Times New Roman"/>
                <a:cs typeface="Times New Roman"/>
              </a:rPr>
              <a:t> </a:t>
            </a:r>
            <a:r>
              <a:rPr lang="en-US" sz="2200" spc="105" dirty="0">
                <a:solidFill>
                  <a:srgbClr val="7D9531"/>
                </a:solidFill>
                <a:latin typeface="Times New Roman"/>
                <a:cs typeface="Times New Roman"/>
              </a:rPr>
              <a:t>is</a:t>
            </a:r>
            <a:r>
              <a:rPr lang="en-US" sz="2200" spc="-95" dirty="0">
                <a:solidFill>
                  <a:srgbClr val="7D9531"/>
                </a:solidFill>
                <a:latin typeface="Times New Roman"/>
                <a:cs typeface="Times New Roman"/>
              </a:rPr>
              <a:t> </a:t>
            </a:r>
            <a:r>
              <a:rPr lang="en-US" sz="2200" spc="85" dirty="0">
                <a:solidFill>
                  <a:srgbClr val="7D9531"/>
                </a:solidFill>
                <a:latin typeface="Times New Roman"/>
                <a:cs typeface="Times New Roman"/>
              </a:rPr>
              <a:t>diverted</a:t>
            </a:r>
            <a:r>
              <a:rPr lang="en-US" sz="2200" spc="-60" dirty="0">
                <a:solidFill>
                  <a:srgbClr val="7D9531"/>
                </a:solidFill>
                <a:latin typeface="Times New Roman"/>
                <a:cs typeface="Times New Roman"/>
              </a:rPr>
              <a:t> </a:t>
            </a:r>
            <a:r>
              <a:rPr lang="en-US" sz="2200" spc="100" dirty="0">
                <a:solidFill>
                  <a:srgbClr val="7D9531"/>
                </a:solidFill>
                <a:latin typeface="Times New Roman"/>
                <a:cs typeface="Times New Roman"/>
              </a:rPr>
              <a:t>through</a:t>
            </a:r>
            <a:r>
              <a:rPr lang="en-US" sz="2200" spc="-75" dirty="0">
                <a:solidFill>
                  <a:srgbClr val="7D9531"/>
                </a:solidFill>
                <a:latin typeface="Times New Roman"/>
                <a:cs typeface="Times New Roman"/>
              </a:rPr>
              <a:t> </a:t>
            </a:r>
            <a:r>
              <a:rPr lang="en-US" sz="2200" spc="135" dirty="0">
                <a:solidFill>
                  <a:srgbClr val="7D9531"/>
                </a:solidFill>
                <a:latin typeface="Times New Roman"/>
                <a:cs typeface="Times New Roman"/>
              </a:rPr>
              <a:t>the</a:t>
            </a:r>
            <a:r>
              <a:rPr lang="en-US" sz="2200" spc="-110" dirty="0">
                <a:solidFill>
                  <a:srgbClr val="7D9531"/>
                </a:solidFill>
                <a:latin typeface="Times New Roman"/>
                <a:cs typeface="Times New Roman"/>
              </a:rPr>
              <a:t> </a:t>
            </a:r>
            <a:r>
              <a:rPr lang="en-US" sz="2200" spc="45" dirty="0">
                <a:solidFill>
                  <a:srgbClr val="7D9531"/>
                </a:solidFill>
                <a:latin typeface="Times New Roman"/>
                <a:cs typeface="Times New Roman"/>
              </a:rPr>
              <a:t>arrestor,</a:t>
            </a:r>
            <a:r>
              <a:rPr lang="en-US" sz="2200" spc="-5" dirty="0">
                <a:solidFill>
                  <a:srgbClr val="7D9531"/>
                </a:solidFill>
                <a:latin typeface="Times New Roman"/>
                <a:cs typeface="Times New Roman"/>
              </a:rPr>
              <a:t> </a:t>
            </a:r>
            <a:r>
              <a:rPr lang="en-US" sz="2200" spc="120" dirty="0">
                <a:solidFill>
                  <a:srgbClr val="7D9531"/>
                </a:solidFill>
                <a:latin typeface="Times New Roman"/>
                <a:cs typeface="Times New Roman"/>
              </a:rPr>
              <a:t>in</a:t>
            </a:r>
            <a:r>
              <a:rPr lang="en-US" sz="2200" spc="-55" dirty="0">
                <a:solidFill>
                  <a:srgbClr val="7D9531"/>
                </a:solidFill>
                <a:latin typeface="Times New Roman"/>
                <a:cs typeface="Times New Roman"/>
              </a:rPr>
              <a:t> </a:t>
            </a:r>
            <a:r>
              <a:rPr lang="en-US" sz="2200" spc="140" dirty="0">
                <a:solidFill>
                  <a:srgbClr val="7D9531"/>
                </a:solidFill>
                <a:latin typeface="Times New Roman"/>
                <a:cs typeface="Times New Roman"/>
              </a:rPr>
              <a:t>most  </a:t>
            </a:r>
            <a:r>
              <a:rPr lang="en-US" sz="2200" spc="105" dirty="0">
                <a:solidFill>
                  <a:srgbClr val="7D9531"/>
                </a:solidFill>
                <a:latin typeface="Times New Roman"/>
                <a:cs typeface="Times New Roman"/>
              </a:rPr>
              <a:t>cases </a:t>
            </a:r>
            <a:r>
              <a:rPr lang="en-US" sz="2200" spc="120" dirty="0">
                <a:solidFill>
                  <a:srgbClr val="7D9531"/>
                </a:solidFill>
                <a:latin typeface="Times New Roman"/>
                <a:cs typeface="Times New Roman"/>
              </a:rPr>
              <a:t>to</a:t>
            </a:r>
            <a:r>
              <a:rPr lang="en-US" sz="2200" spc="-295" dirty="0">
                <a:solidFill>
                  <a:srgbClr val="7D9531"/>
                </a:solidFill>
                <a:latin typeface="Times New Roman"/>
                <a:cs typeface="Times New Roman"/>
              </a:rPr>
              <a:t> </a:t>
            </a:r>
            <a:r>
              <a:rPr lang="en-US" sz="2200" spc="80" dirty="0">
                <a:solidFill>
                  <a:srgbClr val="7D9531"/>
                </a:solidFill>
                <a:latin typeface="Times New Roman"/>
                <a:cs typeface="Times New Roman"/>
              </a:rPr>
              <a:t>earth.</a:t>
            </a:r>
            <a:endParaRPr lang="en-US" sz="2200" dirty="0">
              <a:latin typeface="Times New Roman"/>
              <a:cs typeface="Times New Roman"/>
            </a:endParaRPr>
          </a:p>
          <a:p>
            <a:pPr marL="285750" indent="-285750" algn="just">
              <a:buFont typeface="Wingdings" panose="05000000000000000000" pitchFamily="2" charset="2"/>
              <a:buChar char="q"/>
            </a:pPr>
            <a:endParaRPr lang="en-US" dirty="0"/>
          </a:p>
        </p:txBody>
      </p:sp>
    </p:spTree>
    <p:extLst>
      <p:ext uri="{BB962C8B-B14F-4D97-AF65-F5344CB8AC3E}">
        <p14:creationId xmlns:p14="http://schemas.microsoft.com/office/powerpoint/2010/main" val="357678136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11150" y="152400"/>
            <a:ext cx="9269411" cy="1308100"/>
          </a:xfrm>
        </p:spPr>
        <p:txBody>
          <a:bodyPr>
            <a:normAutofit/>
          </a:bodyPr>
          <a:lstStyle/>
          <a:p>
            <a:r>
              <a:rPr lang="en-US" sz="3200" b="1" spc="-50" dirty="0">
                <a:solidFill>
                  <a:srgbClr val="002060"/>
                </a:solidFill>
                <a:latin typeface="Times New Roman" panose="02020603050405020304" pitchFamily="18" charset="0"/>
                <a:cs typeface="Times New Roman" panose="02020603050405020304" pitchFamily="18" charset="0"/>
              </a:rPr>
              <a:t>CURRENT </a:t>
            </a:r>
            <a:r>
              <a:rPr lang="en-US" sz="3200" b="1" spc="-60" dirty="0">
                <a:solidFill>
                  <a:srgbClr val="002060"/>
                </a:solidFill>
                <a:latin typeface="Times New Roman" panose="02020603050405020304" pitchFamily="18" charset="0"/>
                <a:cs typeface="Times New Roman" panose="02020603050405020304" pitchFamily="18" charset="0"/>
              </a:rPr>
              <a:t>TRANSFORMER </a:t>
            </a:r>
            <a:r>
              <a:rPr lang="en-US" sz="3200" b="1" spc="35" dirty="0">
                <a:solidFill>
                  <a:srgbClr val="002060"/>
                </a:solidFill>
                <a:latin typeface="Times New Roman" panose="02020603050405020304" pitchFamily="18" charset="0"/>
                <a:cs typeface="Times New Roman" panose="02020603050405020304" pitchFamily="18" charset="0"/>
              </a:rPr>
              <a:t>AND</a:t>
            </a:r>
            <a:r>
              <a:rPr lang="en-US" sz="3200" b="1" spc="-85" dirty="0">
                <a:solidFill>
                  <a:srgbClr val="002060"/>
                </a:solidFill>
                <a:latin typeface="Times New Roman" panose="02020603050405020304" pitchFamily="18" charset="0"/>
                <a:cs typeface="Times New Roman" panose="02020603050405020304" pitchFamily="18" charset="0"/>
              </a:rPr>
              <a:t> </a:t>
            </a:r>
            <a:r>
              <a:rPr lang="en-US" sz="3200" b="1" spc="-60" dirty="0">
                <a:solidFill>
                  <a:srgbClr val="002060"/>
                </a:solidFill>
                <a:latin typeface="Times New Roman" panose="02020603050405020304" pitchFamily="18" charset="0"/>
                <a:cs typeface="Times New Roman" panose="02020603050405020304" pitchFamily="18" charset="0"/>
              </a:rPr>
              <a:t>POTENTIAL TRANSFORMER</a:t>
            </a:r>
            <a:endParaRPr lang="en-US" sz="3200" b="1" dirty="0">
              <a:solidFill>
                <a:srgbClr val="002060"/>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sz="half" idx="1"/>
          </p:nvPr>
        </p:nvSpPr>
        <p:spPr>
          <a:xfrm>
            <a:off x="596899" y="1425889"/>
            <a:ext cx="4980303" cy="4006222"/>
          </a:xfrm>
        </p:spPr>
        <p:txBody>
          <a:bodyPr>
            <a:normAutofit/>
          </a:bodyPr>
          <a:lstStyle/>
          <a:p>
            <a:pPr algn="just">
              <a:buFont typeface="Wingdings" panose="05000000000000000000" pitchFamily="2" charset="2"/>
              <a:buChar char="q"/>
            </a:pPr>
            <a:r>
              <a:rPr lang="en-US" spc="45" dirty="0">
                <a:solidFill>
                  <a:srgbClr val="007E00"/>
                </a:solidFill>
                <a:latin typeface="Times New Roman" panose="02020603050405020304" pitchFamily="18" charset="0"/>
                <a:cs typeface="Times New Roman" panose="02020603050405020304" pitchFamily="18" charset="0"/>
              </a:rPr>
              <a:t>Current</a:t>
            </a:r>
            <a:r>
              <a:rPr lang="en-US" spc="-85" dirty="0">
                <a:solidFill>
                  <a:srgbClr val="007E00"/>
                </a:solidFill>
                <a:latin typeface="Times New Roman" panose="02020603050405020304" pitchFamily="18" charset="0"/>
                <a:cs typeface="Times New Roman" panose="02020603050405020304" pitchFamily="18" charset="0"/>
              </a:rPr>
              <a:t> </a:t>
            </a:r>
            <a:r>
              <a:rPr lang="en-US" spc="80" dirty="0">
                <a:solidFill>
                  <a:srgbClr val="007E00"/>
                </a:solidFill>
                <a:latin typeface="Times New Roman" panose="02020603050405020304" pitchFamily="18" charset="0"/>
                <a:cs typeface="Times New Roman" panose="02020603050405020304" pitchFamily="18" charset="0"/>
              </a:rPr>
              <a:t>transformers (CT),</a:t>
            </a:r>
            <a:r>
              <a:rPr lang="en-US" spc="-5" dirty="0">
                <a:solidFill>
                  <a:srgbClr val="007E00"/>
                </a:solidFill>
                <a:latin typeface="Times New Roman" panose="02020603050405020304" pitchFamily="18" charset="0"/>
                <a:cs typeface="Times New Roman" panose="02020603050405020304" pitchFamily="18" charset="0"/>
              </a:rPr>
              <a:t> </a:t>
            </a:r>
            <a:r>
              <a:rPr lang="en-US" spc="105" dirty="0">
                <a:solidFill>
                  <a:srgbClr val="007E00"/>
                </a:solidFill>
                <a:latin typeface="Times New Roman" panose="02020603050405020304" pitchFamily="18" charset="0"/>
                <a:cs typeface="Times New Roman" panose="02020603050405020304" pitchFamily="18" charset="0"/>
              </a:rPr>
              <a:t>together</a:t>
            </a:r>
            <a:r>
              <a:rPr lang="en-US" spc="-135" dirty="0">
                <a:solidFill>
                  <a:srgbClr val="007E00"/>
                </a:solidFill>
                <a:latin typeface="Times New Roman" panose="02020603050405020304" pitchFamily="18" charset="0"/>
                <a:cs typeface="Times New Roman" panose="02020603050405020304" pitchFamily="18" charset="0"/>
              </a:rPr>
              <a:t> </a:t>
            </a:r>
            <a:r>
              <a:rPr lang="en-US" spc="100" dirty="0">
                <a:solidFill>
                  <a:srgbClr val="007E00"/>
                </a:solidFill>
                <a:latin typeface="Times New Roman" panose="02020603050405020304" pitchFamily="18" charset="0"/>
                <a:cs typeface="Times New Roman" panose="02020603050405020304" pitchFamily="18" charset="0"/>
              </a:rPr>
              <a:t>with</a:t>
            </a:r>
            <a:r>
              <a:rPr lang="en-US" spc="-65" dirty="0">
                <a:solidFill>
                  <a:srgbClr val="007E00"/>
                </a:solidFill>
                <a:latin typeface="Times New Roman" panose="02020603050405020304" pitchFamily="18" charset="0"/>
                <a:cs typeface="Times New Roman" panose="02020603050405020304" pitchFamily="18" charset="0"/>
              </a:rPr>
              <a:t> </a:t>
            </a:r>
            <a:r>
              <a:rPr lang="en-US" spc="110" dirty="0">
                <a:solidFill>
                  <a:srgbClr val="007E00"/>
                </a:solidFill>
                <a:latin typeface="Times New Roman" panose="02020603050405020304" pitchFamily="18" charset="0"/>
                <a:cs typeface="Times New Roman" panose="02020603050405020304" pitchFamily="18" charset="0"/>
              </a:rPr>
              <a:t>Potential</a:t>
            </a:r>
            <a:r>
              <a:rPr lang="en-US" spc="-70" dirty="0">
                <a:solidFill>
                  <a:srgbClr val="007E00"/>
                </a:solidFill>
                <a:latin typeface="Times New Roman" panose="02020603050405020304" pitchFamily="18" charset="0"/>
                <a:cs typeface="Times New Roman" panose="02020603050405020304" pitchFamily="18" charset="0"/>
              </a:rPr>
              <a:t> </a:t>
            </a:r>
            <a:r>
              <a:rPr lang="en-US" spc="80" dirty="0">
                <a:solidFill>
                  <a:srgbClr val="007E00"/>
                </a:solidFill>
                <a:latin typeface="Times New Roman" panose="02020603050405020304" pitchFamily="18" charset="0"/>
                <a:cs typeface="Times New Roman" panose="02020603050405020304" pitchFamily="18" charset="0"/>
              </a:rPr>
              <a:t>transformers</a:t>
            </a:r>
            <a:r>
              <a:rPr lang="en-US" spc="-5" dirty="0">
                <a:solidFill>
                  <a:srgbClr val="007E00"/>
                </a:solidFill>
                <a:latin typeface="Times New Roman" panose="02020603050405020304" pitchFamily="18" charset="0"/>
                <a:cs typeface="Times New Roman" panose="02020603050405020304" pitchFamily="18" charset="0"/>
              </a:rPr>
              <a:t> </a:t>
            </a:r>
            <a:r>
              <a:rPr lang="en-US" spc="40" dirty="0">
                <a:solidFill>
                  <a:srgbClr val="007E00"/>
                </a:solidFill>
                <a:latin typeface="Times New Roman" panose="02020603050405020304" pitchFamily="18" charset="0"/>
                <a:cs typeface="Times New Roman" panose="02020603050405020304" pitchFamily="18" charset="0"/>
              </a:rPr>
              <a:t>(PT)</a:t>
            </a:r>
            <a:r>
              <a:rPr lang="en-US" spc="-70" dirty="0">
                <a:solidFill>
                  <a:srgbClr val="007E00"/>
                </a:solidFill>
                <a:latin typeface="Times New Roman" panose="02020603050405020304" pitchFamily="18" charset="0"/>
                <a:cs typeface="Times New Roman" panose="02020603050405020304" pitchFamily="18" charset="0"/>
              </a:rPr>
              <a:t> </a:t>
            </a:r>
            <a:r>
              <a:rPr lang="en-US" spc="60" dirty="0">
                <a:solidFill>
                  <a:srgbClr val="007E00"/>
                </a:solidFill>
                <a:latin typeface="Times New Roman" panose="02020603050405020304" pitchFamily="18" charset="0"/>
                <a:cs typeface="Times New Roman" panose="02020603050405020304" pitchFamily="18" charset="0"/>
              </a:rPr>
              <a:t>are  </a:t>
            </a:r>
            <a:r>
              <a:rPr lang="en-US" spc="114" dirty="0">
                <a:solidFill>
                  <a:srgbClr val="007E00"/>
                </a:solidFill>
                <a:latin typeface="Times New Roman" panose="02020603050405020304" pitchFamily="18" charset="0"/>
                <a:cs typeface="Times New Roman" panose="02020603050405020304" pitchFamily="18" charset="0"/>
              </a:rPr>
              <a:t>known</a:t>
            </a:r>
            <a:r>
              <a:rPr lang="en-US" spc="-95" dirty="0">
                <a:solidFill>
                  <a:srgbClr val="007E00"/>
                </a:solidFill>
                <a:latin typeface="Times New Roman" panose="02020603050405020304" pitchFamily="18" charset="0"/>
                <a:cs typeface="Times New Roman" panose="02020603050405020304" pitchFamily="18" charset="0"/>
              </a:rPr>
              <a:t> </a:t>
            </a:r>
            <a:r>
              <a:rPr lang="en-US" spc="90" dirty="0">
                <a:solidFill>
                  <a:srgbClr val="007E00"/>
                </a:solidFill>
                <a:latin typeface="Times New Roman" panose="02020603050405020304" pitchFamily="18" charset="0"/>
                <a:cs typeface="Times New Roman" panose="02020603050405020304" pitchFamily="18" charset="0"/>
              </a:rPr>
              <a:t>as</a:t>
            </a:r>
            <a:r>
              <a:rPr lang="en-US" spc="-65" dirty="0">
                <a:solidFill>
                  <a:srgbClr val="007E00"/>
                </a:solidFill>
                <a:latin typeface="Times New Roman" panose="02020603050405020304" pitchFamily="18" charset="0"/>
                <a:cs typeface="Times New Roman" panose="02020603050405020304" pitchFamily="18" charset="0"/>
              </a:rPr>
              <a:t> </a:t>
            </a:r>
            <a:r>
              <a:rPr lang="en-US" spc="114" dirty="0">
                <a:solidFill>
                  <a:srgbClr val="007E00"/>
                </a:solidFill>
                <a:latin typeface="Times New Roman" panose="02020603050405020304" pitchFamily="18" charset="0"/>
                <a:cs typeface="Times New Roman" panose="02020603050405020304" pitchFamily="18" charset="0"/>
              </a:rPr>
              <a:t>instrument</a:t>
            </a:r>
            <a:r>
              <a:rPr lang="en-US" spc="-70" dirty="0">
                <a:solidFill>
                  <a:srgbClr val="007E00"/>
                </a:solidFill>
                <a:latin typeface="Times New Roman" panose="02020603050405020304" pitchFamily="18" charset="0"/>
                <a:cs typeface="Times New Roman" panose="02020603050405020304" pitchFamily="18" charset="0"/>
              </a:rPr>
              <a:t> </a:t>
            </a:r>
            <a:r>
              <a:rPr lang="en-US" spc="75" dirty="0">
                <a:solidFill>
                  <a:srgbClr val="007E00"/>
                </a:solidFill>
                <a:latin typeface="Times New Roman" panose="02020603050405020304" pitchFamily="18" charset="0"/>
                <a:cs typeface="Times New Roman" panose="02020603050405020304" pitchFamily="18" charset="0"/>
              </a:rPr>
              <a:t>transformers.</a:t>
            </a:r>
          </a:p>
          <a:p>
            <a:pPr algn="just">
              <a:buFont typeface="Wingdings" panose="05000000000000000000" pitchFamily="2" charset="2"/>
              <a:buChar char="q"/>
            </a:pPr>
            <a:r>
              <a:rPr lang="en-US" dirty="0">
                <a:solidFill>
                  <a:srgbClr val="007E00"/>
                </a:solidFill>
                <a:latin typeface="Times New Roman" panose="02020603050405020304" pitchFamily="18" charset="0"/>
                <a:cs typeface="Times New Roman" panose="02020603050405020304" pitchFamily="18" charset="0"/>
              </a:rPr>
              <a:t>A current transformer is a type of transformer that is used to reduce or multiply an alternating current. It produces a current in its secondary which is proportional to the current in its primary.</a:t>
            </a:r>
          </a:p>
          <a:p>
            <a:pPr algn="just">
              <a:buFont typeface="Wingdings" panose="05000000000000000000" pitchFamily="2" charset="2"/>
              <a:buChar char="q"/>
            </a:pPr>
            <a:r>
              <a:rPr lang="en-US" dirty="0">
                <a:solidFill>
                  <a:srgbClr val="007E00"/>
                </a:solidFill>
                <a:latin typeface="Times New Roman" panose="02020603050405020304" pitchFamily="18" charset="0"/>
                <a:cs typeface="Times New Roman" panose="02020603050405020304" pitchFamily="18" charset="0"/>
              </a:rPr>
              <a:t>The potential transformer may be defined as an instrument transformer used for the transformation of voltage from a higher value to the lower value</a:t>
            </a:r>
            <a:r>
              <a:rPr lang="en-US" dirty="0">
                <a:solidFill>
                  <a:schemeClr val="accent5">
                    <a:lumMod val="75000"/>
                  </a:schemeClr>
                </a:solidFill>
                <a:latin typeface="Times New Roman" panose="02020603050405020304" pitchFamily="18" charset="0"/>
                <a:cs typeface="Times New Roman" panose="02020603050405020304" pitchFamily="18" charset="0"/>
              </a:rPr>
              <a:t>.</a:t>
            </a:r>
            <a:endParaRPr lang="en-US" spc="75" dirty="0">
              <a:solidFill>
                <a:schemeClr val="accent5">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pc="75"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pc="75"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pc="75" dirty="0">
              <a:latin typeface="Times New Roman" panose="02020603050405020304" pitchFamily="18" charset="0"/>
              <a:cs typeface="Times New Roman" panose="02020603050405020304" pitchFamily="18" charset="0"/>
            </a:endParaRPr>
          </a:p>
          <a:p>
            <a:endParaRPr lang="en-US" dirty="0"/>
          </a:p>
        </p:txBody>
      </p:sp>
      <p:sp>
        <p:nvSpPr>
          <p:cNvPr id="16" name="Down Arrow 15"/>
          <p:cNvSpPr/>
          <p:nvPr/>
        </p:nvSpPr>
        <p:spPr>
          <a:xfrm>
            <a:off x="6627890" y="4948238"/>
            <a:ext cx="279400" cy="3248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6425638" y="5273047"/>
            <a:ext cx="634207"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CT</a:t>
            </a:r>
          </a:p>
        </p:txBody>
      </p:sp>
      <p:sp>
        <p:nvSpPr>
          <p:cNvPr id="18" name="Down Arrow 17"/>
          <p:cNvSpPr/>
          <p:nvPr/>
        </p:nvSpPr>
        <p:spPr>
          <a:xfrm>
            <a:off x="8891349" y="4928560"/>
            <a:ext cx="279716" cy="3248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8719978" y="5253369"/>
            <a:ext cx="622458" cy="44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PT</a:t>
            </a:r>
          </a:p>
        </p:txBody>
      </p:sp>
      <p:pic>
        <p:nvPicPr>
          <p:cNvPr id="5" name="Picture 4">
            <a:extLst>
              <a:ext uri="{FF2B5EF4-FFF2-40B4-BE49-F238E27FC236}">
                <a16:creationId xmlns:a16="http://schemas.microsoft.com/office/drawing/2014/main" id="{83BDAFC9-FBF9-3BED-1BA2-2A8886210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2951" y="923098"/>
            <a:ext cx="4199751" cy="3862735"/>
          </a:xfrm>
          <a:prstGeom prst="rect">
            <a:avLst/>
          </a:prstGeom>
        </p:spPr>
      </p:pic>
    </p:spTree>
    <p:extLst>
      <p:ext uri="{BB962C8B-B14F-4D97-AF65-F5344CB8AC3E}">
        <p14:creationId xmlns:p14="http://schemas.microsoft.com/office/powerpoint/2010/main" val="37416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b="-10000"/>
          </a:stretch>
        </a:blipFill>
        <a:effectLst/>
      </p:bgPr>
    </p:bg>
    <p:spTree>
      <p:nvGrpSpPr>
        <p:cNvPr id="1" name=""/>
        <p:cNvGrpSpPr/>
        <p:nvPr/>
      </p:nvGrpSpPr>
      <p:grpSpPr>
        <a:xfrm>
          <a:off x="0" y="0"/>
          <a:ext cx="0" cy="0"/>
          <a:chOff x="0" y="0"/>
          <a:chExt cx="0" cy="0"/>
        </a:xfrm>
      </p:grpSpPr>
      <p:sp>
        <p:nvSpPr>
          <p:cNvPr id="5" name="Rectangle 4"/>
          <p:cNvSpPr/>
          <p:nvPr/>
        </p:nvSpPr>
        <p:spPr>
          <a:xfrm>
            <a:off x="0" y="1"/>
            <a:ext cx="4552950" cy="5429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solidFill>
                  <a:schemeClr val="tx1"/>
                </a:solidFill>
                <a:latin typeface="Times New Roman" panose="02020603050405020304" pitchFamily="18" charset="0"/>
                <a:cs typeface="Times New Roman" panose="02020603050405020304" pitchFamily="18" charset="0"/>
              </a:rPr>
              <a:t>33/11 KV Substation Yard</a:t>
            </a:r>
          </a:p>
        </p:txBody>
      </p:sp>
    </p:spTree>
    <p:extLst>
      <p:ext uri="{BB962C8B-B14F-4D97-AF65-F5344CB8AC3E}">
        <p14:creationId xmlns:p14="http://schemas.microsoft.com/office/powerpoint/2010/main" val="1637954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362" y="214535"/>
            <a:ext cx="8911687" cy="861790"/>
          </a:xfrm>
        </p:spPr>
        <p:txBody>
          <a:bodyPr>
            <a:normAutofit/>
          </a:bodyPr>
          <a:lstStyle/>
          <a:p>
            <a:r>
              <a:rPr lang="en-US" sz="4000" b="1" dirty="0">
                <a:solidFill>
                  <a:schemeClr val="accent2">
                    <a:lumMod val="50000"/>
                  </a:schemeClr>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360362" y="971550"/>
            <a:ext cx="8915400" cy="4425322"/>
          </a:xfrm>
        </p:spPr>
        <p:txBody>
          <a:bodyPr>
            <a:normAutofit/>
          </a:bodyPr>
          <a:lstStyle/>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The main function of the substation is to collect the energy transmitted at high voltage from the generating station and then reduce the voltage to an appropriate value for local distribution and gives facilities for switching.</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33/11 kv Substation is used to step down voltage from 33 kv to 11kv and the output is connected to feeder for local utility.</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substation of rating 33/11kV means, the substation has been designed to receive 5 MVA of power at 33 kV and it will distribute the same on 11 kV.</a:t>
            </a:r>
          </a:p>
        </p:txBody>
      </p:sp>
    </p:spTree>
    <p:extLst>
      <p:ext uri="{BB962C8B-B14F-4D97-AF65-F5344CB8AC3E}">
        <p14:creationId xmlns:p14="http://schemas.microsoft.com/office/powerpoint/2010/main" val="1308313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9920" y="1892300"/>
            <a:ext cx="9144000" cy="4965700"/>
          </a:xfrm>
        </p:spPr>
        <p:txBody>
          <a:bodyPr/>
          <a:lstStyle/>
          <a:p>
            <a:pPr marL="1155700" marR="1198245" algn="ctr">
              <a:lnSpc>
                <a:spcPct val="100000"/>
              </a:lnSpc>
              <a:spcBef>
                <a:spcPts val="105"/>
              </a:spcBef>
            </a:pPr>
            <a:r>
              <a:rPr lang="en-US" b="1" dirty="0">
                <a:solidFill>
                  <a:srgbClr val="6F2F9F"/>
                </a:solidFill>
                <a:latin typeface="Times New Roman"/>
                <a:cs typeface="Times New Roman"/>
              </a:rPr>
              <a:t>PRESEN</a:t>
            </a:r>
            <a:r>
              <a:rPr lang="en-US" b="1" spc="-150" dirty="0">
                <a:solidFill>
                  <a:srgbClr val="6F2F9F"/>
                </a:solidFill>
                <a:latin typeface="Times New Roman"/>
                <a:cs typeface="Times New Roman"/>
              </a:rPr>
              <a:t>T</a:t>
            </a:r>
            <a:r>
              <a:rPr lang="en-US" b="1" spc="-140" dirty="0">
                <a:solidFill>
                  <a:srgbClr val="6F2F9F"/>
                </a:solidFill>
                <a:latin typeface="Times New Roman"/>
                <a:cs typeface="Times New Roman"/>
              </a:rPr>
              <a:t>A</a:t>
            </a:r>
            <a:r>
              <a:rPr lang="en-US" b="1" dirty="0">
                <a:solidFill>
                  <a:srgbClr val="6F2F9F"/>
                </a:solidFill>
                <a:latin typeface="Times New Roman"/>
                <a:cs typeface="Times New Roman"/>
              </a:rPr>
              <a:t>TION</a:t>
            </a:r>
          </a:p>
          <a:p>
            <a:pPr marL="1155700" marR="1198245" algn="ctr">
              <a:lnSpc>
                <a:spcPct val="100000"/>
              </a:lnSpc>
              <a:spcBef>
                <a:spcPts val="105"/>
              </a:spcBef>
            </a:pPr>
            <a:r>
              <a:rPr lang="en-US" b="1" dirty="0">
                <a:solidFill>
                  <a:srgbClr val="6F2F9F"/>
                </a:solidFill>
                <a:latin typeface="Times New Roman"/>
                <a:cs typeface="Times New Roman"/>
              </a:rPr>
              <a:t>ON</a:t>
            </a:r>
            <a:endParaRPr lang="en-US" dirty="0">
              <a:latin typeface="Times New Roman"/>
              <a:cs typeface="Times New Roman"/>
            </a:endParaRPr>
          </a:p>
          <a:p>
            <a:pPr marL="1155700" marR="1198245" algn="ctr">
              <a:lnSpc>
                <a:spcPct val="100000"/>
              </a:lnSpc>
              <a:spcBef>
                <a:spcPts val="105"/>
              </a:spcBef>
            </a:pPr>
            <a:r>
              <a:rPr lang="en-US" b="1" dirty="0">
                <a:solidFill>
                  <a:srgbClr val="6F2F9F"/>
                </a:solidFill>
                <a:latin typeface="Times New Roman"/>
                <a:cs typeface="Times New Roman"/>
              </a:rPr>
              <a:t>SUMMER TRAINING FROM</a:t>
            </a:r>
            <a:r>
              <a:rPr lang="en-US" b="1" spc="-105" dirty="0">
                <a:solidFill>
                  <a:srgbClr val="6F2F9F"/>
                </a:solidFill>
                <a:latin typeface="Times New Roman"/>
                <a:cs typeface="Times New Roman"/>
              </a:rPr>
              <a:t> </a:t>
            </a:r>
            <a:r>
              <a:rPr lang="en-US" b="1" spc="5" dirty="0">
                <a:solidFill>
                  <a:srgbClr val="6F2F9F"/>
                </a:solidFill>
                <a:latin typeface="Times New Roman"/>
                <a:cs typeface="Times New Roman"/>
              </a:rPr>
              <a:t>UPPCL  </a:t>
            </a:r>
          </a:p>
          <a:p>
            <a:pPr marL="12065" marR="5080" indent="33020" algn="ctr">
              <a:lnSpc>
                <a:spcPct val="100000"/>
              </a:lnSpc>
            </a:pPr>
            <a:r>
              <a:rPr lang="en-US" b="1" spc="-20" dirty="0">
                <a:solidFill>
                  <a:srgbClr val="6F2F9F"/>
                </a:solidFill>
                <a:latin typeface="Times New Roman"/>
                <a:cs typeface="Times New Roman"/>
              </a:rPr>
              <a:t>33/11 </a:t>
            </a:r>
            <a:r>
              <a:rPr lang="en-US" b="1" dirty="0">
                <a:solidFill>
                  <a:srgbClr val="6F2F9F"/>
                </a:solidFill>
                <a:latin typeface="Times New Roman"/>
                <a:cs typeface="Times New Roman"/>
              </a:rPr>
              <a:t>KV </a:t>
            </a:r>
            <a:r>
              <a:rPr lang="en-US" b="1" spc="-25" dirty="0">
                <a:solidFill>
                  <a:srgbClr val="6F2F9F"/>
                </a:solidFill>
                <a:latin typeface="Times New Roman"/>
                <a:cs typeface="Times New Roman"/>
              </a:rPr>
              <a:t>SUB-STATION, SHOHRATGARH</a:t>
            </a:r>
          </a:p>
          <a:p>
            <a:pPr marL="12065" marR="5080" indent="33020" algn="ctr">
              <a:lnSpc>
                <a:spcPct val="100000"/>
              </a:lnSpc>
            </a:pPr>
            <a:r>
              <a:rPr lang="en-US" b="1" spc="-25" dirty="0">
                <a:solidFill>
                  <a:srgbClr val="6F2F9F"/>
                </a:solidFill>
                <a:latin typeface="Times New Roman"/>
                <a:cs typeface="Times New Roman"/>
              </a:rPr>
              <a:t>SIDDHARTH-NAGAR </a:t>
            </a:r>
            <a:r>
              <a:rPr lang="en-US" b="1" spc="-110" dirty="0">
                <a:solidFill>
                  <a:srgbClr val="6F2F9F"/>
                </a:solidFill>
                <a:latin typeface="Times New Roman"/>
                <a:cs typeface="Times New Roman"/>
              </a:rPr>
              <a:t> </a:t>
            </a:r>
            <a:r>
              <a:rPr lang="en-US" b="1" spc="-30" dirty="0">
                <a:solidFill>
                  <a:srgbClr val="6F2F9F"/>
                </a:solidFill>
                <a:latin typeface="Times New Roman"/>
                <a:cs typeface="Times New Roman"/>
              </a:rPr>
              <a:t>(U.P.)</a:t>
            </a:r>
            <a:endParaRPr lang="en-US" dirty="0">
              <a:latin typeface="Times New Roman"/>
              <a:cs typeface="Times New Roman"/>
            </a:endParaRPr>
          </a:p>
          <a:p>
            <a:pPr algn="ctr"/>
            <a:endParaRPr lang="en-US" dirty="0"/>
          </a:p>
          <a:p>
            <a:pPr algn="ctr"/>
            <a:endParaRPr lang="en-US" dirty="0"/>
          </a:p>
          <a:p>
            <a:pPr algn="just"/>
            <a:r>
              <a:rPr lang="en-US" sz="1800" b="1" dirty="0">
                <a:latin typeface="Times New Roman" panose="02020603050405020304" pitchFamily="18" charset="0"/>
                <a:cs typeface="Times New Roman" panose="02020603050405020304" pitchFamily="18" charset="0"/>
              </a:rPr>
              <a:t>               </a:t>
            </a:r>
            <a:r>
              <a:rPr lang="en-US" sz="1800" b="1" dirty="0">
                <a:solidFill>
                  <a:srgbClr val="002060"/>
                </a:solidFill>
                <a:latin typeface="Times New Roman" panose="02020603050405020304" pitchFamily="18" charset="0"/>
                <a:cs typeface="Times New Roman" panose="02020603050405020304" pitchFamily="18" charset="0"/>
              </a:rPr>
              <a:t>PRESENTED BY:-                                                          SUBMITTED TO:-</a:t>
            </a:r>
          </a:p>
          <a:p>
            <a:pPr algn="just"/>
            <a:r>
              <a:rPr lang="en-US" sz="1800"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Sahyog</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Rauniyar</a:t>
            </a:r>
            <a:r>
              <a:rPr lang="en-US" sz="1800" dirty="0">
                <a:solidFill>
                  <a:srgbClr val="002060"/>
                </a:solidFill>
                <a:latin typeface="Times New Roman" panose="02020603050405020304" pitchFamily="18" charset="0"/>
                <a:cs typeface="Times New Roman" panose="02020603050405020304" pitchFamily="18" charset="0"/>
              </a:rPr>
              <a:t>                                                               Mr. Brijesh Kumar </a:t>
            </a:r>
            <a:r>
              <a:rPr lang="en-US" sz="1800" dirty="0" err="1">
                <a:solidFill>
                  <a:srgbClr val="002060"/>
                </a:solidFill>
                <a:latin typeface="Times New Roman" panose="02020603050405020304" pitchFamily="18" charset="0"/>
                <a:cs typeface="Times New Roman" panose="02020603050405020304" pitchFamily="18" charset="0"/>
              </a:rPr>
              <a:t>Dhore</a:t>
            </a:r>
            <a:r>
              <a:rPr lang="en-US" sz="1800" dirty="0">
                <a:solidFill>
                  <a:srgbClr val="002060"/>
                </a:solidFill>
                <a:latin typeface="Times New Roman" panose="02020603050405020304" pitchFamily="18" charset="0"/>
                <a:cs typeface="Times New Roman" panose="02020603050405020304" pitchFamily="18" charset="0"/>
              </a:rPr>
              <a:t> </a:t>
            </a:r>
          </a:p>
          <a:p>
            <a:pPr algn="just"/>
            <a:r>
              <a:rPr lang="en-US" sz="1800"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Branch:- EE 2</a:t>
            </a:r>
            <a:r>
              <a:rPr lang="en-US" baseline="30000" dirty="0">
                <a:solidFill>
                  <a:srgbClr val="002060"/>
                </a:solidFill>
                <a:latin typeface="Times New Roman" panose="02020603050405020304" pitchFamily="18" charset="0"/>
                <a:cs typeface="Times New Roman" panose="02020603050405020304" pitchFamily="18" charset="0"/>
              </a:rPr>
              <a:t>nd</a:t>
            </a:r>
            <a:r>
              <a:rPr lang="en-US" dirty="0">
                <a:solidFill>
                  <a:srgbClr val="002060"/>
                </a:solidFill>
                <a:latin typeface="Times New Roman" panose="02020603050405020304" pitchFamily="18" charset="0"/>
                <a:cs typeface="Times New Roman" panose="02020603050405020304" pitchFamily="18" charset="0"/>
              </a:rPr>
              <a:t> Year</a:t>
            </a:r>
            <a:r>
              <a:rPr lang="en-US" sz="1800" dirty="0">
                <a:solidFill>
                  <a:srgbClr val="002060"/>
                </a:solidFill>
                <a:latin typeface="Times New Roman" panose="02020603050405020304" pitchFamily="18" charset="0"/>
                <a:cs typeface="Times New Roman" panose="02020603050405020304" pitchFamily="18" charset="0"/>
              </a:rPr>
              <a:t>                                                         (HOD EE Dept.)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423939" y="3725034"/>
            <a:ext cx="1555962" cy="1618690"/>
          </a:xfrm>
          <a:prstGeom prst="rect">
            <a:avLst/>
          </a:prstGeom>
        </p:spPr>
      </p:pic>
      <p:sp>
        <p:nvSpPr>
          <p:cNvPr id="5" name="Title 1">
            <a:extLst>
              <a:ext uri="{FF2B5EF4-FFF2-40B4-BE49-F238E27FC236}">
                <a16:creationId xmlns:a16="http://schemas.microsoft.com/office/drawing/2014/main" id="{61256199-00BA-C926-9A33-A8D4DD587CF1}"/>
              </a:ext>
            </a:extLst>
          </p:cNvPr>
          <p:cNvSpPr txBox="1">
            <a:spLocks/>
          </p:cNvSpPr>
          <p:nvPr/>
        </p:nvSpPr>
        <p:spPr>
          <a:xfrm>
            <a:off x="792480" y="342900"/>
            <a:ext cx="8818880" cy="139954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err="1">
                <a:ln>
                  <a:solidFill>
                    <a:srgbClr val="FFC000"/>
                  </a:solidFill>
                </a:ln>
                <a:solidFill>
                  <a:srgbClr val="002060"/>
                </a:solidFill>
                <a:latin typeface="Algerian" panose="04020705040A02060702" pitchFamily="82" charset="0"/>
              </a:rPr>
              <a:t>Ambekeshwar</a:t>
            </a:r>
            <a:r>
              <a:rPr lang="en-US" sz="4800" dirty="0">
                <a:ln>
                  <a:solidFill>
                    <a:srgbClr val="FFC000"/>
                  </a:solidFill>
                </a:ln>
                <a:solidFill>
                  <a:srgbClr val="002060"/>
                </a:solidFill>
                <a:latin typeface="Algerian" panose="04020705040A02060702" pitchFamily="82" charset="0"/>
              </a:rPr>
              <a:t> Group Of Institution, Lucknow</a:t>
            </a:r>
            <a:endParaRPr lang="en-IN" sz="4800" dirty="0">
              <a:ln>
                <a:solidFill>
                  <a:srgbClr val="FFC000"/>
                </a:solidFill>
              </a:ln>
              <a:solidFill>
                <a:srgbClr val="002060"/>
              </a:solidFill>
              <a:latin typeface="Algerian" panose="04020705040A02060702" pitchFamily="82" charset="0"/>
            </a:endParaRPr>
          </a:p>
        </p:txBody>
      </p:sp>
    </p:spTree>
    <p:extLst>
      <p:ext uri="{BB962C8B-B14F-4D97-AF65-F5344CB8AC3E}">
        <p14:creationId xmlns:p14="http://schemas.microsoft.com/office/powerpoint/2010/main" val="2104315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Click="0" advTm="5000">
        <p15:prstTrans prst="curtains"/>
      </p:transition>
    </mc:Choice>
    <mc:Fallback xmlns="">
      <p:transition spd="slow" advClick="0" advTm="5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20814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869" y="555558"/>
            <a:ext cx="4591647" cy="976090"/>
          </a:xfrm>
        </p:spPr>
        <p:txBody>
          <a:bodyPr>
            <a:normAutofit/>
          </a:bodyPr>
          <a:lstStyle/>
          <a:p>
            <a:r>
              <a:rPr lang="en-US" sz="4000" b="1" dirty="0">
                <a:solidFill>
                  <a:srgbClr val="002060"/>
                </a:solidFill>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619869" y="1464973"/>
            <a:ext cx="8915400" cy="4183352"/>
          </a:xfrm>
        </p:spPr>
        <p:txBody>
          <a:bodyPr numCol="2">
            <a:noAutofit/>
          </a:bodyPr>
          <a:lstStyle/>
          <a:p>
            <a:pPr marL="298450" indent="-285750">
              <a:lnSpc>
                <a:spcPct val="100000"/>
              </a:lnSpc>
              <a:spcBef>
                <a:spcPts val="720"/>
              </a:spcBef>
              <a:buClr>
                <a:srgbClr val="0AD0D9"/>
              </a:buClr>
              <a:buSzPct val="94230"/>
              <a:buFont typeface="Wingdings" panose="05000000000000000000" pitchFamily="2" charset="2"/>
              <a:buChar char="Ø"/>
              <a:tabLst>
                <a:tab pos="287020" algn="l"/>
              </a:tabLst>
            </a:pPr>
            <a:r>
              <a:rPr lang="en-US" sz="2400" spc="-50" dirty="0">
                <a:solidFill>
                  <a:srgbClr val="7030A0"/>
                </a:solidFill>
                <a:latin typeface="Times New Roman"/>
                <a:cs typeface="Times New Roman"/>
              </a:rPr>
              <a:t>SUBSTATION</a:t>
            </a:r>
            <a:endParaRPr lang="en-US" sz="2400" dirty="0">
              <a:solidFill>
                <a:srgbClr val="7030A0"/>
              </a:solidFill>
              <a:latin typeface="Times New Roman"/>
              <a:cs typeface="Times New Roman"/>
            </a:endParaRPr>
          </a:p>
          <a:p>
            <a:pPr marL="298450" indent="-285750">
              <a:lnSpc>
                <a:spcPct val="100000"/>
              </a:lnSpc>
              <a:spcBef>
                <a:spcPts val="625"/>
              </a:spcBef>
              <a:buClr>
                <a:srgbClr val="0AD0D9"/>
              </a:buClr>
              <a:buSzPct val="94230"/>
              <a:buFont typeface="Wingdings" panose="05000000000000000000" pitchFamily="2" charset="2"/>
              <a:buChar char="Ø"/>
              <a:tabLst>
                <a:tab pos="287020" algn="l"/>
              </a:tabLst>
            </a:pPr>
            <a:r>
              <a:rPr lang="en-US" sz="2400" spc="-50" dirty="0">
                <a:solidFill>
                  <a:srgbClr val="7030A0"/>
                </a:solidFill>
                <a:latin typeface="Times New Roman"/>
                <a:cs typeface="Times New Roman"/>
              </a:rPr>
              <a:t>SINGLE </a:t>
            </a:r>
            <a:r>
              <a:rPr lang="en-US" sz="2400" spc="-30" dirty="0">
                <a:solidFill>
                  <a:srgbClr val="7030A0"/>
                </a:solidFill>
                <a:latin typeface="Times New Roman"/>
                <a:cs typeface="Times New Roman"/>
              </a:rPr>
              <a:t>LINE</a:t>
            </a:r>
            <a:r>
              <a:rPr lang="en-US" sz="2400" spc="30" dirty="0">
                <a:solidFill>
                  <a:srgbClr val="7030A0"/>
                </a:solidFill>
                <a:latin typeface="Times New Roman"/>
                <a:cs typeface="Times New Roman"/>
              </a:rPr>
              <a:t> </a:t>
            </a:r>
            <a:r>
              <a:rPr lang="en-US" sz="2400" spc="-50" dirty="0">
                <a:solidFill>
                  <a:srgbClr val="7030A0"/>
                </a:solidFill>
                <a:latin typeface="Times New Roman"/>
                <a:cs typeface="Times New Roman"/>
              </a:rPr>
              <a:t>DIAGRAM</a:t>
            </a:r>
            <a:endParaRPr lang="en-US" sz="2400" dirty="0">
              <a:solidFill>
                <a:srgbClr val="7030A0"/>
              </a:solidFill>
              <a:latin typeface="Times New Roman"/>
              <a:cs typeface="Times New Roman"/>
            </a:endParaRPr>
          </a:p>
          <a:p>
            <a:pPr marL="298450" indent="-285750">
              <a:lnSpc>
                <a:spcPct val="100000"/>
              </a:lnSpc>
              <a:spcBef>
                <a:spcPts val="625"/>
              </a:spcBef>
              <a:buClr>
                <a:srgbClr val="0AD0D9"/>
              </a:buClr>
              <a:buSzPct val="94230"/>
              <a:buFont typeface="Wingdings" panose="05000000000000000000" pitchFamily="2" charset="2"/>
              <a:buChar char="Ø"/>
              <a:tabLst>
                <a:tab pos="287020" algn="l"/>
              </a:tabLst>
            </a:pPr>
            <a:r>
              <a:rPr lang="en-US" sz="2400" spc="10" dirty="0">
                <a:solidFill>
                  <a:srgbClr val="7030A0"/>
                </a:solidFill>
                <a:latin typeface="Times New Roman"/>
                <a:cs typeface="Times New Roman"/>
              </a:rPr>
              <a:t>CONCEPT </a:t>
            </a:r>
            <a:r>
              <a:rPr lang="en-US" sz="2400" spc="85" dirty="0">
                <a:solidFill>
                  <a:srgbClr val="7030A0"/>
                </a:solidFill>
                <a:latin typeface="Times New Roman"/>
                <a:cs typeface="Times New Roman"/>
              </a:rPr>
              <a:t>OF</a:t>
            </a:r>
            <a:r>
              <a:rPr lang="en-US" sz="2400" spc="-120" dirty="0">
                <a:solidFill>
                  <a:srgbClr val="7030A0"/>
                </a:solidFill>
                <a:latin typeface="Times New Roman"/>
                <a:cs typeface="Times New Roman"/>
              </a:rPr>
              <a:t> </a:t>
            </a:r>
            <a:r>
              <a:rPr lang="en-US" sz="2400" spc="-85" dirty="0">
                <a:solidFill>
                  <a:srgbClr val="7030A0"/>
                </a:solidFill>
                <a:latin typeface="Times New Roman"/>
                <a:cs typeface="Times New Roman"/>
              </a:rPr>
              <a:t>BUS</a:t>
            </a:r>
            <a:endParaRPr lang="en-US" sz="2400" dirty="0">
              <a:solidFill>
                <a:srgbClr val="7030A0"/>
              </a:solidFill>
              <a:latin typeface="Times New Roman"/>
              <a:cs typeface="Times New Roman"/>
            </a:endParaRPr>
          </a:p>
          <a:p>
            <a:pPr marL="298450" indent="-285750">
              <a:lnSpc>
                <a:spcPct val="100000"/>
              </a:lnSpc>
              <a:spcBef>
                <a:spcPts val="625"/>
              </a:spcBef>
              <a:buClr>
                <a:srgbClr val="0AD0D9"/>
              </a:buClr>
              <a:buSzPct val="94230"/>
              <a:buFont typeface="Wingdings" panose="05000000000000000000" pitchFamily="2" charset="2"/>
              <a:buChar char="Ø"/>
              <a:tabLst>
                <a:tab pos="287020" algn="l"/>
              </a:tabLst>
            </a:pPr>
            <a:r>
              <a:rPr lang="en-US" sz="2400" spc="10" dirty="0">
                <a:solidFill>
                  <a:srgbClr val="7030A0"/>
                </a:solidFill>
                <a:latin typeface="Times New Roman"/>
                <a:cs typeface="Times New Roman"/>
              </a:rPr>
              <a:t>EQUIPMENTS </a:t>
            </a:r>
            <a:r>
              <a:rPr lang="en-US" sz="2400" spc="-125" dirty="0">
                <a:solidFill>
                  <a:srgbClr val="7030A0"/>
                </a:solidFill>
                <a:latin typeface="Times New Roman"/>
                <a:cs typeface="Times New Roman"/>
              </a:rPr>
              <a:t>AT </a:t>
            </a:r>
            <a:r>
              <a:rPr lang="en-US" sz="2400" spc="-80" dirty="0">
                <a:solidFill>
                  <a:srgbClr val="7030A0"/>
                </a:solidFill>
                <a:latin typeface="Times New Roman"/>
                <a:cs typeface="Times New Roman"/>
              </a:rPr>
              <a:t>BUS</a:t>
            </a:r>
            <a:r>
              <a:rPr lang="en-US" sz="2400" spc="-35" dirty="0">
                <a:solidFill>
                  <a:srgbClr val="7030A0"/>
                </a:solidFill>
                <a:latin typeface="Times New Roman"/>
                <a:cs typeface="Times New Roman"/>
              </a:rPr>
              <a:t> </a:t>
            </a:r>
            <a:r>
              <a:rPr lang="en-US" sz="2400" spc="-85" dirty="0">
                <a:solidFill>
                  <a:srgbClr val="7030A0"/>
                </a:solidFill>
                <a:latin typeface="Times New Roman"/>
                <a:cs typeface="Times New Roman"/>
              </a:rPr>
              <a:t>STATION</a:t>
            </a:r>
          </a:p>
          <a:p>
            <a:pPr marL="298450" indent="-285750">
              <a:lnSpc>
                <a:spcPct val="100000"/>
              </a:lnSpc>
              <a:spcBef>
                <a:spcPts val="625"/>
              </a:spcBef>
              <a:buClr>
                <a:srgbClr val="0AD0D9"/>
              </a:buClr>
              <a:buSzPct val="94230"/>
              <a:buFont typeface="Wingdings" panose="05000000000000000000" pitchFamily="2" charset="2"/>
              <a:buChar char="Ø"/>
              <a:tabLst>
                <a:tab pos="287020" algn="l"/>
              </a:tabLst>
            </a:pPr>
            <a:r>
              <a:rPr lang="en-US" sz="2400" spc="-85" dirty="0">
                <a:solidFill>
                  <a:srgbClr val="7030A0"/>
                </a:solidFill>
                <a:latin typeface="Times New Roman"/>
                <a:cs typeface="Times New Roman"/>
              </a:rPr>
              <a:t>WHAT IS TRANSFORMER</a:t>
            </a:r>
            <a:endParaRPr lang="en-US" sz="2400" dirty="0">
              <a:solidFill>
                <a:srgbClr val="7030A0"/>
              </a:solidFill>
              <a:latin typeface="Times New Roman"/>
              <a:cs typeface="Times New Roman"/>
            </a:endParaRPr>
          </a:p>
          <a:p>
            <a:pPr marL="298450" indent="-285750">
              <a:lnSpc>
                <a:spcPct val="100000"/>
              </a:lnSpc>
              <a:spcBef>
                <a:spcPts val="625"/>
              </a:spcBef>
              <a:buClr>
                <a:srgbClr val="0AD0D9"/>
              </a:buClr>
              <a:buSzPct val="94230"/>
              <a:buFont typeface="Wingdings" panose="05000000000000000000" pitchFamily="2" charset="2"/>
              <a:buChar char="Ø"/>
              <a:tabLst>
                <a:tab pos="287020" algn="l"/>
              </a:tabLst>
            </a:pPr>
            <a:r>
              <a:rPr lang="en-US" sz="2400" spc="-110" dirty="0">
                <a:solidFill>
                  <a:srgbClr val="7030A0"/>
                </a:solidFill>
                <a:latin typeface="Times New Roman"/>
                <a:cs typeface="Times New Roman"/>
              </a:rPr>
              <a:t>PARTS </a:t>
            </a:r>
            <a:r>
              <a:rPr lang="en-US" sz="2400" spc="85" dirty="0">
                <a:solidFill>
                  <a:srgbClr val="7030A0"/>
                </a:solidFill>
                <a:latin typeface="Times New Roman"/>
                <a:cs typeface="Times New Roman"/>
              </a:rPr>
              <a:t>OF</a:t>
            </a:r>
            <a:r>
              <a:rPr lang="en-US" sz="2400" spc="20" dirty="0">
                <a:solidFill>
                  <a:srgbClr val="7030A0"/>
                </a:solidFill>
                <a:latin typeface="Times New Roman"/>
                <a:cs typeface="Times New Roman"/>
              </a:rPr>
              <a:t> </a:t>
            </a:r>
            <a:r>
              <a:rPr lang="en-US" sz="2400" spc="-40" dirty="0">
                <a:solidFill>
                  <a:srgbClr val="7030A0"/>
                </a:solidFill>
                <a:latin typeface="Times New Roman"/>
                <a:cs typeface="Times New Roman"/>
              </a:rPr>
              <a:t>TRANSFORMER</a:t>
            </a:r>
            <a:endParaRPr lang="en-US" sz="2400" dirty="0">
              <a:solidFill>
                <a:srgbClr val="7030A0"/>
              </a:solidFill>
              <a:latin typeface="Times New Roman"/>
              <a:cs typeface="Times New Roman"/>
            </a:endParaRPr>
          </a:p>
          <a:p>
            <a:pPr marL="298450" indent="-285750">
              <a:lnSpc>
                <a:spcPct val="100000"/>
              </a:lnSpc>
              <a:spcBef>
                <a:spcPts val="625"/>
              </a:spcBef>
              <a:buClr>
                <a:srgbClr val="0AD0D9"/>
              </a:buClr>
              <a:buSzPct val="94230"/>
              <a:buFont typeface="Wingdings" panose="05000000000000000000" pitchFamily="2" charset="2"/>
              <a:buChar char="Ø"/>
              <a:tabLst>
                <a:tab pos="287020" algn="l"/>
              </a:tabLst>
            </a:pPr>
            <a:r>
              <a:rPr lang="en-US" sz="2400" spc="-30" dirty="0">
                <a:solidFill>
                  <a:srgbClr val="7030A0"/>
                </a:solidFill>
                <a:latin typeface="Times New Roman"/>
                <a:cs typeface="Times New Roman"/>
              </a:rPr>
              <a:t>TESTING </a:t>
            </a:r>
            <a:r>
              <a:rPr lang="en-US" sz="2400" spc="45" dirty="0">
                <a:solidFill>
                  <a:srgbClr val="7030A0"/>
                </a:solidFill>
                <a:latin typeface="Times New Roman"/>
                <a:cs typeface="Times New Roman"/>
              </a:rPr>
              <a:t>IN</a:t>
            </a:r>
            <a:r>
              <a:rPr lang="en-US" sz="2400" spc="-40" dirty="0">
                <a:solidFill>
                  <a:srgbClr val="7030A0"/>
                </a:solidFill>
                <a:latin typeface="Times New Roman"/>
                <a:cs typeface="Times New Roman"/>
              </a:rPr>
              <a:t> TRANSFORMER</a:t>
            </a:r>
          </a:p>
          <a:p>
            <a:pPr marL="298450" indent="-285750">
              <a:lnSpc>
                <a:spcPct val="100000"/>
              </a:lnSpc>
              <a:spcBef>
                <a:spcPts val="625"/>
              </a:spcBef>
              <a:buClr>
                <a:srgbClr val="0AD0D9"/>
              </a:buClr>
              <a:buSzPct val="94230"/>
              <a:buFont typeface="Wingdings" panose="05000000000000000000" pitchFamily="2" charset="2"/>
              <a:buChar char="Ø"/>
              <a:tabLst>
                <a:tab pos="287020" algn="l"/>
              </a:tabLst>
            </a:pPr>
            <a:r>
              <a:rPr lang="en-US" sz="2400" spc="-40" dirty="0">
                <a:solidFill>
                  <a:srgbClr val="7030A0"/>
                </a:solidFill>
                <a:latin typeface="Times New Roman"/>
                <a:cs typeface="Times New Roman"/>
              </a:rPr>
              <a:t>CIRCUIT BREAKER</a:t>
            </a:r>
          </a:p>
          <a:p>
            <a:pPr marL="511175" indent="-285750">
              <a:lnSpc>
                <a:spcPct val="100000"/>
              </a:lnSpc>
              <a:spcBef>
                <a:spcPts val="625"/>
              </a:spcBef>
              <a:buClr>
                <a:srgbClr val="0AD0D9"/>
              </a:buClr>
              <a:buSzPct val="94230"/>
              <a:buFont typeface="Wingdings" panose="05000000000000000000" pitchFamily="2" charset="2"/>
              <a:buChar char="Ø"/>
              <a:tabLst>
                <a:tab pos="461963" algn="l"/>
              </a:tabLst>
            </a:pPr>
            <a:r>
              <a:rPr lang="en-US" sz="2400" spc="-40" dirty="0">
                <a:solidFill>
                  <a:srgbClr val="7030A0"/>
                </a:solidFill>
                <a:latin typeface="Times New Roman"/>
                <a:cs typeface="Times New Roman"/>
              </a:rPr>
              <a:t>ISOLATOR</a:t>
            </a:r>
          </a:p>
          <a:p>
            <a:pPr marL="511175" indent="-285750">
              <a:lnSpc>
                <a:spcPct val="100000"/>
              </a:lnSpc>
              <a:spcBef>
                <a:spcPts val="625"/>
              </a:spcBef>
              <a:buClr>
                <a:srgbClr val="0AD0D9"/>
              </a:buClr>
              <a:buSzPct val="94230"/>
              <a:buFont typeface="Wingdings" panose="05000000000000000000" pitchFamily="2" charset="2"/>
              <a:buChar char="Ø"/>
              <a:tabLst>
                <a:tab pos="461963" algn="l"/>
              </a:tabLst>
            </a:pPr>
            <a:r>
              <a:rPr lang="en-US" sz="2400" spc="-40" dirty="0">
                <a:solidFill>
                  <a:srgbClr val="7030A0"/>
                </a:solidFill>
                <a:latin typeface="Times New Roman"/>
                <a:cs typeface="Times New Roman"/>
              </a:rPr>
              <a:t>RELAY</a:t>
            </a:r>
          </a:p>
          <a:p>
            <a:pPr marL="511175" indent="-285750">
              <a:lnSpc>
                <a:spcPct val="100000"/>
              </a:lnSpc>
              <a:spcBef>
                <a:spcPts val="625"/>
              </a:spcBef>
              <a:buClr>
                <a:srgbClr val="0AD0D9"/>
              </a:buClr>
              <a:buSzPct val="94230"/>
              <a:buFont typeface="Wingdings" panose="05000000000000000000" pitchFamily="2" charset="2"/>
              <a:buChar char="Ø"/>
              <a:tabLst>
                <a:tab pos="461963" algn="l"/>
              </a:tabLst>
            </a:pPr>
            <a:r>
              <a:rPr lang="en-US" sz="2400" spc="-40" dirty="0">
                <a:solidFill>
                  <a:srgbClr val="7030A0"/>
                </a:solidFill>
                <a:latin typeface="Times New Roman"/>
                <a:cs typeface="Times New Roman"/>
              </a:rPr>
              <a:t>INSULATOR</a:t>
            </a:r>
          </a:p>
          <a:p>
            <a:pPr marL="511175" indent="-285750">
              <a:lnSpc>
                <a:spcPct val="100000"/>
              </a:lnSpc>
              <a:spcBef>
                <a:spcPts val="625"/>
              </a:spcBef>
              <a:buClr>
                <a:srgbClr val="0AD0D9"/>
              </a:buClr>
              <a:buSzPct val="94230"/>
              <a:buFont typeface="Wingdings" panose="05000000000000000000" pitchFamily="2" charset="2"/>
              <a:buChar char="Ø"/>
              <a:tabLst>
                <a:tab pos="461963" algn="l"/>
              </a:tabLst>
            </a:pPr>
            <a:r>
              <a:rPr lang="en-US" sz="2400" spc="-40" dirty="0">
                <a:solidFill>
                  <a:srgbClr val="7030A0"/>
                </a:solidFill>
                <a:latin typeface="Times New Roman"/>
                <a:cs typeface="Times New Roman"/>
              </a:rPr>
              <a:t>LIGHTNING ARRESTOR</a:t>
            </a:r>
          </a:p>
          <a:p>
            <a:pPr marL="511175" indent="-285750">
              <a:lnSpc>
                <a:spcPct val="100000"/>
              </a:lnSpc>
              <a:spcBef>
                <a:spcPts val="625"/>
              </a:spcBef>
              <a:buClr>
                <a:srgbClr val="0AD0D9"/>
              </a:buClr>
              <a:buSzPct val="94230"/>
              <a:buFont typeface="Wingdings" panose="05000000000000000000" pitchFamily="2" charset="2"/>
              <a:buChar char="Ø"/>
              <a:tabLst>
                <a:tab pos="461963" algn="l"/>
              </a:tabLst>
            </a:pPr>
            <a:r>
              <a:rPr lang="en-US" sz="2400" spc="-40" dirty="0">
                <a:solidFill>
                  <a:srgbClr val="7030A0"/>
                </a:solidFill>
                <a:latin typeface="Times New Roman"/>
                <a:cs typeface="Times New Roman"/>
              </a:rPr>
              <a:t>CURRENT TRANSFORMER AND POTENTIAL TRNSFORMER </a:t>
            </a:r>
            <a:endParaRPr lang="en-US" sz="2400" dirty="0">
              <a:solidFill>
                <a:srgbClr val="7030A0"/>
              </a:solidFill>
              <a:latin typeface="Times New Roman"/>
              <a:cs typeface="Times New Roman"/>
            </a:endParaRPr>
          </a:p>
          <a:p>
            <a:pPr marL="511175" indent="-285750">
              <a:lnSpc>
                <a:spcPct val="100000"/>
              </a:lnSpc>
              <a:spcBef>
                <a:spcPts val="625"/>
              </a:spcBef>
              <a:buClr>
                <a:srgbClr val="0AD0D9"/>
              </a:buClr>
              <a:buSzPct val="94230"/>
              <a:buFont typeface="Wingdings" panose="05000000000000000000" pitchFamily="2" charset="2"/>
              <a:buChar char="Ø"/>
              <a:tabLst>
                <a:tab pos="461963" algn="l"/>
              </a:tabLst>
            </a:pPr>
            <a:r>
              <a:rPr lang="en-US" sz="2400" spc="-70" dirty="0">
                <a:solidFill>
                  <a:srgbClr val="7030A0"/>
                </a:solidFill>
                <a:latin typeface="Times New Roman"/>
                <a:cs typeface="Times New Roman"/>
              </a:rPr>
              <a:t>REFERENCES</a:t>
            </a:r>
            <a:endParaRPr lang="en-US" sz="2400" dirty="0">
              <a:solidFill>
                <a:srgbClr val="7030A0"/>
              </a:solidFill>
              <a:latin typeface="Times New Roman"/>
              <a:cs typeface="Times New Roman"/>
            </a:endParaRPr>
          </a:p>
          <a:p>
            <a:pPr marL="0" indent="0">
              <a:buNone/>
            </a:pPr>
            <a:endParaRPr lang="en-US" sz="2400" dirty="0">
              <a:solidFill>
                <a:srgbClr val="7030A0"/>
              </a:solidFill>
            </a:endParaRPr>
          </a:p>
        </p:txBody>
      </p:sp>
    </p:spTree>
    <p:extLst>
      <p:ext uri="{BB962C8B-B14F-4D97-AF65-F5344CB8AC3E}">
        <p14:creationId xmlns:p14="http://schemas.microsoft.com/office/powerpoint/2010/main" val="386967697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0" dirty="0">
                <a:solidFill>
                  <a:srgbClr val="002060"/>
                </a:solidFill>
                <a:latin typeface="Times New Roman" panose="02020603050405020304" pitchFamily="18" charset="0"/>
                <a:cs typeface="Times New Roman" panose="02020603050405020304" pitchFamily="18" charset="0"/>
              </a:rPr>
              <a:t>WHAT </a:t>
            </a:r>
            <a:r>
              <a:rPr lang="en-US" b="1" spc="-5" dirty="0">
                <a:solidFill>
                  <a:srgbClr val="002060"/>
                </a:solidFill>
                <a:latin typeface="Times New Roman" panose="02020603050405020304" pitchFamily="18" charset="0"/>
                <a:cs typeface="Times New Roman" panose="02020603050405020304" pitchFamily="18" charset="0"/>
              </a:rPr>
              <a:t>IS A </a:t>
            </a:r>
            <a:r>
              <a:rPr lang="en-US" b="1" spc="-40" dirty="0">
                <a:solidFill>
                  <a:srgbClr val="002060"/>
                </a:solidFill>
                <a:latin typeface="Times New Roman" panose="02020603050405020304" pitchFamily="18" charset="0"/>
                <a:cs typeface="Times New Roman" panose="02020603050405020304" pitchFamily="18" charset="0"/>
              </a:rPr>
              <a:t>SUBSTATION</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11589"/>
            <a:ext cx="7647516" cy="2841311"/>
          </a:xfrm>
        </p:spPr>
        <p:txBody>
          <a:bodyPr>
            <a:normAutofit/>
          </a:bodyPr>
          <a:lstStyle/>
          <a:p>
            <a:pPr marL="0" indent="0" algn="just">
              <a:buNone/>
            </a:pPr>
            <a:r>
              <a:rPr lang="en-US" sz="2400" spc="-5" dirty="0">
                <a:solidFill>
                  <a:srgbClr val="7D9531"/>
                </a:solidFill>
                <a:latin typeface="Times New Roman"/>
                <a:cs typeface="Times New Roman"/>
              </a:rPr>
              <a:t>A </a:t>
            </a:r>
            <a:r>
              <a:rPr lang="en-US" sz="2400" dirty="0">
                <a:solidFill>
                  <a:srgbClr val="7D9531"/>
                </a:solidFill>
                <a:latin typeface="Times New Roman"/>
                <a:cs typeface="Times New Roman"/>
              </a:rPr>
              <a:t>substation </a:t>
            </a:r>
            <a:r>
              <a:rPr lang="en-US" sz="2400" spc="-5" dirty="0">
                <a:solidFill>
                  <a:srgbClr val="7D9531"/>
                </a:solidFill>
                <a:latin typeface="Times New Roman"/>
                <a:cs typeface="Times New Roman"/>
              </a:rPr>
              <a:t>is a part of an electrical generation,  </a:t>
            </a:r>
            <a:r>
              <a:rPr lang="en-US" sz="2400" dirty="0">
                <a:solidFill>
                  <a:srgbClr val="7D9531"/>
                </a:solidFill>
                <a:latin typeface="Times New Roman"/>
                <a:cs typeface="Times New Roman"/>
              </a:rPr>
              <a:t>transmission, and </a:t>
            </a:r>
            <a:r>
              <a:rPr lang="en-US" sz="2400" spc="-5" dirty="0">
                <a:solidFill>
                  <a:srgbClr val="7D9531"/>
                </a:solidFill>
                <a:latin typeface="Times New Roman"/>
                <a:cs typeface="Times New Roman"/>
              </a:rPr>
              <a:t>distribution </a:t>
            </a:r>
            <a:r>
              <a:rPr lang="en-US" sz="2400" dirty="0">
                <a:solidFill>
                  <a:srgbClr val="7D9531"/>
                </a:solidFill>
                <a:latin typeface="Times New Roman"/>
                <a:cs typeface="Times New Roman"/>
              </a:rPr>
              <a:t>system. Substations  transform voltage </a:t>
            </a:r>
            <a:r>
              <a:rPr lang="en-US" sz="2400" spc="-20" dirty="0">
                <a:solidFill>
                  <a:srgbClr val="7D9531"/>
                </a:solidFill>
                <a:latin typeface="Times New Roman"/>
                <a:cs typeface="Times New Roman"/>
              </a:rPr>
              <a:t>from </a:t>
            </a:r>
            <a:r>
              <a:rPr lang="en-US" sz="2400" dirty="0">
                <a:solidFill>
                  <a:srgbClr val="7D9531"/>
                </a:solidFill>
                <a:latin typeface="Times New Roman"/>
                <a:cs typeface="Times New Roman"/>
              </a:rPr>
              <a:t>high </a:t>
            </a:r>
            <a:r>
              <a:rPr lang="en-US" sz="2400" spc="5" dirty="0">
                <a:solidFill>
                  <a:srgbClr val="7D9531"/>
                </a:solidFill>
                <a:latin typeface="Times New Roman"/>
                <a:cs typeface="Times New Roman"/>
              </a:rPr>
              <a:t>to </a:t>
            </a:r>
            <a:r>
              <a:rPr lang="en-US" sz="2400" spc="-45" dirty="0">
                <a:solidFill>
                  <a:srgbClr val="7D9531"/>
                </a:solidFill>
                <a:latin typeface="Times New Roman"/>
                <a:cs typeface="Times New Roman"/>
              </a:rPr>
              <a:t>low, </a:t>
            </a:r>
            <a:r>
              <a:rPr lang="en-US" sz="2400" dirty="0">
                <a:solidFill>
                  <a:srgbClr val="7D9531"/>
                </a:solidFill>
                <a:latin typeface="Times New Roman"/>
                <a:cs typeface="Times New Roman"/>
              </a:rPr>
              <a:t>or the </a:t>
            </a:r>
            <a:r>
              <a:rPr lang="en-US" sz="2400" spc="-15" dirty="0">
                <a:solidFill>
                  <a:srgbClr val="7D9531"/>
                </a:solidFill>
                <a:latin typeface="Times New Roman"/>
                <a:cs typeface="Times New Roman"/>
              </a:rPr>
              <a:t>reverse,  </a:t>
            </a:r>
            <a:r>
              <a:rPr lang="en-US" sz="2400" dirty="0">
                <a:solidFill>
                  <a:srgbClr val="7D9531"/>
                </a:solidFill>
                <a:latin typeface="Times New Roman"/>
                <a:cs typeface="Times New Roman"/>
              </a:rPr>
              <a:t>or </a:t>
            </a:r>
            <a:r>
              <a:rPr lang="en-US" sz="2400" spc="-5" dirty="0">
                <a:solidFill>
                  <a:srgbClr val="7D9531"/>
                </a:solidFill>
                <a:latin typeface="Times New Roman"/>
                <a:cs typeface="Times New Roman"/>
              </a:rPr>
              <a:t>perform </a:t>
            </a:r>
            <a:r>
              <a:rPr lang="en-US" sz="2400" dirty="0">
                <a:solidFill>
                  <a:srgbClr val="7D9531"/>
                </a:solidFill>
                <a:latin typeface="Times New Roman"/>
                <a:cs typeface="Times New Roman"/>
              </a:rPr>
              <a:t>any of </a:t>
            </a:r>
            <a:r>
              <a:rPr lang="en-US" sz="2400" spc="-5" dirty="0">
                <a:solidFill>
                  <a:srgbClr val="7D9531"/>
                </a:solidFill>
                <a:latin typeface="Times New Roman"/>
                <a:cs typeface="Times New Roman"/>
              </a:rPr>
              <a:t>several other </a:t>
            </a:r>
            <a:r>
              <a:rPr lang="en-US" sz="2400" dirty="0">
                <a:solidFill>
                  <a:srgbClr val="7D9531"/>
                </a:solidFill>
                <a:latin typeface="Times New Roman"/>
                <a:cs typeface="Times New Roman"/>
              </a:rPr>
              <a:t>important  functions. </a:t>
            </a:r>
            <a:r>
              <a:rPr lang="en-US" sz="2400" spc="-5" dirty="0">
                <a:solidFill>
                  <a:srgbClr val="7D9531"/>
                </a:solidFill>
                <a:latin typeface="Times New Roman"/>
                <a:cs typeface="Times New Roman"/>
              </a:rPr>
              <a:t>Electric power may </a:t>
            </a:r>
            <a:r>
              <a:rPr lang="en-US" sz="2400" dirty="0">
                <a:solidFill>
                  <a:srgbClr val="7D9531"/>
                </a:solidFill>
                <a:latin typeface="Times New Roman"/>
                <a:cs typeface="Times New Roman"/>
              </a:rPr>
              <a:t>flow </a:t>
            </a:r>
            <a:r>
              <a:rPr lang="en-US" sz="2400" spc="-10" dirty="0">
                <a:solidFill>
                  <a:srgbClr val="7D9531"/>
                </a:solidFill>
                <a:latin typeface="Times New Roman"/>
                <a:cs typeface="Times New Roman"/>
              </a:rPr>
              <a:t>through </a:t>
            </a:r>
            <a:r>
              <a:rPr lang="en-US" sz="2400" spc="-5" dirty="0">
                <a:solidFill>
                  <a:srgbClr val="7D9531"/>
                </a:solidFill>
                <a:latin typeface="Times New Roman"/>
                <a:cs typeface="Times New Roman"/>
              </a:rPr>
              <a:t>several  </a:t>
            </a:r>
            <a:r>
              <a:rPr lang="en-US" sz="2400" dirty="0">
                <a:solidFill>
                  <a:srgbClr val="7D9531"/>
                </a:solidFill>
                <a:latin typeface="Times New Roman"/>
                <a:cs typeface="Times New Roman"/>
              </a:rPr>
              <a:t>substations between </a:t>
            </a:r>
            <a:r>
              <a:rPr lang="en-US" sz="2400" spc="-5" dirty="0">
                <a:solidFill>
                  <a:srgbClr val="7D9531"/>
                </a:solidFill>
                <a:latin typeface="Times New Roman"/>
                <a:cs typeface="Times New Roman"/>
              </a:rPr>
              <a:t>generating </a:t>
            </a:r>
            <a:r>
              <a:rPr lang="en-US" sz="2400" dirty="0">
                <a:solidFill>
                  <a:srgbClr val="7D9531"/>
                </a:solidFill>
                <a:latin typeface="Times New Roman"/>
                <a:cs typeface="Times New Roman"/>
              </a:rPr>
              <a:t>plant and  </a:t>
            </a:r>
            <a:r>
              <a:rPr lang="en-US" sz="2400" spc="-30" dirty="0">
                <a:solidFill>
                  <a:srgbClr val="7D9531"/>
                </a:solidFill>
                <a:latin typeface="Times New Roman"/>
                <a:cs typeface="Times New Roman"/>
              </a:rPr>
              <a:t>consumer, </a:t>
            </a:r>
            <a:r>
              <a:rPr lang="en-US" sz="2400" dirty="0">
                <a:solidFill>
                  <a:srgbClr val="7D9531"/>
                </a:solidFill>
                <a:latin typeface="Times New Roman"/>
                <a:cs typeface="Times New Roman"/>
              </a:rPr>
              <a:t>and </a:t>
            </a:r>
            <a:r>
              <a:rPr lang="en-US" sz="2400" spc="-5" dirty="0">
                <a:solidFill>
                  <a:srgbClr val="7D9531"/>
                </a:solidFill>
                <a:latin typeface="Times New Roman"/>
                <a:cs typeface="Times New Roman"/>
              </a:rPr>
              <a:t>its voltage </a:t>
            </a:r>
            <a:r>
              <a:rPr lang="en-US" sz="2400" dirty="0">
                <a:solidFill>
                  <a:srgbClr val="7D9531"/>
                </a:solidFill>
                <a:latin typeface="Times New Roman"/>
                <a:cs typeface="Times New Roman"/>
              </a:rPr>
              <a:t>may </a:t>
            </a:r>
            <a:r>
              <a:rPr lang="en-US" sz="2400" spc="-5" dirty="0">
                <a:solidFill>
                  <a:srgbClr val="7D9531"/>
                </a:solidFill>
                <a:latin typeface="Times New Roman"/>
                <a:cs typeface="Times New Roman"/>
              </a:rPr>
              <a:t>change in several  steps.</a:t>
            </a:r>
            <a:endParaRPr lang="en-US" sz="2400" dirty="0">
              <a:latin typeface="Times New Roman"/>
              <a:cs typeface="Times New Roman"/>
            </a:endParaRPr>
          </a:p>
          <a:p>
            <a:pPr algn="just"/>
            <a:endParaRPr lang="en-US" sz="2400" dirty="0"/>
          </a:p>
        </p:txBody>
      </p:sp>
    </p:spTree>
    <p:extLst>
      <p:ext uri="{BB962C8B-B14F-4D97-AF65-F5344CB8AC3E}">
        <p14:creationId xmlns:p14="http://schemas.microsoft.com/office/powerpoint/2010/main" val="946654495"/>
      </p:ext>
    </p:extLst>
  </p:cSld>
  <p:clrMapOvr>
    <a:masterClrMapping/>
  </p:clrMapOvr>
  <mc:AlternateContent xmlns:mc="http://schemas.openxmlformats.org/markup-compatibility/2006" xmlns:p14="http://schemas.microsoft.com/office/powerpoint/2010/main">
    <mc:Choice Requires="p14">
      <p:transition spd="slow" p14:dur="175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uFill>
                  <a:solidFill>
                    <a:srgbClr val="00AF50"/>
                  </a:solidFill>
                </a:uFill>
                <a:latin typeface="Times New Roman" panose="02020603050405020304" pitchFamily="18" charset="0"/>
                <a:cs typeface="Times New Roman" panose="02020603050405020304" pitchFamily="18" charset="0"/>
              </a:rPr>
              <a:t>SINGLE </a:t>
            </a:r>
            <a:r>
              <a:rPr lang="en-US" b="1" spc="-5" dirty="0">
                <a:solidFill>
                  <a:srgbClr val="002060"/>
                </a:solidFill>
                <a:uFill>
                  <a:solidFill>
                    <a:srgbClr val="00AF50"/>
                  </a:solidFill>
                </a:uFill>
                <a:latin typeface="Times New Roman" panose="02020603050405020304" pitchFamily="18" charset="0"/>
                <a:cs typeface="Times New Roman" panose="02020603050405020304" pitchFamily="18" charset="0"/>
              </a:rPr>
              <a:t>LINE</a:t>
            </a:r>
            <a:r>
              <a:rPr lang="en-US" b="1" spc="-40" dirty="0">
                <a:solidFill>
                  <a:srgbClr val="002060"/>
                </a:solidFill>
                <a:uFill>
                  <a:solidFill>
                    <a:srgbClr val="00AF50"/>
                  </a:solidFill>
                </a:uFill>
                <a:latin typeface="Times New Roman" panose="02020603050405020304" pitchFamily="18" charset="0"/>
                <a:cs typeface="Times New Roman" panose="02020603050405020304" pitchFamily="18" charset="0"/>
              </a:rPr>
              <a:t> </a:t>
            </a:r>
            <a:r>
              <a:rPr lang="en-US" b="1" dirty="0">
                <a:solidFill>
                  <a:srgbClr val="002060"/>
                </a:solidFill>
                <a:uFill>
                  <a:solidFill>
                    <a:srgbClr val="00AF50"/>
                  </a:solidFill>
                </a:uFill>
                <a:latin typeface="Times New Roman" panose="02020603050405020304" pitchFamily="18" charset="0"/>
                <a:cs typeface="Times New Roman" panose="02020603050405020304" pitchFamily="18" charset="0"/>
              </a:rPr>
              <a:t>DIAGRAM</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1134" y="1425889"/>
            <a:ext cx="8911687" cy="4006222"/>
          </a:xfrm>
        </p:spPr>
        <p:txBody>
          <a:bodyPr/>
          <a:lstStyle/>
          <a:p>
            <a:pPr marL="0" indent="0" algn="just">
              <a:buNone/>
            </a:pPr>
            <a:r>
              <a:rPr lang="en-US" sz="2400" spc="130" dirty="0">
                <a:solidFill>
                  <a:srgbClr val="7D9531"/>
                </a:solidFill>
                <a:latin typeface="Times New Roman"/>
                <a:cs typeface="Times New Roman"/>
              </a:rPr>
              <a:t>Single line diagram do not show the exact electrical connection of the circuit. As the </a:t>
            </a:r>
            <a:r>
              <a:rPr lang="en-US" sz="2400" spc="215" dirty="0">
                <a:solidFill>
                  <a:srgbClr val="7D9531"/>
                </a:solidFill>
                <a:latin typeface="Times New Roman"/>
                <a:cs typeface="Times New Roman"/>
              </a:rPr>
              <a:t>name</a:t>
            </a:r>
            <a:r>
              <a:rPr lang="en-US" sz="2400" spc="-125" dirty="0">
                <a:solidFill>
                  <a:srgbClr val="7D9531"/>
                </a:solidFill>
                <a:latin typeface="Times New Roman"/>
                <a:cs typeface="Times New Roman"/>
              </a:rPr>
              <a:t> </a:t>
            </a:r>
            <a:r>
              <a:rPr lang="en-US" sz="2400" spc="155" dirty="0">
                <a:solidFill>
                  <a:srgbClr val="7D9531"/>
                </a:solidFill>
                <a:latin typeface="Times New Roman"/>
                <a:cs typeface="Times New Roman"/>
              </a:rPr>
              <a:t>suggests,</a:t>
            </a:r>
            <a:r>
              <a:rPr lang="en-US" sz="2400" spc="-30" dirty="0">
                <a:solidFill>
                  <a:srgbClr val="7D9531"/>
                </a:solidFill>
                <a:latin typeface="Times New Roman"/>
                <a:cs typeface="Times New Roman"/>
              </a:rPr>
              <a:t> </a:t>
            </a:r>
            <a:r>
              <a:rPr lang="en-US" sz="2400" dirty="0">
                <a:solidFill>
                  <a:srgbClr val="7D9531"/>
                </a:solidFill>
                <a:latin typeface="Times New Roman"/>
                <a:cs typeface="Times New Roman"/>
              </a:rPr>
              <a:t>SLDs</a:t>
            </a:r>
            <a:r>
              <a:rPr lang="en-US" sz="2400" spc="-110" dirty="0">
                <a:solidFill>
                  <a:srgbClr val="7D9531"/>
                </a:solidFill>
                <a:latin typeface="Times New Roman"/>
                <a:cs typeface="Times New Roman"/>
              </a:rPr>
              <a:t> </a:t>
            </a:r>
            <a:r>
              <a:rPr lang="en-US" sz="2400" spc="210" dirty="0">
                <a:solidFill>
                  <a:srgbClr val="7D9531"/>
                </a:solidFill>
                <a:latin typeface="Times New Roman"/>
                <a:cs typeface="Times New Roman"/>
              </a:rPr>
              <a:t>use</a:t>
            </a:r>
            <a:r>
              <a:rPr lang="en-US" sz="2400" spc="-110" dirty="0">
                <a:solidFill>
                  <a:srgbClr val="7D9531"/>
                </a:solidFill>
                <a:latin typeface="Times New Roman"/>
                <a:cs typeface="Times New Roman"/>
              </a:rPr>
              <a:t> </a:t>
            </a:r>
            <a:r>
              <a:rPr lang="en-US" sz="2400" spc="95" dirty="0">
                <a:solidFill>
                  <a:srgbClr val="7D9531"/>
                </a:solidFill>
                <a:latin typeface="Times New Roman"/>
                <a:cs typeface="Times New Roman"/>
              </a:rPr>
              <a:t>a</a:t>
            </a:r>
            <a:r>
              <a:rPr lang="en-US" sz="2400" spc="-100" dirty="0">
                <a:solidFill>
                  <a:srgbClr val="7D9531"/>
                </a:solidFill>
                <a:latin typeface="Times New Roman"/>
                <a:cs typeface="Times New Roman"/>
              </a:rPr>
              <a:t> </a:t>
            </a:r>
            <a:r>
              <a:rPr lang="en-US" sz="2400" spc="175" dirty="0">
                <a:solidFill>
                  <a:srgbClr val="7D9531"/>
                </a:solidFill>
                <a:latin typeface="Times New Roman"/>
                <a:cs typeface="Times New Roman"/>
              </a:rPr>
              <a:t>single</a:t>
            </a:r>
            <a:r>
              <a:rPr lang="en-US" sz="2400" spc="-105" dirty="0">
                <a:solidFill>
                  <a:srgbClr val="7D9531"/>
                </a:solidFill>
                <a:latin typeface="Times New Roman"/>
                <a:cs typeface="Times New Roman"/>
              </a:rPr>
              <a:t> </a:t>
            </a:r>
            <a:r>
              <a:rPr lang="en-US" sz="2400" spc="195" dirty="0">
                <a:solidFill>
                  <a:srgbClr val="7D9531"/>
                </a:solidFill>
                <a:latin typeface="Times New Roman"/>
                <a:cs typeface="Times New Roman"/>
              </a:rPr>
              <a:t>line</a:t>
            </a:r>
            <a:r>
              <a:rPr lang="en-US" sz="2400" spc="-114" dirty="0">
                <a:solidFill>
                  <a:srgbClr val="7D9531"/>
                </a:solidFill>
                <a:latin typeface="Times New Roman"/>
                <a:cs typeface="Times New Roman"/>
              </a:rPr>
              <a:t> </a:t>
            </a:r>
            <a:r>
              <a:rPr lang="en-US" sz="2400" spc="190" dirty="0">
                <a:solidFill>
                  <a:srgbClr val="7D9531"/>
                </a:solidFill>
                <a:latin typeface="Times New Roman"/>
                <a:cs typeface="Times New Roman"/>
              </a:rPr>
              <a:t>to</a:t>
            </a:r>
            <a:r>
              <a:rPr lang="en-US" sz="2400" spc="-105" dirty="0">
                <a:solidFill>
                  <a:srgbClr val="7D9531"/>
                </a:solidFill>
                <a:latin typeface="Times New Roman"/>
                <a:cs typeface="Times New Roman"/>
              </a:rPr>
              <a:t> </a:t>
            </a:r>
            <a:r>
              <a:rPr lang="en-US" sz="2400" spc="145" dirty="0">
                <a:solidFill>
                  <a:srgbClr val="7D9531"/>
                </a:solidFill>
                <a:latin typeface="Times New Roman"/>
                <a:cs typeface="Times New Roman"/>
              </a:rPr>
              <a:t>represent  </a:t>
            </a:r>
            <a:r>
              <a:rPr lang="en-US" sz="2400" spc="125" dirty="0">
                <a:solidFill>
                  <a:srgbClr val="7D9531"/>
                </a:solidFill>
                <a:latin typeface="Times New Roman"/>
                <a:cs typeface="Times New Roman"/>
              </a:rPr>
              <a:t>all</a:t>
            </a:r>
            <a:r>
              <a:rPr lang="en-US" sz="2400" spc="60" dirty="0">
                <a:solidFill>
                  <a:srgbClr val="7D9531"/>
                </a:solidFill>
                <a:latin typeface="Times New Roman"/>
                <a:cs typeface="Times New Roman"/>
              </a:rPr>
              <a:t> </a:t>
            </a:r>
            <a:r>
              <a:rPr lang="en-US" sz="2400" spc="165" dirty="0">
                <a:solidFill>
                  <a:srgbClr val="7D9531"/>
                </a:solidFill>
                <a:latin typeface="Times New Roman"/>
                <a:cs typeface="Times New Roman"/>
              </a:rPr>
              <a:t>three</a:t>
            </a:r>
            <a:r>
              <a:rPr lang="en-US" sz="2400" spc="-5" dirty="0">
                <a:solidFill>
                  <a:srgbClr val="7D9531"/>
                </a:solidFill>
                <a:latin typeface="Times New Roman"/>
                <a:cs typeface="Times New Roman"/>
              </a:rPr>
              <a:t> </a:t>
            </a:r>
            <a:r>
              <a:rPr lang="en-US" sz="2400" spc="160" dirty="0">
                <a:solidFill>
                  <a:srgbClr val="7D9531"/>
                </a:solidFill>
                <a:latin typeface="Times New Roman"/>
                <a:cs typeface="Times New Roman"/>
              </a:rPr>
              <a:t>phases.</a:t>
            </a:r>
            <a:r>
              <a:rPr lang="en-US" sz="2400" spc="75" dirty="0">
                <a:solidFill>
                  <a:srgbClr val="7D9531"/>
                </a:solidFill>
                <a:latin typeface="Times New Roman"/>
                <a:cs typeface="Times New Roman"/>
              </a:rPr>
              <a:t> </a:t>
            </a:r>
            <a:r>
              <a:rPr lang="en-US" sz="2400" spc="90" dirty="0">
                <a:solidFill>
                  <a:srgbClr val="7D9531"/>
                </a:solidFill>
                <a:latin typeface="Times New Roman"/>
                <a:cs typeface="Times New Roman"/>
              </a:rPr>
              <a:t>They</a:t>
            </a:r>
            <a:r>
              <a:rPr lang="en-US" sz="2400" spc="-10" dirty="0">
                <a:solidFill>
                  <a:srgbClr val="7D9531"/>
                </a:solidFill>
                <a:latin typeface="Times New Roman"/>
                <a:cs typeface="Times New Roman"/>
              </a:rPr>
              <a:t> </a:t>
            </a:r>
            <a:r>
              <a:rPr lang="en-US" sz="2400" spc="185" dirty="0">
                <a:solidFill>
                  <a:srgbClr val="7D9531"/>
                </a:solidFill>
                <a:latin typeface="Times New Roman"/>
                <a:cs typeface="Times New Roman"/>
              </a:rPr>
              <a:t>show</a:t>
            </a:r>
            <a:r>
              <a:rPr lang="en-US" sz="2400" spc="-5" dirty="0">
                <a:solidFill>
                  <a:srgbClr val="7D9531"/>
                </a:solidFill>
                <a:latin typeface="Times New Roman"/>
                <a:cs typeface="Times New Roman"/>
              </a:rPr>
              <a:t> </a:t>
            </a:r>
            <a:r>
              <a:rPr lang="en-US" sz="2400" spc="215" dirty="0">
                <a:solidFill>
                  <a:srgbClr val="7D9531"/>
                </a:solidFill>
                <a:latin typeface="Times New Roman"/>
                <a:cs typeface="Times New Roman"/>
              </a:rPr>
              <a:t>the</a:t>
            </a:r>
            <a:r>
              <a:rPr lang="en-US" sz="2400" spc="-10" dirty="0">
                <a:solidFill>
                  <a:srgbClr val="7D9531"/>
                </a:solidFill>
                <a:latin typeface="Times New Roman"/>
                <a:cs typeface="Times New Roman"/>
              </a:rPr>
              <a:t> </a:t>
            </a:r>
            <a:r>
              <a:rPr lang="en-US" sz="2400" spc="114" dirty="0">
                <a:solidFill>
                  <a:srgbClr val="7D9531"/>
                </a:solidFill>
                <a:latin typeface="Times New Roman"/>
                <a:cs typeface="Times New Roman"/>
              </a:rPr>
              <a:t>relative</a:t>
            </a:r>
            <a:r>
              <a:rPr lang="en-US" sz="2400" spc="-15" dirty="0">
                <a:solidFill>
                  <a:srgbClr val="7D9531"/>
                </a:solidFill>
                <a:latin typeface="Times New Roman"/>
                <a:cs typeface="Times New Roman"/>
              </a:rPr>
              <a:t> </a:t>
            </a:r>
            <a:r>
              <a:rPr lang="en-US" sz="2400" spc="140" dirty="0">
                <a:solidFill>
                  <a:srgbClr val="7D9531"/>
                </a:solidFill>
                <a:latin typeface="Times New Roman"/>
                <a:cs typeface="Times New Roman"/>
              </a:rPr>
              <a:t>electrical  </a:t>
            </a:r>
            <a:r>
              <a:rPr lang="en-US" sz="2400" spc="175" dirty="0">
                <a:solidFill>
                  <a:srgbClr val="7D9531"/>
                </a:solidFill>
                <a:latin typeface="Times New Roman"/>
                <a:cs typeface="Times New Roman"/>
              </a:rPr>
              <a:t>interconnections </a:t>
            </a:r>
            <a:r>
              <a:rPr lang="en-US" sz="2400" spc="160" dirty="0">
                <a:solidFill>
                  <a:srgbClr val="7D9531"/>
                </a:solidFill>
                <a:latin typeface="Times New Roman"/>
                <a:cs typeface="Times New Roman"/>
              </a:rPr>
              <a:t>of </a:t>
            </a:r>
            <a:r>
              <a:rPr lang="en-US" sz="2400" spc="125" dirty="0">
                <a:solidFill>
                  <a:srgbClr val="7D9531"/>
                </a:solidFill>
                <a:latin typeface="Times New Roman"/>
                <a:cs typeface="Times New Roman"/>
              </a:rPr>
              <a:t>generators, transformers,  </a:t>
            </a:r>
            <a:r>
              <a:rPr lang="en-US" sz="2400" spc="165" dirty="0">
                <a:solidFill>
                  <a:srgbClr val="7D9531"/>
                </a:solidFill>
                <a:latin typeface="Times New Roman"/>
                <a:cs typeface="Times New Roman"/>
              </a:rPr>
              <a:t>transmission</a:t>
            </a:r>
            <a:r>
              <a:rPr lang="en-US" sz="2400" spc="-100" dirty="0">
                <a:solidFill>
                  <a:srgbClr val="7D9531"/>
                </a:solidFill>
                <a:latin typeface="Times New Roman"/>
                <a:cs typeface="Times New Roman"/>
              </a:rPr>
              <a:t> </a:t>
            </a:r>
            <a:r>
              <a:rPr lang="en-US" sz="2400" spc="170" dirty="0">
                <a:solidFill>
                  <a:srgbClr val="7D9531"/>
                </a:solidFill>
                <a:latin typeface="Times New Roman"/>
                <a:cs typeface="Times New Roman"/>
              </a:rPr>
              <a:t>and</a:t>
            </a:r>
            <a:r>
              <a:rPr lang="en-US" sz="2400" spc="-30" dirty="0">
                <a:solidFill>
                  <a:srgbClr val="7D9531"/>
                </a:solidFill>
                <a:latin typeface="Times New Roman"/>
                <a:cs typeface="Times New Roman"/>
              </a:rPr>
              <a:t> </a:t>
            </a:r>
            <a:r>
              <a:rPr lang="en-US" sz="2400" spc="155" dirty="0">
                <a:solidFill>
                  <a:srgbClr val="7D9531"/>
                </a:solidFill>
                <a:latin typeface="Times New Roman"/>
                <a:cs typeface="Times New Roman"/>
              </a:rPr>
              <a:t>distribution</a:t>
            </a:r>
            <a:r>
              <a:rPr lang="en-US" sz="2400" spc="-65" dirty="0">
                <a:solidFill>
                  <a:srgbClr val="7D9531"/>
                </a:solidFill>
                <a:latin typeface="Times New Roman"/>
                <a:cs typeface="Times New Roman"/>
              </a:rPr>
              <a:t> </a:t>
            </a:r>
            <a:r>
              <a:rPr lang="en-US" sz="2400" spc="165" dirty="0">
                <a:solidFill>
                  <a:srgbClr val="7D9531"/>
                </a:solidFill>
                <a:latin typeface="Times New Roman"/>
                <a:cs typeface="Times New Roman"/>
              </a:rPr>
              <a:t>lines,</a:t>
            </a:r>
            <a:r>
              <a:rPr lang="en-US" sz="2400" dirty="0">
                <a:solidFill>
                  <a:srgbClr val="7D9531"/>
                </a:solidFill>
                <a:latin typeface="Times New Roman"/>
                <a:cs typeface="Times New Roman"/>
              </a:rPr>
              <a:t> </a:t>
            </a:r>
            <a:r>
              <a:rPr lang="en-US" sz="2400" spc="150" dirty="0">
                <a:solidFill>
                  <a:srgbClr val="7D9531"/>
                </a:solidFill>
                <a:latin typeface="Times New Roman"/>
                <a:cs typeface="Times New Roman"/>
              </a:rPr>
              <a:t>loads,</a:t>
            </a:r>
            <a:r>
              <a:rPr lang="en-US" sz="2400" spc="-30" dirty="0">
                <a:solidFill>
                  <a:srgbClr val="7D9531"/>
                </a:solidFill>
                <a:latin typeface="Times New Roman"/>
                <a:cs typeface="Times New Roman"/>
              </a:rPr>
              <a:t> </a:t>
            </a:r>
            <a:r>
              <a:rPr lang="en-US" sz="2400" spc="105" dirty="0">
                <a:solidFill>
                  <a:srgbClr val="7D9531"/>
                </a:solidFill>
                <a:latin typeface="Times New Roman"/>
                <a:cs typeface="Times New Roman"/>
              </a:rPr>
              <a:t>circuit  breakers, </a:t>
            </a:r>
            <a:r>
              <a:rPr lang="en-US" sz="2400" spc="135" dirty="0">
                <a:solidFill>
                  <a:srgbClr val="7D9531"/>
                </a:solidFill>
                <a:latin typeface="Times New Roman"/>
                <a:cs typeface="Times New Roman"/>
              </a:rPr>
              <a:t>etc., </a:t>
            </a:r>
            <a:r>
              <a:rPr lang="en-US" sz="2400" spc="200" dirty="0">
                <a:solidFill>
                  <a:srgbClr val="7D9531"/>
                </a:solidFill>
                <a:latin typeface="Times New Roman"/>
                <a:cs typeface="Times New Roman"/>
              </a:rPr>
              <a:t>used </a:t>
            </a:r>
            <a:r>
              <a:rPr lang="en-US" sz="2400" spc="185" dirty="0">
                <a:solidFill>
                  <a:srgbClr val="7D9531"/>
                </a:solidFill>
                <a:latin typeface="Times New Roman"/>
                <a:cs typeface="Times New Roman"/>
              </a:rPr>
              <a:t>in </a:t>
            </a:r>
            <a:r>
              <a:rPr lang="en-US" sz="2400" spc="180" dirty="0">
                <a:solidFill>
                  <a:srgbClr val="7D9531"/>
                </a:solidFill>
                <a:latin typeface="Times New Roman"/>
                <a:cs typeface="Times New Roman"/>
              </a:rPr>
              <a:t>assembling </a:t>
            </a:r>
            <a:r>
              <a:rPr lang="en-US" sz="2400" spc="215" dirty="0">
                <a:solidFill>
                  <a:srgbClr val="7D9531"/>
                </a:solidFill>
                <a:latin typeface="Times New Roman"/>
                <a:cs typeface="Times New Roman"/>
              </a:rPr>
              <a:t>the </a:t>
            </a:r>
            <a:r>
              <a:rPr lang="en-US" sz="2400" spc="125" dirty="0">
                <a:solidFill>
                  <a:srgbClr val="7D9531"/>
                </a:solidFill>
                <a:latin typeface="Times New Roman"/>
                <a:cs typeface="Times New Roman"/>
              </a:rPr>
              <a:t>power  </a:t>
            </a:r>
            <a:r>
              <a:rPr lang="en-US" sz="2400" spc="160" dirty="0">
                <a:solidFill>
                  <a:srgbClr val="7D9531"/>
                </a:solidFill>
                <a:latin typeface="Times New Roman"/>
                <a:cs typeface="Times New Roman"/>
              </a:rPr>
              <a:t>system. </a:t>
            </a:r>
            <a:r>
              <a:rPr lang="en-US" sz="2400" spc="114" dirty="0">
                <a:solidFill>
                  <a:srgbClr val="7D9531"/>
                </a:solidFill>
                <a:latin typeface="Times New Roman"/>
                <a:cs typeface="Times New Roman"/>
              </a:rPr>
              <a:t>The </a:t>
            </a:r>
            <a:r>
              <a:rPr lang="en-US" sz="2400" spc="204" dirty="0">
                <a:solidFill>
                  <a:srgbClr val="7D9531"/>
                </a:solidFill>
                <a:latin typeface="Times New Roman"/>
                <a:cs typeface="Times New Roman"/>
              </a:rPr>
              <a:t>amount </a:t>
            </a:r>
            <a:r>
              <a:rPr lang="en-US" sz="2400" spc="160" dirty="0">
                <a:solidFill>
                  <a:srgbClr val="7D9531"/>
                </a:solidFill>
                <a:latin typeface="Times New Roman"/>
                <a:cs typeface="Times New Roman"/>
              </a:rPr>
              <a:t>of </a:t>
            </a:r>
            <a:r>
              <a:rPr lang="en-US" sz="2400" spc="165" dirty="0">
                <a:solidFill>
                  <a:srgbClr val="7D9531"/>
                </a:solidFill>
                <a:latin typeface="Times New Roman"/>
                <a:cs typeface="Times New Roman"/>
              </a:rPr>
              <a:t>information </a:t>
            </a:r>
            <a:r>
              <a:rPr lang="en-US" sz="2400" spc="180" dirty="0">
                <a:solidFill>
                  <a:srgbClr val="7D9531"/>
                </a:solidFill>
                <a:latin typeface="Times New Roman"/>
                <a:cs typeface="Times New Roman"/>
              </a:rPr>
              <a:t>included </a:t>
            </a:r>
            <a:r>
              <a:rPr lang="en-US" sz="2400" spc="195" dirty="0">
                <a:solidFill>
                  <a:srgbClr val="7D9531"/>
                </a:solidFill>
                <a:latin typeface="Times New Roman"/>
                <a:cs typeface="Times New Roman"/>
              </a:rPr>
              <a:t>in  </a:t>
            </a:r>
            <a:r>
              <a:rPr lang="en-US" sz="2400" spc="160" dirty="0">
                <a:solidFill>
                  <a:srgbClr val="7D9531"/>
                </a:solidFill>
                <a:latin typeface="Times New Roman"/>
                <a:cs typeface="Times New Roman"/>
              </a:rPr>
              <a:t>an </a:t>
            </a:r>
            <a:r>
              <a:rPr lang="en-US" sz="2400" spc="-55" dirty="0">
                <a:solidFill>
                  <a:srgbClr val="7D9531"/>
                </a:solidFill>
                <a:latin typeface="Times New Roman"/>
                <a:cs typeface="Times New Roman"/>
              </a:rPr>
              <a:t>SLD </a:t>
            </a:r>
            <a:r>
              <a:rPr lang="en-US" sz="2400" spc="200" dirty="0">
                <a:solidFill>
                  <a:srgbClr val="7D9531"/>
                </a:solidFill>
                <a:latin typeface="Times New Roman"/>
                <a:cs typeface="Times New Roman"/>
              </a:rPr>
              <a:t>depends </a:t>
            </a:r>
            <a:r>
              <a:rPr lang="en-US" sz="2400" spc="254" dirty="0">
                <a:solidFill>
                  <a:srgbClr val="7D9531"/>
                </a:solidFill>
                <a:latin typeface="Times New Roman"/>
                <a:cs typeface="Times New Roman"/>
              </a:rPr>
              <a:t>on </a:t>
            </a:r>
            <a:r>
              <a:rPr lang="en-US" sz="2400" spc="215" dirty="0">
                <a:solidFill>
                  <a:srgbClr val="7D9531"/>
                </a:solidFill>
                <a:latin typeface="Times New Roman"/>
                <a:cs typeface="Times New Roman"/>
              </a:rPr>
              <a:t>the </a:t>
            </a:r>
            <a:r>
              <a:rPr lang="en-US" sz="2400" spc="165" dirty="0">
                <a:solidFill>
                  <a:srgbClr val="7D9531"/>
                </a:solidFill>
                <a:latin typeface="Times New Roman"/>
                <a:cs typeface="Times New Roman"/>
              </a:rPr>
              <a:t>purpose </a:t>
            </a:r>
            <a:r>
              <a:rPr lang="en-US" sz="2400" spc="85" dirty="0">
                <a:solidFill>
                  <a:srgbClr val="7D9531"/>
                </a:solidFill>
                <a:latin typeface="Times New Roman"/>
                <a:cs typeface="Times New Roman"/>
              </a:rPr>
              <a:t>for </a:t>
            </a:r>
            <a:r>
              <a:rPr lang="en-US" sz="2400" spc="160" dirty="0">
                <a:solidFill>
                  <a:srgbClr val="7D9531"/>
                </a:solidFill>
                <a:latin typeface="Times New Roman"/>
                <a:cs typeface="Times New Roman"/>
              </a:rPr>
              <a:t>which </a:t>
            </a:r>
            <a:r>
              <a:rPr lang="en-US" sz="2400" spc="210" dirty="0">
                <a:solidFill>
                  <a:srgbClr val="7D9531"/>
                </a:solidFill>
                <a:latin typeface="Times New Roman"/>
                <a:cs typeface="Times New Roman"/>
              </a:rPr>
              <a:t>the  </a:t>
            </a:r>
            <a:r>
              <a:rPr lang="en-US" sz="2400" spc="114" dirty="0">
                <a:solidFill>
                  <a:srgbClr val="7D9531"/>
                </a:solidFill>
                <a:latin typeface="Times New Roman"/>
                <a:cs typeface="Times New Roman"/>
              </a:rPr>
              <a:t>diagram </a:t>
            </a:r>
            <a:r>
              <a:rPr lang="en-US" sz="2400" spc="165" dirty="0">
                <a:solidFill>
                  <a:srgbClr val="7D9531"/>
                </a:solidFill>
                <a:latin typeface="Times New Roman"/>
                <a:cs typeface="Times New Roman"/>
              </a:rPr>
              <a:t>is</a:t>
            </a:r>
            <a:r>
              <a:rPr lang="en-US" sz="2400" spc="-295" dirty="0">
                <a:solidFill>
                  <a:srgbClr val="7D9531"/>
                </a:solidFill>
                <a:latin typeface="Times New Roman"/>
                <a:cs typeface="Times New Roman"/>
              </a:rPr>
              <a:t> </a:t>
            </a:r>
            <a:r>
              <a:rPr lang="en-US" sz="2400" spc="175" dirty="0">
                <a:solidFill>
                  <a:srgbClr val="7D9531"/>
                </a:solidFill>
                <a:latin typeface="Times New Roman"/>
                <a:cs typeface="Times New Roman"/>
              </a:rPr>
              <a:t>used.</a:t>
            </a:r>
            <a:endParaRPr lang="en-US" sz="2400" dirty="0">
              <a:latin typeface="Times New Roman"/>
              <a:cs typeface="Times New Roman"/>
            </a:endParaRPr>
          </a:p>
          <a:p>
            <a:pPr marL="0" indent="0" algn="just">
              <a:buNone/>
            </a:pPr>
            <a:endParaRPr lang="en-US" dirty="0"/>
          </a:p>
        </p:txBody>
      </p:sp>
    </p:spTree>
    <p:extLst>
      <p:ext uri="{BB962C8B-B14F-4D97-AF65-F5344CB8AC3E}">
        <p14:creationId xmlns:p14="http://schemas.microsoft.com/office/powerpoint/2010/main" val="29248376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3D2D475-1EC1-C9EA-4E4C-9FB092841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787" y="0"/>
            <a:ext cx="4334425" cy="6858000"/>
          </a:xfrm>
          <a:prstGeom prst="rect">
            <a:avLst/>
          </a:prstGeom>
        </p:spPr>
      </p:pic>
    </p:spTree>
    <p:extLst>
      <p:ext uri="{BB962C8B-B14F-4D97-AF65-F5344CB8AC3E}">
        <p14:creationId xmlns:p14="http://schemas.microsoft.com/office/powerpoint/2010/main" val="179560374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984" y="485775"/>
            <a:ext cx="8596668" cy="1320800"/>
          </a:xfrm>
        </p:spPr>
        <p:txBody>
          <a:bodyPr/>
          <a:lstStyle/>
          <a:p>
            <a:r>
              <a:rPr lang="en-US" b="1" spc="-80" dirty="0">
                <a:solidFill>
                  <a:srgbClr val="002060"/>
                </a:solidFill>
                <a:latin typeface="Times New Roman" panose="02020603050405020304" pitchFamily="18" charset="0"/>
                <a:cs typeface="Times New Roman" panose="02020603050405020304" pitchFamily="18" charset="0"/>
              </a:rPr>
              <a:t>CONCEPT </a:t>
            </a:r>
            <a:r>
              <a:rPr lang="en-US" b="1" spc="5" dirty="0">
                <a:solidFill>
                  <a:srgbClr val="002060"/>
                </a:solidFill>
                <a:latin typeface="Times New Roman" panose="02020603050405020304" pitchFamily="18" charset="0"/>
                <a:cs typeface="Times New Roman" panose="02020603050405020304" pitchFamily="18" charset="0"/>
              </a:rPr>
              <a:t>OF</a:t>
            </a:r>
            <a:r>
              <a:rPr lang="en-US" b="1" spc="-160" dirty="0">
                <a:solidFill>
                  <a:srgbClr val="002060"/>
                </a:solidFill>
                <a:latin typeface="Times New Roman" panose="02020603050405020304" pitchFamily="18" charset="0"/>
                <a:cs typeface="Times New Roman" panose="02020603050405020304" pitchFamily="18" charset="0"/>
              </a:rPr>
              <a:t> </a:t>
            </a:r>
            <a:r>
              <a:rPr lang="en-US" b="1" spc="5" dirty="0">
                <a:solidFill>
                  <a:srgbClr val="002060"/>
                </a:solidFill>
                <a:latin typeface="Times New Roman" panose="02020603050405020304" pitchFamily="18" charset="0"/>
                <a:cs typeface="Times New Roman" panose="02020603050405020304" pitchFamily="18" charset="0"/>
              </a:rPr>
              <a:t>BUS</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086984" y="1282700"/>
            <a:ext cx="5009016" cy="4533900"/>
          </a:xfrm>
        </p:spPr>
        <p:txBody>
          <a:bodyPr>
            <a:normAutofit lnSpcReduction="10000"/>
          </a:bodyPr>
          <a:lstStyle/>
          <a:p>
            <a:pPr marL="457200" marR="10160" indent="-457200" algn="just">
              <a:lnSpc>
                <a:spcPct val="100000"/>
              </a:lnSpc>
              <a:spcBef>
                <a:spcPts val="105"/>
              </a:spcBef>
              <a:buFont typeface="+mj-lt"/>
              <a:buAutoNum type="arabicParenR"/>
              <a:tabLst>
                <a:tab pos="366395" algn="l"/>
              </a:tabLst>
            </a:pPr>
            <a:r>
              <a:rPr lang="en-US" sz="2000" spc="135" dirty="0">
                <a:solidFill>
                  <a:srgbClr val="7D9531"/>
                </a:solidFill>
                <a:latin typeface="Times New Roman"/>
                <a:cs typeface="Times New Roman"/>
              </a:rPr>
              <a:t>The </a:t>
            </a:r>
            <a:r>
              <a:rPr lang="en-US" sz="2000" spc="195" dirty="0">
                <a:solidFill>
                  <a:srgbClr val="7D9531"/>
                </a:solidFill>
                <a:latin typeface="Times New Roman"/>
                <a:cs typeface="Times New Roman"/>
              </a:rPr>
              <a:t>concept </a:t>
            </a:r>
            <a:r>
              <a:rPr lang="en-US" sz="2000" spc="190" dirty="0">
                <a:solidFill>
                  <a:srgbClr val="7D9531"/>
                </a:solidFill>
                <a:latin typeface="Times New Roman"/>
                <a:cs typeface="Times New Roman"/>
              </a:rPr>
              <a:t>of </a:t>
            </a:r>
            <a:r>
              <a:rPr lang="en-US" sz="2000" spc="204" dirty="0">
                <a:solidFill>
                  <a:srgbClr val="7D9531"/>
                </a:solidFill>
                <a:latin typeface="Times New Roman"/>
                <a:cs typeface="Times New Roman"/>
              </a:rPr>
              <a:t>bus </a:t>
            </a:r>
            <a:r>
              <a:rPr lang="en-US" sz="2000" spc="195" dirty="0">
                <a:solidFill>
                  <a:srgbClr val="7D9531"/>
                </a:solidFill>
                <a:latin typeface="Times New Roman"/>
                <a:cs typeface="Times New Roman"/>
              </a:rPr>
              <a:t>is </a:t>
            </a:r>
            <a:r>
              <a:rPr lang="en-US" sz="2000" spc="160" dirty="0">
                <a:solidFill>
                  <a:srgbClr val="7D9531"/>
                </a:solidFill>
                <a:latin typeface="Times New Roman"/>
                <a:cs typeface="Times New Roman"/>
              </a:rPr>
              <a:t>Same </a:t>
            </a:r>
            <a:r>
              <a:rPr lang="en-US" sz="2000" spc="165" dirty="0">
                <a:solidFill>
                  <a:srgbClr val="7D9531"/>
                </a:solidFill>
                <a:latin typeface="Times New Roman"/>
                <a:cs typeface="Times New Roman"/>
              </a:rPr>
              <a:t>as </a:t>
            </a:r>
            <a:r>
              <a:rPr lang="en-US" sz="2000" spc="245" dirty="0">
                <a:solidFill>
                  <a:srgbClr val="7D9531"/>
                </a:solidFill>
                <a:latin typeface="Times New Roman"/>
                <a:cs typeface="Times New Roman"/>
              </a:rPr>
              <a:t>the  </a:t>
            </a:r>
            <a:r>
              <a:rPr lang="en-US" sz="2000" spc="195" dirty="0">
                <a:solidFill>
                  <a:srgbClr val="7D9531"/>
                </a:solidFill>
                <a:latin typeface="Times New Roman"/>
                <a:cs typeface="Times New Roman"/>
              </a:rPr>
              <a:t>concept</a:t>
            </a:r>
            <a:r>
              <a:rPr lang="en-US" sz="2000" spc="-204" dirty="0">
                <a:solidFill>
                  <a:srgbClr val="7D9531"/>
                </a:solidFill>
                <a:latin typeface="Times New Roman"/>
                <a:cs typeface="Times New Roman"/>
              </a:rPr>
              <a:t> </a:t>
            </a:r>
            <a:r>
              <a:rPr lang="en-US" sz="2000" spc="190" dirty="0">
                <a:solidFill>
                  <a:srgbClr val="7D9531"/>
                </a:solidFill>
                <a:latin typeface="Times New Roman"/>
                <a:cs typeface="Times New Roman"/>
              </a:rPr>
              <a:t>of</a:t>
            </a:r>
            <a:r>
              <a:rPr lang="en-US" sz="2000" spc="-40" dirty="0">
                <a:solidFill>
                  <a:srgbClr val="7D9531"/>
                </a:solidFill>
                <a:latin typeface="Times New Roman"/>
                <a:cs typeface="Times New Roman"/>
              </a:rPr>
              <a:t> </a:t>
            </a:r>
            <a:r>
              <a:rPr lang="en-US" sz="2000" spc="114" dirty="0">
                <a:solidFill>
                  <a:srgbClr val="7D9531"/>
                </a:solidFill>
                <a:latin typeface="Times New Roman"/>
                <a:cs typeface="Times New Roman"/>
              </a:rPr>
              <a:t>a</a:t>
            </a:r>
            <a:r>
              <a:rPr lang="en-US" sz="2000" spc="-120" dirty="0">
                <a:solidFill>
                  <a:srgbClr val="7D9531"/>
                </a:solidFill>
                <a:latin typeface="Times New Roman"/>
                <a:cs typeface="Times New Roman"/>
              </a:rPr>
              <a:t> </a:t>
            </a:r>
            <a:r>
              <a:rPr lang="en-US" sz="2000" spc="270" dirty="0">
                <a:solidFill>
                  <a:srgbClr val="7D9531"/>
                </a:solidFill>
                <a:latin typeface="Times New Roman"/>
                <a:cs typeface="Times New Roman"/>
              </a:rPr>
              <a:t>node</a:t>
            </a:r>
            <a:r>
              <a:rPr lang="en-US" sz="2000" spc="-130" dirty="0">
                <a:solidFill>
                  <a:srgbClr val="7D9531"/>
                </a:solidFill>
                <a:latin typeface="Times New Roman"/>
                <a:cs typeface="Times New Roman"/>
              </a:rPr>
              <a:t> </a:t>
            </a:r>
            <a:r>
              <a:rPr lang="en-US" sz="2000" spc="220" dirty="0">
                <a:solidFill>
                  <a:srgbClr val="7D9531"/>
                </a:solidFill>
                <a:latin typeface="Times New Roman"/>
                <a:cs typeface="Times New Roman"/>
              </a:rPr>
              <a:t>in</a:t>
            </a:r>
            <a:r>
              <a:rPr lang="en-US" sz="2000" spc="-160" dirty="0">
                <a:solidFill>
                  <a:srgbClr val="7D9531"/>
                </a:solidFill>
                <a:latin typeface="Times New Roman"/>
                <a:cs typeface="Times New Roman"/>
              </a:rPr>
              <a:t> </a:t>
            </a:r>
            <a:r>
              <a:rPr lang="en-US" sz="2000" spc="190" dirty="0">
                <a:solidFill>
                  <a:srgbClr val="7D9531"/>
                </a:solidFill>
                <a:latin typeface="Times New Roman"/>
                <a:cs typeface="Times New Roman"/>
              </a:rPr>
              <a:t>an</a:t>
            </a:r>
            <a:r>
              <a:rPr lang="en-US" sz="2000" spc="-170" dirty="0">
                <a:solidFill>
                  <a:srgbClr val="7D9531"/>
                </a:solidFill>
                <a:latin typeface="Times New Roman"/>
                <a:cs typeface="Times New Roman"/>
              </a:rPr>
              <a:t> </a:t>
            </a:r>
            <a:r>
              <a:rPr lang="en-US" sz="2000" spc="160" dirty="0">
                <a:solidFill>
                  <a:srgbClr val="7D9531"/>
                </a:solidFill>
                <a:latin typeface="Times New Roman"/>
                <a:cs typeface="Times New Roman"/>
              </a:rPr>
              <a:t>electrical </a:t>
            </a:r>
            <a:r>
              <a:rPr lang="en-US" sz="2000" spc="125" dirty="0">
                <a:solidFill>
                  <a:srgbClr val="7D9531"/>
                </a:solidFill>
                <a:latin typeface="Times New Roman"/>
                <a:cs typeface="Times New Roman"/>
              </a:rPr>
              <a:t>circuit.</a:t>
            </a:r>
            <a:endParaRPr lang="en-US" sz="2000" dirty="0">
              <a:latin typeface="Times New Roman"/>
              <a:cs typeface="Times New Roman"/>
            </a:endParaRPr>
          </a:p>
          <a:p>
            <a:pPr marL="469264" indent="-457200" algn="just">
              <a:lnSpc>
                <a:spcPct val="100000"/>
              </a:lnSpc>
              <a:buFont typeface="+mj-lt"/>
              <a:buAutoNum type="arabicParenR"/>
              <a:tabLst>
                <a:tab pos="414020" algn="l"/>
              </a:tabLst>
            </a:pPr>
            <a:r>
              <a:rPr lang="en-US" sz="2000" spc="125" dirty="0">
                <a:solidFill>
                  <a:srgbClr val="7D9531"/>
                </a:solidFill>
                <a:latin typeface="Times New Roman"/>
                <a:cs typeface="Times New Roman"/>
              </a:rPr>
              <a:t>There</a:t>
            </a:r>
            <a:r>
              <a:rPr lang="en-US" sz="2000" spc="-130" dirty="0">
                <a:solidFill>
                  <a:srgbClr val="7D9531"/>
                </a:solidFill>
                <a:latin typeface="Times New Roman"/>
                <a:cs typeface="Times New Roman"/>
              </a:rPr>
              <a:t> </a:t>
            </a:r>
            <a:r>
              <a:rPr lang="en-US" sz="2000" spc="195" dirty="0">
                <a:solidFill>
                  <a:srgbClr val="7D9531"/>
                </a:solidFill>
                <a:latin typeface="Times New Roman"/>
                <a:cs typeface="Times New Roman"/>
              </a:rPr>
              <a:t>is</a:t>
            </a:r>
            <a:r>
              <a:rPr lang="en-US" sz="2000" spc="-185" dirty="0">
                <a:solidFill>
                  <a:srgbClr val="7D9531"/>
                </a:solidFill>
                <a:latin typeface="Times New Roman"/>
                <a:cs typeface="Times New Roman"/>
              </a:rPr>
              <a:t> </a:t>
            </a:r>
            <a:r>
              <a:rPr lang="en-US" sz="2000" spc="295" dirty="0">
                <a:solidFill>
                  <a:srgbClr val="7D9531"/>
                </a:solidFill>
                <a:latin typeface="Times New Roman"/>
                <a:cs typeface="Times New Roman"/>
              </a:rPr>
              <a:t>one</a:t>
            </a:r>
            <a:r>
              <a:rPr lang="en-US" sz="2000" spc="-125" dirty="0">
                <a:solidFill>
                  <a:srgbClr val="7D9531"/>
                </a:solidFill>
                <a:latin typeface="Times New Roman"/>
                <a:cs typeface="Times New Roman"/>
              </a:rPr>
              <a:t> </a:t>
            </a:r>
            <a:r>
              <a:rPr lang="en-US" sz="2000" spc="204" dirty="0">
                <a:solidFill>
                  <a:srgbClr val="7D9531"/>
                </a:solidFill>
                <a:latin typeface="Times New Roman"/>
                <a:cs typeface="Times New Roman"/>
              </a:rPr>
              <a:t>bus</a:t>
            </a:r>
            <a:r>
              <a:rPr lang="en-US" sz="2000" spc="-120" dirty="0">
                <a:solidFill>
                  <a:srgbClr val="7D9531"/>
                </a:solidFill>
                <a:latin typeface="Times New Roman"/>
                <a:cs typeface="Times New Roman"/>
              </a:rPr>
              <a:t> </a:t>
            </a:r>
            <a:r>
              <a:rPr lang="en-US" sz="2000" spc="110" dirty="0">
                <a:solidFill>
                  <a:srgbClr val="7D9531"/>
                </a:solidFill>
                <a:latin typeface="Times New Roman"/>
                <a:cs typeface="Times New Roman"/>
              </a:rPr>
              <a:t>for</a:t>
            </a:r>
            <a:r>
              <a:rPr lang="en-US" sz="2000" spc="-235" dirty="0">
                <a:solidFill>
                  <a:srgbClr val="7D9531"/>
                </a:solidFill>
                <a:latin typeface="Times New Roman"/>
                <a:cs typeface="Times New Roman"/>
              </a:rPr>
              <a:t> </a:t>
            </a:r>
            <a:r>
              <a:rPr lang="en-US" sz="2000" spc="200" dirty="0">
                <a:solidFill>
                  <a:srgbClr val="7D9531"/>
                </a:solidFill>
                <a:latin typeface="Times New Roman"/>
                <a:cs typeface="Times New Roman"/>
              </a:rPr>
              <a:t>each</a:t>
            </a:r>
            <a:r>
              <a:rPr lang="en-US" sz="2000" spc="-145" dirty="0">
                <a:solidFill>
                  <a:srgbClr val="7D9531"/>
                </a:solidFill>
                <a:latin typeface="Times New Roman"/>
                <a:cs typeface="Times New Roman"/>
              </a:rPr>
              <a:t> </a:t>
            </a:r>
            <a:r>
              <a:rPr lang="en-US" sz="2000" spc="190" dirty="0">
                <a:solidFill>
                  <a:srgbClr val="7D9531"/>
                </a:solidFill>
                <a:latin typeface="Times New Roman"/>
                <a:cs typeface="Times New Roman"/>
              </a:rPr>
              <a:t>phase.</a:t>
            </a:r>
            <a:endParaRPr lang="en-US" sz="2000" dirty="0">
              <a:latin typeface="Times New Roman"/>
              <a:cs typeface="Times New Roman"/>
            </a:endParaRPr>
          </a:p>
          <a:p>
            <a:pPr marL="457200" marR="780415" indent="-457200" algn="just">
              <a:lnSpc>
                <a:spcPct val="100000"/>
              </a:lnSpc>
              <a:buFont typeface="+mj-lt"/>
              <a:buAutoNum type="arabicParenR"/>
              <a:tabLst>
                <a:tab pos="411480" algn="l"/>
              </a:tabLst>
            </a:pPr>
            <a:r>
              <a:rPr lang="en-US" sz="2000" spc="160" dirty="0">
                <a:solidFill>
                  <a:srgbClr val="7D9531"/>
                </a:solidFill>
                <a:latin typeface="Times New Roman"/>
                <a:cs typeface="Times New Roman"/>
              </a:rPr>
              <a:t>Shown</a:t>
            </a:r>
            <a:r>
              <a:rPr lang="en-US" sz="2000" spc="-125" dirty="0">
                <a:solidFill>
                  <a:srgbClr val="7D9531"/>
                </a:solidFill>
                <a:latin typeface="Times New Roman"/>
                <a:cs typeface="Times New Roman"/>
              </a:rPr>
              <a:t> </a:t>
            </a:r>
            <a:r>
              <a:rPr lang="en-US" sz="2000" spc="220" dirty="0">
                <a:solidFill>
                  <a:srgbClr val="7D9531"/>
                </a:solidFill>
                <a:latin typeface="Times New Roman"/>
                <a:cs typeface="Times New Roman"/>
              </a:rPr>
              <a:t>in</a:t>
            </a:r>
            <a:r>
              <a:rPr lang="en-US" sz="2000" spc="-90" dirty="0">
                <a:solidFill>
                  <a:srgbClr val="7D9531"/>
                </a:solidFill>
                <a:latin typeface="Times New Roman"/>
                <a:cs typeface="Times New Roman"/>
              </a:rPr>
              <a:t> </a:t>
            </a:r>
            <a:r>
              <a:rPr lang="en-US" sz="2000" spc="10" dirty="0">
                <a:solidFill>
                  <a:srgbClr val="7D9531"/>
                </a:solidFill>
                <a:latin typeface="Times New Roman"/>
                <a:cs typeface="Times New Roman"/>
              </a:rPr>
              <a:t>SLDs</a:t>
            </a:r>
            <a:r>
              <a:rPr lang="en-US" sz="2000" spc="-195" dirty="0">
                <a:solidFill>
                  <a:srgbClr val="7D9531"/>
                </a:solidFill>
                <a:latin typeface="Times New Roman"/>
                <a:cs typeface="Times New Roman"/>
              </a:rPr>
              <a:t> </a:t>
            </a:r>
            <a:r>
              <a:rPr lang="en-US" sz="2000" spc="165" dirty="0">
                <a:solidFill>
                  <a:srgbClr val="7D9531"/>
                </a:solidFill>
                <a:latin typeface="Times New Roman"/>
                <a:cs typeface="Times New Roman"/>
              </a:rPr>
              <a:t>as</a:t>
            </a:r>
            <a:r>
              <a:rPr lang="en-US" sz="2000" spc="-110" dirty="0">
                <a:solidFill>
                  <a:srgbClr val="7D9531"/>
                </a:solidFill>
                <a:latin typeface="Times New Roman"/>
                <a:cs typeface="Times New Roman"/>
              </a:rPr>
              <a:t> </a:t>
            </a:r>
            <a:r>
              <a:rPr lang="en-US" sz="2000" spc="220" dirty="0">
                <a:solidFill>
                  <a:srgbClr val="7D9531"/>
                </a:solidFill>
                <a:latin typeface="Times New Roman"/>
                <a:cs typeface="Times New Roman"/>
              </a:rPr>
              <a:t>lines</a:t>
            </a:r>
            <a:r>
              <a:rPr lang="en-US" sz="2000" spc="-204" dirty="0">
                <a:solidFill>
                  <a:srgbClr val="7D9531"/>
                </a:solidFill>
                <a:latin typeface="Times New Roman"/>
                <a:cs typeface="Times New Roman"/>
              </a:rPr>
              <a:t> </a:t>
            </a:r>
            <a:r>
              <a:rPr lang="en-US" sz="2000" spc="210" dirty="0">
                <a:solidFill>
                  <a:srgbClr val="7D9531"/>
                </a:solidFill>
                <a:latin typeface="Times New Roman"/>
                <a:cs typeface="Times New Roman"/>
              </a:rPr>
              <a:t>connecting </a:t>
            </a:r>
            <a:r>
              <a:rPr lang="en-US" sz="2000" spc="235" dirty="0">
                <a:solidFill>
                  <a:srgbClr val="7D9531"/>
                </a:solidFill>
                <a:latin typeface="Times New Roman"/>
                <a:cs typeface="Times New Roman"/>
              </a:rPr>
              <a:t>equipment</a:t>
            </a:r>
            <a:r>
              <a:rPr lang="en-US" sz="2000" spc="-155" dirty="0">
                <a:solidFill>
                  <a:srgbClr val="7D9531"/>
                </a:solidFill>
                <a:latin typeface="Times New Roman"/>
                <a:cs typeface="Times New Roman"/>
              </a:rPr>
              <a:t> </a:t>
            </a:r>
            <a:r>
              <a:rPr lang="en-US" sz="2000" spc="220" dirty="0">
                <a:solidFill>
                  <a:srgbClr val="7D9531"/>
                </a:solidFill>
                <a:latin typeface="Times New Roman"/>
                <a:cs typeface="Times New Roman"/>
              </a:rPr>
              <a:t>to</a:t>
            </a:r>
            <a:r>
              <a:rPr lang="en-US" sz="2000" spc="-155" dirty="0">
                <a:solidFill>
                  <a:srgbClr val="7D9531"/>
                </a:solidFill>
                <a:latin typeface="Times New Roman"/>
                <a:cs typeface="Times New Roman"/>
              </a:rPr>
              <a:t> </a:t>
            </a:r>
            <a:r>
              <a:rPr lang="en-US" sz="2000" spc="250" dirty="0">
                <a:solidFill>
                  <a:srgbClr val="7D9531"/>
                </a:solidFill>
                <a:latin typeface="Times New Roman"/>
                <a:cs typeface="Times New Roman"/>
              </a:rPr>
              <a:t>the</a:t>
            </a:r>
            <a:r>
              <a:rPr lang="en-US" sz="2000" spc="-125" dirty="0">
                <a:solidFill>
                  <a:srgbClr val="7D9531"/>
                </a:solidFill>
                <a:latin typeface="Times New Roman"/>
                <a:cs typeface="Times New Roman"/>
              </a:rPr>
              <a:t> </a:t>
            </a:r>
            <a:r>
              <a:rPr lang="en-US" sz="2000" spc="200" dirty="0">
                <a:solidFill>
                  <a:srgbClr val="7D9531"/>
                </a:solidFill>
                <a:latin typeface="Times New Roman"/>
                <a:cs typeface="Times New Roman"/>
              </a:rPr>
              <a:t>buses.</a:t>
            </a:r>
            <a:endParaRPr lang="en-US" sz="2000" dirty="0">
              <a:latin typeface="Times New Roman"/>
              <a:cs typeface="Times New Roman"/>
            </a:endParaRPr>
          </a:p>
          <a:p>
            <a:pPr marL="457200" marR="334645" indent="-457200" algn="just">
              <a:lnSpc>
                <a:spcPct val="100000"/>
              </a:lnSpc>
              <a:spcBef>
                <a:spcPts val="5"/>
              </a:spcBef>
              <a:buFont typeface="+mj-lt"/>
              <a:buAutoNum type="arabicParenR"/>
              <a:tabLst>
                <a:tab pos="437515" algn="l"/>
              </a:tabLst>
            </a:pPr>
            <a:r>
              <a:rPr lang="en-US" sz="2000" spc="145" dirty="0">
                <a:solidFill>
                  <a:srgbClr val="7D9531"/>
                </a:solidFill>
                <a:latin typeface="Times New Roman"/>
                <a:cs typeface="Times New Roman"/>
              </a:rPr>
              <a:t>Mad</a:t>
            </a:r>
            <a:r>
              <a:rPr lang="en-US" sz="2000" spc="-210" dirty="0">
                <a:solidFill>
                  <a:srgbClr val="7D9531"/>
                </a:solidFill>
                <a:latin typeface="Times New Roman"/>
                <a:cs typeface="Times New Roman"/>
              </a:rPr>
              <a:t> </a:t>
            </a:r>
            <a:r>
              <a:rPr lang="en-US" sz="2000" spc="190" dirty="0">
                <a:solidFill>
                  <a:srgbClr val="7D9531"/>
                </a:solidFill>
                <a:latin typeface="Times New Roman"/>
                <a:cs typeface="Times New Roman"/>
              </a:rPr>
              <a:t>of</a:t>
            </a:r>
            <a:r>
              <a:rPr lang="en-US" sz="2000" spc="-50" dirty="0">
                <a:solidFill>
                  <a:srgbClr val="7D9531"/>
                </a:solidFill>
                <a:latin typeface="Times New Roman"/>
                <a:cs typeface="Times New Roman"/>
              </a:rPr>
              <a:t> </a:t>
            </a:r>
            <a:r>
              <a:rPr lang="en-US" sz="2000" spc="229" dirty="0">
                <a:solidFill>
                  <a:srgbClr val="7D9531"/>
                </a:solidFill>
                <a:latin typeface="Times New Roman"/>
                <a:cs typeface="Times New Roman"/>
              </a:rPr>
              <a:t>aluminum</a:t>
            </a:r>
            <a:r>
              <a:rPr lang="en-US" sz="2000" spc="-170" dirty="0">
                <a:solidFill>
                  <a:srgbClr val="7D9531"/>
                </a:solidFill>
                <a:latin typeface="Times New Roman"/>
                <a:cs typeface="Times New Roman"/>
              </a:rPr>
              <a:t> </a:t>
            </a:r>
            <a:r>
              <a:rPr lang="en-US" sz="2000" spc="140" dirty="0">
                <a:solidFill>
                  <a:srgbClr val="7D9531"/>
                </a:solidFill>
                <a:latin typeface="Times New Roman"/>
                <a:cs typeface="Times New Roman"/>
              </a:rPr>
              <a:t>or</a:t>
            </a:r>
            <a:r>
              <a:rPr lang="en-US" sz="2000" spc="-235" dirty="0">
                <a:solidFill>
                  <a:srgbClr val="7D9531"/>
                </a:solidFill>
                <a:latin typeface="Times New Roman"/>
                <a:cs typeface="Times New Roman"/>
              </a:rPr>
              <a:t> </a:t>
            </a:r>
            <a:r>
              <a:rPr lang="en-US" sz="2000" spc="165" dirty="0">
                <a:solidFill>
                  <a:srgbClr val="7D9531"/>
                </a:solidFill>
                <a:latin typeface="Times New Roman"/>
                <a:cs typeface="Times New Roman"/>
              </a:rPr>
              <a:t>copper</a:t>
            </a:r>
            <a:r>
              <a:rPr lang="en-US" sz="2000" spc="-155" dirty="0">
                <a:solidFill>
                  <a:srgbClr val="7D9531"/>
                </a:solidFill>
                <a:latin typeface="Times New Roman"/>
                <a:cs typeface="Times New Roman"/>
              </a:rPr>
              <a:t> </a:t>
            </a:r>
            <a:r>
              <a:rPr lang="en-US" sz="2000" spc="114" dirty="0">
                <a:solidFill>
                  <a:srgbClr val="7D9531"/>
                </a:solidFill>
                <a:latin typeface="Times New Roman"/>
                <a:cs typeface="Times New Roman"/>
              </a:rPr>
              <a:t>bars</a:t>
            </a:r>
            <a:r>
              <a:rPr lang="en-US" sz="2000" spc="-190" dirty="0">
                <a:solidFill>
                  <a:srgbClr val="7D9531"/>
                </a:solidFill>
                <a:latin typeface="Times New Roman"/>
                <a:cs typeface="Times New Roman"/>
              </a:rPr>
              <a:t> </a:t>
            </a:r>
            <a:r>
              <a:rPr lang="en-US" sz="2000" spc="140" dirty="0">
                <a:solidFill>
                  <a:srgbClr val="7D9531"/>
                </a:solidFill>
                <a:latin typeface="Times New Roman"/>
                <a:cs typeface="Times New Roman"/>
              </a:rPr>
              <a:t>or  </a:t>
            </a:r>
            <a:r>
              <a:rPr lang="en-US" sz="2000" spc="204" dirty="0">
                <a:solidFill>
                  <a:srgbClr val="7D9531"/>
                </a:solidFill>
                <a:latin typeface="Times New Roman"/>
                <a:cs typeface="Times New Roman"/>
              </a:rPr>
              <a:t>pipes</a:t>
            </a:r>
            <a:r>
              <a:rPr lang="en-US" sz="2000" spc="-180" dirty="0">
                <a:solidFill>
                  <a:srgbClr val="7D9531"/>
                </a:solidFill>
                <a:latin typeface="Times New Roman"/>
                <a:cs typeface="Times New Roman"/>
              </a:rPr>
              <a:t> </a:t>
            </a:r>
            <a:r>
              <a:rPr lang="en-US" sz="2000" spc="195" dirty="0">
                <a:solidFill>
                  <a:srgbClr val="7D9531"/>
                </a:solidFill>
                <a:latin typeface="Times New Roman"/>
                <a:cs typeface="Times New Roman"/>
              </a:rPr>
              <a:t>and</a:t>
            </a:r>
            <a:r>
              <a:rPr lang="en-US" sz="2000" spc="-125" dirty="0">
                <a:solidFill>
                  <a:srgbClr val="7D9531"/>
                </a:solidFill>
                <a:latin typeface="Times New Roman"/>
                <a:cs typeface="Times New Roman"/>
              </a:rPr>
              <a:t> </a:t>
            </a:r>
            <a:r>
              <a:rPr lang="en-US" sz="2000" spc="165" dirty="0">
                <a:solidFill>
                  <a:srgbClr val="7D9531"/>
                </a:solidFill>
                <a:latin typeface="Times New Roman"/>
                <a:cs typeface="Times New Roman"/>
              </a:rPr>
              <a:t>can</a:t>
            </a:r>
            <a:r>
              <a:rPr lang="en-US" sz="2000" spc="-90" dirty="0">
                <a:solidFill>
                  <a:srgbClr val="7D9531"/>
                </a:solidFill>
                <a:latin typeface="Times New Roman"/>
                <a:cs typeface="Times New Roman"/>
              </a:rPr>
              <a:t> </a:t>
            </a:r>
            <a:r>
              <a:rPr lang="en-US" sz="2000" spc="235" dirty="0">
                <a:solidFill>
                  <a:srgbClr val="7D9531"/>
                </a:solidFill>
                <a:latin typeface="Times New Roman"/>
                <a:cs typeface="Times New Roman"/>
              </a:rPr>
              <a:t>be</a:t>
            </a:r>
            <a:r>
              <a:rPr lang="en-US" sz="2000" spc="-180" dirty="0">
                <a:solidFill>
                  <a:srgbClr val="7D9531"/>
                </a:solidFill>
                <a:latin typeface="Times New Roman"/>
                <a:cs typeface="Times New Roman"/>
              </a:rPr>
              <a:t> </a:t>
            </a:r>
            <a:r>
              <a:rPr lang="en-US" sz="2000" spc="140" dirty="0">
                <a:solidFill>
                  <a:srgbClr val="7D9531"/>
                </a:solidFill>
                <a:latin typeface="Times New Roman"/>
                <a:cs typeface="Times New Roman"/>
              </a:rPr>
              <a:t>several</a:t>
            </a:r>
            <a:r>
              <a:rPr lang="en-US" sz="2000" spc="-55" dirty="0">
                <a:solidFill>
                  <a:srgbClr val="7D9531"/>
                </a:solidFill>
                <a:latin typeface="Times New Roman"/>
                <a:cs typeface="Times New Roman"/>
              </a:rPr>
              <a:t> </a:t>
            </a:r>
            <a:r>
              <a:rPr lang="en-US" sz="2000" spc="204" dirty="0">
                <a:solidFill>
                  <a:srgbClr val="7D9531"/>
                </a:solidFill>
                <a:latin typeface="Times New Roman"/>
                <a:cs typeface="Times New Roman"/>
              </a:rPr>
              <a:t>meters</a:t>
            </a:r>
            <a:r>
              <a:rPr lang="en-US" sz="2000" spc="-110" dirty="0">
                <a:solidFill>
                  <a:srgbClr val="7D9531"/>
                </a:solidFill>
                <a:latin typeface="Times New Roman"/>
                <a:cs typeface="Times New Roman"/>
              </a:rPr>
              <a:t> </a:t>
            </a:r>
            <a:r>
              <a:rPr lang="en-US" sz="2000" spc="185" dirty="0">
                <a:solidFill>
                  <a:srgbClr val="7D9531"/>
                </a:solidFill>
                <a:latin typeface="Times New Roman"/>
                <a:cs typeface="Times New Roman"/>
              </a:rPr>
              <a:t>long.</a:t>
            </a:r>
            <a:endParaRPr lang="en-US" sz="2000" dirty="0">
              <a:latin typeface="Times New Roman"/>
              <a:cs typeface="Times New Roman"/>
            </a:endParaRPr>
          </a:p>
          <a:p>
            <a:pPr marL="457200" marR="5080" indent="-457200" algn="just">
              <a:lnSpc>
                <a:spcPct val="100000"/>
              </a:lnSpc>
              <a:buFont typeface="+mj-lt"/>
              <a:buAutoNum type="arabicParenR"/>
              <a:tabLst>
                <a:tab pos="407034" algn="l"/>
                <a:tab pos="1383665" algn="l"/>
              </a:tabLst>
            </a:pPr>
            <a:r>
              <a:rPr lang="en-US" sz="2000" spc="135" dirty="0">
                <a:solidFill>
                  <a:srgbClr val="7D9531"/>
                </a:solidFill>
                <a:latin typeface="Times New Roman"/>
                <a:cs typeface="Times New Roman"/>
              </a:rPr>
              <a:t>The </a:t>
            </a:r>
            <a:r>
              <a:rPr lang="en-US" sz="2000" spc="215" dirty="0">
                <a:solidFill>
                  <a:srgbClr val="7D9531"/>
                </a:solidFill>
                <a:latin typeface="Times New Roman"/>
                <a:cs typeface="Times New Roman"/>
              </a:rPr>
              <a:t>impedance </a:t>
            </a:r>
            <a:r>
              <a:rPr lang="en-US" sz="2000" spc="190" dirty="0">
                <a:solidFill>
                  <a:srgbClr val="7D9531"/>
                </a:solidFill>
                <a:latin typeface="Times New Roman"/>
                <a:cs typeface="Times New Roman"/>
              </a:rPr>
              <a:t>of </a:t>
            </a:r>
            <a:r>
              <a:rPr lang="en-US" sz="2000" spc="225" dirty="0">
                <a:solidFill>
                  <a:srgbClr val="7D9531"/>
                </a:solidFill>
                <a:latin typeface="Times New Roman"/>
                <a:cs typeface="Times New Roman"/>
              </a:rPr>
              <a:t>buses </a:t>
            </a:r>
            <a:r>
              <a:rPr lang="en-US" sz="2000" spc="195" dirty="0">
                <a:solidFill>
                  <a:srgbClr val="7D9531"/>
                </a:solidFill>
                <a:latin typeface="Times New Roman"/>
                <a:cs typeface="Times New Roman"/>
              </a:rPr>
              <a:t>is </a:t>
            </a:r>
            <a:r>
              <a:rPr lang="en-US" sz="2000" spc="85" dirty="0">
                <a:solidFill>
                  <a:srgbClr val="7D9531"/>
                </a:solidFill>
                <a:latin typeface="Times New Roman"/>
                <a:cs typeface="Times New Roman"/>
              </a:rPr>
              <a:t>very </a:t>
            </a:r>
            <a:r>
              <a:rPr lang="en-US" sz="2000" spc="95" dirty="0">
                <a:solidFill>
                  <a:srgbClr val="7D9531"/>
                </a:solidFill>
                <a:latin typeface="Times New Roman"/>
                <a:cs typeface="Times New Roman"/>
              </a:rPr>
              <a:t>low,  </a:t>
            </a:r>
            <a:r>
              <a:rPr lang="en-US" sz="2000" spc="110" dirty="0">
                <a:solidFill>
                  <a:srgbClr val="7D9531"/>
                </a:solidFill>
                <a:latin typeface="Times New Roman"/>
                <a:cs typeface="Times New Roman"/>
              </a:rPr>
              <a:t>practically</a:t>
            </a:r>
            <a:r>
              <a:rPr lang="en-US" sz="2000" spc="-175" dirty="0">
                <a:solidFill>
                  <a:srgbClr val="7D9531"/>
                </a:solidFill>
                <a:latin typeface="Times New Roman"/>
                <a:cs typeface="Times New Roman"/>
              </a:rPr>
              <a:t> </a:t>
            </a:r>
            <a:r>
              <a:rPr lang="en-US" sz="2000" spc="155" dirty="0">
                <a:solidFill>
                  <a:srgbClr val="7D9531"/>
                </a:solidFill>
                <a:latin typeface="Times New Roman"/>
                <a:cs typeface="Times New Roman"/>
              </a:rPr>
              <a:t>zero,</a:t>
            </a:r>
            <a:r>
              <a:rPr lang="en-US" sz="2000" spc="-135" dirty="0">
                <a:solidFill>
                  <a:srgbClr val="7D9531"/>
                </a:solidFill>
                <a:latin typeface="Times New Roman"/>
                <a:cs typeface="Times New Roman"/>
              </a:rPr>
              <a:t> </a:t>
            </a:r>
            <a:r>
              <a:rPr lang="en-US" sz="2000" spc="265" dirty="0">
                <a:solidFill>
                  <a:srgbClr val="7D9531"/>
                </a:solidFill>
                <a:latin typeface="Times New Roman"/>
                <a:cs typeface="Times New Roman"/>
              </a:rPr>
              <a:t>so</a:t>
            </a:r>
            <a:r>
              <a:rPr lang="en-US" sz="2000" spc="-195" dirty="0">
                <a:solidFill>
                  <a:srgbClr val="7D9531"/>
                </a:solidFill>
                <a:latin typeface="Times New Roman"/>
                <a:cs typeface="Times New Roman"/>
              </a:rPr>
              <a:t> </a:t>
            </a:r>
            <a:r>
              <a:rPr lang="en-US" sz="2000" spc="145" dirty="0">
                <a:solidFill>
                  <a:srgbClr val="7D9531"/>
                </a:solidFill>
                <a:latin typeface="Times New Roman"/>
                <a:cs typeface="Times New Roman"/>
              </a:rPr>
              <a:t>electrically</a:t>
            </a:r>
            <a:r>
              <a:rPr lang="en-US" sz="2000" spc="-175" dirty="0">
                <a:solidFill>
                  <a:srgbClr val="7D9531"/>
                </a:solidFill>
                <a:latin typeface="Times New Roman"/>
                <a:cs typeface="Times New Roman"/>
              </a:rPr>
              <a:t> </a:t>
            </a:r>
            <a:r>
              <a:rPr lang="en-US" sz="2000" spc="245" dirty="0">
                <a:solidFill>
                  <a:srgbClr val="7D9531"/>
                </a:solidFill>
                <a:latin typeface="Times New Roman"/>
                <a:cs typeface="Times New Roman"/>
              </a:rPr>
              <a:t>the</a:t>
            </a:r>
            <a:r>
              <a:rPr lang="en-US" sz="2000" spc="-185" dirty="0">
                <a:solidFill>
                  <a:srgbClr val="7D9531"/>
                </a:solidFill>
                <a:latin typeface="Times New Roman"/>
                <a:cs typeface="Times New Roman"/>
              </a:rPr>
              <a:t> </a:t>
            </a:r>
            <a:r>
              <a:rPr lang="en-US" sz="2000" spc="225" dirty="0">
                <a:solidFill>
                  <a:srgbClr val="7D9531"/>
                </a:solidFill>
                <a:latin typeface="Times New Roman"/>
                <a:cs typeface="Times New Roman"/>
              </a:rPr>
              <a:t>whole </a:t>
            </a:r>
            <a:r>
              <a:rPr lang="en-US" sz="2000" spc="204" dirty="0">
                <a:solidFill>
                  <a:srgbClr val="7D9531"/>
                </a:solidFill>
                <a:latin typeface="Times New Roman"/>
                <a:cs typeface="Times New Roman"/>
              </a:rPr>
              <a:t>bus</a:t>
            </a:r>
            <a:r>
              <a:rPr lang="en-US" sz="2000" spc="-105" dirty="0">
                <a:solidFill>
                  <a:srgbClr val="7D9531"/>
                </a:solidFill>
                <a:latin typeface="Times New Roman"/>
                <a:cs typeface="Times New Roman"/>
              </a:rPr>
              <a:t> </a:t>
            </a:r>
            <a:r>
              <a:rPr lang="en-US" sz="2000" spc="195" dirty="0">
                <a:solidFill>
                  <a:srgbClr val="7D9531"/>
                </a:solidFill>
                <a:latin typeface="Times New Roman"/>
                <a:cs typeface="Times New Roman"/>
              </a:rPr>
              <a:t>is </a:t>
            </a:r>
            <a:r>
              <a:rPr lang="en-US" sz="2000" spc="145" dirty="0">
                <a:solidFill>
                  <a:srgbClr val="7D9531"/>
                </a:solidFill>
                <a:latin typeface="Times New Roman"/>
                <a:cs typeface="Times New Roman"/>
              </a:rPr>
              <a:t>at</a:t>
            </a:r>
            <a:r>
              <a:rPr lang="en-US" sz="2000" spc="-155" dirty="0">
                <a:solidFill>
                  <a:srgbClr val="7D9531"/>
                </a:solidFill>
                <a:latin typeface="Times New Roman"/>
                <a:cs typeface="Times New Roman"/>
              </a:rPr>
              <a:t> </a:t>
            </a:r>
            <a:r>
              <a:rPr lang="en-US" sz="2000" spc="245" dirty="0">
                <a:solidFill>
                  <a:srgbClr val="7D9531"/>
                </a:solidFill>
                <a:latin typeface="Times New Roman"/>
                <a:cs typeface="Times New Roman"/>
              </a:rPr>
              <a:t>the</a:t>
            </a:r>
            <a:r>
              <a:rPr lang="en-US" sz="2000" spc="-175" dirty="0">
                <a:solidFill>
                  <a:srgbClr val="7D9531"/>
                </a:solidFill>
                <a:latin typeface="Times New Roman"/>
                <a:cs typeface="Times New Roman"/>
              </a:rPr>
              <a:t> </a:t>
            </a:r>
            <a:r>
              <a:rPr lang="en-US" sz="2000" spc="240" dirty="0">
                <a:solidFill>
                  <a:srgbClr val="7D9531"/>
                </a:solidFill>
                <a:latin typeface="Times New Roman"/>
                <a:cs typeface="Times New Roman"/>
              </a:rPr>
              <a:t>same</a:t>
            </a:r>
            <a:r>
              <a:rPr lang="en-US" sz="2000" spc="-175" dirty="0">
                <a:solidFill>
                  <a:srgbClr val="7D9531"/>
                </a:solidFill>
                <a:latin typeface="Times New Roman"/>
                <a:cs typeface="Times New Roman"/>
              </a:rPr>
              <a:t> </a:t>
            </a:r>
            <a:r>
              <a:rPr lang="en-US" sz="2000" spc="190" dirty="0">
                <a:solidFill>
                  <a:srgbClr val="7D9531"/>
                </a:solidFill>
                <a:latin typeface="Times New Roman"/>
                <a:cs typeface="Times New Roman"/>
              </a:rPr>
              <a:t>potential.</a:t>
            </a:r>
            <a:endParaRPr lang="en-US" sz="2000" dirty="0">
              <a:latin typeface="Times New Roman"/>
              <a:cs typeface="Times New Roman"/>
            </a:endParaRPr>
          </a:p>
          <a:p>
            <a:pPr marL="457200" indent="-457200" algn="just">
              <a:buFont typeface="+mj-lt"/>
              <a:buAutoNum type="arabicParenR"/>
            </a:pPr>
            <a:endParaRPr lang="en-US" sz="2000" dirty="0"/>
          </a:p>
        </p:txBody>
      </p:sp>
      <p:pic>
        <p:nvPicPr>
          <p:cNvPr id="1026" name="Picture 2">
            <a:extLst>
              <a:ext uri="{FF2B5EF4-FFF2-40B4-BE49-F238E27FC236}">
                <a16:creationId xmlns:a16="http://schemas.microsoft.com/office/drawing/2014/main" id="{4002F515-89A6-31A1-698A-D356D8D55A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7199" y="1282700"/>
            <a:ext cx="2745254"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296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650" y="749300"/>
            <a:ext cx="8911687" cy="1280890"/>
          </a:xfrm>
        </p:spPr>
        <p:txBody>
          <a:bodyPr>
            <a:normAutofit/>
          </a:bodyPr>
          <a:lstStyle/>
          <a:p>
            <a:r>
              <a:rPr lang="en-US" b="1" dirty="0">
                <a:solidFill>
                  <a:srgbClr val="002060"/>
                </a:solidFill>
                <a:latin typeface="Times New Roman" panose="02020603050405020304" pitchFamily="18" charset="0"/>
                <a:cs typeface="Times New Roman" panose="02020603050405020304" pitchFamily="18" charset="0"/>
              </a:rPr>
              <a:t>EQUIPMENTS AT THE SUBSTATION</a:t>
            </a:r>
          </a:p>
        </p:txBody>
      </p:sp>
      <p:sp>
        <p:nvSpPr>
          <p:cNvPr id="3" name="Content Placeholder 2"/>
          <p:cNvSpPr>
            <a:spLocks noGrp="1"/>
          </p:cNvSpPr>
          <p:nvPr>
            <p:ph idx="1"/>
          </p:nvPr>
        </p:nvSpPr>
        <p:spPr>
          <a:xfrm>
            <a:off x="1293812" y="1485900"/>
            <a:ext cx="7075488" cy="4356100"/>
          </a:xfrm>
        </p:spPr>
        <p:txBody>
          <a:bodyPr>
            <a:normAutofit/>
          </a:bodyPr>
          <a:lstStyle/>
          <a:p>
            <a:pPr marL="12700" marR="2153285">
              <a:lnSpc>
                <a:spcPct val="150000"/>
              </a:lnSpc>
              <a:spcBef>
                <a:spcPts val="95"/>
              </a:spcBef>
              <a:buSzPct val="96428"/>
              <a:buFont typeface="Wingdings" panose="05000000000000000000" pitchFamily="2" charset="2"/>
              <a:buChar char="Ø"/>
              <a:tabLst>
                <a:tab pos="245110" algn="l"/>
              </a:tabLst>
            </a:pPr>
            <a:r>
              <a:rPr lang="en-US" b="1" spc="-100" dirty="0">
                <a:solidFill>
                  <a:srgbClr val="006FC0"/>
                </a:solidFill>
                <a:uFill>
                  <a:solidFill>
                    <a:srgbClr val="006FC0"/>
                  </a:solidFill>
                </a:uFill>
                <a:latin typeface="Times New Roman"/>
                <a:cs typeface="Times New Roman"/>
              </a:rPr>
              <a:t>MAJOR  </a:t>
            </a:r>
            <a:r>
              <a:rPr lang="en-US" b="1" spc="-250" dirty="0">
                <a:solidFill>
                  <a:srgbClr val="006FC0"/>
                </a:solidFill>
                <a:uFill>
                  <a:solidFill>
                    <a:srgbClr val="006FC0"/>
                  </a:solidFill>
                </a:uFill>
                <a:latin typeface="Times New Roman"/>
                <a:cs typeface="Times New Roman"/>
              </a:rPr>
              <a:t>E</a:t>
            </a:r>
            <a:r>
              <a:rPr lang="en-US" b="1" spc="125" dirty="0">
                <a:solidFill>
                  <a:srgbClr val="006FC0"/>
                </a:solidFill>
                <a:uFill>
                  <a:solidFill>
                    <a:srgbClr val="006FC0"/>
                  </a:solidFill>
                </a:uFill>
                <a:latin typeface="Times New Roman"/>
                <a:cs typeface="Times New Roman"/>
              </a:rPr>
              <a:t>QU</a:t>
            </a:r>
            <a:r>
              <a:rPr lang="en-US" b="1" spc="30" dirty="0">
                <a:solidFill>
                  <a:srgbClr val="006FC0"/>
                </a:solidFill>
                <a:uFill>
                  <a:solidFill>
                    <a:srgbClr val="006FC0"/>
                  </a:solidFill>
                </a:uFill>
                <a:latin typeface="Times New Roman"/>
                <a:cs typeface="Times New Roman"/>
              </a:rPr>
              <a:t>I</a:t>
            </a:r>
            <a:r>
              <a:rPr lang="en-US" b="1" spc="55" dirty="0">
                <a:solidFill>
                  <a:srgbClr val="006FC0"/>
                </a:solidFill>
                <a:uFill>
                  <a:solidFill>
                    <a:srgbClr val="006FC0"/>
                  </a:solidFill>
                </a:uFill>
                <a:latin typeface="Times New Roman"/>
                <a:cs typeface="Times New Roman"/>
              </a:rPr>
              <a:t>P</a:t>
            </a:r>
            <a:r>
              <a:rPr lang="en-US" b="1" spc="-75" dirty="0">
                <a:solidFill>
                  <a:srgbClr val="006FC0"/>
                </a:solidFill>
                <a:uFill>
                  <a:solidFill>
                    <a:srgbClr val="006FC0"/>
                  </a:solidFill>
                </a:uFill>
                <a:latin typeface="Times New Roman"/>
                <a:cs typeface="Times New Roman"/>
              </a:rPr>
              <a:t>MEN</a:t>
            </a:r>
            <a:r>
              <a:rPr lang="en-US" b="1" spc="-125" dirty="0">
                <a:solidFill>
                  <a:srgbClr val="006FC0"/>
                </a:solidFill>
                <a:uFill>
                  <a:solidFill>
                    <a:srgbClr val="006FC0"/>
                  </a:solidFill>
                </a:uFill>
                <a:latin typeface="Times New Roman"/>
                <a:cs typeface="Times New Roman"/>
              </a:rPr>
              <a:t>T</a:t>
            </a:r>
            <a:r>
              <a:rPr lang="en-US" b="1" spc="-135" dirty="0">
                <a:solidFill>
                  <a:srgbClr val="006FC0"/>
                </a:solidFill>
                <a:uFill>
                  <a:solidFill>
                    <a:srgbClr val="006FC0"/>
                  </a:solidFill>
                </a:uFill>
                <a:latin typeface="Times New Roman"/>
                <a:cs typeface="Times New Roman"/>
              </a:rPr>
              <a:t>:</a:t>
            </a:r>
            <a:endParaRPr lang="en-US" dirty="0">
              <a:latin typeface="Times New Roman"/>
              <a:cs typeface="Times New Roman"/>
            </a:endParaRPr>
          </a:p>
          <a:p>
            <a:pPr marL="12700">
              <a:lnSpc>
                <a:spcPct val="150000"/>
              </a:lnSpc>
              <a:spcBef>
                <a:spcPts val="60"/>
              </a:spcBef>
              <a:buFont typeface="+mj-lt"/>
              <a:buAutoNum type="arabicPeriod"/>
            </a:pPr>
            <a:r>
              <a:rPr lang="en-US" sz="1400" b="1" spc="-20" dirty="0">
                <a:solidFill>
                  <a:srgbClr val="7D9531"/>
                </a:solidFill>
                <a:latin typeface="Times New Roman"/>
                <a:cs typeface="Times New Roman"/>
              </a:rPr>
              <a:t>POWER</a:t>
            </a:r>
            <a:r>
              <a:rPr lang="en-US" sz="1400" b="1" spc="-70" dirty="0">
                <a:solidFill>
                  <a:srgbClr val="7D9531"/>
                </a:solidFill>
                <a:latin typeface="Times New Roman"/>
                <a:cs typeface="Times New Roman"/>
              </a:rPr>
              <a:t> </a:t>
            </a:r>
            <a:r>
              <a:rPr lang="en-US" sz="1400" b="1" spc="-45" dirty="0">
                <a:solidFill>
                  <a:srgbClr val="7D9531"/>
                </a:solidFill>
                <a:latin typeface="Times New Roman"/>
                <a:cs typeface="Times New Roman"/>
              </a:rPr>
              <a:t>TRANSFORMERS</a:t>
            </a:r>
            <a:endParaRPr lang="en-US" sz="1400" dirty="0">
              <a:latin typeface="Times New Roman"/>
              <a:cs typeface="Times New Roman"/>
            </a:endParaRPr>
          </a:p>
          <a:p>
            <a:pPr marL="12700" marR="1773555">
              <a:lnSpc>
                <a:spcPts val="3360"/>
              </a:lnSpc>
              <a:spcBef>
                <a:spcPts val="25"/>
              </a:spcBef>
              <a:buSzPct val="96428"/>
              <a:buFont typeface="Wingdings" panose="05000000000000000000" pitchFamily="2" charset="2"/>
              <a:buChar char="Ø"/>
              <a:tabLst>
                <a:tab pos="287655" algn="l"/>
              </a:tabLst>
            </a:pPr>
            <a:r>
              <a:rPr lang="en-US" b="1" spc="-50" dirty="0">
                <a:solidFill>
                  <a:srgbClr val="006FC0"/>
                </a:solidFill>
                <a:uFill>
                  <a:solidFill>
                    <a:srgbClr val="006FC0"/>
                  </a:solidFill>
                </a:uFill>
                <a:latin typeface="Times New Roman"/>
                <a:cs typeface="Times New Roman"/>
              </a:rPr>
              <a:t>MEASURING  </a:t>
            </a:r>
            <a:r>
              <a:rPr lang="en-US" b="1" spc="5" dirty="0">
                <a:solidFill>
                  <a:srgbClr val="006FC0"/>
                </a:solidFill>
                <a:uFill>
                  <a:solidFill>
                    <a:srgbClr val="006FC0"/>
                  </a:solidFill>
                </a:uFill>
                <a:latin typeface="Times New Roman"/>
                <a:cs typeface="Times New Roman"/>
              </a:rPr>
              <a:t>IN</a:t>
            </a:r>
            <a:r>
              <a:rPr lang="en-US" b="1" spc="-20" dirty="0">
                <a:solidFill>
                  <a:srgbClr val="006FC0"/>
                </a:solidFill>
                <a:uFill>
                  <a:solidFill>
                    <a:srgbClr val="006FC0"/>
                  </a:solidFill>
                </a:uFill>
                <a:latin typeface="Times New Roman"/>
                <a:cs typeface="Times New Roman"/>
              </a:rPr>
              <a:t>S</a:t>
            </a:r>
            <a:r>
              <a:rPr lang="en-US" b="1" spc="-95" dirty="0">
                <a:solidFill>
                  <a:srgbClr val="006FC0"/>
                </a:solidFill>
                <a:uFill>
                  <a:solidFill>
                    <a:srgbClr val="006FC0"/>
                  </a:solidFill>
                </a:uFill>
                <a:latin typeface="Times New Roman"/>
                <a:cs typeface="Times New Roman"/>
              </a:rPr>
              <a:t>T</a:t>
            </a:r>
            <a:r>
              <a:rPr lang="en-US" b="1" spc="-180" dirty="0">
                <a:solidFill>
                  <a:srgbClr val="006FC0"/>
                </a:solidFill>
                <a:uFill>
                  <a:solidFill>
                    <a:srgbClr val="006FC0"/>
                  </a:solidFill>
                </a:uFill>
                <a:latin typeface="Times New Roman"/>
                <a:cs typeface="Times New Roman"/>
              </a:rPr>
              <a:t>R</a:t>
            </a:r>
            <a:r>
              <a:rPr lang="en-US" b="1" spc="-40" dirty="0">
                <a:solidFill>
                  <a:srgbClr val="006FC0"/>
                </a:solidFill>
                <a:uFill>
                  <a:solidFill>
                    <a:srgbClr val="006FC0"/>
                  </a:solidFill>
                </a:uFill>
                <a:latin typeface="Times New Roman"/>
                <a:cs typeface="Times New Roman"/>
              </a:rPr>
              <a:t>UMENT</a:t>
            </a:r>
            <a:r>
              <a:rPr lang="en-US" b="1" spc="-50" dirty="0">
                <a:solidFill>
                  <a:srgbClr val="006FC0"/>
                </a:solidFill>
                <a:uFill>
                  <a:solidFill>
                    <a:srgbClr val="006FC0"/>
                  </a:solidFill>
                </a:uFill>
                <a:latin typeface="Times New Roman"/>
                <a:cs typeface="Times New Roman"/>
              </a:rPr>
              <a:t>S</a:t>
            </a:r>
            <a:r>
              <a:rPr lang="en-US" b="1" spc="-135" dirty="0">
                <a:solidFill>
                  <a:srgbClr val="006FC0"/>
                </a:solidFill>
                <a:uFill>
                  <a:solidFill>
                    <a:srgbClr val="006FC0"/>
                  </a:solidFill>
                </a:uFill>
                <a:latin typeface="Times New Roman"/>
                <a:cs typeface="Times New Roman"/>
              </a:rPr>
              <a:t>:</a:t>
            </a:r>
            <a:endParaRPr lang="en-US" dirty="0">
              <a:latin typeface="Times New Roman"/>
              <a:cs typeface="Times New Roman"/>
            </a:endParaRPr>
          </a:p>
          <a:p>
            <a:pPr marL="354966">
              <a:lnSpc>
                <a:spcPts val="2345"/>
              </a:lnSpc>
              <a:buFont typeface="+mj-lt"/>
              <a:buAutoNum type="arabicPeriod"/>
              <a:tabLst>
                <a:tab pos="469900" algn="l"/>
                <a:tab pos="470534" algn="l"/>
              </a:tabLst>
            </a:pPr>
            <a:r>
              <a:rPr lang="en-US" sz="1400" b="1" spc="-35" dirty="0">
                <a:solidFill>
                  <a:srgbClr val="7D9531"/>
                </a:solidFill>
                <a:latin typeface="Times New Roman"/>
                <a:cs typeface="Times New Roman"/>
              </a:rPr>
              <a:t>CURRENT</a:t>
            </a:r>
            <a:r>
              <a:rPr lang="en-US" sz="1400" b="1" spc="-135" dirty="0">
                <a:solidFill>
                  <a:srgbClr val="7D9531"/>
                </a:solidFill>
                <a:latin typeface="Times New Roman"/>
                <a:cs typeface="Times New Roman"/>
              </a:rPr>
              <a:t> </a:t>
            </a:r>
            <a:r>
              <a:rPr lang="en-US" sz="1400" b="1" spc="-45" dirty="0">
                <a:solidFill>
                  <a:srgbClr val="7D9531"/>
                </a:solidFill>
                <a:latin typeface="Times New Roman"/>
                <a:cs typeface="Times New Roman"/>
              </a:rPr>
              <a:t>TRANSFORMER</a:t>
            </a:r>
            <a:endParaRPr lang="en-US" sz="1400" dirty="0">
              <a:latin typeface="Times New Roman"/>
              <a:cs typeface="Times New Roman"/>
            </a:endParaRPr>
          </a:p>
          <a:p>
            <a:pPr marL="354966">
              <a:lnSpc>
                <a:spcPts val="2345"/>
              </a:lnSpc>
              <a:buFont typeface="+mj-lt"/>
              <a:buAutoNum type="arabicPeriod"/>
              <a:tabLst>
                <a:tab pos="469900" algn="l"/>
                <a:tab pos="470534" algn="l"/>
              </a:tabLst>
            </a:pPr>
            <a:r>
              <a:rPr lang="en-US" sz="1400" b="1" spc="-45" dirty="0">
                <a:solidFill>
                  <a:srgbClr val="7D9531"/>
                </a:solidFill>
                <a:latin typeface="Times New Roman"/>
                <a:cs typeface="Times New Roman"/>
              </a:rPr>
              <a:t>POTENTIAL</a:t>
            </a:r>
            <a:r>
              <a:rPr lang="en-US" sz="1400" b="1" spc="-125" dirty="0">
                <a:solidFill>
                  <a:srgbClr val="7D9531"/>
                </a:solidFill>
                <a:latin typeface="Times New Roman"/>
                <a:cs typeface="Times New Roman"/>
              </a:rPr>
              <a:t> </a:t>
            </a:r>
            <a:r>
              <a:rPr lang="en-US" sz="1400" b="1" spc="-45" dirty="0">
                <a:solidFill>
                  <a:srgbClr val="7D9531"/>
                </a:solidFill>
                <a:latin typeface="Times New Roman"/>
                <a:cs typeface="Times New Roman"/>
              </a:rPr>
              <a:t>TRANSFORMER</a:t>
            </a:r>
            <a:endParaRPr lang="en-US" sz="1400" dirty="0">
              <a:latin typeface="Times New Roman"/>
              <a:cs typeface="Times New Roman"/>
            </a:endParaRPr>
          </a:p>
          <a:p>
            <a:pPr>
              <a:lnSpc>
                <a:spcPts val="3270"/>
              </a:lnSpc>
              <a:buFont typeface="Wingdings" panose="05000000000000000000" pitchFamily="2" charset="2"/>
              <a:buChar char="Ø"/>
              <a:tabLst>
                <a:tab pos="2832100" algn="l"/>
              </a:tabLst>
            </a:pPr>
            <a:r>
              <a:rPr lang="en-US" b="1" spc="25" dirty="0">
                <a:solidFill>
                  <a:srgbClr val="0A5294"/>
                </a:solidFill>
                <a:uFill>
                  <a:solidFill>
                    <a:srgbClr val="0A5294"/>
                  </a:solidFill>
                </a:uFill>
                <a:latin typeface="Times New Roman"/>
                <a:cs typeface="Times New Roman"/>
              </a:rPr>
              <a:t>P</a:t>
            </a:r>
            <a:r>
              <a:rPr lang="en-US" b="1" spc="-145" dirty="0">
                <a:solidFill>
                  <a:srgbClr val="0A5294"/>
                </a:solidFill>
                <a:uFill>
                  <a:solidFill>
                    <a:srgbClr val="0A5294"/>
                  </a:solidFill>
                </a:uFill>
                <a:latin typeface="Times New Roman"/>
                <a:cs typeface="Times New Roman"/>
              </a:rPr>
              <a:t>R</a:t>
            </a:r>
            <a:r>
              <a:rPr lang="en-US" b="1" spc="95" dirty="0">
                <a:solidFill>
                  <a:srgbClr val="0A5294"/>
                </a:solidFill>
                <a:uFill>
                  <a:solidFill>
                    <a:srgbClr val="0A5294"/>
                  </a:solidFill>
                </a:uFill>
                <a:latin typeface="Times New Roman"/>
                <a:cs typeface="Times New Roman"/>
              </a:rPr>
              <a:t>O</a:t>
            </a:r>
            <a:r>
              <a:rPr lang="en-US" b="1" spc="-165" dirty="0">
                <a:solidFill>
                  <a:srgbClr val="0A5294"/>
                </a:solidFill>
                <a:uFill>
                  <a:solidFill>
                    <a:srgbClr val="0A5294"/>
                  </a:solidFill>
                </a:uFill>
                <a:latin typeface="Times New Roman"/>
                <a:cs typeface="Times New Roman"/>
              </a:rPr>
              <a:t>T</a:t>
            </a:r>
            <a:r>
              <a:rPr lang="en-US" b="1" spc="-220" dirty="0">
                <a:solidFill>
                  <a:srgbClr val="0A5294"/>
                </a:solidFill>
                <a:uFill>
                  <a:solidFill>
                    <a:srgbClr val="0A5294"/>
                  </a:solidFill>
                </a:uFill>
                <a:latin typeface="Times New Roman"/>
                <a:cs typeface="Times New Roman"/>
              </a:rPr>
              <a:t>E</a:t>
            </a:r>
            <a:r>
              <a:rPr lang="en-US" b="1" spc="-55" dirty="0">
                <a:solidFill>
                  <a:srgbClr val="0A5294"/>
                </a:solidFill>
                <a:uFill>
                  <a:solidFill>
                    <a:srgbClr val="0A5294"/>
                  </a:solidFill>
                </a:uFill>
                <a:latin typeface="Times New Roman"/>
                <a:cs typeface="Times New Roman"/>
              </a:rPr>
              <a:t>CTIN</a:t>
            </a:r>
            <a:r>
              <a:rPr lang="en-US" b="1" spc="-110" dirty="0">
                <a:solidFill>
                  <a:srgbClr val="0A5294"/>
                </a:solidFill>
                <a:uFill>
                  <a:solidFill>
                    <a:srgbClr val="0A5294"/>
                  </a:solidFill>
                </a:uFill>
                <a:latin typeface="Times New Roman"/>
                <a:cs typeface="Times New Roman"/>
              </a:rPr>
              <a:t>G</a:t>
            </a:r>
            <a:r>
              <a:rPr lang="en-US" b="1" dirty="0">
                <a:solidFill>
                  <a:srgbClr val="0A5294"/>
                </a:solidFill>
                <a:uFill>
                  <a:solidFill>
                    <a:srgbClr val="0A5294"/>
                  </a:solidFill>
                </a:uFill>
                <a:latin typeface="Times New Roman"/>
                <a:cs typeface="Times New Roman"/>
              </a:rPr>
              <a:t> D</a:t>
            </a:r>
            <a:r>
              <a:rPr lang="en-US" b="1" spc="-65" dirty="0">
                <a:solidFill>
                  <a:srgbClr val="0A5294"/>
                </a:solidFill>
                <a:uFill>
                  <a:solidFill>
                    <a:srgbClr val="0A5294"/>
                  </a:solidFill>
                </a:uFill>
                <a:latin typeface="Times New Roman"/>
                <a:cs typeface="Times New Roman"/>
              </a:rPr>
              <a:t>E</a:t>
            </a:r>
            <a:r>
              <a:rPr lang="en-US" b="1" spc="-130" dirty="0">
                <a:solidFill>
                  <a:srgbClr val="0A5294"/>
                </a:solidFill>
                <a:uFill>
                  <a:solidFill>
                    <a:srgbClr val="0A5294"/>
                  </a:solidFill>
                </a:uFill>
                <a:latin typeface="Times New Roman"/>
                <a:cs typeface="Times New Roman"/>
              </a:rPr>
              <a:t>VICES:</a:t>
            </a:r>
            <a:endParaRPr lang="en-US" dirty="0">
              <a:latin typeface="Times New Roman"/>
              <a:cs typeface="Times New Roman"/>
            </a:endParaRPr>
          </a:p>
          <a:p>
            <a:pPr marL="431166">
              <a:lnSpc>
                <a:spcPct val="150000"/>
              </a:lnSpc>
              <a:spcBef>
                <a:spcPts val="55"/>
              </a:spcBef>
              <a:buFont typeface="+mj-lt"/>
              <a:buAutoNum type="arabicPeriod"/>
              <a:tabLst>
                <a:tab pos="546100" algn="l"/>
                <a:tab pos="546735" algn="l"/>
              </a:tabLst>
            </a:pPr>
            <a:r>
              <a:rPr lang="en-US" sz="1400" b="1" spc="-45" dirty="0">
                <a:solidFill>
                  <a:srgbClr val="7D9531"/>
                </a:solidFill>
                <a:latin typeface="Times New Roman"/>
                <a:cs typeface="Times New Roman"/>
              </a:rPr>
              <a:t>ISOLATOR</a:t>
            </a:r>
            <a:endParaRPr lang="en-US" sz="1400" dirty="0">
              <a:latin typeface="Times New Roman"/>
              <a:cs typeface="Times New Roman"/>
            </a:endParaRPr>
          </a:p>
          <a:p>
            <a:pPr marL="431166">
              <a:lnSpc>
                <a:spcPct val="150000"/>
              </a:lnSpc>
              <a:spcBef>
                <a:spcPts val="55"/>
              </a:spcBef>
              <a:buFont typeface="+mj-lt"/>
              <a:buAutoNum type="arabicPeriod"/>
              <a:tabLst>
                <a:tab pos="546100" algn="l"/>
                <a:tab pos="546735" algn="l"/>
              </a:tabLst>
            </a:pPr>
            <a:r>
              <a:rPr lang="en-US" sz="1400" b="1" spc="-50" dirty="0">
                <a:solidFill>
                  <a:srgbClr val="7D9531"/>
                </a:solidFill>
                <a:latin typeface="Times New Roman"/>
                <a:cs typeface="Times New Roman"/>
              </a:rPr>
              <a:t>CIRCUIT </a:t>
            </a:r>
            <a:r>
              <a:rPr lang="en-US" sz="1400" b="1" spc="-65" dirty="0">
                <a:solidFill>
                  <a:srgbClr val="7D9531"/>
                </a:solidFill>
                <a:latin typeface="Times New Roman"/>
                <a:cs typeface="Times New Roman"/>
              </a:rPr>
              <a:t> </a:t>
            </a:r>
            <a:r>
              <a:rPr lang="en-US" sz="1400" b="1" spc="-80" dirty="0">
                <a:solidFill>
                  <a:srgbClr val="7D9531"/>
                </a:solidFill>
                <a:latin typeface="Times New Roman"/>
                <a:cs typeface="Times New Roman"/>
              </a:rPr>
              <a:t>BREAKER</a:t>
            </a:r>
            <a:endParaRPr lang="en-US" sz="1400" dirty="0">
              <a:latin typeface="Times New Roman"/>
              <a:cs typeface="Times New Roman"/>
            </a:endParaRPr>
          </a:p>
          <a:p>
            <a:pPr marL="431166">
              <a:lnSpc>
                <a:spcPct val="150000"/>
              </a:lnSpc>
              <a:spcBef>
                <a:spcPts val="5"/>
              </a:spcBef>
              <a:buFont typeface="+mj-lt"/>
              <a:buAutoNum type="arabicPeriod"/>
              <a:tabLst>
                <a:tab pos="546100" algn="l"/>
                <a:tab pos="546735" algn="l"/>
              </a:tabLst>
            </a:pPr>
            <a:r>
              <a:rPr lang="en-US" sz="1400" b="1" spc="-155" dirty="0">
                <a:solidFill>
                  <a:srgbClr val="7D9531"/>
                </a:solidFill>
                <a:latin typeface="Times New Roman"/>
                <a:cs typeface="Times New Roman"/>
              </a:rPr>
              <a:t>RELAY</a:t>
            </a:r>
            <a:endParaRPr lang="en-US" sz="1400" dirty="0">
              <a:latin typeface="Times New Roman"/>
              <a:cs typeface="Times New Roman"/>
            </a:endParaRPr>
          </a:p>
          <a:p>
            <a:pPr marL="431166">
              <a:lnSpc>
                <a:spcPct val="150000"/>
              </a:lnSpc>
              <a:spcBef>
                <a:spcPts val="5"/>
              </a:spcBef>
              <a:buFont typeface="+mj-lt"/>
              <a:buAutoNum type="arabicPeriod"/>
              <a:tabLst>
                <a:tab pos="546100" algn="l"/>
                <a:tab pos="546735" algn="l"/>
              </a:tabLst>
            </a:pPr>
            <a:r>
              <a:rPr lang="en-US" sz="1400" b="1" spc="-25" dirty="0">
                <a:solidFill>
                  <a:srgbClr val="7D9531"/>
                </a:solidFill>
                <a:latin typeface="Times New Roman"/>
                <a:cs typeface="Times New Roman"/>
              </a:rPr>
              <a:t>LIGHTNING </a:t>
            </a:r>
            <a:r>
              <a:rPr lang="en-US" sz="1400" b="1" spc="-90" dirty="0">
                <a:solidFill>
                  <a:srgbClr val="7D9531"/>
                </a:solidFill>
                <a:latin typeface="Times New Roman"/>
                <a:cs typeface="Times New Roman"/>
              </a:rPr>
              <a:t> </a:t>
            </a:r>
            <a:r>
              <a:rPr lang="en-US" sz="1400" b="1" spc="-55" dirty="0">
                <a:solidFill>
                  <a:srgbClr val="7D9531"/>
                </a:solidFill>
                <a:latin typeface="Times New Roman"/>
                <a:cs typeface="Times New Roman"/>
              </a:rPr>
              <a:t>ARRESTOR</a:t>
            </a:r>
            <a:endParaRPr lang="en-US" sz="1400" dirty="0">
              <a:latin typeface="Times New Roman"/>
              <a:cs typeface="Times New Roman"/>
            </a:endParaRPr>
          </a:p>
          <a:p>
            <a:endParaRPr lang="en-US" dirty="0"/>
          </a:p>
        </p:txBody>
      </p:sp>
    </p:spTree>
    <p:extLst>
      <p:ext uri="{BB962C8B-B14F-4D97-AF65-F5344CB8AC3E}">
        <p14:creationId xmlns:p14="http://schemas.microsoft.com/office/powerpoint/2010/main" val="418964056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149" y="395510"/>
            <a:ext cx="8911687" cy="772890"/>
          </a:xfrm>
        </p:spPr>
        <p:txBody>
          <a:bodyPr/>
          <a:lstStyle/>
          <a:p>
            <a:r>
              <a:rPr lang="en-US" b="1" dirty="0">
                <a:solidFill>
                  <a:srgbClr val="002060"/>
                </a:solidFill>
                <a:latin typeface="Times New Roman" panose="02020603050405020304" pitchFamily="18" charset="0"/>
                <a:cs typeface="Times New Roman" panose="02020603050405020304" pitchFamily="18" charset="0"/>
              </a:rPr>
              <a:t>WHAT IS TRANSFORMER</a:t>
            </a:r>
          </a:p>
        </p:txBody>
      </p:sp>
      <p:sp>
        <p:nvSpPr>
          <p:cNvPr id="4" name="Content Placeholder 3"/>
          <p:cNvSpPr>
            <a:spLocks noGrp="1"/>
          </p:cNvSpPr>
          <p:nvPr>
            <p:ph sz="half" idx="1"/>
          </p:nvPr>
        </p:nvSpPr>
        <p:spPr>
          <a:xfrm>
            <a:off x="579437" y="1422400"/>
            <a:ext cx="4313864" cy="4260222"/>
          </a:xfrm>
        </p:spPr>
        <p:txBody>
          <a:bodyPr>
            <a:normAutofit/>
          </a:bodyPr>
          <a:lstStyle/>
          <a:p>
            <a:pPr marL="0" indent="0" algn="just">
              <a:buNone/>
            </a:pPr>
            <a:r>
              <a:rPr lang="en-US" sz="2400" dirty="0">
                <a:solidFill>
                  <a:srgbClr val="00B050"/>
                </a:solidFill>
                <a:latin typeface="Times New Roman" panose="02020603050405020304" pitchFamily="18" charset="0"/>
                <a:cs typeface="Times New Roman" panose="02020603050405020304" pitchFamily="18" charset="0"/>
              </a:rPr>
              <a:t>A transformer is an electrical apparatus designed to convert alternating current from one voltage to another. It can be designed to "step up" or "step down" voltages and works on the magnetic induction principle.</a:t>
            </a:r>
          </a:p>
        </p:txBody>
      </p:sp>
      <p:pic>
        <p:nvPicPr>
          <p:cNvPr id="2050" name="Picture 2">
            <a:extLst>
              <a:ext uri="{FF2B5EF4-FFF2-40B4-BE49-F238E27FC236}">
                <a16:creationId xmlns:a16="http://schemas.microsoft.com/office/drawing/2014/main" id="{87CE8429-0E17-0C1A-A500-2A071E4E9D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226" r="21674"/>
          <a:stretch/>
        </p:blipFill>
        <p:spPr bwMode="auto">
          <a:xfrm>
            <a:off x="4893301" y="707397"/>
            <a:ext cx="4961930" cy="497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9430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521</TotalTime>
  <Words>879</Words>
  <Application>Microsoft Office PowerPoint</Application>
  <PresentationFormat>Widescreen</PresentationFormat>
  <Paragraphs>104</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Algerian</vt:lpstr>
      <vt:lpstr>Arial</vt:lpstr>
      <vt:lpstr>Calibri</vt:lpstr>
      <vt:lpstr>Times New Roman</vt:lpstr>
      <vt:lpstr>Trebuchet MS</vt:lpstr>
      <vt:lpstr>Wingdings</vt:lpstr>
      <vt:lpstr>Wingdings 3</vt:lpstr>
      <vt:lpstr>Facet</vt:lpstr>
      <vt:lpstr>PowerPoint Presentation</vt:lpstr>
      <vt:lpstr>PowerPoint Presentation</vt:lpstr>
      <vt:lpstr>CONTENTS</vt:lpstr>
      <vt:lpstr>WHAT IS A SUBSTATION</vt:lpstr>
      <vt:lpstr>SINGLE LINE DIAGRAM</vt:lpstr>
      <vt:lpstr>PowerPoint Presentation</vt:lpstr>
      <vt:lpstr>CONCEPT OF BUS</vt:lpstr>
      <vt:lpstr>EQUIPMENTS AT THE SUBSTATION</vt:lpstr>
      <vt:lpstr>WHAT IS TRANSFORMER</vt:lpstr>
      <vt:lpstr>PARTS OF THE TRANSFORMER</vt:lpstr>
      <vt:lpstr>PowerPoint Presentation</vt:lpstr>
      <vt:lpstr>CIRCUIT BREAKER</vt:lpstr>
      <vt:lpstr>ISOLAOTRS</vt:lpstr>
      <vt:lpstr>RELAY</vt:lpstr>
      <vt:lpstr>INSULATOR</vt:lpstr>
      <vt:lpstr>LIGHTNING ARRESTOR</vt:lpstr>
      <vt:lpstr>CURRENT TRANSFORMER AND POTENTIAL TRANSFORMER</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MORADABAD INSTITUTE OF TECHNOLOGY, MORADABAD</dc:title>
  <dc:creator>hp</dc:creator>
  <cp:lastModifiedBy>Suraj Arya</cp:lastModifiedBy>
  <cp:revision>44</cp:revision>
  <dcterms:created xsi:type="dcterms:W3CDTF">2020-09-07T05:18:11Z</dcterms:created>
  <dcterms:modified xsi:type="dcterms:W3CDTF">2023-11-30T03:17:36Z</dcterms:modified>
</cp:coreProperties>
</file>