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Low Code Project</a:t>
            </a:r>
            <a:endParaRPr lang="en-US" altLang="zh-CN"/>
          </a:p>
        </p:txBody>
      </p:sp>
      <p:sp>
        <p:nvSpPr>
          <p:cNvPr id="5" name="副标题 4"/>
          <p:cNvSpPr>
            <a:spLocks noGrp="1"/>
          </p:cNvSpPr>
          <p:nvPr>
            <p:ph type="subTitle" idx="1"/>
          </p:nvPr>
        </p:nvSpPr>
        <p:spPr/>
        <p:txBody>
          <a:bodyPr/>
          <a:lstStyle/>
          <a:p>
            <a:r>
              <a:rPr lang="en-US" altLang="zh-CN"/>
              <a:t>By Martim Moleiro </a:t>
            </a:r>
            <a:endParaRPr lang="en-US" altLang="zh-CN"/>
          </a:p>
          <a:p>
            <a:r>
              <a:rPr lang="en-US" altLang="zh-CN"/>
              <a:t>30005462</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Metas : 	</a:t>
            </a:r>
            <a:endParaRPr lang="en-US"/>
          </a:p>
        </p:txBody>
      </p:sp>
      <p:sp>
        <p:nvSpPr>
          <p:cNvPr id="3" name="Content Placeholder 2"/>
          <p:cNvSpPr>
            <a:spLocks noGrp="1"/>
          </p:cNvSpPr>
          <p:nvPr>
            <p:ph idx="1"/>
          </p:nvPr>
        </p:nvSpPr>
        <p:spPr/>
        <p:txBody>
          <a:bodyPr>
            <a:noAutofit/>
          </a:bodyPr>
          <a:p>
            <a:r>
              <a:rPr lang="en-US" sz="2700"/>
              <a:t>Meu objetivo principal era projetar e implementar um aplicativo Node.js que pudesse gerar um site e seus arquivos correspondentes de acordo com a entrada do usuário. O projeto teve como objetivo a criação de um aplicativo que simplificasse o processo de desenvolvimento web para iniciantes ou para quem busca montar uma estrutura básica com agilidade.</a:t>
            </a:r>
            <a:endParaRPr lang="en-US" sz="2700"/>
          </a:p>
          <a:p>
            <a:endParaRPr lang="en-US" sz="2700"/>
          </a:p>
          <a:p>
            <a:endParaRPr lang="en-US" sz="2700"/>
          </a:p>
          <a:p>
            <a:pPr marL="0" indent="0">
              <a:buNone/>
            </a:pPr>
            <a:endParaRPr lang="en-US" sz="2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US">
                <a:sym typeface="+mn-ea"/>
              </a:rPr>
              <a:t>Componentes chave</a:t>
            </a:r>
            <a:endParaRPr lang="en-US"/>
          </a:p>
        </p:txBody>
      </p:sp>
      <p:sp>
        <p:nvSpPr>
          <p:cNvPr id="3" name="Content Placeholder 2"/>
          <p:cNvSpPr>
            <a:spLocks noGrp="1"/>
          </p:cNvSpPr>
          <p:nvPr>
            <p:ph idx="1"/>
          </p:nvPr>
        </p:nvSpPr>
        <p:spPr>
          <a:xfrm>
            <a:off x="647700" y="1294765"/>
            <a:ext cx="10515600" cy="4882515"/>
          </a:xfrm>
        </p:spPr>
        <p:txBody>
          <a:bodyPr>
            <a:normAutofit lnSpcReduction="20000"/>
          </a:bodyPr>
          <a:p>
            <a:endParaRPr lang="en-US">
              <a:sym typeface="+mn-ea"/>
            </a:endParaRPr>
          </a:p>
          <a:p>
            <a:endParaRPr lang="en-US">
              <a:sym typeface="+mn-ea"/>
            </a:endParaRPr>
          </a:p>
          <a:p>
            <a:r>
              <a:rPr lang="en-US">
                <a:sym typeface="+mn-ea"/>
              </a:rPr>
              <a:t>Componentes chave:</a:t>
            </a:r>
            <a:endParaRPr lang="en-US"/>
          </a:p>
          <a:p>
            <a:r>
              <a:rPr lang="en-US">
                <a:sym typeface="+mn-ea"/>
              </a:rPr>
              <a:t>- **Express.js**: Escolhido para configurar nosso servidor devido a sua simplicidade e ampla utilização dentro da comunidade Node.js.</a:t>
            </a:r>
            <a:endParaRPr lang="en-US"/>
          </a:p>
          <a:p>
            <a:r>
              <a:rPr lang="en-US">
                <a:sym typeface="+mn-ea"/>
              </a:rPr>
              <a:t>- **EJS (modelos JavaScript incorporados)**: EJS foi usado como mecanismo de modelagem para renderizar as páginas do site. Sua sintaxe semelhante ao JavaScript e a capacidade de escrever código semelhante ao HTML em JavaScript o tornaram a escolha preferida.</a:t>
            </a:r>
            <a:endParaRPr lang="en-US"/>
          </a:p>
          <a:p>
            <a:r>
              <a:rPr lang="en-US">
                <a:sym typeface="+mn-ea"/>
              </a:rPr>
              <a:t>- **Arquivador**: Utilizado para compactar os arquivos gerados, fornecendo uma maneira fácil de baixar todo o pacote do site.</a:t>
            </a:r>
            <a:endParaRPr lang="en-US"/>
          </a:p>
          <a:p>
            <a:r>
              <a:rPr lang="en-US">
                <a:sym typeface="+mn-ea"/>
              </a:rPr>
              <a:t>- **body-parser**: Este middleware é usado para lidar com a entrada do usuário do lado do cliente.</a:t>
            </a:r>
            <a:endParaRPr lang="en-US"/>
          </a:p>
          <a:p>
            <a:r>
              <a:rPr lang="en-US">
                <a:sym typeface="+mn-ea"/>
              </a:rPr>
              <a:t>- **EJS - **: Foi usado para depurar os modelos EJS e foi benéfico no processo de desenvolvimento.</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US">
                <a:sym typeface="+mn-ea"/>
              </a:rPr>
              <a:t>Processo:</a:t>
            </a:r>
            <a:br>
              <a:rPr lang="en-US"/>
            </a:br>
            <a:endParaRPr lang="en-US"/>
          </a:p>
        </p:txBody>
      </p:sp>
      <p:sp>
        <p:nvSpPr>
          <p:cNvPr id="3" name="Content Placeholder 2"/>
          <p:cNvSpPr>
            <a:spLocks noGrp="1"/>
          </p:cNvSpPr>
          <p:nvPr>
            <p:ph idx="1"/>
          </p:nvPr>
        </p:nvSpPr>
        <p:spPr/>
        <p:txBody>
          <a:bodyPr>
            <a:normAutofit/>
          </a:bodyPr>
          <a:p>
            <a:r>
              <a:rPr lang="en-US">
                <a:sym typeface="+mn-ea"/>
              </a:rPr>
              <a:t>1. O servidor é configurado usando Express.js e escuta em uma porta específica para conexões de entrada.</a:t>
            </a:r>
            <a:endParaRPr lang="en-US"/>
          </a:p>
          <a:p>
            <a:r>
              <a:rPr lang="en-US">
                <a:sym typeface="+mn-ea"/>
              </a:rPr>
              <a:t>2. Ao receber uma solicitação POST com as especificações do site do usuário, o servidor lê os modelos EJS e CSS correspondentes e gera arquivos HTML e CSS.</a:t>
            </a:r>
            <a:endParaRPr lang="en-US"/>
          </a:p>
          <a:p>
            <a:r>
              <a:rPr lang="en-US">
                <a:sym typeface="+mn-ea"/>
              </a:rPr>
              <a:t>3. Se o usuário solicitar recursos adicionais, como barra de pesquisa, seção de comentários ou carrinho de compras, esses recursos serão adicionados ao site.</a:t>
            </a:r>
            <a:endParaRPr lang="en-US"/>
          </a:p>
          <a:p>
            <a:r>
              <a:rPr lang="en-US">
                <a:sym typeface="+mn-ea"/>
              </a:rPr>
              <a:t>4. O aplicativo também gera um arquivo SQL com base na entrada do usuário para criar um banco de dados correspondente.</a:t>
            </a:r>
            <a:endParaRPr lang="en-US"/>
          </a:p>
          <a:p>
            <a:r>
              <a:rPr lang="en-US">
                <a:sym typeface="+mn-ea"/>
              </a:rPr>
              <a:t>5. Os arquivos HTML, CSS e SQL gerados são arquivados em um arquivo ZIP usando o módulo Archiver.</a:t>
            </a:r>
            <a:endParaRPr lang="en-US"/>
          </a:p>
          <a:p>
            <a:r>
              <a:rPr lang="en-US">
                <a:sym typeface="+mn-ea"/>
              </a:rPr>
              <a:t>6. O arquivo ZIP é enviado de volta ao usuário para download.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US">
                <a:sym typeface="+mn-ea"/>
              </a:rPr>
              <a:t>Desafios e Soluções:</a:t>
            </a:r>
            <a:br>
              <a:rPr lang="en-US"/>
            </a:br>
            <a:endParaRPr lang="en-US"/>
          </a:p>
        </p:txBody>
      </p:sp>
      <p:sp>
        <p:nvSpPr>
          <p:cNvPr id="3" name="Content Placeholder 2"/>
          <p:cNvSpPr>
            <a:spLocks noGrp="1"/>
          </p:cNvSpPr>
          <p:nvPr>
            <p:ph idx="1"/>
          </p:nvPr>
        </p:nvSpPr>
        <p:spPr/>
        <p:txBody>
          <a:bodyPr>
            <a:normAutofit lnSpcReduction="20000"/>
          </a:bodyPr>
          <a:p>
            <a:r>
              <a:rPr lang="en-US"/>
              <a:t>1. Seleção dinâmica de modelos:</a:t>
            </a:r>
            <a:endParaRPr lang="en-US"/>
          </a:p>
          <a:p>
            <a:endParaRPr lang="en-US"/>
          </a:p>
          <a:p>
            <a:r>
              <a:rPr lang="en-US"/>
              <a:t>O usuário pode escolher entre diferentes tipos de sites, como blog, site de comércio eletrônico, etc. Implementamos isso usando uma instrução switch-case para selecionar o modelo EJS apropriado para cada tipo de site.</a:t>
            </a:r>
            <a:endParaRPr lang="en-US"/>
          </a:p>
          <a:p>
            <a:r>
              <a:rPr lang="en-US"/>
              <a:t>2. Manuseio de vários recursos:</a:t>
            </a:r>
            <a:endParaRPr lang="en-US"/>
          </a:p>
          <a:p>
            <a:endParaRPr lang="en-US"/>
          </a:p>
          <a:p>
            <a:r>
              <a:rPr lang="en-US"/>
              <a:t>Certos recursos, como barra de pesquisa, seção de comentários ou carrinho de compras, são opcionais. Tratamos isso dinamicamente nos modelos EJS usando as instruções condicionais do EJS.</a:t>
            </a:r>
            <a:endParaRPr lang="en-US"/>
          </a:p>
          <a:p>
            <a:r>
              <a:rPr lang="en-US"/>
              <a:t>3. Erro Async/Await em Modelos EJS:</a:t>
            </a:r>
            <a:endParaRPr lang="en-US"/>
          </a:p>
          <a:p>
            <a:r>
              <a:rPr lang="en-US">
                <a:sym typeface="+mn-ea"/>
              </a:rPr>
              <a:t>Inicialmente, enfrentamos problemas relacionados a async/await em modelos EJS. Esse problema foi resolvido atualizando os modelos EJS para serem síncronos e movendo as operações assíncronas para o servidor.</a:t>
            </a:r>
            <a:endParaRPr lang="en-US">
              <a:sym typeface="+mn-ea"/>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568960"/>
            <a:ext cx="10515600" cy="5608320"/>
          </a:xfrm>
        </p:spPr>
        <p:txBody>
          <a:bodyPr>
            <a:normAutofit lnSpcReduction="20000"/>
          </a:bodyPr>
          <a:p>
            <a:endParaRPr lang="en-US">
              <a:sym typeface="+mn-ea"/>
            </a:endParaRPr>
          </a:p>
          <a:p>
            <a:endParaRPr lang="en-US">
              <a:sym typeface="+mn-ea"/>
            </a:endParaRPr>
          </a:p>
          <a:p>
            <a:r>
              <a:rPr lang="en-US">
                <a:sym typeface="+mn-ea"/>
              </a:rPr>
              <a:t>4. Compactando e baixando arquivos:</a:t>
            </a:r>
            <a:endParaRPr lang="en-US"/>
          </a:p>
          <a:p>
            <a:endParaRPr lang="en-US"/>
          </a:p>
          <a:p>
            <a:r>
              <a:rPr lang="en-US">
                <a:sym typeface="+mn-ea"/>
              </a:rPr>
              <a:t>O Archiver foi usado para compactar os arquivos do site e o método 'createWriteStream' do módulo 'fs' foi usado para criar o arquivo ZIP. Para enviar o arquivo ZIP para o cliente, foi utilizado o método 'res.download'.</a:t>
            </a:r>
            <a:endParaRPr lang="en-US">
              <a:sym typeface="+mn-ea"/>
            </a:endParaRPr>
          </a:p>
          <a:p>
            <a:endParaRPr lang="en-US">
              <a:sym typeface="+mn-ea"/>
            </a:endParaRPr>
          </a:p>
          <a:p>
            <a:endParaRPr lang="en-US"/>
          </a:p>
          <a:p>
            <a:r>
              <a:rPr lang="en-US">
                <a:sym typeface="+mn-ea"/>
              </a:rPr>
              <a:t>5. Excluindo arquivos temporários:</a:t>
            </a:r>
            <a:endParaRPr lang="en-US"/>
          </a:p>
          <a:p>
            <a:endParaRPr lang="en-US"/>
          </a:p>
          <a:p>
            <a:r>
              <a:rPr lang="en-US">
                <a:sym typeface="+mn-ea"/>
              </a:rPr>
              <a:t>Depois que o arquivo ZIP foi criado e enviado, os arquivos temporários usados ​​para criá-lo precisavam ser excluídos. Isso foi obtido usando 'fs.unlinkSync' e 'fs.rmSync'.</a:t>
            </a:r>
            <a:endParaRPr lang="en-US"/>
          </a:p>
          <a:p>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US">
                <a:sym typeface="+mn-ea"/>
              </a:rPr>
              <a:t>Conclusão:</a:t>
            </a:r>
            <a:endParaRPr lang="en-US"/>
          </a:p>
        </p:txBody>
      </p:sp>
      <p:sp>
        <p:nvSpPr>
          <p:cNvPr id="3" name="Content Placeholder 2"/>
          <p:cNvSpPr>
            <a:spLocks noGrp="1"/>
          </p:cNvSpPr>
          <p:nvPr>
            <p:ph idx="1"/>
          </p:nvPr>
        </p:nvSpPr>
        <p:spPr/>
        <p:txBody>
          <a:bodyPr/>
          <a:p>
            <a:endParaRPr lang="en-US"/>
          </a:p>
          <a:p>
            <a:r>
              <a:rPr lang="en-US">
                <a:sym typeface="+mn-ea"/>
              </a:rPr>
              <a:t>O projeto simplifica com sucesso o processo de criação de uma estrutura básica de site. Ao permitir que os usuários selecionem o tipo de site e seus recursos, eles podem se concentrar mais nos aspectos exclusivos do site do que na configuração da estrutura. Embora esse aplicativo seja simples, ele abre possibilidades para desenvolvimento adicional, como adicionar mais tipos de site, autenticação de usuário ou integração com plataformas CMS existentes.</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60000"/>
          </a:bodyPr>
          <a:p>
            <a:r>
              <a:rPr lang="en-US"/>
              <a:t>Objetivos e Escolhas:</a:t>
            </a:r>
            <a:endParaRPr lang="en-US"/>
          </a:p>
          <a:p>
            <a:endParaRPr lang="en-US"/>
          </a:p>
          <a:p>
            <a:r>
              <a:rPr lang="en-US"/>
              <a:t>O objetivo principal do projeto era construir uma plataforma online de baixo código para a geração de sites CRUD/REST. A escolha do paradigma low-code é motivada pela importância crescente desta abordagem no desenvolvimento de aplicações web. Além disso, escolhemos utilizar tecnologias populares e amplamente adotadas, como HTML5, CSS3, NodeJS, Express e JavaScript, para garantir um ecossistema robusto e bem documentado. Esta escolha também visava facilitar a manutenção e a extensão futura da plataforma.</a:t>
            </a:r>
            <a:endParaRPr lang="en-US"/>
          </a:p>
          <a:p>
            <a:endParaRPr lang="en-US"/>
          </a:p>
          <a:p>
            <a:r>
              <a:rPr lang="en-US"/>
              <a:t>Para alcançar este objetivo, fizemos as seguintes escolhas:</a:t>
            </a:r>
            <a:endParaRPr lang="en-US"/>
          </a:p>
          <a:p>
            <a:endParaRPr lang="en-US"/>
          </a:p>
          <a:p>
            <a:r>
              <a:rPr lang="en-US"/>
              <a:t>    HTML5 e CSS3: Escolhemos estas tecnologias para o desenvolvimento do front-end por serem padrão na indústria de desenvolvimento web. Além disso, oferecem grande flexibilidade e suporte para criar interfaces de usuário atraentes e responsivas.</a:t>
            </a:r>
            <a:endParaRPr lang="en-US"/>
          </a:p>
          <a:p>
            <a:endParaRPr lang="en-US"/>
          </a:p>
          <a:p>
            <a:r>
              <a:rPr lang="en-US"/>
              <a:t>    Node.js e Express: Optamos por Node.js e Express para a implementação do servidor e da API REST, devido à sua facilidade de uso, eficiência e suporte para programação assíncrona. Além disso, a escolha do Node.js permitiu-nos utilizar a mesma linguagem (JavaScript) tanto no back-end como no front-end, aumentando a coesão e reduzindo a complexidade do projeto.</a:t>
            </a:r>
            <a:endParaRPr lang="en-US"/>
          </a:p>
          <a:p>
            <a:endParaRPr lang="en-US"/>
          </a:p>
          <a:p>
            <a:r>
              <a:rPr lang="en-US"/>
              <a:t>    MySQL: Para a base de dados, escolhemos MySQL pela sua confiabilidade, segurança e por ser amplamente adotado na indústria.</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Autofit/>
          </a:bodyPr>
          <a:p>
            <a:r>
              <a:rPr lang="en-US" sz="900"/>
              <a:t>Dificuldades:</a:t>
            </a:r>
            <a:endParaRPr lang="en-US" sz="900"/>
          </a:p>
          <a:p>
            <a:endParaRPr lang="en-US" sz="900"/>
          </a:p>
          <a:p>
            <a:r>
              <a:rPr lang="en-US" sz="900"/>
              <a:t>Durante o desenvolvimento do projeto, encontramos várias dificuldades:</a:t>
            </a:r>
            <a:endParaRPr lang="en-US" sz="900"/>
          </a:p>
          <a:p>
            <a:endParaRPr lang="en-US" sz="900"/>
          </a:p>
          <a:p>
            <a:r>
              <a:rPr lang="en-US" sz="900"/>
              <a:t>    Integração entre Frontend e Backend: Integrar o front-end e o back-end foi uma tarefa desafiadora, principalmente garantindo a correta comunicação entre eles e o manuseio apropriado dos erros.</a:t>
            </a:r>
            <a:endParaRPr lang="en-US" sz="900"/>
          </a:p>
          <a:p>
            <a:endParaRPr lang="en-US" sz="900"/>
          </a:p>
          <a:p>
            <a:r>
              <a:rPr lang="en-US" sz="900"/>
              <a:t>    Gestão de Estado: Como o projeto envolve a interação do usuário com várias páginas e recursos, o gerenciamento do estado do aplicativo (como dados do usuário e seleções) foi um desafio.</a:t>
            </a:r>
            <a:endParaRPr lang="en-US" sz="900"/>
          </a:p>
          <a:p>
            <a:endParaRPr lang="en-US" sz="900"/>
          </a:p>
          <a:p>
            <a:r>
              <a:rPr lang="en-US" sz="900"/>
              <a:t>    Design Responsivo: Fazer o design do site ser atraente e funcionar bem em todos os tipos de dispositivos e tamanhos de tela foi uma tarefa complexa que exigiu um planejamento cuidadoso e muitos testes.</a:t>
            </a:r>
            <a:endParaRPr lang="en-US" sz="900"/>
          </a:p>
          <a:p>
            <a:endParaRPr lang="en-US" sz="900"/>
          </a:p>
          <a:p>
            <a:r>
              <a:rPr lang="en-US" sz="900"/>
              <a:t>    Interação com a base de dados: Lidar com a base de dados MySQL para armazenar e recuperar informações conforme necessário foi uma tarefa complexa. Garantir a segurança e a eficiência dessas operações foi um desafio.</a:t>
            </a:r>
            <a:endParaRPr lang="en-US" sz="900"/>
          </a:p>
          <a:p>
            <a:endParaRPr lang="en-US" sz="900"/>
          </a:p>
          <a:p>
            <a:r>
              <a:rPr lang="en-US" sz="900"/>
              <a:t>    Gestão de tempo: Por fim, gerir o tempo e organizar o trabalho entre os membros da equipe foi um desafio constante, dada a extensão e a complexidade do projeto.</a:t>
            </a:r>
            <a:endParaRPr lang="en-US" sz="900"/>
          </a:p>
          <a:p>
            <a:endParaRPr lang="en-US" sz="900"/>
          </a:p>
          <a:p>
            <a:r>
              <a:rPr lang="en-US" sz="900"/>
              <a:t>Estes obstáculos foram superados através de pesquisa, trabalho em equipe, planejamento cuidadoso e testes contínuos para garantir que a plataforma final estivesse de acordo com as nossas expectativas e requisitos do projeto.</a:t>
            </a:r>
            <a:endParaRPr lang="en-US" sz="9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6110</Words>
  <Application>WPS Presentation</Application>
  <PresentationFormat>宽屏</PresentationFormat>
  <Paragraphs>89</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Arial Black</vt:lpstr>
      <vt:lpstr>Microsoft YaHei</vt:lpstr>
      <vt:lpstr>Droid Sans Fallback</vt:lpstr>
      <vt:lpstr>Arial Unicode MS</vt:lpstr>
      <vt:lpstr>SimSun</vt:lpstr>
      <vt:lpstr>SimSun</vt:lpstr>
      <vt:lpstr>OpenSymbol</vt:lpstr>
      <vt:lpstr>Abyssinica SIL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mtm</cp:lastModifiedBy>
  <cp:revision>9</cp:revision>
  <dcterms:created xsi:type="dcterms:W3CDTF">2023-07-12T14:31:59Z</dcterms:created>
  <dcterms:modified xsi:type="dcterms:W3CDTF">2023-07-12T14:31:59Z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1033-11.1.0.11698</vt:lpwstr>
  </property>
  <property fmtid="{D5CDD505-2E9C-101B-9397-08002B2CF9AE}" pid="3" name="ICV">
    <vt:lpwstr/>
  </property>
</Properties>
</file>