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66" r:id="rId3"/>
    <p:sldId id="257" r:id="rId4"/>
    <p:sldId id="267" r:id="rId5"/>
    <p:sldId id="259" r:id="rId6"/>
    <p:sldId id="268" r:id="rId7"/>
    <p:sldId id="263" r:id="rId8"/>
    <p:sldId id="274" r:id="rId9"/>
    <p:sldId id="260" r:id="rId10"/>
    <p:sldId id="273" r:id="rId11"/>
    <p:sldId id="261" r:id="rId12"/>
    <p:sldId id="272" r:id="rId13"/>
    <p:sldId id="271" r:id="rId14"/>
    <p:sldId id="264" r:id="rId15"/>
    <p:sldId id="258" r:id="rId16"/>
    <p:sldId id="270" r:id="rId17"/>
    <p:sldId id="269" r:id="rId18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38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1002" y="31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  <a:t>2023/9/18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  <a:t>‹nº›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  <a:t>2023/9/18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  <a:t>‹nº›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2023/9/18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‹nº›</a:t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2023/9/18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‹nº›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2023/9/18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‹nº›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2023/9/18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‹nº›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2023/9/18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‹nº›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2023/9/18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‹nº›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2023/9/18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‹nº›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2023/9/18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‹nº›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2023/9/18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‹nº›</a:t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2023/9/18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‹nº›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2023/9/18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‹nº›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Low Code Project</a:t>
            </a: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/>
              <a:t>By Martim Moleiro </a:t>
            </a:r>
          </a:p>
          <a:p>
            <a:r>
              <a:rPr lang="en-US" altLang="zh-CN"/>
              <a:t>30005462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Marcador de Posição de Conteúdo 2">
            <a:extLst>
              <a:ext uri="{FF2B5EF4-FFF2-40B4-BE49-F238E27FC236}">
                <a16:creationId xmlns:a16="http://schemas.microsoft.com/office/drawing/2014/main" id="{3C9D3B8E-D608-E50E-B4FE-4561A81141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3705225"/>
          </a:xfrm>
        </p:spPr>
        <p:txBody>
          <a:bodyPr>
            <a:normAutofit/>
          </a:bodyPr>
          <a:lstStyle/>
          <a:p>
            <a:endParaRPr lang="en-US" sz="1600" dirty="0">
              <a:solidFill>
                <a:schemeClr val="tx2"/>
              </a:solidFill>
            </a:endParaRPr>
          </a:p>
          <a:p>
            <a:endParaRPr lang="en-US" sz="1600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US" sz="1600" dirty="0">
              <a:solidFill>
                <a:schemeClr val="tx2"/>
              </a:solidFill>
            </a:endParaRP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2. </a:t>
            </a:r>
            <a:r>
              <a:rPr lang="en-US" sz="2400" dirty="0" err="1">
                <a:solidFill>
                  <a:schemeClr val="tx1"/>
                </a:solidFill>
              </a:rPr>
              <a:t>Manuseio</a:t>
            </a:r>
            <a:r>
              <a:rPr lang="en-US" sz="2400" dirty="0">
                <a:solidFill>
                  <a:schemeClr val="tx1"/>
                </a:solidFill>
              </a:rPr>
              <a:t> de </a:t>
            </a:r>
            <a:r>
              <a:rPr lang="en-US" sz="2400" dirty="0" err="1">
                <a:solidFill>
                  <a:schemeClr val="tx1"/>
                </a:solidFill>
              </a:rPr>
              <a:t>vários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recursos</a:t>
            </a:r>
            <a:r>
              <a:rPr lang="en-US" sz="2400" dirty="0">
                <a:solidFill>
                  <a:schemeClr val="tx1"/>
                </a:solidFill>
              </a:rPr>
              <a:t>:</a:t>
            </a:r>
          </a:p>
          <a:p>
            <a:pPr algn="ctr"/>
            <a:endParaRPr lang="en-US" sz="2400" dirty="0">
              <a:solidFill>
                <a:schemeClr val="tx1"/>
              </a:solidFill>
            </a:endParaRPr>
          </a:p>
          <a:p>
            <a:pPr algn="ctr"/>
            <a:r>
              <a:rPr lang="en-US" sz="2400" dirty="0" err="1">
                <a:solidFill>
                  <a:schemeClr val="tx1"/>
                </a:solidFill>
              </a:rPr>
              <a:t>Certos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recursos</a:t>
            </a:r>
            <a:r>
              <a:rPr lang="en-US" sz="2400" dirty="0">
                <a:solidFill>
                  <a:schemeClr val="tx1"/>
                </a:solidFill>
              </a:rPr>
              <a:t>, </a:t>
            </a:r>
            <a:r>
              <a:rPr lang="en-US" sz="2400" dirty="0" err="1">
                <a:solidFill>
                  <a:schemeClr val="tx1"/>
                </a:solidFill>
              </a:rPr>
              <a:t>como</a:t>
            </a:r>
            <a:r>
              <a:rPr lang="en-US" sz="2400" dirty="0">
                <a:solidFill>
                  <a:schemeClr val="tx1"/>
                </a:solidFill>
              </a:rPr>
              <a:t> barra de </a:t>
            </a:r>
            <a:r>
              <a:rPr lang="en-US" sz="2400" dirty="0" err="1">
                <a:solidFill>
                  <a:schemeClr val="tx1"/>
                </a:solidFill>
              </a:rPr>
              <a:t>pesquisa</a:t>
            </a:r>
            <a:r>
              <a:rPr lang="en-US" sz="2400" dirty="0">
                <a:solidFill>
                  <a:schemeClr val="tx1"/>
                </a:solidFill>
              </a:rPr>
              <a:t>, </a:t>
            </a:r>
            <a:r>
              <a:rPr lang="en-US" sz="2400" dirty="0" err="1">
                <a:solidFill>
                  <a:schemeClr val="tx1"/>
                </a:solidFill>
              </a:rPr>
              <a:t>seção</a:t>
            </a:r>
            <a:r>
              <a:rPr lang="en-US" sz="2400" dirty="0">
                <a:solidFill>
                  <a:schemeClr val="tx1"/>
                </a:solidFill>
              </a:rPr>
              <a:t> de </a:t>
            </a:r>
            <a:r>
              <a:rPr lang="en-US" sz="2400" dirty="0" err="1">
                <a:solidFill>
                  <a:schemeClr val="tx1"/>
                </a:solidFill>
              </a:rPr>
              <a:t>comentários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ou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carrinho</a:t>
            </a:r>
            <a:r>
              <a:rPr lang="en-US" sz="2400" dirty="0">
                <a:solidFill>
                  <a:schemeClr val="tx1"/>
                </a:solidFill>
              </a:rPr>
              <a:t> de </a:t>
            </a:r>
            <a:r>
              <a:rPr lang="en-US" sz="2400" dirty="0" err="1">
                <a:solidFill>
                  <a:schemeClr val="tx1"/>
                </a:solidFill>
              </a:rPr>
              <a:t>compras</a:t>
            </a:r>
            <a:r>
              <a:rPr lang="en-US" sz="2400" dirty="0">
                <a:solidFill>
                  <a:schemeClr val="tx1"/>
                </a:solidFill>
              </a:rPr>
              <a:t>, </a:t>
            </a:r>
            <a:r>
              <a:rPr lang="en-US" sz="2400" dirty="0" err="1">
                <a:solidFill>
                  <a:schemeClr val="tx1"/>
                </a:solidFill>
              </a:rPr>
              <a:t>são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opcionais</a:t>
            </a:r>
            <a:r>
              <a:rPr lang="en-US" sz="2400" dirty="0">
                <a:solidFill>
                  <a:schemeClr val="tx1"/>
                </a:solidFill>
              </a:rPr>
              <a:t>. </a:t>
            </a:r>
            <a:r>
              <a:rPr lang="en-US" sz="2400" dirty="0" err="1">
                <a:solidFill>
                  <a:schemeClr val="tx1"/>
                </a:solidFill>
              </a:rPr>
              <a:t>Tratamos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isso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dinamicamente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nos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modelos</a:t>
            </a:r>
            <a:r>
              <a:rPr lang="en-US" sz="2400" dirty="0">
                <a:solidFill>
                  <a:schemeClr val="tx1"/>
                </a:solidFill>
              </a:rPr>
              <a:t> EJS </a:t>
            </a:r>
            <a:r>
              <a:rPr lang="en-US" sz="2400" dirty="0" err="1">
                <a:solidFill>
                  <a:schemeClr val="tx1"/>
                </a:solidFill>
              </a:rPr>
              <a:t>usando</a:t>
            </a:r>
            <a:r>
              <a:rPr lang="en-US" sz="2400" dirty="0">
                <a:solidFill>
                  <a:schemeClr val="tx1"/>
                </a:solidFill>
              </a:rPr>
              <a:t> as </a:t>
            </a:r>
            <a:r>
              <a:rPr lang="en-US" sz="2400" dirty="0" err="1">
                <a:solidFill>
                  <a:schemeClr val="tx1"/>
                </a:solidFill>
              </a:rPr>
              <a:t>instruções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condicionais</a:t>
            </a:r>
            <a:r>
              <a:rPr lang="en-US" sz="2400" dirty="0">
                <a:solidFill>
                  <a:schemeClr val="tx1"/>
                </a:solidFill>
              </a:rPr>
              <a:t> do EJS.</a:t>
            </a:r>
          </a:p>
          <a:p>
            <a:pPr lvl="5"/>
            <a:endParaRPr lang="en-US" sz="1400" dirty="0">
              <a:solidFill>
                <a:schemeClr val="tx2"/>
              </a:solidFill>
            </a:endParaRPr>
          </a:p>
        </p:txBody>
      </p:sp>
      <p:pic>
        <p:nvPicPr>
          <p:cNvPr id="5" name="Imagem 4" descr="Uma imagem com texto, captura de ecrã, Tipo de letra&#10;&#10;Descrição gerada automaticamente">
            <a:extLst>
              <a:ext uri="{FF2B5EF4-FFF2-40B4-BE49-F238E27FC236}">
                <a16:creationId xmlns:a16="http://schemas.microsoft.com/office/drawing/2014/main" id="{55FDC87D-F907-B767-847F-04F87D4393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456" y="4175453"/>
            <a:ext cx="6588369" cy="2278994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D24D975E-0D59-0193-B8D0-B8617D759284}"/>
              </a:ext>
            </a:extLst>
          </p:cNvPr>
          <p:cNvSpPr txBox="1"/>
          <p:nvPr/>
        </p:nvSpPr>
        <p:spPr>
          <a:xfrm>
            <a:off x="3060456" y="370522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dirty="0"/>
              <a:t>Intrucao condicional em ejs</a:t>
            </a:r>
          </a:p>
        </p:txBody>
      </p:sp>
    </p:spTree>
    <p:extLst>
      <p:ext uri="{BB962C8B-B14F-4D97-AF65-F5344CB8AC3E}">
        <p14:creationId xmlns:p14="http://schemas.microsoft.com/office/powerpoint/2010/main" val="16624742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299" y="85725"/>
            <a:ext cx="12011025" cy="6696075"/>
          </a:xfrm>
        </p:spPr>
        <p:txBody>
          <a:bodyPr>
            <a:normAutofit/>
          </a:bodyPr>
          <a:lstStyle/>
          <a:p>
            <a:endParaRPr lang="en-US" dirty="0"/>
          </a:p>
          <a:p>
            <a:pPr algn="ctr"/>
            <a:r>
              <a:rPr lang="en-US" dirty="0">
                <a:solidFill>
                  <a:schemeClr val="tx1"/>
                </a:solidFill>
              </a:rPr>
              <a:t>3. </a:t>
            </a:r>
            <a:r>
              <a:rPr lang="en-US" dirty="0" err="1">
                <a:solidFill>
                  <a:schemeClr val="tx1"/>
                </a:solidFill>
              </a:rPr>
              <a:t>Erro</a:t>
            </a:r>
            <a:r>
              <a:rPr lang="en-US" dirty="0">
                <a:solidFill>
                  <a:schemeClr val="tx1"/>
                </a:solidFill>
              </a:rPr>
              <a:t> Async/Await </a:t>
            </a:r>
            <a:r>
              <a:rPr lang="en-US" dirty="0" err="1">
                <a:solidFill>
                  <a:schemeClr val="tx1"/>
                </a:solidFill>
              </a:rPr>
              <a:t>em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Modelos</a:t>
            </a:r>
            <a:r>
              <a:rPr lang="en-US" dirty="0">
                <a:solidFill>
                  <a:schemeClr val="tx1"/>
                </a:solidFill>
              </a:rPr>
              <a:t> EJS: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sym typeface="+mn-ea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sym typeface="+mn-ea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sym typeface="+mn-ea"/>
            </a:endParaRPr>
          </a:p>
          <a:p>
            <a:pPr marL="0" indent="0" algn="ctr">
              <a:buNone/>
            </a:pPr>
            <a:r>
              <a:rPr lang="en-US" dirty="0">
                <a:solidFill>
                  <a:schemeClr val="tx1"/>
                </a:solidFill>
                <a:sym typeface="+mn-ea"/>
              </a:rPr>
              <a:t>	</a:t>
            </a:r>
            <a:r>
              <a:rPr lang="en-US" dirty="0" err="1">
                <a:solidFill>
                  <a:schemeClr val="tx1"/>
                </a:solidFill>
                <a:sym typeface="+mn-ea"/>
              </a:rPr>
              <a:t>Inicialmente</a:t>
            </a:r>
            <a:r>
              <a:rPr lang="en-US" dirty="0">
                <a:solidFill>
                  <a:schemeClr val="tx1"/>
                </a:solidFill>
                <a:sym typeface="+mn-ea"/>
              </a:rPr>
              <a:t>, </a:t>
            </a:r>
            <a:r>
              <a:rPr lang="en-US" dirty="0" err="1">
                <a:solidFill>
                  <a:schemeClr val="tx1"/>
                </a:solidFill>
                <a:sym typeface="+mn-ea"/>
              </a:rPr>
              <a:t>enfrentei</a:t>
            </a:r>
            <a:r>
              <a:rPr lang="en-US" dirty="0">
                <a:solidFill>
                  <a:schemeClr val="tx1"/>
                </a:solidFill>
                <a:sym typeface="+mn-ea"/>
              </a:rPr>
              <a:t> </a:t>
            </a:r>
            <a:r>
              <a:rPr lang="en-US" dirty="0" err="1">
                <a:solidFill>
                  <a:schemeClr val="tx1"/>
                </a:solidFill>
                <a:sym typeface="+mn-ea"/>
              </a:rPr>
              <a:t>problemas</a:t>
            </a:r>
            <a:r>
              <a:rPr lang="en-US" dirty="0">
                <a:solidFill>
                  <a:schemeClr val="tx1"/>
                </a:solidFill>
                <a:sym typeface="+mn-ea"/>
              </a:rPr>
              <a:t> </a:t>
            </a:r>
            <a:r>
              <a:rPr lang="en-US" dirty="0" err="1">
                <a:solidFill>
                  <a:schemeClr val="tx1"/>
                </a:solidFill>
                <a:sym typeface="+mn-ea"/>
              </a:rPr>
              <a:t>relacionados</a:t>
            </a:r>
            <a:r>
              <a:rPr lang="en-US" dirty="0">
                <a:solidFill>
                  <a:schemeClr val="tx1"/>
                </a:solidFill>
                <a:sym typeface="+mn-ea"/>
              </a:rPr>
              <a:t> a async/await </a:t>
            </a:r>
            <a:r>
              <a:rPr lang="en-US" dirty="0" err="1">
                <a:solidFill>
                  <a:schemeClr val="tx1"/>
                </a:solidFill>
                <a:sym typeface="+mn-ea"/>
              </a:rPr>
              <a:t>em</a:t>
            </a:r>
            <a:r>
              <a:rPr lang="en-US" dirty="0">
                <a:solidFill>
                  <a:schemeClr val="tx1"/>
                </a:solidFill>
                <a:sym typeface="+mn-ea"/>
              </a:rPr>
              <a:t> </a:t>
            </a:r>
            <a:r>
              <a:rPr lang="en-US" dirty="0" err="1">
                <a:solidFill>
                  <a:schemeClr val="tx1"/>
                </a:solidFill>
                <a:sym typeface="+mn-ea"/>
              </a:rPr>
              <a:t>modelos</a:t>
            </a:r>
            <a:r>
              <a:rPr lang="en-US" dirty="0">
                <a:solidFill>
                  <a:schemeClr val="tx1"/>
                </a:solidFill>
                <a:sym typeface="+mn-ea"/>
              </a:rPr>
              <a:t> EJS.</a:t>
            </a:r>
          </a:p>
          <a:p>
            <a:pPr marL="0" indent="0" algn="ctr">
              <a:buNone/>
            </a:pPr>
            <a:endParaRPr lang="en-US" dirty="0">
              <a:solidFill>
                <a:schemeClr val="tx1"/>
              </a:solidFill>
              <a:sym typeface="+mn-ea"/>
            </a:endParaRPr>
          </a:p>
          <a:p>
            <a:pPr marL="0" indent="0" algn="ctr">
              <a:buNone/>
            </a:pPr>
            <a:r>
              <a:rPr lang="en-US" b="0" i="0" dirty="0">
                <a:solidFill>
                  <a:schemeClr val="tx1"/>
                </a:solidFill>
                <a:effectLst/>
                <a:sym typeface="+mn-ea"/>
              </a:rPr>
              <a:t>	(</a:t>
            </a:r>
            <a:r>
              <a:rPr lang="pt-BR" b="0" i="0" dirty="0">
                <a:solidFill>
                  <a:schemeClr val="tx1"/>
                </a:solidFill>
                <a:effectLst/>
              </a:rPr>
              <a:t>o EJS tradicional não suporta operações assíncronas diretamente dentro dos templates.)</a:t>
            </a:r>
            <a:r>
              <a:rPr lang="en-US" dirty="0">
                <a:solidFill>
                  <a:schemeClr val="tx1"/>
                </a:solidFill>
                <a:sym typeface="+mn-ea"/>
              </a:rPr>
              <a:t> </a:t>
            </a:r>
          </a:p>
          <a:p>
            <a:pPr marL="0" indent="0" algn="ctr">
              <a:buNone/>
            </a:pPr>
            <a:endParaRPr lang="en-US" dirty="0">
              <a:solidFill>
                <a:schemeClr val="tx1"/>
              </a:solidFill>
              <a:sym typeface="+mn-ea"/>
            </a:endParaRPr>
          </a:p>
          <a:p>
            <a:pPr marL="0" indent="0" algn="ctr">
              <a:buNone/>
            </a:pPr>
            <a:r>
              <a:rPr lang="en-US" dirty="0">
                <a:solidFill>
                  <a:schemeClr val="tx1"/>
                </a:solidFill>
                <a:sym typeface="+mn-ea"/>
              </a:rPr>
              <a:t>	</a:t>
            </a:r>
          </a:p>
          <a:p>
            <a:pPr marL="0" indent="0" algn="ctr">
              <a:buNone/>
            </a:pPr>
            <a:endParaRPr lang="en-US" dirty="0">
              <a:solidFill>
                <a:schemeClr val="tx1"/>
              </a:solidFill>
              <a:sym typeface="+mn-ea"/>
            </a:endParaRPr>
          </a:p>
          <a:p>
            <a:pPr marL="0" indent="0" algn="ctr">
              <a:buNone/>
            </a:pPr>
            <a:r>
              <a:rPr lang="en-US" dirty="0">
                <a:solidFill>
                  <a:schemeClr val="tx1"/>
                </a:solidFill>
                <a:sym typeface="+mn-ea"/>
              </a:rPr>
              <a:t>	</a:t>
            </a:r>
            <a:r>
              <a:rPr lang="en-US" dirty="0" err="1">
                <a:solidFill>
                  <a:schemeClr val="tx1"/>
                </a:solidFill>
                <a:sym typeface="+mn-ea"/>
              </a:rPr>
              <a:t>Esse</a:t>
            </a:r>
            <a:r>
              <a:rPr lang="en-US" dirty="0">
                <a:solidFill>
                  <a:schemeClr val="tx1"/>
                </a:solidFill>
                <a:sym typeface="+mn-ea"/>
              </a:rPr>
              <a:t> </a:t>
            </a:r>
            <a:r>
              <a:rPr lang="en-US" dirty="0" err="1">
                <a:solidFill>
                  <a:schemeClr val="tx1"/>
                </a:solidFill>
                <a:sym typeface="+mn-ea"/>
              </a:rPr>
              <a:t>problema</a:t>
            </a:r>
            <a:r>
              <a:rPr lang="en-US" dirty="0">
                <a:solidFill>
                  <a:schemeClr val="tx1"/>
                </a:solidFill>
                <a:sym typeface="+mn-ea"/>
              </a:rPr>
              <a:t> </a:t>
            </a:r>
            <a:r>
              <a:rPr lang="en-US" dirty="0" err="1">
                <a:solidFill>
                  <a:schemeClr val="tx1"/>
                </a:solidFill>
                <a:sym typeface="+mn-ea"/>
              </a:rPr>
              <a:t>foi</a:t>
            </a:r>
            <a:r>
              <a:rPr lang="en-US" dirty="0">
                <a:solidFill>
                  <a:schemeClr val="tx1"/>
                </a:solidFill>
                <a:sym typeface="+mn-ea"/>
              </a:rPr>
              <a:t> </a:t>
            </a:r>
            <a:r>
              <a:rPr lang="en-US" dirty="0" err="1">
                <a:solidFill>
                  <a:schemeClr val="tx1"/>
                </a:solidFill>
                <a:sym typeface="+mn-ea"/>
              </a:rPr>
              <a:t>resolvido</a:t>
            </a:r>
            <a:r>
              <a:rPr lang="en-US" dirty="0">
                <a:solidFill>
                  <a:schemeClr val="tx1"/>
                </a:solidFill>
                <a:sym typeface="+mn-ea"/>
              </a:rPr>
              <a:t> </a:t>
            </a:r>
            <a:r>
              <a:rPr lang="en-US" dirty="0" err="1">
                <a:solidFill>
                  <a:schemeClr val="tx1"/>
                </a:solidFill>
                <a:sym typeface="+mn-ea"/>
              </a:rPr>
              <a:t>atualizando</a:t>
            </a:r>
            <a:r>
              <a:rPr lang="en-US" dirty="0">
                <a:solidFill>
                  <a:schemeClr val="tx1"/>
                </a:solidFill>
                <a:sym typeface="+mn-ea"/>
              </a:rPr>
              <a:t> </a:t>
            </a:r>
            <a:r>
              <a:rPr lang="en-US" dirty="0" err="1">
                <a:solidFill>
                  <a:schemeClr val="tx1"/>
                </a:solidFill>
                <a:sym typeface="+mn-ea"/>
              </a:rPr>
              <a:t>os</a:t>
            </a:r>
            <a:r>
              <a:rPr lang="en-US" dirty="0">
                <a:solidFill>
                  <a:schemeClr val="tx1"/>
                </a:solidFill>
                <a:sym typeface="+mn-ea"/>
              </a:rPr>
              <a:t> </a:t>
            </a:r>
            <a:r>
              <a:rPr lang="en-US" dirty="0" err="1">
                <a:solidFill>
                  <a:schemeClr val="tx1"/>
                </a:solidFill>
                <a:sym typeface="+mn-ea"/>
              </a:rPr>
              <a:t>modelos</a:t>
            </a:r>
            <a:r>
              <a:rPr lang="en-US" dirty="0">
                <a:solidFill>
                  <a:schemeClr val="tx1"/>
                </a:solidFill>
                <a:sym typeface="+mn-ea"/>
              </a:rPr>
              <a:t> EJS para </a:t>
            </a:r>
            <a:r>
              <a:rPr lang="en-US" dirty="0" err="1">
                <a:solidFill>
                  <a:schemeClr val="tx1"/>
                </a:solidFill>
                <a:sym typeface="+mn-ea"/>
              </a:rPr>
              <a:t>serem</a:t>
            </a:r>
            <a:r>
              <a:rPr lang="en-US" dirty="0">
                <a:solidFill>
                  <a:schemeClr val="tx1"/>
                </a:solidFill>
                <a:sym typeface="+mn-ea"/>
              </a:rPr>
              <a:t> </a:t>
            </a:r>
            <a:r>
              <a:rPr lang="en-US" dirty="0" err="1">
                <a:solidFill>
                  <a:schemeClr val="tx1"/>
                </a:solidFill>
                <a:sym typeface="+mn-ea"/>
              </a:rPr>
              <a:t>síncronos</a:t>
            </a:r>
            <a:r>
              <a:rPr lang="en-US" dirty="0">
                <a:solidFill>
                  <a:schemeClr val="tx1"/>
                </a:solidFill>
                <a:sym typeface="+mn-ea"/>
              </a:rPr>
              <a:t> e </a:t>
            </a:r>
            <a:r>
              <a:rPr lang="en-US" dirty="0" err="1">
                <a:solidFill>
                  <a:schemeClr val="tx1"/>
                </a:solidFill>
                <a:sym typeface="+mn-ea"/>
              </a:rPr>
              <a:t>movendo</a:t>
            </a:r>
            <a:r>
              <a:rPr lang="en-US" dirty="0">
                <a:solidFill>
                  <a:schemeClr val="tx1"/>
                </a:solidFill>
                <a:sym typeface="+mn-ea"/>
              </a:rPr>
              <a:t> as </a:t>
            </a:r>
            <a:r>
              <a:rPr lang="en-US" dirty="0" err="1">
                <a:solidFill>
                  <a:schemeClr val="tx1"/>
                </a:solidFill>
                <a:sym typeface="+mn-ea"/>
              </a:rPr>
              <a:t>operações</a:t>
            </a:r>
            <a:r>
              <a:rPr lang="en-US" dirty="0">
                <a:solidFill>
                  <a:schemeClr val="tx1"/>
                </a:solidFill>
                <a:sym typeface="+mn-ea"/>
              </a:rPr>
              <a:t> </a:t>
            </a:r>
            <a:r>
              <a:rPr lang="en-US" dirty="0" err="1">
                <a:solidFill>
                  <a:schemeClr val="tx1"/>
                </a:solidFill>
                <a:sym typeface="+mn-ea"/>
              </a:rPr>
              <a:t>assíncronas</a:t>
            </a:r>
            <a:r>
              <a:rPr lang="en-US" dirty="0">
                <a:solidFill>
                  <a:schemeClr val="tx1"/>
                </a:solidFill>
                <a:sym typeface="+mn-ea"/>
              </a:rPr>
              <a:t> para o </a:t>
            </a:r>
            <a:r>
              <a:rPr lang="en-US" dirty="0" err="1">
                <a:solidFill>
                  <a:schemeClr val="tx1"/>
                </a:solidFill>
                <a:sym typeface="+mn-ea"/>
              </a:rPr>
              <a:t>servidor</a:t>
            </a:r>
            <a:r>
              <a:rPr lang="en-US" dirty="0">
                <a:solidFill>
                  <a:schemeClr val="tx1"/>
                </a:solidFill>
                <a:sym typeface="+mn-ea"/>
              </a:rPr>
              <a:t>. </a:t>
            </a:r>
          </a:p>
          <a:p>
            <a:endParaRPr lang="en-US" dirty="0">
              <a:sym typeface="+mn-ea"/>
            </a:endParaRPr>
          </a:p>
          <a:p>
            <a:endParaRPr lang="en-US" dirty="0">
              <a:sym typeface="+mn-ea"/>
            </a:endParaRPr>
          </a:p>
          <a:p>
            <a:endParaRPr lang="en-US" dirty="0">
              <a:sym typeface="+mn-ea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Posição de Conteúdo 4" descr="Uma imagem com texto, captura de ecrã, software&#10;&#10;Descrição gerada automaticamente">
            <a:extLst>
              <a:ext uri="{FF2B5EF4-FFF2-40B4-BE49-F238E27FC236}">
                <a16:creationId xmlns:a16="http://schemas.microsoft.com/office/drawing/2014/main" id="{7EC19CEE-0B73-58C1-B0C7-7001F7B4A8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167" y="1898786"/>
            <a:ext cx="5291666" cy="3574777"/>
          </a:xfrm>
          <a:prstGeom prst="rect">
            <a:avLst/>
          </a:prstGeom>
        </p:spPr>
      </p:pic>
      <p:pic>
        <p:nvPicPr>
          <p:cNvPr id="7" name="Imagem 6" descr="Uma imagem com texto, captura de ecrã, Tipo de letra&#10;&#10;Descrição gerada automaticamente">
            <a:extLst>
              <a:ext uri="{FF2B5EF4-FFF2-40B4-BE49-F238E27FC236}">
                <a16:creationId xmlns:a16="http://schemas.microsoft.com/office/drawing/2014/main" id="{908152A3-DC27-C87D-85B9-7DAE8C171D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6865" y="1969658"/>
            <a:ext cx="5291667" cy="2918684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0A2B4B23-0B60-F1CE-0D0C-4F11199D348A}"/>
              </a:ext>
            </a:extLst>
          </p:cNvPr>
          <p:cNvSpPr txBox="1"/>
          <p:nvPr/>
        </p:nvSpPr>
        <p:spPr>
          <a:xfrm>
            <a:off x="876300" y="131075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No servidor (usando Express.js, por exemplo):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DE43E735-3357-62FE-8C88-FF7D697CBBAA}"/>
              </a:ext>
            </a:extLst>
          </p:cNvPr>
          <p:cNvSpPr txBox="1"/>
          <p:nvPr/>
        </p:nvSpPr>
        <p:spPr>
          <a:xfrm>
            <a:off x="5972175" y="127937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dirty="0"/>
              <a:t>No template EJS</a:t>
            </a:r>
          </a:p>
        </p:txBody>
      </p:sp>
    </p:spTree>
    <p:extLst>
      <p:ext uri="{BB962C8B-B14F-4D97-AF65-F5344CB8AC3E}">
        <p14:creationId xmlns:p14="http://schemas.microsoft.com/office/powerpoint/2010/main" val="27935530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DABF305-CF15-2551-47A6-AE73F3CDAB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dirty="0">
              <a:solidFill>
                <a:schemeClr val="tx1"/>
              </a:solidFill>
              <a:sym typeface="+mn-ea"/>
            </a:endParaRPr>
          </a:p>
          <a:p>
            <a:pPr marL="0" indent="0" algn="ctr">
              <a:buNone/>
            </a:pPr>
            <a:endParaRPr lang="en-US" dirty="0">
              <a:solidFill>
                <a:schemeClr val="tx1"/>
              </a:solidFill>
              <a:sym typeface="+mn-ea"/>
            </a:endParaRPr>
          </a:p>
          <a:p>
            <a:pPr marL="0" indent="0" algn="ctr">
              <a:buNone/>
            </a:pPr>
            <a:r>
              <a:rPr lang="en-US" dirty="0">
                <a:solidFill>
                  <a:schemeClr val="tx1"/>
                </a:solidFill>
                <a:sym typeface="+mn-ea"/>
              </a:rPr>
              <a:t>4. </a:t>
            </a:r>
            <a:r>
              <a:rPr lang="en-US" dirty="0" err="1">
                <a:solidFill>
                  <a:schemeClr val="tx1"/>
                </a:solidFill>
                <a:sym typeface="+mn-ea"/>
              </a:rPr>
              <a:t>Compactando</a:t>
            </a:r>
            <a:r>
              <a:rPr lang="en-US" dirty="0">
                <a:solidFill>
                  <a:schemeClr val="tx1"/>
                </a:solidFill>
                <a:sym typeface="+mn-ea"/>
              </a:rPr>
              <a:t> e </a:t>
            </a:r>
            <a:r>
              <a:rPr lang="en-US" dirty="0" err="1">
                <a:solidFill>
                  <a:schemeClr val="tx1"/>
                </a:solidFill>
                <a:sym typeface="+mn-ea"/>
              </a:rPr>
              <a:t>baixando</a:t>
            </a:r>
            <a:r>
              <a:rPr lang="en-US" dirty="0">
                <a:solidFill>
                  <a:schemeClr val="tx1"/>
                </a:solidFill>
                <a:sym typeface="+mn-ea"/>
              </a:rPr>
              <a:t> </a:t>
            </a:r>
            <a:r>
              <a:rPr lang="en-US" dirty="0" err="1">
                <a:solidFill>
                  <a:schemeClr val="tx1"/>
                </a:solidFill>
                <a:sym typeface="+mn-ea"/>
              </a:rPr>
              <a:t>arquivos</a:t>
            </a:r>
            <a:r>
              <a:rPr lang="en-US" dirty="0">
                <a:solidFill>
                  <a:schemeClr val="tx1"/>
                </a:solidFill>
                <a:sym typeface="+mn-ea"/>
              </a:rPr>
              <a:t>: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  <a:sym typeface="+mn-ea"/>
              </a:rPr>
              <a:t>O Archiver </a:t>
            </a:r>
            <a:r>
              <a:rPr lang="en-US" dirty="0" err="1">
                <a:solidFill>
                  <a:schemeClr val="tx1"/>
                </a:solidFill>
                <a:sym typeface="+mn-ea"/>
              </a:rPr>
              <a:t>foi</a:t>
            </a:r>
            <a:r>
              <a:rPr lang="en-US" dirty="0">
                <a:solidFill>
                  <a:schemeClr val="tx1"/>
                </a:solidFill>
                <a:sym typeface="+mn-ea"/>
              </a:rPr>
              <a:t> </a:t>
            </a:r>
            <a:r>
              <a:rPr lang="en-US" dirty="0" err="1">
                <a:solidFill>
                  <a:schemeClr val="tx1"/>
                </a:solidFill>
                <a:sym typeface="+mn-ea"/>
              </a:rPr>
              <a:t>usado</a:t>
            </a:r>
            <a:r>
              <a:rPr lang="en-US" dirty="0">
                <a:solidFill>
                  <a:schemeClr val="tx1"/>
                </a:solidFill>
                <a:sym typeface="+mn-ea"/>
              </a:rPr>
              <a:t> para </a:t>
            </a:r>
            <a:r>
              <a:rPr lang="en-US" dirty="0" err="1">
                <a:solidFill>
                  <a:schemeClr val="tx1"/>
                </a:solidFill>
                <a:sym typeface="+mn-ea"/>
              </a:rPr>
              <a:t>compactar</a:t>
            </a:r>
            <a:r>
              <a:rPr lang="en-US" dirty="0">
                <a:solidFill>
                  <a:schemeClr val="tx1"/>
                </a:solidFill>
                <a:sym typeface="+mn-ea"/>
              </a:rPr>
              <a:t> </a:t>
            </a:r>
            <a:r>
              <a:rPr lang="en-US" dirty="0" err="1">
                <a:solidFill>
                  <a:schemeClr val="tx1"/>
                </a:solidFill>
                <a:sym typeface="+mn-ea"/>
              </a:rPr>
              <a:t>os</a:t>
            </a:r>
            <a:r>
              <a:rPr lang="en-US" dirty="0">
                <a:solidFill>
                  <a:schemeClr val="tx1"/>
                </a:solidFill>
                <a:sym typeface="+mn-ea"/>
              </a:rPr>
              <a:t> </a:t>
            </a:r>
            <a:r>
              <a:rPr lang="en-US" dirty="0" err="1">
                <a:solidFill>
                  <a:schemeClr val="tx1"/>
                </a:solidFill>
                <a:sym typeface="+mn-ea"/>
              </a:rPr>
              <a:t>arquivos</a:t>
            </a:r>
            <a:r>
              <a:rPr lang="en-US" dirty="0">
                <a:solidFill>
                  <a:schemeClr val="tx1"/>
                </a:solidFill>
                <a:sym typeface="+mn-ea"/>
              </a:rPr>
              <a:t> do site e o </a:t>
            </a:r>
            <a:r>
              <a:rPr lang="en-US" dirty="0" err="1">
                <a:solidFill>
                  <a:schemeClr val="tx1"/>
                </a:solidFill>
                <a:sym typeface="+mn-ea"/>
              </a:rPr>
              <a:t>método</a:t>
            </a:r>
            <a:r>
              <a:rPr lang="en-US" dirty="0">
                <a:solidFill>
                  <a:schemeClr val="tx1"/>
                </a:solidFill>
                <a:sym typeface="+mn-ea"/>
              </a:rPr>
              <a:t> '</a:t>
            </a:r>
            <a:r>
              <a:rPr lang="en-US" dirty="0" err="1">
                <a:solidFill>
                  <a:schemeClr val="tx1"/>
                </a:solidFill>
                <a:sym typeface="+mn-ea"/>
              </a:rPr>
              <a:t>createWriteStream</a:t>
            </a:r>
            <a:r>
              <a:rPr lang="en-US" dirty="0">
                <a:solidFill>
                  <a:schemeClr val="tx1"/>
                </a:solidFill>
                <a:sym typeface="+mn-ea"/>
              </a:rPr>
              <a:t>' do </a:t>
            </a:r>
            <a:r>
              <a:rPr lang="en-US" dirty="0" err="1">
                <a:solidFill>
                  <a:schemeClr val="tx1"/>
                </a:solidFill>
                <a:sym typeface="+mn-ea"/>
              </a:rPr>
              <a:t>módulo</a:t>
            </a:r>
            <a:r>
              <a:rPr lang="en-US" dirty="0">
                <a:solidFill>
                  <a:schemeClr val="tx1"/>
                </a:solidFill>
                <a:sym typeface="+mn-ea"/>
              </a:rPr>
              <a:t> 'fs' </a:t>
            </a:r>
            <a:r>
              <a:rPr lang="en-US" dirty="0" err="1">
                <a:solidFill>
                  <a:schemeClr val="tx1"/>
                </a:solidFill>
                <a:sym typeface="+mn-ea"/>
              </a:rPr>
              <a:t>foi</a:t>
            </a:r>
            <a:r>
              <a:rPr lang="en-US" dirty="0">
                <a:solidFill>
                  <a:schemeClr val="tx1"/>
                </a:solidFill>
                <a:sym typeface="+mn-ea"/>
              </a:rPr>
              <a:t> </a:t>
            </a:r>
            <a:r>
              <a:rPr lang="en-US" dirty="0" err="1">
                <a:solidFill>
                  <a:schemeClr val="tx1"/>
                </a:solidFill>
                <a:sym typeface="+mn-ea"/>
              </a:rPr>
              <a:t>usado</a:t>
            </a:r>
            <a:r>
              <a:rPr lang="en-US" dirty="0">
                <a:solidFill>
                  <a:schemeClr val="tx1"/>
                </a:solidFill>
                <a:sym typeface="+mn-ea"/>
              </a:rPr>
              <a:t> para </a:t>
            </a:r>
            <a:r>
              <a:rPr lang="en-US" dirty="0" err="1">
                <a:solidFill>
                  <a:schemeClr val="tx1"/>
                </a:solidFill>
                <a:sym typeface="+mn-ea"/>
              </a:rPr>
              <a:t>criar</a:t>
            </a:r>
            <a:r>
              <a:rPr lang="en-US" dirty="0">
                <a:solidFill>
                  <a:schemeClr val="tx1"/>
                </a:solidFill>
                <a:sym typeface="+mn-ea"/>
              </a:rPr>
              <a:t> o </a:t>
            </a:r>
            <a:r>
              <a:rPr lang="en-US" dirty="0" err="1">
                <a:solidFill>
                  <a:schemeClr val="tx1"/>
                </a:solidFill>
                <a:sym typeface="+mn-ea"/>
              </a:rPr>
              <a:t>arquivo</a:t>
            </a:r>
            <a:r>
              <a:rPr lang="en-US" dirty="0">
                <a:solidFill>
                  <a:schemeClr val="tx1"/>
                </a:solidFill>
                <a:sym typeface="+mn-ea"/>
              </a:rPr>
              <a:t> ZIP. Para </a:t>
            </a:r>
            <a:r>
              <a:rPr lang="en-US" dirty="0" err="1">
                <a:solidFill>
                  <a:schemeClr val="tx1"/>
                </a:solidFill>
                <a:sym typeface="+mn-ea"/>
              </a:rPr>
              <a:t>enviar</a:t>
            </a:r>
            <a:r>
              <a:rPr lang="en-US" dirty="0">
                <a:solidFill>
                  <a:schemeClr val="tx1"/>
                </a:solidFill>
                <a:sym typeface="+mn-ea"/>
              </a:rPr>
              <a:t> o </a:t>
            </a:r>
            <a:r>
              <a:rPr lang="en-US" dirty="0" err="1">
                <a:solidFill>
                  <a:schemeClr val="tx1"/>
                </a:solidFill>
                <a:sym typeface="+mn-ea"/>
              </a:rPr>
              <a:t>arquivo</a:t>
            </a:r>
            <a:r>
              <a:rPr lang="en-US" dirty="0">
                <a:solidFill>
                  <a:schemeClr val="tx1"/>
                </a:solidFill>
                <a:sym typeface="+mn-ea"/>
              </a:rPr>
              <a:t> ZIP para o </a:t>
            </a:r>
            <a:r>
              <a:rPr lang="en-US" dirty="0" err="1">
                <a:solidFill>
                  <a:schemeClr val="tx1"/>
                </a:solidFill>
                <a:sym typeface="+mn-ea"/>
              </a:rPr>
              <a:t>cliente</a:t>
            </a:r>
            <a:r>
              <a:rPr lang="en-US" dirty="0">
                <a:solidFill>
                  <a:schemeClr val="tx1"/>
                </a:solidFill>
                <a:sym typeface="+mn-ea"/>
              </a:rPr>
              <a:t>, </a:t>
            </a:r>
            <a:r>
              <a:rPr lang="en-US" dirty="0" err="1">
                <a:solidFill>
                  <a:schemeClr val="tx1"/>
                </a:solidFill>
                <a:sym typeface="+mn-ea"/>
              </a:rPr>
              <a:t>foi</a:t>
            </a:r>
            <a:r>
              <a:rPr lang="en-US" dirty="0">
                <a:solidFill>
                  <a:schemeClr val="tx1"/>
                </a:solidFill>
                <a:sym typeface="+mn-ea"/>
              </a:rPr>
              <a:t> </a:t>
            </a:r>
            <a:r>
              <a:rPr lang="en-US" dirty="0" err="1">
                <a:solidFill>
                  <a:schemeClr val="tx1"/>
                </a:solidFill>
                <a:sym typeface="+mn-ea"/>
              </a:rPr>
              <a:t>utilizado</a:t>
            </a:r>
            <a:r>
              <a:rPr lang="en-US" dirty="0">
                <a:solidFill>
                  <a:schemeClr val="tx1"/>
                </a:solidFill>
                <a:sym typeface="+mn-ea"/>
              </a:rPr>
              <a:t> o </a:t>
            </a:r>
            <a:r>
              <a:rPr lang="en-US" dirty="0" err="1">
                <a:solidFill>
                  <a:schemeClr val="tx1"/>
                </a:solidFill>
                <a:sym typeface="+mn-ea"/>
              </a:rPr>
              <a:t>método</a:t>
            </a:r>
            <a:r>
              <a:rPr lang="en-US" dirty="0">
                <a:solidFill>
                  <a:schemeClr val="tx1"/>
                </a:solidFill>
                <a:sym typeface="+mn-ea"/>
              </a:rPr>
              <a:t> '</a:t>
            </a:r>
            <a:r>
              <a:rPr lang="en-US" dirty="0" err="1">
                <a:solidFill>
                  <a:schemeClr val="tx1"/>
                </a:solidFill>
                <a:sym typeface="+mn-ea"/>
              </a:rPr>
              <a:t>res.download</a:t>
            </a:r>
            <a:r>
              <a:rPr lang="en-US" dirty="0">
                <a:solidFill>
                  <a:schemeClr val="tx1"/>
                </a:solidFill>
                <a:sym typeface="+mn-ea"/>
              </a:rPr>
              <a:t>'.</a:t>
            </a:r>
          </a:p>
          <a:p>
            <a:pPr algn="ctr"/>
            <a:endParaRPr lang="en-US" dirty="0">
              <a:solidFill>
                <a:schemeClr val="tx1"/>
              </a:solidFill>
              <a:sym typeface="+mn-ea"/>
            </a:endParaRPr>
          </a:p>
          <a:p>
            <a:pPr marL="0" indent="0" algn="ctr">
              <a:buNone/>
            </a:pPr>
            <a:endParaRPr lang="en-US" dirty="0">
              <a:solidFill>
                <a:schemeClr val="tx1"/>
              </a:solidFill>
              <a:sym typeface="+mn-ea"/>
            </a:endParaRPr>
          </a:p>
          <a:p>
            <a:pPr algn="ctr"/>
            <a:endParaRPr lang="en-US" dirty="0">
              <a:solidFill>
                <a:schemeClr val="tx1"/>
              </a:solidFill>
              <a:sym typeface="+mn-ea"/>
            </a:endParaRPr>
          </a:p>
          <a:p>
            <a:pPr algn="ctr"/>
            <a:r>
              <a:rPr lang="en-US" dirty="0">
                <a:solidFill>
                  <a:schemeClr val="tx1"/>
                </a:solidFill>
                <a:sym typeface="+mn-ea"/>
              </a:rPr>
              <a:t>5. </a:t>
            </a:r>
            <a:r>
              <a:rPr lang="en-US" dirty="0" err="1">
                <a:solidFill>
                  <a:schemeClr val="tx1"/>
                </a:solidFill>
                <a:sym typeface="+mn-ea"/>
              </a:rPr>
              <a:t>Excluindo</a:t>
            </a:r>
            <a:r>
              <a:rPr lang="en-US" dirty="0">
                <a:solidFill>
                  <a:schemeClr val="tx1"/>
                </a:solidFill>
                <a:sym typeface="+mn-ea"/>
              </a:rPr>
              <a:t> </a:t>
            </a:r>
            <a:r>
              <a:rPr lang="en-US" dirty="0" err="1">
                <a:solidFill>
                  <a:schemeClr val="tx1"/>
                </a:solidFill>
                <a:sym typeface="+mn-ea"/>
              </a:rPr>
              <a:t>arquivos</a:t>
            </a:r>
            <a:r>
              <a:rPr lang="en-US" dirty="0">
                <a:solidFill>
                  <a:schemeClr val="tx1"/>
                </a:solidFill>
                <a:sym typeface="+mn-ea"/>
              </a:rPr>
              <a:t> </a:t>
            </a:r>
            <a:r>
              <a:rPr lang="en-US" dirty="0" err="1">
                <a:solidFill>
                  <a:schemeClr val="tx1"/>
                </a:solidFill>
                <a:sym typeface="+mn-ea"/>
              </a:rPr>
              <a:t>temporários</a:t>
            </a:r>
            <a:r>
              <a:rPr lang="en-US" dirty="0">
                <a:solidFill>
                  <a:schemeClr val="tx1"/>
                </a:solidFill>
                <a:sym typeface="+mn-ea"/>
              </a:rPr>
              <a:t>: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 err="1">
                <a:solidFill>
                  <a:schemeClr val="tx1"/>
                </a:solidFill>
                <a:sym typeface="+mn-ea"/>
              </a:rPr>
              <a:t>Depois</a:t>
            </a:r>
            <a:r>
              <a:rPr lang="en-US" dirty="0">
                <a:solidFill>
                  <a:schemeClr val="tx1"/>
                </a:solidFill>
                <a:sym typeface="+mn-ea"/>
              </a:rPr>
              <a:t> que o </a:t>
            </a:r>
            <a:r>
              <a:rPr lang="en-US" dirty="0" err="1">
                <a:solidFill>
                  <a:schemeClr val="tx1"/>
                </a:solidFill>
                <a:sym typeface="+mn-ea"/>
              </a:rPr>
              <a:t>arquivo</a:t>
            </a:r>
            <a:r>
              <a:rPr lang="en-US" dirty="0">
                <a:solidFill>
                  <a:schemeClr val="tx1"/>
                </a:solidFill>
                <a:sym typeface="+mn-ea"/>
              </a:rPr>
              <a:t> ZIP </a:t>
            </a:r>
            <a:r>
              <a:rPr lang="en-US" dirty="0" err="1">
                <a:solidFill>
                  <a:schemeClr val="tx1"/>
                </a:solidFill>
                <a:sym typeface="+mn-ea"/>
              </a:rPr>
              <a:t>foi</a:t>
            </a:r>
            <a:r>
              <a:rPr lang="en-US" dirty="0">
                <a:solidFill>
                  <a:schemeClr val="tx1"/>
                </a:solidFill>
                <a:sym typeface="+mn-ea"/>
              </a:rPr>
              <a:t> </a:t>
            </a:r>
            <a:r>
              <a:rPr lang="en-US" dirty="0" err="1">
                <a:solidFill>
                  <a:schemeClr val="tx1"/>
                </a:solidFill>
                <a:sym typeface="+mn-ea"/>
              </a:rPr>
              <a:t>criado</a:t>
            </a:r>
            <a:r>
              <a:rPr lang="en-US" dirty="0">
                <a:solidFill>
                  <a:schemeClr val="tx1"/>
                </a:solidFill>
                <a:sym typeface="+mn-ea"/>
              </a:rPr>
              <a:t> e </a:t>
            </a:r>
            <a:r>
              <a:rPr lang="en-US" dirty="0" err="1">
                <a:solidFill>
                  <a:schemeClr val="tx1"/>
                </a:solidFill>
                <a:sym typeface="+mn-ea"/>
              </a:rPr>
              <a:t>enviado</a:t>
            </a:r>
            <a:r>
              <a:rPr lang="en-US" dirty="0">
                <a:solidFill>
                  <a:schemeClr val="tx1"/>
                </a:solidFill>
                <a:sym typeface="+mn-ea"/>
              </a:rPr>
              <a:t>, </a:t>
            </a:r>
            <a:r>
              <a:rPr lang="en-US" dirty="0" err="1">
                <a:solidFill>
                  <a:schemeClr val="tx1"/>
                </a:solidFill>
                <a:sym typeface="+mn-ea"/>
              </a:rPr>
              <a:t>os</a:t>
            </a:r>
            <a:r>
              <a:rPr lang="en-US" dirty="0">
                <a:solidFill>
                  <a:schemeClr val="tx1"/>
                </a:solidFill>
                <a:sym typeface="+mn-ea"/>
              </a:rPr>
              <a:t> </a:t>
            </a:r>
            <a:r>
              <a:rPr lang="en-US" dirty="0" err="1">
                <a:solidFill>
                  <a:schemeClr val="tx1"/>
                </a:solidFill>
                <a:sym typeface="+mn-ea"/>
              </a:rPr>
              <a:t>arquivos</a:t>
            </a:r>
            <a:r>
              <a:rPr lang="en-US" dirty="0">
                <a:solidFill>
                  <a:schemeClr val="tx1"/>
                </a:solidFill>
                <a:sym typeface="+mn-ea"/>
              </a:rPr>
              <a:t> </a:t>
            </a:r>
            <a:r>
              <a:rPr lang="en-US" dirty="0" err="1">
                <a:solidFill>
                  <a:schemeClr val="tx1"/>
                </a:solidFill>
                <a:sym typeface="+mn-ea"/>
              </a:rPr>
              <a:t>temporários</a:t>
            </a:r>
            <a:r>
              <a:rPr lang="en-US" dirty="0">
                <a:solidFill>
                  <a:schemeClr val="tx1"/>
                </a:solidFill>
                <a:sym typeface="+mn-ea"/>
              </a:rPr>
              <a:t> </a:t>
            </a:r>
            <a:r>
              <a:rPr lang="en-US" dirty="0" err="1">
                <a:solidFill>
                  <a:schemeClr val="tx1"/>
                </a:solidFill>
                <a:sym typeface="+mn-ea"/>
              </a:rPr>
              <a:t>usados</a:t>
            </a:r>
            <a:r>
              <a:rPr lang="en-US" dirty="0">
                <a:solidFill>
                  <a:schemeClr val="tx1"/>
                </a:solidFill>
                <a:sym typeface="+mn-ea"/>
              </a:rPr>
              <a:t> ​​para </a:t>
            </a:r>
            <a:r>
              <a:rPr lang="en-US" dirty="0" err="1">
                <a:solidFill>
                  <a:schemeClr val="tx1"/>
                </a:solidFill>
                <a:sym typeface="+mn-ea"/>
              </a:rPr>
              <a:t>criá</a:t>
            </a:r>
            <a:r>
              <a:rPr lang="en-US" dirty="0">
                <a:solidFill>
                  <a:schemeClr val="tx1"/>
                </a:solidFill>
                <a:sym typeface="+mn-ea"/>
              </a:rPr>
              <a:t>-lo </a:t>
            </a:r>
            <a:r>
              <a:rPr lang="en-US" dirty="0" err="1">
                <a:solidFill>
                  <a:schemeClr val="tx1"/>
                </a:solidFill>
                <a:sym typeface="+mn-ea"/>
              </a:rPr>
              <a:t>precisavam</a:t>
            </a:r>
            <a:r>
              <a:rPr lang="en-US" dirty="0">
                <a:solidFill>
                  <a:schemeClr val="tx1"/>
                </a:solidFill>
                <a:sym typeface="+mn-ea"/>
              </a:rPr>
              <a:t> ser </a:t>
            </a:r>
            <a:r>
              <a:rPr lang="en-US" dirty="0" err="1">
                <a:solidFill>
                  <a:schemeClr val="tx1"/>
                </a:solidFill>
                <a:sym typeface="+mn-ea"/>
              </a:rPr>
              <a:t>excluídos</a:t>
            </a:r>
            <a:r>
              <a:rPr lang="en-US" dirty="0">
                <a:solidFill>
                  <a:schemeClr val="tx1"/>
                </a:solidFill>
                <a:sym typeface="+mn-ea"/>
              </a:rPr>
              <a:t>. </a:t>
            </a:r>
            <a:r>
              <a:rPr lang="en-US" dirty="0" err="1">
                <a:solidFill>
                  <a:schemeClr val="tx1"/>
                </a:solidFill>
                <a:sym typeface="+mn-ea"/>
              </a:rPr>
              <a:t>Isso</a:t>
            </a:r>
            <a:r>
              <a:rPr lang="en-US" dirty="0">
                <a:solidFill>
                  <a:schemeClr val="tx1"/>
                </a:solidFill>
                <a:sym typeface="+mn-ea"/>
              </a:rPr>
              <a:t> </a:t>
            </a:r>
            <a:r>
              <a:rPr lang="en-US" dirty="0" err="1">
                <a:solidFill>
                  <a:schemeClr val="tx1"/>
                </a:solidFill>
                <a:sym typeface="+mn-ea"/>
              </a:rPr>
              <a:t>foi</a:t>
            </a:r>
            <a:r>
              <a:rPr lang="en-US" dirty="0">
                <a:solidFill>
                  <a:schemeClr val="tx1"/>
                </a:solidFill>
                <a:sym typeface="+mn-ea"/>
              </a:rPr>
              <a:t> </a:t>
            </a:r>
            <a:r>
              <a:rPr lang="en-US" dirty="0" err="1">
                <a:solidFill>
                  <a:schemeClr val="tx1"/>
                </a:solidFill>
                <a:sym typeface="+mn-ea"/>
              </a:rPr>
              <a:t>obtido</a:t>
            </a:r>
            <a:r>
              <a:rPr lang="en-US" dirty="0">
                <a:solidFill>
                  <a:schemeClr val="tx1"/>
                </a:solidFill>
                <a:sym typeface="+mn-ea"/>
              </a:rPr>
              <a:t> </a:t>
            </a:r>
            <a:r>
              <a:rPr lang="en-US" dirty="0" err="1">
                <a:solidFill>
                  <a:schemeClr val="tx1"/>
                </a:solidFill>
                <a:sym typeface="+mn-ea"/>
              </a:rPr>
              <a:t>usando</a:t>
            </a:r>
            <a:r>
              <a:rPr lang="en-US" dirty="0">
                <a:solidFill>
                  <a:schemeClr val="tx1"/>
                </a:solidFill>
                <a:sym typeface="+mn-ea"/>
              </a:rPr>
              <a:t> '</a:t>
            </a:r>
            <a:r>
              <a:rPr lang="en-US" dirty="0" err="1">
                <a:solidFill>
                  <a:schemeClr val="tx1"/>
                </a:solidFill>
                <a:sym typeface="+mn-ea"/>
              </a:rPr>
              <a:t>fs.unlinkSync</a:t>
            </a:r>
            <a:r>
              <a:rPr lang="en-US" dirty="0">
                <a:solidFill>
                  <a:schemeClr val="tx1"/>
                </a:solidFill>
                <a:sym typeface="+mn-ea"/>
              </a:rPr>
              <a:t>' e '</a:t>
            </a:r>
            <a:r>
              <a:rPr lang="en-US" dirty="0" err="1">
                <a:solidFill>
                  <a:schemeClr val="tx1"/>
                </a:solidFill>
                <a:sym typeface="+mn-ea"/>
              </a:rPr>
              <a:t>fs.rmSync</a:t>
            </a:r>
            <a:r>
              <a:rPr lang="en-US" dirty="0">
                <a:solidFill>
                  <a:schemeClr val="tx1"/>
                </a:solidFill>
                <a:sym typeface="+mn-ea"/>
              </a:rPr>
              <a:t>'.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2707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400" dirty="0" err="1"/>
              <a:t>Dificuldades</a:t>
            </a:r>
            <a:r>
              <a:rPr lang="en-US" sz="2400" dirty="0"/>
              <a:t>:</a:t>
            </a:r>
            <a:br>
              <a:rPr lang="en-US" sz="2400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438150"/>
            <a:ext cx="12191999" cy="6419850"/>
          </a:xfrm>
        </p:spPr>
        <p:txBody>
          <a:bodyPr>
            <a:noAutofit/>
          </a:bodyPr>
          <a:lstStyle/>
          <a:p>
            <a:endParaRPr lang="en-US" sz="900" dirty="0"/>
          </a:p>
          <a:p>
            <a:pPr algn="ctr"/>
            <a:endParaRPr lang="en-US" sz="1600" dirty="0"/>
          </a:p>
          <a:p>
            <a:pPr algn="ctr"/>
            <a:endParaRPr lang="en-US" sz="1600" dirty="0">
              <a:solidFill>
                <a:schemeClr val="tx1"/>
              </a:solidFill>
            </a:endParaRPr>
          </a:p>
          <a:p>
            <a:pPr algn="ctr"/>
            <a:endParaRPr lang="en-US" sz="1600" dirty="0">
              <a:solidFill>
                <a:schemeClr val="tx1"/>
              </a:solidFill>
            </a:endParaRP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    </a:t>
            </a:r>
          </a:p>
          <a:p>
            <a:pPr algn="ctr"/>
            <a:r>
              <a:rPr lang="en-US" sz="1600" dirty="0" err="1">
                <a:solidFill>
                  <a:schemeClr val="tx1"/>
                </a:solidFill>
              </a:rPr>
              <a:t>Integração</a:t>
            </a:r>
            <a:r>
              <a:rPr lang="en-US" sz="1600" dirty="0">
                <a:solidFill>
                  <a:schemeClr val="tx1"/>
                </a:solidFill>
              </a:rPr>
              <a:t> entre Frontend e Backend: </a:t>
            </a:r>
            <a:r>
              <a:rPr lang="en-US" sz="1600" dirty="0" err="1">
                <a:solidFill>
                  <a:schemeClr val="tx1"/>
                </a:solidFill>
              </a:rPr>
              <a:t>Integrar</a:t>
            </a:r>
            <a:r>
              <a:rPr lang="en-US" sz="1600" dirty="0">
                <a:solidFill>
                  <a:schemeClr val="tx1"/>
                </a:solidFill>
              </a:rPr>
              <a:t> o front-end e o back-end </a:t>
            </a:r>
            <a:r>
              <a:rPr lang="en-US" sz="1600" dirty="0" err="1">
                <a:solidFill>
                  <a:schemeClr val="tx1"/>
                </a:solidFill>
              </a:rPr>
              <a:t>foi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uma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tarefa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desafiadora</a:t>
            </a:r>
            <a:r>
              <a:rPr lang="en-US" sz="1600" dirty="0">
                <a:solidFill>
                  <a:schemeClr val="tx1"/>
                </a:solidFill>
              </a:rPr>
              <a:t>, </a:t>
            </a:r>
            <a:r>
              <a:rPr lang="en-US" sz="1600" dirty="0" err="1">
                <a:solidFill>
                  <a:schemeClr val="tx1"/>
                </a:solidFill>
              </a:rPr>
              <a:t>principalmente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garantindo</a:t>
            </a:r>
            <a:r>
              <a:rPr lang="en-US" sz="1600" dirty="0">
                <a:solidFill>
                  <a:schemeClr val="tx1"/>
                </a:solidFill>
              </a:rPr>
              <a:t> a </a:t>
            </a:r>
            <a:r>
              <a:rPr lang="en-US" sz="1600" dirty="0" err="1">
                <a:solidFill>
                  <a:schemeClr val="tx1"/>
                </a:solidFill>
              </a:rPr>
              <a:t>correta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comunicação</a:t>
            </a:r>
            <a:r>
              <a:rPr lang="en-US" sz="1600" dirty="0">
                <a:solidFill>
                  <a:schemeClr val="tx1"/>
                </a:solidFill>
              </a:rPr>
              <a:t> entre </a:t>
            </a:r>
            <a:r>
              <a:rPr lang="en-US" sz="1600" dirty="0" err="1">
                <a:solidFill>
                  <a:schemeClr val="tx1"/>
                </a:solidFill>
              </a:rPr>
              <a:t>eles</a:t>
            </a:r>
            <a:r>
              <a:rPr lang="en-US" sz="1600" dirty="0">
                <a:solidFill>
                  <a:schemeClr val="tx1"/>
                </a:solidFill>
              </a:rPr>
              <a:t> e o </a:t>
            </a:r>
            <a:r>
              <a:rPr lang="en-US" sz="1600" dirty="0" err="1">
                <a:solidFill>
                  <a:schemeClr val="tx1"/>
                </a:solidFill>
              </a:rPr>
              <a:t>manuseio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apropriado</a:t>
            </a:r>
            <a:r>
              <a:rPr lang="en-US" sz="1600" dirty="0">
                <a:solidFill>
                  <a:schemeClr val="tx1"/>
                </a:solidFill>
              </a:rPr>
              <a:t> dos </a:t>
            </a:r>
            <a:r>
              <a:rPr lang="en-US" sz="1600" dirty="0" err="1">
                <a:solidFill>
                  <a:schemeClr val="tx1"/>
                </a:solidFill>
              </a:rPr>
              <a:t>erros</a:t>
            </a:r>
            <a:r>
              <a:rPr lang="en-US" sz="1600" dirty="0">
                <a:solidFill>
                  <a:schemeClr val="tx1"/>
                </a:solidFill>
              </a:rPr>
              <a:t>.</a:t>
            </a:r>
          </a:p>
          <a:p>
            <a:pPr algn="ctr"/>
            <a:endParaRPr lang="en-US" sz="1600" dirty="0">
              <a:solidFill>
                <a:schemeClr val="tx1"/>
              </a:solidFill>
            </a:endParaRP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    </a:t>
            </a:r>
            <a:r>
              <a:rPr lang="en-US" sz="1600" dirty="0" err="1">
                <a:solidFill>
                  <a:schemeClr val="tx1"/>
                </a:solidFill>
              </a:rPr>
              <a:t>Gestão</a:t>
            </a:r>
            <a:r>
              <a:rPr lang="en-US" sz="1600" dirty="0">
                <a:solidFill>
                  <a:schemeClr val="tx1"/>
                </a:solidFill>
              </a:rPr>
              <a:t> de Estado: Como o </a:t>
            </a:r>
            <a:r>
              <a:rPr lang="en-US" sz="1600" dirty="0" err="1">
                <a:solidFill>
                  <a:schemeClr val="tx1"/>
                </a:solidFill>
              </a:rPr>
              <a:t>projeto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envolve</a:t>
            </a:r>
            <a:r>
              <a:rPr lang="en-US" sz="1600" dirty="0">
                <a:solidFill>
                  <a:schemeClr val="tx1"/>
                </a:solidFill>
              </a:rPr>
              <a:t> a </a:t>
            </a:r>
            <a:r>
              <a:rPr lang="en-US" sz="1600" dirty="0" err="1">
                <a:solidFill>
                  <a:schemeClr val="tx1"/>
                </a:solidFill>
              </a:rPr>
              <a:t>interação</a:t>
            </a:r>
            <a:r>
              <a:rPr lang="en-US" sz="1600" dirty="0">
                <a:solidFill>
                  <a:schemeClr val="tx1"/>
                </a:solidFill>
              </a:rPr>
              <a:t> do </a:t>
            </a:r>
            <a:r>
              <a:rPr lang="en-US" sz="1600" dirty="0" err="1">
                <a:solidFill>
                  <a:schemeClr val="tx1"/>
                </a:solidFill>
              </a:rPr>
              <a:t>usuário</a:t>
            </a:r>
            <a:r>
              <a:rPr lang="en-US" sz="1600" dirty="0">
                <a:solidFill>
                  <a:schemeClr val="tx1"/>
                </a:solidFill>
              </a:rPr>
              <a:t> com </a:t>
            </a:r>
            <a:r>
              <a:rPr lang="en-US" sz="1600" dirty="0" err="1">
                <a:solidFill>
                  <a:schemeClr val="tx1"/>
                </a:solidFill>
              </a:rPr>
              <a:t>várias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páginas</a:t>
            </a:r>
            <a:r>
              <a:rPr lang="en-US" sz="1600" dirty="0">
                <a:solidFill>
                  <a:schemeClr val="tx1"/>
                </a:solidFill>
              </a:rPr>
              <a:t> e </a:t>
            </a:r>
            <a:r>
              <a:rPr lang="en-US" sz="1600" dirty="0" err="1">
                <a:solidFill>
                  <a:schemeClr val="tx1"/>
                </a:solidFill>
              </a:rPr>
              <a:t>recursos</a:t>
            </a:r>
            <a:r>
              <a:rPr lang="en-US" sz="1600" dirty="0">
                <a:solidFill>
                  <a:schemeClr val="tx1"/>
                </a:solidFill>
              </a:rPr>
              <a:t>, o </a:t>
            </a:r>
            <a:r>
              <a:rPr lang="en-US" sz="1600" dirty="0" err="1">
                <a:solidFill>
                  <a:schemeClr val="tx1"/>
                </a:solidFill>
              </a:rPr>
              <a:t>gerenciamento</a:t>
            </a:r>
            <a:r>
              <a:rPr lang="en-US" sz="1600" dirty="0">
                <a:solidFill>
                  <a:schemeClr val="tx1"/>
                </a:solidFill>
              </a:rPr>
              <a:t> do </a:t>
            </a:r>
            <a:r>
              <a:rPr lang="en-US" sz="1600" dirty="0" err="1">
                <a:solidFill>
                  <a:schemeClr val="tx1"/>
                </a:solidFill>
              </a:rPr>
              <a:t>estado</a:t>
            </a:r>
            <a:r>
              <a:rPr lang="en-US" sz="1600" dirty="0">
                <a:solidFill>
                  <a:schemeClr val="tx1"/>
                </a:solidFill>
              </a:rPr>
              <a:t> do </a:t>
            </a:r>
            <a:r>
              <a:rPr lang="en-US" sz="1600" dirty="0" err="1">
                <a:solidFill>
                  <a:schemeClr val="tx1"/>
                </a:solidFill>
              </a:rPr>
              <a:t>aplicativo</a:t>
            </a:r>
            <a:r>
              <a:rPr lang="en-US" sz="1600" dirty="0">
                <a:solidFill>
                  <a:schemeClr val="tx1"/>
                </a:solidFill>
              </a:rPr>
              <a:t> (</a:t>
            </a:r>
            <a:r>
              <a:rPr lang="en-US" sz="1600" dirty="0" err="1">
                <a:solidFill>
                  <a:schemeClr val="tx1"/>
                </a:solidFill>
              </a:rPr>
              <a:t>como</a:t>
            </a:r>
            <a:r>
              <a:rPr lang="en-US" sz="1600" dirty="0">
                <a:solidFill>
                  <a:schemeClr val="tx1"/>
                </a:solidFill>
              </a:rPr>
              <a:t> dados do </a:t>
            </a:r>
            <a:r>
              <a:rPr lang="en-US" sz="1600" dirty="0" err="1">
                <a:solidFill>
                  <a:schemeClr val="tx1"/>
                </a:solidFill>
              </a:rPr>
              <a:t>usuário</a:t>
            </a:r>
            <a:r>
              <a:rPr lang="en-US" sz="1600" dirty="0">
                <a:solidFill>
                  <a:schemeClr val="tx1"/>
                </a:solidFill>
              </a:rPr>
              <a:t> e </a:t>
            </a:r>
            <a:r>
              <a:rPr lang="en-US" sz="1600" dirty="0" err="1">
                <a:solidFill>
                  <a:schemeClr val="tx1"/>
                </a:solidFill>
              </a:rPr>
              <a:t>seleções</a:t>
            </a:r>
            <a:r>
              <a:rPr lang="en-US" sz="1600" dirty="0">
                <a:solidFill>
                  <a:schemeClr val="tx1"/>
                </a:solidFill>
              </a:rPr>
              <a:t>) </a:t>
            </a:r>
            <a:r>
              <a:rPr lang="en-US" sz="1600" dirty="0" err="1">
                <a:solidFill>
                  <a:schemeClr val="tx1"/>
                </a:solidFill>
              </a:rPr>
              <a:t>foi</a:t>
            </a:r>
            <a:r>
              <a:rPr lang="en-US" sz="1600" dirty="0">
                <a:solidFill>
                  <a:schemeClr val="tx1"/>
                </a:solidFill>
              </a:rPr>
              <a:t> um </a:t>
            </a:r>
            <a:r>
              <a:rPr lang="en-US" sz="1600" dirty="0" err="1">
                <a:solidFill>
                  <a:schemeClr val="tx1"/>
                </a:solidFill>
              </a:rPr>
              <a:t>desafio</a:t>
            </a:r>
            <a:r>
              <a:rPr lang="en-US" sz="1600" dirty="0">
                <a:solidFill>
                  <a:schemeClr val="tx1"/>
                </a:solidFill>
              </a:rPr>
              <a:t>.</a:t>
            </a:r>
          </a:p>
          <a:p>
            <a:pPr algn="ctr"/>
            <a:endParaRPr lang="en-US" sz="1600" dirty="0">
              <a:solidFill>
                <a:schemeClr val="tx1"/>
              </a:solidFill>
            </a:endParaRP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    Design </a:t>
            </a:r>
            <a:r>
              <a:rPr lang="en-US" sz="1600" dirty="0" err="1">
                <a:solidFill>
                  <a:schemeClr val="tx1"/>
                </a:solidFill>
              </a:rPr>
              <a:t>Responsivo</a:t>
            </a:r>
            <a:r>
              <a:rPr lang="en-US" sz="1600" dirty="0">
                <a:solidFill>
                  <a:schemeClr val="tx1"/>
                </a:solidFill>
              </a:rPr>
              <a:t>: Fazer o design do site ser </a:t>
            </a:r>
            <a:r>
              <a:rPr lang="en-US" sz="1600" dirty="0" err="1">
                <a:solidFill>
                  <a:schemeClr val="tx1"/>
                </a:solidFill>
              </a:rPr>
              <a:t>atraente</a:t>
            </a:r>
            <a:r>
              <a:rPr lang="en-US" sz="1600" dirty="0">
                <a:solidFill>
                  <a:schemeClr val="tx1"/>
                </a:solidFill>
              </a:rPr>
              <a:t> e </a:t>
            </a:r>
            <a:r>
              <a:rPr lang="en-US" sz="1600" dirty="0" err="1">
                <a:solidFill>
                  <a:schemeClr val="tx1"/>
                </a:solidFill>
              </a:rPr>
              <a:t>funcionar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bem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em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todos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os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tipos</a:t>
            </a:r>
            <a:r>
              <a:rPr lang="en-US" sz="1600" dirty="0">
                <a:solidFill>
                  <a:schemeClr val="tx1"/>
                </a:solidFill>
              </a:rPr>
              <a:t> de </a:t>
            </a:r>
            <a:r>
              <a:rPr lang="en-US" sz="1600" dirty="0" err="1">
                <a:solidFill>
                  <a:schemeClr val="tx1"/>
                </a:solidFill>
              </a:rPr>
              <a:t>dispositivos</a:t>
            </a:r>
            <a:r>
              <a:rPr lang="en-US" sz="1600" dirty="0">
                <a:solidFill>
                  <a:schemeClr val="tx1"/>
                </a:solidFill>
              </a:rPr>
              <a:t> e </a:t>
            </a:r>
            <a:r>
              <a:rPr lang="en-US" sz="1600" dirty="0" err="1">
                <a:solidFill>
                  <a:schemeClr val="tx1"/>
                </a:solidFill>
              </a:rPr>
              <a:t>tamanhos</a:t>
            </a:r>
            <a:r>
              <a:rPr lang="en-US" sz="1600" dirty="0">
                <a:solidFill>
                  <a:schemeClr val="tx1"/>
                </a:solidFill>
              </a:rPr>
              <a:t> de </a:t>
            </a:r>
            <a:r>
              <a:rPr lang="en-US" sz="1600" dirty="0" err="1">
                <a:solidFill>
                  <a:schemeClr val="tx1"/>
                </a:solidFill>
              </a:rPr>
              <a:t>tela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foi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uma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tarefa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complexa</a:t>
            </a:r>
            <a:r>
              <a:rPr lang="en-US" sz="1600" dirty="0">
                <a:solidFill>
                  <a:schemeClr val="tx1"/>
                </a:solidFill>
              </a:rPr>
              <a:t> que </a:t>
            </a:r>
            <a:r>
              <a:rPr lang="en-US" sz="1600" dirty="0" err="1">
                <a:solidFill>
                  <a:schemeClr val="tx1"/>
                </a:solidFill>
              </a:rPr>
              <a:t>exigiu</a:t>
            </a:r>
            <a:r>
              <a:rPr lang="en-US" sz="1600" dirty="0">
                <a:solidFill>
                  <a:schemeClr val="tx1"/>
                </a:solidFill>
              </a:rPr>
              <a:t> um </a:t>
            </a:r>
            <a:r>
              <a:rPr lang="en-US" sz="1600" dirty="0" err="1">
                <a:solidFill>
                  <a:schemeClr val="tx1"/>
                </a:solidFill>
              </a:rPr>
              <a:t>planejamento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cuidadoso</a:t>
            </a:r>
            <a:r>
              <a:rPr lang="en-US" sz="1600" dirty="0">
                <a:solidFill>
                  <a:schemeClr val="tx1"/>
                </a:solidFill>
              </a:rPr>
              <a:t> e </a:t>
            </a:r>
            <a:r>
              <a:rPr lang="en-US" sz="1600" dirty="0" err="1">
                <a:solidFill>
                  <a:schemeClr val="tx1"/>
                </a:solidFill>
              </a:rPr>
              <a:t>muitos</a:t>
            </a:r>
            <a:r>
              <a:rPr lang="en-US" sz="1600" dirty="0">
                <a:solidFill>
                  <a:schemeClr val="tx1"/>
                </a:solidFill>
              </a:rPr>
              <a:t> testes.</a:t>
            </a:r>
          </a:p>
          <a:p>
            <a:pPr algn="ctr"/>
            <a:endParaRPr lang="en-US" sz="1600" dirty="0">
              <a:solidFill>
                <a:schemeClr val="tx1"/>
              </a:solidFill>
            </a:endParaRPr>
          </a:p>
          <a:p>
            <a:pPr algn="ctr"/>
            <a:endParaRPr lang="en-US" sz="1600" dirty="0">
              <a:solidFill>
                <a:schemeClr val="tx1"/>
              </a:solidFill>
            </a:endParaRP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    </a:t>
            </a:r>
            <a:r>
              <a:rPr lang="en-US" sz="1600" dirty="0" err="1">
                <a:solidFill>
                  <a:schemeClr val="tx1"/>
                </a:solidFill>
              </a:rPr>
              <a:t>Gestão</a:t>
            </a:r>
            <a:r>
              <a:rPr lang="en-US" sz="1600" dirty="0">
                <a:solidFill>
                  <a:schemeClr val="tx1"/>
                </a:solidFill>
              </a:rPr>
              <a:t> de tempo: Por </a:t>
            </a:r>
            <a:r>
              <a:rPr lang="en-US" sz="1600" dirty="0" err="1">
                <a:solidFill>
                  <a:schemeClr val="tx1"/>
                </a:solidFill>
              </a:rPr>
              <a:t>fim</a:t>
            </a:r>
            <a:r>
              <a:rPr lang="en-US" sz="1600" dirty="0">
                <a:solidFill>
                  <a:schemeClr val="tx1"/>
                </a:solidFill>
              </a:rPr>
              <a:t>, </a:t>
            </a:r>
            <a:r>
              <a:rPr lang="en-US" sz="1600" dirty="0" err="1">
                <a:solidFill>
                  <a:schemeClr val="tx1"/>
                </a:solidFill>
              </a:rPr>
              <a:t>gerir</a:t>
            </a:r>
            <a:r>
              <a:rPr lang="en-US" sz="1600" dirty="0">
                <a:solidFill>
                  <a:schemeClr val="tx1"/>
                </a:solidFill>
              </a:rPr>
              <a:t> o tempo e </a:t>
            </a:r>
            <a:r>
              <a:rPr lang="en-US" sz="1600" dirty="0" err="1">
                <a:solidFill>
                  <a:schemeClr val="tx1"/>
                </a:solidFill>
              </a:rPr>
              <a:t>organizacao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foi</a:t>
            </a:r>
            <a:r>
              <a:rPr lang="en-US" sz="1600" dirty="0">
                <a:solidFill>
                  <a:schemeClr val="tx1"/>
                </a:solidFill>
              </a:rPr>
              <a:t> um </a:t>
            </a:r>
            <a:r>
              <a:rPr lang="en-US" sz="1600" dirty="0" err="1">
                <a:solidFill>
                  <a:schemeClr val="tx1"/>
                </a:solidFill>
              </a:rPr>
              <a:t>desafio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constante</a:t>
            </a:r>
            <a:r>
              <a:rPr lang="en-US" sz="1600" dirty="0">
                <a:solidFill>
                  <a:schemeClr val="tx1"/>
                </a:solidFill>
              </a:rPr>
              <a:t>, dada a </a:t>
            </a:r>
            <a:r>
              <a:rPr lang="en-US" sz="1600" dirty="0" err="1">
                <a:solidFill>
                  <a:schemeClr val="tx1"/>
                </a:solidFill>
              </a:rPr>
              <a:t>extensão</a:t>
            </a:r>
            <a:r>
              <a:rPr lang="en-US" sz="1600" dirty="0">
                <a:solidFill>
                  <a:schemeClr val="tx1"/>
                </a:solidFill>
              </a:rPr>
              <a:t> e a </a:t>
            </a:r>
            <a:r>
              <a:rPr lang="en-US" sz="1600" dirty="0" err="1">
                <a:solidFill>
                  <a:schemeClr val="tx1"/>
                </a:solidFill>
              </a:rPr>
              <a:t>complexidade</a:t>
            </a:r>
            <a:r>
              <a:rPr lang="en-US" sz="1600" dirty="0">
                <a:solidFill>
                  <a:schemeClr val="tx1"/>
                </a:solidFill>
              </a:rPr>
              <a:t> do </a:t>
            </a:r>
            <a:r>
              <a:rPr lang="en-US" sz="1600" dirty="0" err="1">
                <a:solidFill>
                  <a:schemeClr val="tx1"/>
                </a:solidFill>
              </a:rPr>
              <a:t>projeto</a:t>
            </a:r>
            <a:r>
              <a:rPr lang="en-US" sz="1600" dirty="0">
                <a:solidFill>
                  <a:schemeClr val="tx1"/>
                </a:solidFill>
              </a:rPr>
              <a:t>.</a:t>
            </a:r>
          </a:p>
          <a:p>
            <a:pPr algn="ctr"/>
            <a:endParaRPr lang="en-US" sz="16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>
                <a:sym typeface="+mn-ea"/>
              </a:rPr>
              <a:t>Componentes</a:t>
            </a:r>
            <a:r>
              <a:rPr lang="en-US" dirty="0">
                <a:sym typeface="+mn-ea"/>
              </a:rPr>
              <a:t> </a:t>
            </a:r>
            <a:r>
              <a:rPr lang="en-US" dirty="0" err="1">
                <a:sym typeface="+mn-ea"/>
              </a:rPr>
              <a:t>chave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294765"/>
            <a:ext cx="10515600" cy="4882515"/>
          </a:xfrm>
        </p:spPr>
        <p:txBody>
          <a:bodyPr>
            <a:normAutofit/>
          </a:bodyPr>
          <a:lstStyle/>
          <a:p>
            <a:endParaRPr lang="en-US" dirty="0">
              <a:sym typeface="+mn-ea"/>
            </a:endParaRPr>
          </a:p>
          <a:p>
            <a:pPr marL="457200" lvl="1" indent="0">
              <a:buNone/>
            </a:pPr>
            <a:endParaRPr lang="en-US" dirty="0"/>
          </a:p>
          <a:p>
            <a:r>
              <a:rPr lang="en-US" b="1" dirty="0">
                <a:solidFill>
                  <a:schemeClr val="tx1"/>
                </a:solidFill>
                <a:sym typeface="+mn-ea"/>
              </a:rPr>
              <a:t>- Express.js</a:t>
            </a:r>
            <a:r>
              <a:rPr lang="en-US" dirty="0">
                <a:solidFill>
                  <a:schemeClr val="tx1"/>
                </a:solidFill>
                <a:sym typeface="+mn-ea"/>
              </a:rPr>
              <a:t>: </a:t>
            </a:r>
            <a:r>
              <a:rPr lang="en-US" dirty="0" err="1">
                <a:solidFill>
                  <a:schemeClr val="tx1"/>
                </a:solidFill>
                <a:sym typeface="+mn-ea"/>
              </a:rPr>
              <a:t>Escolhido</a:t>
            </a:r>
            <a:r>
              <a:rPr lang="en-US" dirty="0">
                <a:solidFill>
                  <a:schemeClr val="tx1"/>
                </a:solidFill>
                <a:sym typeface="+mn-ea"/>
              </a:rPr>
              <a:t> para </a:t>
            </a:r>
            <a:r>
              <a:rPr lang="en-US" dirty="0" err="1">
                <a:solidFill>
                  <a:schemeClr val="tx1"/>
                </a:solidFill>
                <a:sym typeface="+mn-ea"/>
              </a:rPr>
              <a:t>configurar</a:t>
            </a:r>
            <a:r>
              <a:rPr lang="en-US" dirty="0">
                <a:solidFill>
                  <a:schemeClr val="tx1"/>
                </a:solidFill>
                <a:sym typeface="+mn-ea"/>
              </a:rPr>
              <a:t> </a:t>
            </a:r>
            <a:r>
              <a:rPr lang="en-US" dirty="0" err="1">
                <a:solidFill>
                  <a:schemeClr val="tx1"/>
                </a:solidFill>
                <a:sym typeface="+mn-ea"/>
              </a:rPr>
              <a:t>nosso</a:t>
            </a:r>
            <a:r>
              <a:rPr lang="en-US" dirty="0">
                <a:solidFill>
                  <a:schemeClr val="tx1"/>
                </a:solidFill>
                <a:sym typeface="+mn-ea"/>
              </a:rPr>
              <a:t> </a:t>
            </a:r>
            <a:r>
              <a:rPr lang="en-US" dirty="0" err="1">
                <a:solidFill>
                  <a:schemeClr val="tx1"/>
                </a:solidFill>
                <a:sym typeface="+mn-ea"/>
              </a:rPr>
              <a:t>servidor</a:t>
            </a:r>
            <a:r>
              <a:rPr lang="en-US" dirty="0">
                <a:solidFill>
                  <a:schemeClr val="tx1"/>
                </a:solidFill>
                <a:sym typeface="+mn-ea"/>
              </a:rPr>
              <a:t> </a:t>
            </a:r>
            <a:r>
              <a:rPr lang="en-US" dirty="0" err="1">
                <a:solidFill>
                  <a:schemeClr val="tx1"/>
                </a:solidFill>
                <a:sym typeface="+mn-ea"/>
              </a:rPr>
              <a:t>devido</a:t>
            </a:r>
            <a:r>
              <a:rPr lang="en-US" dirty="0">
                <a:solidFill>
                  <a:schemeClr val="tx1"/>
                </a:solidFill>
                <a:sym typeface="+mn-ea"/>
              </a:rPr>
              <a:t> a </a:t>
            </a:r>
            <a:r>
              <a:rPr lang="en-US" dirty="0" err="1">
                <a:solidFill>
                  <a:schemeClr val="tx1"/>
                </a:solidFill>
                <a:sym typeface="+mn-ea"/>
              </a:rPr>
              <a:t>sua</a:t>
            </a:r>
            <a:r>
              <a:rPr lang="en-US" dirty="0">
                <a:solidFill>
                  <a:schemeClr val="tx1"/>
                </a:solidFill>
                <a:sym typeface="+mn-ea"/>
              </a:rPr>
              <a:t> </a:t>
            </a:r>
            <a:r>
              <a:rPr lang="en-US" dirty="0" err="1">
                <a:solidFill>
                  <a:schemeClr val="tx1"/>
                </a:solidFill>
                <a:sym typeface="+mn-ea"/>
              </a:rPr>
              <a:t>simplicidade</a:t>
            </a:r>
            <a:r>
              <a:rPr lang="en-US" dirty="0">
                <a:solidFill>
                  <a:schemeClr val="tx1"/>
                </a:solidFill>
                <a:sym typeface="+mn-ea"/>
              </a:rPr>
              <a:t> e </a:t>
            </a:r>
            <a:r>
              <a:rPr lang="en-US" dirty="0" err="1">
                <a:solidFill>
                  <a:schemeClr val="tx1"/>
                </a:solidFill>
                <a:sym typeface="+mn-ea"/>
              </a:rPr>
              <a:t>ampla</a:t>
            </a:r>
            <a:r>
              <a:rPr lang="en-US" dirty="0">
                <a:solidFill>
                  <a:schemeClr val="tx1"/>
                </a:solidFill>
                <a:sym typeface="+mn-ea"/>
              </a:rPr>
              <a:t> </a:t>
            </a:r>
            <a:r>
              <a:rPr lang="en-US" dirty="0" err="1">
                <a:solidFill>
                  <a:schemeClr val="tx1"/>
                </a:solidFill>
                <a:sym typeface="+mn-ea"/>
              </a:rPr>
              <a:t>utilização</a:t>
            </a:r>
            <a:r>
              <a:rPr lang="en-US" dirty="0">
                <a:solidFill>
                  <a:schemeClr val="tx1"/>
                </a:solidFill>
                <a:sym typeface="+mn-ea"/>
              </a:rPr>
              <a:t> </a:t>
            </a:r>
            <a:r>
              <a:rPr lang="en-US" dirty="0" err="1">
                <a:solidFill>
                  <a:schemeClr val="tx1"/>
                </a:solidFill>
                <a:sym typeface="+mn-ea"/>
              </a:rPr>
              <a:t>dentro</a:t>
            </a:r>
            <a:r>
              <a:rPr lang="en-US" dirty="0">
                <a:solidFill>
                  <a:schemeClr val="tx1"/>
                </a:solidFill>
                <a:sym typeface="+mn-ea"/>
              </a:rPr>
              <a:t> da </a:t>
            </a:r>
            <a:r>
              <a:rPr lang="en-US" dirty="0" err="1">
                <a:solidFill>
                  <a:schemeClr val="tx1"/>
                </a:solidFill>
                <a:sym typeface="+mn-ea"/>
              </a:rPr>
              <a:t>comunidade</a:t>
            </a:r>
            <a:r>
              <a:rPr lang="en-US" dirty="0">
                <a:solidFill>
                  <a:schemeClr val="tx1"/>
                </a:solidFill>
                <a:sym typeface="+mn-ea"/>
              </a:rPr>
              <a:t> Node.js.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  <a:sym typeface="+mn-ea"/>
              </a:rPr>
              <a:t>- EJS </a:t>
            </a:r>
            <a:r>
              <a:rPr lang="en-US" dirty="0">
                <a:solidFill>
                  <a:schemeClr val="tx1"/>
                </a:solidFill>
                <a:sym typeface="+mn-ea"/>
              </a:rPr>
              <a:t>(</a:t>
            </a:r>
            <a:r>
              <a:rPr lang="en-US" dirty="0" err="1">
                <a:solidFill>
                  <a:schemeClr val="tx1"/>
                </a:solidFill>
                <a:sym typeface="+mn-ea"/>
              </a:rPr>
              <a:t>modelos</a:t>
            </a:r>
            <a:r>
              <a:rPr lang="en-US" dirty="0">
                <a:solidFill>
                  <a:schemeClr val="tx1"/>
                </a:solidFill>
                <a:sym typeface="+mn-ea"/>
              </a:rPr>
              <a:t> JavaScript </a:t>
            </a:r>
            <a:r>
              <a:rPr lang="en-US" dirty="0" err="1">
                <a:solidFill>
                  <a:schemeClr val="tx1"/>
                </a:solidFill>
                <a:sym typeface="+mn-ea"/>
              </a:rPr>
              <a:t>incorporados</a:t>
            </a:r>
            <a:r>
              <a:rPr lang="en-US" dirty="0">
                <a:solidFill>
                  <a:schemeClr val="tx1"/>
                </a:solidFill>
                <a:sym typeface="+mn-ea"/>
              </a:rPr>
              <a:t>)**:</a:t>
            </a:r>
            <a:r>
              <a:rPr lang="en-US" dirty="0" err="1">
                <a:solidFill>
                  <a:schemeClr val="tx1"/>
                </a:solidFill>
                <a:sym typeface="+mn-ea"/>
              </a:rPr>
              <a:t>Biblioteca</a:t>
            </a:r>
            <a:r>
              <a:rPr lang="en-US" dirty="0">
                <a:solidFill>
                  <a:schemeClr val="tx1"/>
                </a:solidFill>
                <a:sym typeface="+mn-ea"/>
              </a:rPr>
              <a:t> popular de Node.js </a:t>
            </a:r>
          </a:p>
          <a:p>
            <a:r>
              <a:rPr lang="en-US" dirty="0">
                <a:solidFill>
                  <a:schemeClr val="tx1"/>
                </a:solidFill>
                <a:sym typeface="+mn-ea"/>
              </a:rPr>
              <a:t> EJS </a:t>
            </a:r>
            <a:r>
              <a:rPr lang="en-US" dirty="0" err="1">
                <a:solidFill>
                  <a:schemeClr val="tx1"/>
                </a:solidFill>
                <a:sym typeface="+mn-ea"/>
              </a:rPr>
              <a:t>foi</a:t>
            </a:r>
            <a:r>
              <a:rPr lang="en-US" dirty="0">
                <a:solidFill>
                  <a:schemeClr val="tx1"/>
                </a:solidFill>
                <a:sym typeface="+mn-ea"/>
              </a:rPr>
              <a:t> </a:t>
            </a:r>
            <a:r>
              <a:rPr lang="en-US" dirty="0" err="1">
                <a:solidFill>
                  <a:schemeClr val="tx1"/>
                </a:solidFill>
                <a:sym typeface="+mn-ea"/>
              </a:rPr>
              <a:t>usado</a:t>
            </a:r>
            <a:r>
              <a:rPr lang="en-US" dirty="0">
                <a:solidFill>
                  <a:schemeClr val="tx1"/>
                </a:solidFill>
                <a:sym typeface="+mn-ea"/>
              </a:rPr>
              <a:t> </a:t>
            </a:r>
            <a:r>
              <a:rPr lang="en-US" dirty="0" err="1">
                <a:solidFill>
                  <a:schemeClr val="tx1"/>
                </a:solidFill>
                <a:sym typeface="+mn-ea"/>
              </a:rPr>
              <a:t>como</a:t>
            </a:r>
            <a:r>
              <a:rPr lang="en-US" dirty="0">
                <a:solidFill>
                  <a:schemeClr val="tx1"/>
                </a:solidFill>
                <a:sym typeface="+mn-ea"/>
              </a:rPr>
              <a:t> </a:t>
            </a:r>
            <a:r>
              <a:rPr lang="en-US" dirty="0" err="1">
                <a:solidFill>
                  <a:schemeClr val="tx1"/>
                </a:solidFill>
                <a:sym typeface="+mn-ea"/>
              </a:rPr>
              <a:t>mecanismo</a:t>
            </a:r>
            <a:r>
              <a:rPr lang="en-US" dirty="0">
                <a:solidFill>
                  <a:schemeClr val="tx1"/>
                </a:solidFill>
                <a:sym typeface="+mn-ea"/>
              </a:rPr>
              <a:t> de </a:t>
            </a:r>
            <a:r>
              <a:rPr lang="en-US" dirty="0" err="1">
                <a:solidFill>
                  <a:schemeClr val="tx1"/>
                </a:solidFill>
                <a:sym typeface="+mn-ea"/>
              </a:rPr>
              <a:t>modelagem</a:t>
            </a:r>
            <a:r>
              <a:rPr lang="en-US" dirty="0">
                <a:solidFill>
                  <a:schemeClr val="tx1"/>
                </a:solidFill>
                <a:sym typeface="+mn-ea"/>
              </a:rPr>
              <a:t> para </a:t>
            </a:r>
            <a:r>
              <a:rPr lang="en-US" dirty="0" err="1">
                <a:solidFill>
                  <a:schemeClr val="tx1"/>
                </a:solidFill>
                <a:sym typeface="+mn-ea"/>
              </a:rPr>
              <a:t>renderizar</a:t>
            </a:r>
            <a:r>
              <a:rPr lang="en-US" dirty="0">
                <a:solidFill>
                  <a:schemeClr val="tx1"/>
                </a:solidFill>
                <a:sym typeface="+mn-ea"/>
              </a:rPr>
              <a:t> as </a:t>
            </a:r>
            <a:r>
              <a:rPr lang="en-US" dirty="0" err="1">
                <a:solidFill>
                  <a:schemeClr val="tx1"/>
                </a:solidFill>
                <a:sym typeface="+mn-ea"/>
              </a:rPr>
              <a:t>páginas</a:t>
            </a:r>
            <a:r>
              <a:rPr lang="en-US" dirty="0">
                <a:solidFill>
                  <a:schemeClr val="tx1"/>
                </a:solidFill>
                <a:sym typeface="+mn-ea"/>
              </a:rPr>
              <a:t> do site. A </a:t>
            </a:r>
            <a:r>
              <a:rPr lang="en-US" dirty="0" err="1">
                <a:solidFill>
                  <a:schemeClr val="tx1"/>
                </a:solidFill>
                <a:sym typeface="+mn-ea"/>
              </a:rPr>
              <a:t>sua</a:t>
            </a:r>
            <a:r>
              <a:rPr lang="en-US" dirty="0">
                <a:solidFill>
                  <a:schemeClr val="tx1"/>
                </a:solidFill>
                <a:sym typeface="+mn-ea"/>
              </a:rPr>
              <a:t> </a:t>
            </a:r>
            <a:r>
              <a:rPr lang="en-US" dirty="0" err="1">
                <a:solidFill>
                  <a:schemeClr val="tx1"/>
                </a:solidFill>
                <a:sym typeface="+mn-ea"/>
              </a:rPr>
              <a:t>sintaxe</a:t>
            </a:r>
            <a:r>
              <a:rPr lang="en-US" dirty="0">
                <a:solidFill>
                  <a:schemeClr val="tx1"/>
                </a:solidFill>
                <a:sym typeface="+mn-ea"/>
              </a:rPr>
              <a:t> </a:t>
            </a:r>
            <a:r>
              <a:rPr lang="en-US" dirty="0" err="1">
                <a:solidFill>
                  <a:schemeClr val="tx1"/>
                </a:solidFill>
                <a:sym typeface="+mn-ea"/>
              </a:rPr>
              <a:t>semelhante</a:t>
            </a:r>
            <a:r>
              <a:rPr lang="en-US" dirty="0">
                <a:solidFill>
                  <a:schemeClr val="tx1"/>
                </a:solidFill>
                <a:sym typeface="+mn-ea"/>
              </a:rPr>
              <a:t> </a:t>
            </a:r>
            <a:r>
              <a:rPr lang="en-US" dirty="0" err="1">
                <a:solidFill>
                  <a:schemeClr val="tx1"/>
                </a:solidFill>
                <a:sym typeface="+mn-ea"/>
              </a:rPr>
              <a:t>ao</a:t>
            </a:r>
            <a:r>
              <a:rPr lang="en-US" dirty="0">
                <a:solidFill>
                  <a:schemeClr val="tx1"/>
                </a:solidFill>
                <a:sym typeface="+mn-ea"/>
              </a:rPr>
              <a:t> JavaScript e a </a:t>
            </a:r>
            <a:r>
              <a:rPr lang="en-US" dirty="0" err="1">
                <a:solidFill>
                  <a:schemeClr val="tx1"/>
                </a:solidFill>
                <a:sym typeface="+mn-ea"/>
              </a:rPr>
              <a:t>capacidade</a:t>
            </a:r>
            <a:r>
              <a:rPr lang="en-US" dirty="0">
                <a:solidFill>
                  <a:schemeClr val="tx1"/>
                </a:solidFill>
                <a:sym typeface="+mn-ea"/>
              </a:rPr>
              <a:t> de </a:t>
            </a:r>
            <a:r>
              <a:rPr lang="en-US" dirty="0" err="1">
                <a:solidFill>
                  <a:schemeClr val="tx1"/>
                </a:solidFill>
                <a:sym typeface="+mn-ea"/>
              </a:rPr>
              <a:t>escrever</a:t>
            </a:r>
            <a:r>
              <a:rPr lang="en-US" dirty="0">
                <a:solidFill>
                  <a:schemeClr val="tx1"/>
                </a:solidFill>
                <a:sym typeface="+mn-ea"/>
              </a:rPr>
              <a:t> </a:t>
            </a:r>
            <a:r>
              <a:rPr lang="en-US" dirty="0" err="1">
                <a:solidFill>
                  <a:schemeClr val="tx1"/>
                </a:solidFill>
                <a:sym typeface="+mn-ea"/>
              </a:rPr>
              <a:t>código</a:t>
            </a:r>
            <a:r>
              <a:rPr lang="en-US" dirty="0">
                <a:solidFill>
                  <a:schemeClr val="tx1"/>
                </a:solidFill>
                <a:sym typeface="+mn-ea"/>
              </a:rPr>
              <a:t> </a:t>
            </a:r>
            <a:r>
              <a:rPr lang="en-US" dirty="0" err="1">
                <a:solidFill>
                  <a:schemeClr val="tx1"/>
                </a:solidFill>
                <a:sym typeface="+mn-ea"/>
              </a:rPr>
              <a:t>semelhante</a:t>
            </a:r>
            <a:r>
              <a:rPr lang="en-US" dirty="0">
                <a:solidFill>
                  <a:schemeClr val="tx1"/>
                </a:solidFill>
                <a:sym typeface="+mn-ea"/>
              </a:rPr>
              <a:t> </a:t>
            </a:r>
            <a:r>
              <a:rPr lang="en-US" dirty="0" err="1">
                <a:solidFill>
                  <a:schemeClr val="tx1"/>
                </a:solidFill>
                <a:sym typeface="+mn-ea"/>
              </a:rPr>
              <a:t>ao</a:t>
            </a:r>
            <a:r>
              <a:rPr lang="en-US" dirty="0">
                <a:solidFill>
                  <a:schemeClr val="tx1"/>
                </a:solidFill>
                <a:sym typeface="+mn-ea"/>
              </a:rPr>
              <a:t> HTML </a:t>
            </a:r>
            <a:r>
              <a:rPr lang="en-US" dirty="0" err="1">
                <a:solidFill>
                  <a:schemeClr val="tx1"/>
                </a:solidFill>
                <a:sym typeface="+mn-ea"/>
              </a:rPr>
              <a:t>em</a:t>
            </a:r>
            <a:r>
              <a:rPr lang="en-US" dirty="0">
                <a:solidFill>
                  <a:schemeClr val="tx1"/>
                </a:solidFill>
                <a:sym typeface="+mn-ea"/>
              </a:rPr>
              <a:t> JavaScript o </a:t>
            </a:r>
            <a:r>
              <a:rPr lang="en-US" dirty="0" err="1">
                <a:solidFill>
                  <a:schemeClr val="tx1"/>
                </a:solidFill>
                <a:sym typeface="+mn-ea"/>
              </a:rPr>
              <a:t>tornaram</a:t>
            </a:r>
            <a:r>
              <a:rPr lang="en-US" dirty="0">
                <a:solidFill>
                  <a:schemeClr val="tx1"/>
                </a:solidFill>
                <a:sym typeface="+mn-ea"/>
              </a:rPr>
              <a:t> a </a:t>
            </a:r>
            <a:r>
              <a:rPr lang="en-US" dirty="0" err="1">
                <a:solidFill>
                  <a:schemeClr val="tx1"/>
                </a:solidFill>
                <a:sym typeface="+mn-ea"/>
              </a:rPr>
              <a:t>escolha</a:t>
            </a:r>
            <a:r>
              <a:rPr lang="en-US" dirty="0">
                <a:solidFill>
                  <a:schemeClr val="tx1"/>
                </a:solidFill>
                <a:sym typeface="+mn-ea"/>
              </a:rPr>
              <a:t> </a:t>
            </a:r>
            <a:r>
              <a:rPr lang="en-US" dirty="0" err="1">
                <a:solidFill>
                  <a:schemeClr val="tx1"/>
                </a:solidFill>
                <a:sym typeface="+mn-ea"/>
              </a:rPr>
              <a:t>preferida</a:t>
            </a:r>
            <a:r>
              <a:rPr lang="en-US" dirty="0">
                <a:solidFill>
                  <a:schemeClr val="tx1"/>
                </a:solidFill>
                <a:sym typeface="+mn-ea"/>
              </a:rPr>
              <a:t>.</a:t>
            </a:r>
          </a:p>
          <a:p>
            <a:r>
              <a:rPr lang="en-US" dirty="0" err="1">
                <a:solidFill>
                  <a:schemeClr val="tx1"/>
                </a:solidFill>
                <a:sym typeface="+mn-ea"/>
              </a:rPr>
              <a:t>Foi</a:t>
            </a:r>
            <a:r>
              <a:rPr lang="en-US" dirty="0">
                <a:solidFill>
                  <a:schemeClr val="tx1"/>
                </a:solidFill>
                <a:sym typeface="+mn-ea"/>
              </a:rPr>
              <a:t> </a:t>
            </a:r>
            <a:r>
              <a:rPr lang="en-US" dirty="0" err="1">
                <a:solidFill>
                  <a:schemeClr val="tx1"/>
                </a:solidFill>
                <a:sym typeface="+mn-ea"/>
              </a:rPr>
              <a:t>usado</a:t>
            </a:r>
            <a:r>
              <a:rPr lang="en-US" dirty="0">
                <a:solidFill>
                  <a:schemeClr val="tx1"/>
                </a:solidFill>
                <a:sym typeface="+mn-ea"/>
              </a:rPr>
              <a:t> para o deploy dos </a:t>
            </a:r>
            <a:r>
              <a:rPr lang="en-US" dirty="0" err="1">
                <a:solidFill>
                  <a:schemeClr val="tx1"/>
                </a:solidFill>
                <a:sym typeface="+mn-ea"/>
              </a:rPr>
              <a:t>modelos</a:t>
            </a:r>
            <a:r>
              <a:rPr lang="en-US" dirty="0">
                <a:solidFill>
                  <a:schemeClr val="tx1"/>
                </a:solidFill>
                <a:sym typeface="+mn-ea"/>
              </a:rPr>
              <a:t> EJS e </a:t>
            </a:r>
            <a:r>
              <a:rPr lang="en-US" dirty="0" err="1">
                <a:solidFill>
                  <a:schemeClr val="tx1"/>
                </a:solidFill>
                <a:sym typeface="+mn-ea"/>
              </a:rPr>
              <a:t>foi</a:t>
            </a:r>
            <a:r>
              <a:rPr lang="en-US" dirty="0">
                <a:solidFill>
                  <a:schemeClr val="tx1"/>
                </a:solidFill>
                <a:sym typeface="+mn-ea"/>
              </a:rPr>
              <a:t> </a:t>
            </a:r>
            <a:r>
              <a:rPr lang="en-US" dirty="0" err="1">
                <a:solidFill>
                  <a:schemeClr val="tx1"/>
                </a:solidFill>
                <a:sym typeface="+mn-ea"/>
              </a:rPr>
              <a:t>benéfico</a:t>
            </a:r>
            <a:r>
              <a:rPr lang="en-US" dirty="0">
                <a:solidFill>
                  <a:schemeClr val="tx1"/>
                </a:solidFill>
                <a:sym typeface="+mn-ea"/>
              </a:rPr>
              <a:t> no </a:t>
            </a:r>
            <a:r>
              <a:rPr lang="en-US" dirty="0" err="1">
                <a:solidFill>
                  <a:schemeClr val="tx1"/>
                </a:solidFill>
                <a:sym typeface="+mn-ea"/>
              </a:rPr>
              <a:t>processo</a:t>
            </a:r>
            <a:r>
              <a:rPr lang="en-US" dirty="0">
                <a:solidFill>
                  <a:schemeClr val="tx1"/>
                </a:solidFill>
                <a:sym typeface="+mn-ea"/>
              </a:rPr>
              <a:t> de </a:t>
            </a:r>
            <a:r>
              <a:rPr lang="en-US" dirty="0" err="1">
                <a:solidFill>
                  <a:schemeClr val="tx1"/>
                </a:solidFill>
                <a:sym typeface="+mn-ea"/>
              </a:rPr>
              <a:t>desenvolvimento</a:t>
            </a:r>
            <a:r>
              <a:rPr lang="en-US" dirty="0">
                <a:solidFill>
                  <a:schemeClr val="tx1"/>
                </a:solidFill>
                <a:sym typeface="+mn-ea"/>
              </a:rPr>
              <a:t>.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  <a:sym typeface="+mn-ea"/>
              </a:rPr>
              <a:t>- .ZIP: </a:t>
            </a:r>
            <a:r>
              <a:rPr lang="en-US" dirty="0" err="1">
                <a:solidFill>
                  <a:schemeClr val="tx1"/>
                </a:solidFill>
                <a:sym typeface="+mn-ea"/>
              </a:rPr>
              <a:t>Utilizado</a:t>
            </a:r>
            <a:r>
              <a:rPr lang="en-US" dirty="0">
                <a:solidFill>
                  <a:schemeClr val="tx1"/>
                </a:solidFill>
                <a:sym typeface="+mn-ea"/>
              </a:rPr>
              <a:t> para </a:t>
            </a:r>
            <a:r>
              <a:rPr lang="en-US" dirty="0" err="1">
                <a:solidFill>
                  <a:schemeClr val="tx1"/>
                </a:solidFill>
                <a:sym typeface="+mn-ea"/>
              </a:rPr>
              <a:t>compactar</a:t>
            </a:r>
            <a:r>
              <a:rPr lang="en-US" dirty="0">
                <a:solidFill>
                  <a:schemeClr val="tx1"/>
                </a:solidFill>
                <a:sym typeface="+mn-ea"/>
              </a:rPr>
              <a:t> </a:t>
            </a:r>
            <a:r>
              <a:rPr lang="en-US" dirty="0" err="1">
                <a:solidFill>
                  <a:schemeClr val="tx1"/>
                </a:solidFill>
                <a:sym typeface="+mn-ea"/>
              </a:rPr>
              <a:t>os</a:t>
            </a:r>
            <a:r>
              <a:rPr lang="en-US" dirty="0">
                <a:solidFill>
                  <a:schemeClr val="tx1"/>
                </a:solidFill>
                <a:sym typeface="+mn-ea"/>
              </a:rPr>
              <a:t> </a:t>
            </a:r>
            <a:r>
              <a:rPr lang="en-US" dirty="0" err="1">
                <a:solidFill>
                  <a:schemeClr val="tx1"/>
                </a:solidFill>
                <a:sym typeface="+mn-ea"/>
              </a:rPr>
              <a:t>arquivos</a:t>
            </a:r>
            <a:r>
              <a:rPr lang="en-US" dirty="0">
                <a:solidFill>
                  <a:schemeClr val="tx1"/>
                </a:solidFill>
                <a:sym typeface="+mn-ea"/>
              </a:rPr>
              <a:t> </a:t>
            </a:r>
            <a:r>
              <a:rPr lang="en-US" dirty="0" err="1">
                <a:solidFill>
                  <a:schemeClr val="tx1"/>
                </a:solidFill>
                <a:sym typeface="+mn-ea"/>
              </a:rPr>
              <a:t>gerados</a:t>
            </a:r>
            <a:r>
              <a:rPr lang="en-US" dirty="0">
                <a:solidFill>
                  <a:schemeClr val="tx1"/>
                </a:solidFill>
                <a:sym typeface="+mn-ea"/>
              </a:rPr>
              <a:t>, </a:t>
            </a:r>
            <a:r>
              <a:rPr lang="en-US" dirty="0" err="1">
                <a:solidFill>
                  <a:schemeClr val="tx1"/>
                </a:solidFill>
                <a:sym typeface="+mn-ea"/>
              </a:rPr>
              <a:t>fornecendo</a:t>
            </a:r>
            <a:r>
              <a:rPr lang="en-US" dirty="0">
                <a:solidFill>
                  <a:schemeClr val="tx1"/>
                </a:solidFill>
                <a:sym typeface="+mn-ea"/>
              </a:rPr>
              <a:t> </a:t>
            </a:r>
            <a:r>
              <a:rPr lang="en-US" dirty="0" err="1">
                <a:solidFill>
                  <a:schemeClr val="tx1"/>
                </a:solidFill>
                <a:sym typeface="+mn-ea"/>
              </a:rPr>
              <a:t>uma</a:t>
            </a:r>
            <a:r>
              <a:rPr lang="en-US" dirty="0">
                <a:solidFill>
                  <a:schemeClr val="tx1"/>
                </a:solidFill>
                <a:sym typeface="+mn-ea"/>
              </a:rPr>
              <a:t> </a:t>
            </a:r>
            <a:r>
              <a:rPr lang="en-US" dirty="0" err="1">
                <a:solidFill>
                  <a:schemeClr val="tx1"/>
                </a:solidFill>
                <a:sym typeface="+mn-ea"/>
              </a:rPr>
              <a:t>maneira</a:t>
            </a:r>
            <a:r>
              <a:rPr lang="en-US" dirty="0">
                <a:solidFill>
                  <a:schemeClr val="tx1"/>
                </a:solidFill>
                <a:sym typeface="+mn-ea"/>
              </a:rPr>
              <a:t> </a:t>
            </a:r>
            <a:r>
              <a:rPr lang="en-US" dirty="0" err="1">
                <a:solidFill>
                  <a:schemeClr val="tx1"/>
                </a:solidFill>
                <a:sym typeface="+mn-ea"/>
              </a:rPr>
              <a:t>fácil</a:t>
            </a:r>
            <a:r>
              <a:rPr lang="en-US" dirty="0">
                <a:solidFill>
                  <a:schemeClr val="tx1"/>
                </a:solidFill>
                <a:sym typeface="+mn-ea"/>
              </a:rPr>
              <a:t> de </a:t>
            </a:r>
            <a:r>
              <a:rPr lang="en-US" dirty="0" err="1">
                <a:solidFill>
                  <a:schemeClr val="tx1"/>
                </a:solidFill>
                <a:sym typeface="+mn-ea"/>
              </a:rPr>
              <a:t>baixar</a:t>
            </a:r>
            <a:r>
              <a:rPr lang="en-US" dirty="0">
                <a:solidFill>
                  <a:schemeClr val="tx1"/>
                </a:solidFill>
                <a:sym typeface="+mn-ea"/>
              </a:rPr>
              <a:t> </a:t>
            </a:r>
            <a:r>
              <a:rPr lang="en-US" dirty="0" err="1">
                <a:solidFill>
                  <a:schemeClr val="tx1"/>
                </a:solidFill>
                <a:sym typeface="+mn-ea"/>
              </a:rPr>
              <a:t>todo</a:t>
            </a:r>
            <a:r>
              <a:rPr lang="en-US" dirty="0">
                <a:solidFill>
                  <a:schemeClr val="tx1"/>
                </a:solidFill>
                <a:sym typeface="+mn-ea"/>
              </a:rPr>
              <a:t> o </a:t>
            </a:r>
            <a:r>
              <a:rPr lang="en-US" dirty="0" err="1">
                <a:solidFill>
                  <a:schemeClr val="tx1"/>
                </a:solidFill>
                <a:sym typeface="+mn-ea"/>
              </a:rPr>
              <a:t>pacote</a:t>
            </a:r>
            <a:r>
              <a:rPr lang="en-US" dirty="0">
                <a:solidFill>
                  <a:schemeClr val="tx1"/>
                </a:solidFill>
                <a:sym typeface="+mn-ea"/>
              </a:rPr>
              <a:t> do site.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  <a:sym typeface="+mn-ea"/>
              </a:rPr>
              <a:t>- body-parser: </a:t>
            </a:r>
            <a:r>
              <a:rPr lang="en-US" dirty="0">
                <a:solidFill>
                  <a:schemeClr val="tx1"/>
                </a:solidFill>
                <a:sym typeface="+mn-ea"/>
              </a:rPr>
              <a:t>Este middleware é </a:t>
            </a:r>
            <a:r>
              <a:rPr lang="en-US" dirty="0" err="1">
                <a:solidFill>
                  <a:schemeClr val="tx1"/>
                </a:solidFill>
                <a:sym typeface="+mn-ea"/>
              </a:rPr>
              <a:t>usado</a:t>
            </a:r>
            <a:r>
              <a:rPr lang="en-US" dirty="0">
                <a:solidFill>
                  <a:schemeClr val="tx1"/>
                </a:solidFill>
                <a:sym typeface="+mn-ea"/>
              </a:rPr>
              <a:t> para lidar com a entrada do </a:t>
            </a:r>
            <a:r>
              <a:rPr lang="en-US" dirty="0" err="1">
                <a:solidFill>
                  <a:schemeClr val="tx1"/>
                </a:solidFill>
                <a:sym typeface="+mn-ea"/>
              </a:rPr>
              <a:t>usuário</a:t>
            </a:r>
            <a:r>
              <a:rPr lang="en-US" dirty="0">
                <a:solidFill>
                  <a:schemeClr val="tx1"/>
                </a:solidFill>
                <a:sym typeface="+mn-ea"/>
              </a:rPr>
              <a:t> do </a:t>
            </a:r>
            <a:r>
              <a:rPr lang="en-US" dirty="0" err="1">
                <a:solidFill>
                  <a:schemeClr val="tx1"/>
                </a:solidFill>
                <a:sym typeface="+mn-ea"/>
              </a:rPr>
              <a:t>lado</a:t>
            </a:r>
            <a:r>
              <a:rPr lang="en-US" dirty="0">
                <a:solidFill>
                  <a:schemeClr val="tx1"/>
                </a:solidFill>
                <a:sym typeface="+mn-ea"/>
              </a:rPr>
              <a:t> do </a:t>
            </a:r>
            <a:r>
              <a:rPr lang="en-US" dirty="0" err="1">
                <a:solidFill>
                  <a:schemeClr val="tx1"/>
                </a:solidFill>
                <a:sym typeface="+mn-ea"/>
              </a:rPr>
              <a:t>cliente</a:t>
            </a:r>
            <a:r>
              <a:rPr lang="en-US" dirty="0">
                <a:solidFill>
                  <a:schemeClr val="tx1"/>
                </a:solidFill>
                <a:sym typeface="+mn-ea"/>
              </a:rPr>
              <a:t>.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3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5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Marcador de Posição de Conteúdo 6" descr="Uma imagem com texto, captura de ecrã&#10;&#10;Descrição gerada automaticamente">
            <a:extLst>
              <a:ext uri="{FF2B5EF4-FFF2-40B4-BE49-F238E27FC236}">
                <a16:creationId xmlns:a16="http://schemas.microsoft.com/office/drawing/2014/main" id="{3BADBC63-B334-6B22-06D3-87D470C6B4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143" y="1413487"/>
            <a:ext cx="5221625" cy="4031026"/>
          </a:xfrm>
          <a:prstGeom prst="rect">
            <a:avLst/>
          </a:prstGeom>
        </p:spPr>
      </p:pic>
      <p:sp>
        <p:nvSpPr>
          <p:cNvPr id="22" name="Content Placeholder 10">
            <a:extLst>
              <a:ext uri="{FF2B5EF4-FFF2-40B4-BE49-F238E27FC236}">
                <a16:creationId xmlns:a16="http://schemas.microsoft.com/office/drawing/2014/main" id="{96EEAC08-BD26-0254-B798-B2ADB576A1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1251" y="638176"/>
            <a:ext cx="5721599" cy="5508624"/>
          </a:xfrm>
        </p:spPr>
        <p:txBody>
          <a:bodyPr anchor="t">
            <a:normAutofit/>
          </a:bodyPr>
          <a:lstStyle/>
          <a:p>
            <a:endParaRPr lang="pt-PT" dirty="0">
              <a:solidFill>
                <a:schemeClr val="tx1">
                  <a:alpha val="80000"/>
                </a:schemeClr>
              </a:solidFill>
            </a:endParaRPr>
          </a:p>
          <a:p>
            <a:endParaRPr lang="pt-PT" dirty="0">
              <a:solidFill>
                <a:schemeClr val="tx1">
                  <a:alpha val="80000"/>
                </a:schemeClr>
              </a:solidFill>
            </a:endParaRPr>
          </a:p>
          <a:p>
            <a:r>
              <a:rPr lang="pt-PT" dirty="0">
                <a:solidFill>
                  <a:schemeClr val="tx1">
                    <a:alpha val="80000"/>
                  </a:schemeClr>
                </a:solidFill>
              </a:rPr>
              <a:t>Body-</a:t>
            </a:r>
            <a:r>
              <a:rPr lang="pt-PT" dirty="0" err="1">
                <a:solidFill>
                  <a:schemeClr val="tx1">
                    <a:alpha val="80000"/>
                  </a:schemeClr>
                </a:solidFill>
              </a:rPr>
              <a:t>parser</a:t>
            </a:r>
            <a:r>
              <a:rPr lang="pt-PT" dirty="0">
                <a:solidFill>
                  <a:schemeClr val="tx1">
                    <a:alpha val="80000"/>
                  </a:schemeClr>
                </a:solidFill>
              </a:rPr>
              <a:t> exemplo </a:t>
            </a:r>
          </a:p>
          <a:p>
            <a:pPr marL="0" indent="0">
              <a:buNone/>
            </a:pPr>
            <a:endParaRPr lang="en-US" altLang="en-US" sz="2400" dirty="0">
              <a:solidFill>
                <a:schemeClr val="tx1"/>
              </a:solidFill>
            </a:endParaRPr>
          </a:p>
          <a:p>
            <a:endParaRPr kumimoji="0" lang="en-US" altLang="en-US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se um </a:t>
            </a:r>
            <a:r>
              <a:rPr kumimoji="0" lang="en-US" altLang="en-US" sz="2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cliente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enviar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dados via POST (</a:t>
            </a:r>
            <a:r>
              <a:rPr kumimoji="0" lang="en-US" altLang="en-US" sz="2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por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exemplo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de um </a:t>
            </a:r>
            <a:r>
              <a:rPr kumimoji="0" lang="en-US" altLang="en-US" sz="2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formulário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), o </a:t>
            </a:r>
            <a:r>
              <a:rPr kumimoji="0" lang="en-US" altLang="en-US" sz="2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servidor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será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capaz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de </a:t>
            </a:r>
            <a:r>
              <a:rPr kumimoji="0" lang="en-US" altLang="en-US" sz="2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acessar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esses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dados </a:t>
            </a:r>
            <a:r>
              <a:rPr kumimoji="0" lang="en-US" altLang="en-US" sz="2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através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de </a:t>
            </a:r>
            <a:r>
              <a:rPr kumimoji="0" lang="en-US" altLang="en-US" sz="2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req.body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graças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ao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middleware body-parser. </a:t>
            </a:r>
          </a:p>
          <a:p>
            <a:endParaRPr lang="en-US" dirty="0">
              <a:solidFill>
                <a:schemeClr val="tx1">
                  <a:alpha val="80000"/>
                </a:schemeClr>
              </a:solidFill>
            </a:endParaRPr>
          </a:p>
        </p:txBody>
      </p:sp>
      <p:cxnSp>
        <p:nvCxnSpPr>
          <p:cNvPr id="23" name="Straight Connector 17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89411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D2F4F6-DBF1-4572-880E-D2A02706A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Conclusão</a:t>
            </a:r>
            <a:endParaRPr lang="en-US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86634CC-7EE7-0E39-1546-4AB7A3708A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" y="1714500"/>
            <a:ext cx="12115800" cy="5143499"/>
          </a:xfrm>
        </p:spPr>
        <p:txBody>
          <a:bodyPr>
            <a:normAutofit/>
          </a:bodyPr>
          <a:lstStyle/>
          <a:p>
            <a:pPr algn="ctr"/>
            <a:r>
              <a:rPr lang="en-US" sz="2800" dirty="0">
                <a:solidFill>
                  <a:schemeClr val="tx1"/>
                </a:solidFill>
                <a:sym typeface="+mn-ea"/>
              </a:rPr>
              <a:t>O </a:t>
            </a:r>
            <a:r>
              <a:rPr lang="en-US" sz="2800" dirty="0" err="1">
                <a:solidFill>
                  <a:schemeClr val="tx1"/>
                </a:solidFill>
                <a:sym typeface="+mn-ea"/>
              </a:rPr>
              <a:t>projeto</a:t>
            </a:r>
            <a:r>
              <a:rPr lang="en-US" sz="2800" dirty="0">
                <a:solidFill>
                  <a:schemeClr val="tx1"/>
                </a:solidFill>
                <a:sym typeface="+mn-ea"/>
              </a:rPr>
              <a:t> </a:t>
            </a:r>
            <a:r>
              <a:rPr lang="en-US" sz="2800" dirty="0" err="1">
                <a:solidFill>
                  <a:schemeClr val="tx1"/>
                </a:solidFill>
                <a:sym typeface="+mn-ea"/>
              </a:rPr>
              <a:t>simplifica</a:t>
            </a:r>
            <a:r>
              <a:rPr lang="en-US" sz="2800" dirty="0">
                <a:solidFill>
                  <a:schemeClr val="tx1"/>
                </a:solidFill>
                <a:sym typeface="+mn-ea"/>
              </a:rPr>
              <a:t> com </a:t>
            </a:r>
            <a:r>
              <a:rPr lang="en-US" sz="2800" dirty="0" err="1">
                <a:solidFill>
                  <a:schemeClr val="tx1"/>
                </a:solidFill>
                <a:sym typeface="+mn-ea"/>
              </a:rPr>
              <a:t>sucesso</a:t>
            </a:r>
            <a:r>
              <a:rPr lang="en-US" sz="2800" dirty="0">
                <a:solidFill>
                  <a:schemeClr val="tx1"/>
                </a:solidFill>
                <a:sym typeface="+mn-ea"/>
              </a:rPr>
              <a:t> o </a:t>
            </a:r>
            <a:r>
              <a:rPr lang="en-US" sz="2800" dirty="0" err="1">
                <a:solidFill>
                  <a:schemeClr val="tx1"/>
                </a:solidFill>
                <a:sym typeface="+mn-ea"/>
              </a:rPr>
              <a:t>processo</a:t>
            </a:r>
            <a:r>
              <a:rPr lang="en-US" sz="2800" dirty="0">
                <a:solidFill>
                  <a:schemeClr val="tx1"/>
                </a:solidFill>
                <a:sym typeface="+mn-ea"/>
              </a:rPr>
              <a:t> de </a:t>
            </a:r>
            <a:r>
              <a:rPr lang="en-US" sz="2800" dirty="0" err="1">
                <a:solidFill>
                  <a:schemeClr val="tx1"/>
                </a:solidFill>
                <a:sym typeface="+mn-ea"/>
              </a:rPr>
              <a:t>criação</a:t>
            </a:r>
            <a:r>
              <a:rPr lang="en-US" sz="2800" dirty="0">
                <a:solidFill>
                  <a:schemeClr val="tx1"/>
                </a:solidFill>
                <a:sym typeface="+mn-ea"/>
              </a:rPr>
              <a:t> de </a:t>
            </a:r>
            <a:r>
              <a:rPr lang="en-US" sz="2800" dirty="0" err="1">
                <a:solidFill>
                  <a:schemeClr val="tx1"/>
                </a:solidFill>
                <a:sym typeface="+mn-ea"/>
              </a:rPr>
              <a:t>uma</a:t>
            </a:r>
            <a:r>
              <a:rPr lang="en-US" sz="2800" dirty="0">
                <a:solidFill>
                  <a:schemeClr val="tx1"/>
                </a:solidFill>
                <a:sym typeface="+mn-ea"/>
              </a:rPr>
              <a:t> </a:t>
            </a:r>
            <a:r>
              <a:rPr lang="en-US" sz="2800" dirty="0" err="1">
                <a:solidFill>
                  <a:schemeClr val="tx1"/>
                </a:solidFill>
                <a:sym typeface="+mn-ea"/>
              </a:rPr>
              <a:t>estrutura</a:t>
            </a:r>
            <a:r>
              <a:rPr lang="en-US" sz="2800" dirty="0">
                <a:solidFill>
                  <a:schemeClr val="tx1"/>
                </a:solidFill>
                <a:sym typeface="+mn-ea"/>
              </a:rPr>
              <a:t> </a:t>
            </a:r>
            <a:r>
              <a:rPr lang="en-US" sz="2800" dirty="0" err="1">
                <a:solidFill>
                  <a:schemeClr val="tx1"/>
                </a:solidFill>
                <a:sym typeface="+mn-ea"/>
              </a:rPr>
              <a:t>básica</a:t>
            </a:r>
            <a:r>
              <a:rPr lang="en-US" sz="2800" dirty="0">
                <a:solidFill>
                  <a:schemeClr val="tx1"/>
                </a:solidFill>
                <a:sym typeface="+mn-ea"/>
              </a:rPr>
              <a:t> de site. </a:t>
            </a:r>
          </a:p>
          <a:p>
            <a:pPr algn="ctr"/>
            <a:endParaRPr lang="en-US" sz="2800" dirty="0">
              <a:solidFill>
                <a:schemeClr val="tx1"/>
              </a:solidFill>
              <a:sym typeface="+mn-ea"/>
            </a:endParaRPr>
          </a:p>
          <a:p>
            <a:pPr algn="ctr"/>
            <a:r>
              <a:rPr lang="en-US" sz="2800" dirty="0">
                <a:solidFill>
                  <a:schemeClr val="tx1"/>
                </a:solidFill>
                <a:sym typeface="+mn-ea"/>
              </a:rPr>
              <a:t>Ao </a:t>
            </a:r>
            <a:r>
              <a:rPr lang="en-US" sz="2800" dirty="0" err="1">
                <a:solidFill>
                  <a:schemeClr val="tx1"/>
                </a:solidFill>
                <a:sym typeface="+mn-ea"/>
              </a:rPr>
              <a:t>permitir</a:t>
            </a:r>
            <a:r>
              <a:rPr lang="en-US" sz="2800" dirty="0">
                <a:solidFill>
                  <a:schemeClr val="tx1"/>
                </a:solidFill>
                <a:sym typeface="+mn-ea"/>
              </a:rPr>
              <a:t> que </a:t>
            </a:r>
            <a:r>
              <a:rPr lang="en-US" sz="2800" dirty="0" err="1">
                <a:solidFill>
                  <a:schemeClr val="tx1"/>
                </a:solidFill>
                <a:sym typeface="+mn-ea"/>
              </a:rPr>
              <a:t>os</a:t>
            </a:r>
            <a:r>
              <a:rPr lang="en-US" sz="2800" dirty="0">
                <a:solidFill>
                  <a:schemeClr val="tx1"/>
                </a:solidFill>
                <a:sym typeface="+mn-ea"/>
              </a:rPr>
              <a:t> </a:t>
            </a:r>
            <a:r>
              <a:rPr lang="en-US" sz="2800" dirty="0" err="1">
                <a:solidFill>
                  <a:schemeClr val="tx1"/>
                </a:solidFill>
                <a:sym typeface="+mn-ea"/>
              </a:rPr>
              <a:t>usuários</a:t>
            </a:r>
            <a:r>
              <a:rPr lang="en-US" sz="2800" dirty="0">
                <a:solidFill>
                  <a:schemeClr val="tx1"/>
                </a:solidFill>
                <a:sym typeface="+mn-ea"/>
              </a:rPr>
              <a:t> </a:t>
            </a:r>
            <a:r>
              <a:rPr lang="en-US" sz="2800" dirty="0" err="1">
                <a:solidFill>
                  <a:schemeClr val="tx1"/>
                </a:solidFill>
                <a:sym typeface="+mn-ea"/>
              </a:rPr>
              <a:t>selecionem</a:t>
            </a:r>
            <a:r>
              <a:rPr lang="en-US" sz="2800" dirty="0">
                <a:solidFill>
                  <a:schemeClr val="tx1"/>
                </a:solidFill>
                <a:sym typeface="+mn-ea"/>
              </a:rPr>
              <a:t> o </a:t>
            </a:r>
            <a:r>
              <a:rPr lang="en-US" sz="2800" dirty="0" err="1">
                <a:solidFill>
                  <a:schemeClr val="tx1"/>
                </a:solidFill>
                <a:sym typeface="+mn-ea"/>
              </a:rPr>
              <a:t>tipo</a:t>
            </a:r>
            <a:r>
              <a:rPr lang="en-US" sz="2800" dirty="0">
                <a:solidFill>
                  <a:schemeClr val="tx1"/>
                </a:solidFill>
                <a:sym typeface="+mn-ea"/>
              </a:rPr>
              <a:t> de site e </a:t>
            </a:r>
            <a:r>
              <a:rPr lang="en-US" sz="2800" dirty="0" err="1">
                <a:solidFill>
                  <a:schemeClr val="tx1"/>
                </a:solidFill>
                <a:sym typeface="+mn-ea"/>
              </a:rPr>
              <a:t>seus</a:t>
            </a:r>
            <a:r>
              <a:rPr lang="en-US" sz="2800" dirty="0">
                <a:solidFill>
                  <a:schemeClr val="tx1"/>
                </a:solidFill>
                <a:sym typeface="+mn-ea"/>
              </a:rPr>
              <a:t> </a:t>
            </a:r>
            <a:r>
              <a:rPr lang="en-US" sz="2800" dirty="0" err="1">
                <a:solidFill>
                  <a:schemeClr val="tx1"/>
                </a:solidFill>
                <a:sym typeface="+mn-ea"/>
              </a:rPr>
              <a:t>recursos</a:t>
            </a:r>
            <a:r>
              <a:rPr lang="en-US" sz="2800" dirty="0">
                <a:solidFill>
                  <a:schemeClr val="tx1"/>
                </a:solidFill>
                <a:sym typeface="+mn-ea"/>
              </a:rPr>
              <a:t>, </a:t>
            </a:r>
            <a:r>
              <a:rPr lang="en-US" sz="2800" dirty="0" err="1">
                <a:solidFill>
                  <a:schemeClr val="tx1"/>
                </a:solidFill>
                <a:sym typeface="+mn-ea"/>
              </a:rPr>
              <a:t>eles</a:t>
            </a:r>
            <a:r>
              <a:rPr lang="en-US" sz="2800" dirty="0">
                <a:solidFill>
                  <a:schemeClr val="tx1"/>
                </a:solidFill>
                <a:sym typeface="+mn-ea"/>
              </a:rPr>
              <a:t> </a:t>
            </a:r>
            <a:r>
              <a:rPr lang="en-US" sz="2800" dirty="0" err="1">
                <a:solidFill>
                  <a:schemeClr val="tx1"/>
                </a:solidFill>
                <a:sym typeface="+mn-ea"/>
              </a:rPr>
              <a:t>podem</a:t>
            </a:r>
            <a:r>
              <a:rPr lang="en-US" sz="2800" dirty="0">
                <a:solidFill>
                  <a:schemeClr val="tx1"/>
                </a:solidFill>
                <a:sym typeface="+mn-ea"/>
              </a:rPr>
              <a:t> se </a:t>
            </a:r>
            <a:r>
              <a:rPr lang="en-US" sz="2800" dirty="0" err="1">
                <a:solidFill>
                  <a:schemeClr val="tx1"/>
                </a:solidFill>
                <a:sym typeface="+mn-ea"/>
              </a:rPr>
              <a:t>concentrar</a:t>
            </a:r>
            <a:r>
              <a:rPr lang="en-US" sz="2800" dirty="0">
                <a:solidFill>
                  <a:schemeClr val="tx1"/>
                </a:solidFill>
                <a:sym typeface="+mn-ea"/>
              </a:rPr>
              <a:t> </a:t>
            </a:r>
            <a:r>
              <a:rPr lang="en-US" sz="2800" dirty="0" err="1">
                <a:solidFill>
                  <a:schemeClr val="tx1"/>
                </a:solidFill>
                <a:sym typeface="+mn-ea"/>
              </a:rPr>
              <a:t>mais</a:t>
            </a:r>
            <a:r>
              <a:rPr lang="en-US" sz="2800" dirty="0">
                <a:solidFill>
                  <a:schemeClr val="tx1"/>
                </a:solidFill>
                <a:sym typeface="+mn-ea"/>
              </a:rPr>
              <a:t> </a:t>
            </a:r>
            <a:r>
              <a:rPr lang="en-US" sz="2800" dirty="0" err="1">
                <a:solidFill>
                  <a:schemeClr val="tx1"/>
                </a:solidFill>
                <a:sym typeface="+mn-ea"/>
              </a:rPr>
              <a:t>nos</a:t>
            </a:r>
            <a:r>
              <a:rPr lang="en-US" sz="2800" dirty="0">
                <a:solidFill>
                  <a:schemeClr val="tx1"/>
                </a:solidFill>
                <a:sym typeface="+mn-ea"/>
              </a:rPr>
              <a:t> </a:t>
            </a:r>
            <a:r>
              <a:rPr lang="en-US" sz="2800" dirty="0" err="1">
                <a:solidFill>
                  <a:schemeClr val="tx1"/>
                </a:solidFill>
                <a:sym typeface="+mn-ea"/>
              </a:rPr>
              <a:t>aspectos</a:t>
            </a:r>
            <a:r>
              <a:rPr lang="en-US" sz="2800" dirty="0">
                <a:solidFill>
                  <a:schemeClr val="tx1"/>
                </a:solidFill>
                <a:sym typeface="+mn-ea"/>
              </a:rPr>
              <a:t> </a:t>
            </a:r>
            <a:r>
              <a:rPr lang="en-US" sz="2800" dirty="0" err="1">
                <a:solidFill>
                  <a:schemeClr val="tx1"/>
                </a:solidFill>
                <a:sym typeface="+mn-ea"/>
              </a:rPr>
              <a:t>exclusivos</a:t>
            </a:r>
            <a:r>
              <a:rPr lang="en-US" sz="2800" dirty="0">
                <a:solidFill>
                  <a:schemeClr val="tx1"/>
                </a:solidFill>
                <a:sym typeface="+mn-ea"/>
              </a:rPr>
              <a:t> do site do que </a:t>
            </a:r>
            <a:r>
              <a:rPr lang="en-US" sz="2800" dirty="0" err="1">
                <a:solidFill>
                  <a:schemeClr val="tx1"/>
                </a:solidFill>
                <a:sym typeface="+mn-ea"/>
              </a:rPr>
              <a:t>na</a:t>
            </a:r>
            <a:r>
              <a:rPr lang="en-US" sz="2800" dirty="0">
                <a:solidFill>
                  <a:schemeClr val="tx1"/>
                </a:solidFill>
                <a:sym typeface="+mn-ea"/>
              </a:rPr>
              <a:t> </a:t>
            </a:r>
            <a:r>
              <a:rPr lang="en-US" sz="2800" dirty="0" err="1">
                <a:solidFill>
                  <a:schemeClr val="tx1"/>
                </a:solidFill>
                <a:sym typeface="+mn-ea"/>
              </a:rPr>
              <a:t>configuração</a:t>
            </a:r>
            <a:r>
              <a:rPr lang="en-US" sz="2800" dirty="0">
                <a:solidFill>
                  <a:schemeClr val="tx1"/>
                </a:solidFill>
                <a:sym typeface="+mn-ea"/>
              </a:rPr>
              <a:t> da </a:t>
            </a:r>
            <a:r>
              <a:rPr lang="en-US" sz="2800" dirty="0" err="1">
                <a:solidFill>
                  <a:schemeClr val="tx1"/>
                </a:solidFill>
                <a:sym typeface="+mn-ea"/>
              </a:rPr>
              <a:t>estrutura</a:t>
            </a:r>
            <a:r>
              <a:rPr lang="en-US" sz="2800" dirty="0">
                <a:solidFill>
                  <a:schemeClr val="tx1"/>
                </a:solidFill>
                <a:sym typeface="+mn-ea"/>
              </a:rPr>
              <a:t>.</a:t>
            </a:r>
          </a:p>
          <a:p>
            <a:pPr algn="ctr"/>
            <a:endParaRPr lang="en-US" sz="2800" dirty="0">
              <a:solidFill>
                <a:schemeClr val="tx1"/>
              </a:solidFill>
              <a:sym typeface="+mn-ea"/>
            </a:endParaRPr>
          </a:p>
          <a:p>
            <a:pPr algn="ctr"/>
            <a:r>
              <a:rPr lang="en-US" sz="2800" dirty="0">
                <a:solidFill>
                  <a:schemeClr val="tx1"/>
                </a:solidFill>
                <a:sym typeface="+mn-ea"/>
              </a:rPr>
              <a:t> </a:t>
            </a:r>
            <a:r>
              <a:rPr lang="en-US" sz="2800" dirty="0" err="1">
                <a:solidFill>
                  <a:schemeClr val="tx1"/>
                </a:solidFill>
                <a:sym typeface="+mn-ea"/>
              </a:rPr>
              <a:t>Embora</a:t>
            </a:r>
            <a:r>
              <a:rPr lang="en-US" sz="2800" dirty="0">
                <a:solidFill>
                  <a:schemeClr val="tx1"/>
                </a:solidFill>
                <a:sym typeface="+mn-ea"/>
              </a:rPr>
              <a:t> </a:t>
            </a:r>
            <a:r>
              <a:rPr lang="en-US" sz="2800" dirty="0" err="1">
                <a:solidFill>
                  <a:schemeClr val="tx1"/>
                </a:solidFill>
                <a:sym typeface="+mn-ea"/>
              </a:rPr>
              <a:t>este</a:t>
            </a:r>
            <a:r>
              <a:rPr lang="en-US" sz="2800" dirty="0">
                <a:solidFill>
                  <a:schemeClr val="tx1"/>
                </a:solidFill>
                <a:sym typeface="+mn-ea"/>
              </a:rPr>
              <a:t> </a:t>
            </a:r>
            <a:r>
              <a:rPr lang="en-US" sz="2800" dirty="0" err="1">
                <a:solidFill>
                  <a:schemeClr val="tx1"/>
                </a:solidFill>
                <a:sym typeface="+mn-ea"/>
              </a:rPr>
              <a:t>aplicativo</a:t>
            </a:r>
            <a:r>
              <a:rPr lang="en-US" sz="2800" dirty="0">
                <a:solidFill>
                  <a:schemeClr val="tx1"/>
                </a:solidFill>
                <a:sym typeface="+mn-ea"/>
              </a:rPr>
              <a:t> </a:t>
            </a:r>
            <a:r>
              <a:rPr lang="en-US" sz="2800" dirty="0" err="1">
                <a:solidFill>
                  <a:schemeClr val="tx1"/>
                </a:solidFill>
                <a:sym typeface="+mn-ea"/>
              </a:rPr>
              <a:t>seja</a:t>
            </a:r>
            <a:r>
              <a:rPr lang="en-US" sz="2800" dirty="0">
                <a:solidFill>
                  <a:schemeClr val="tx1"/>
                </a:solidFill>
                <a:sym typeface="+mn-ea"/>
              </a:rPr>
              <a:t> simples, </a:t>
            </a:r>
            <a:r>
              <a:rPr lang="en-US" sz="2800" dirty="0" err="1">
                <a:solidFill>
                  <a:schemeClr val="tx1"/>
                </a:solidFill>
                <a:sym typeface="+mn-ea"/>
              </a:rPr>
              <a:t>ele</a:t>
            </a:r>
            <a:r>
              <a:rPr lang="en-US" sz="2800" dirty="0">
                <a:solidFill>
                  <a:schemeClr val="tx1"/>
                </a:solidFill>
                <a:sym typeface="+mn-ea"/>
              </a:rPr>
              <a:t> </a:t>
            </a:r>
            <a:r>
              <a:rPr lang="en-US" sz="2800" dirty="0" err="1">
                <a:solidFill>
                  <a:schemeClr val="tx1"/>
                </a:solidFill>
                <a:sym typeface="+mn-ea"/>
              </a:rPr>
              <a:t>abre</a:t>
            </a:r>
            <a:r>
              <a:rPr lang="en-US" sz="2800" dirty="0">
                <a:solidFill>
                  <a:schemeClr val="tx1"/>
                </a:solidFill>
                <a:sym typeface="+mn-ea"/>
              </a:rPr>
              <a:t> </a:t>
            </a:r>
            <a:r>
              <a:rPr lang="en-US" sz="2800" dirty="0" err="1">
                <a:solidFill>
                  <a:schemeClr val="tx1"/>
                </a:solidFill>
                <a:sym typeface="+mn-ea"/>
              </a:rPr>
              <a:t>possibilidades</a:t>
            </a:r>
            <a:r>
              <a:rPr lang="en-US" sz="2800" dirty="0">
                <a:solidFill>
                  <a:schemeClr val="tx1"/>
                </a:solidFill>
                <a:sym typeface="+mn-ea"/>
              </a:rPr>
              <a:t> para </a:t>
            </a:r>
            <a:r>
              <a:rPr lang="en-US" sz="2800" dirty="0" err="1">
                <a:solidFill>
                  <a:schemeClr val="tx1"/>
                </a:solidFill>
                <a:sym typeface="+mn-ea"/>
              </a:rPr>
              <a:t>desenvolvimento</a:t>
            </a:r>
            <a:r>
              <a:rPr lang="en-US" sz="2800" dirty="0">
                <a:solidFill>
                  <a:schemeClr val="tx1"/>
                </a:solidFill>
                <a:sym typeface="+mn-ea"/>
              </a:rPr>
              <a:t> </a:t>
            </a:r>
            <a:r>
              <a:rPr lang="en-US" sz="2800" dirty="0" err="1">
                <a:solidFill>
                  <a:schemeClr val="tx1"/>
                </a:solidFill>
                <a:sym typeface="+mn-ea"/>
              </a:rPr>
              <a:t>adicional</a:t>
            </a:r>
            <a:r>
              <a:rPr lang="en-US" sz="2800" dirty="0">
                <a:solidFill>
                  <a:schemeClr val="tx1"/>
                </a:solidFill>
                <a:sym typeface="+mn-ea"/>
              </a:rPr>
              <a:t>, </a:t>
            </a:r>
            <a:r>
              <a:rPr lang="en-US" sz="2800" dirty="0" err="1">
                <a:solidFill>
                  <a:schemeClr val="tx1"/>
                </a:solidFill>
                <a:sym typeface="+mn-ea"/>
              </a:rPr>
              <a:t>como</a:t>
            </a:r>
            <a:r>
              <a:rPr lang="en-US" sz="2800" dirty="0">
                <a:solidFill>
                  <a:schemeClr val="tx1"/>
                </a:solidFill>
                <a:sym typeface="+mn-ea"/>
              </a:rPr>
              <a:t> </a:t>
            </a:r>
            <a:r>
              <a:rPr lang="en-US" sz="2800" dirty="0" err="1">
                <a:solidFill>
                  <a:schemeClr val="tx1"/>
                </a:solidFill>
                <a:sym typeface="+mn-ea"/>
              </a:rPr>
              <a:t>adicionar</a:t>
            </a:r>
            <a:r>
              <a:rPr lang="en-US" sz="2800" dirty="0">
                <a:solidFill>
                  <a:schemeClr val="tx1"/>
                </a:solidFill>
                <a:sym typeface="+mn-ea"/>
              </a:rPr>
              <a:t> </a:t>
            </a:r>
            <a:r>
              <a:rPr lang="en-US" sz="2800" dirty="0" err="1">
                <a:solidFill>
                  <a:schemeClr val="tx1"/>
                </a:solidFill>
                <a:sym typeface="+mn-ea"/>
              </a:rPr>
              <a:t>mais</a:t>
            </a:r>
            <a:r>
              <a:rPr lang="en-US" sz="2800" dirty="0">
                <a:solidFill>
                  <a:schemeClr val="tx1"/>
                </a:solidFill>
                <a:sym typeface="+mn-ea"/>
              </a:rPr>
              <a:t> </a:t>
            </a:r>
            <a:r>
              <a:rPr lang="en-US" sz="2800" dirty="0" err="1">
                <a:solidFill>
                  <a:schemeClr val="tx1"/>
                </a:solidFill>
                <a:sym typeface="+mn-ea"/>
              </a:rPr>
              <a:t>tipos</a:t>
            </a:r>
            <a:r>
              <a:rPr lang="en-US" sz="2800" dirty="0">
                <a:solidFill>
                  <a:schemeClr val="tx1"/>
                </a:solidFill>
                <a:sym typeface="+mn-ea"/>
              </a:rPr>
              <a:t> de site, </a:t>
            </a:r>
            <a:r>
              <a:rPr lang="en-US" sz="2800" dirty="0" err="1">
                <a:solidFill>
                  <a:schemeClr val="tx1"/>
                </a:solidFill>
                <a:sym typeface="+mn-ea"/>
              </a:rPr>
              <a:t>autenticação</a:t>
            </a:r>
            <a:r>
              <a:rPr lang="en-US" sz="2800" dirty="0">
                <a:solidFill>
                  <a:schemeClr val="tx1"/>
                </a:solidFill>
                <a:sym typeface="+mn-ea"/>
              </a:rPr>
              <a:t> de </a:t>
            </a:r>
            <a:r>
              <a:rPr lang="en-US" sz="2800" dirty="0" err="1">
                <a:solidFill>
                  <a:schemeClr val="tx1"/>
                </a:solidFill>
                <a:sym typeface="+mn-ea"/>
              </a:rPr>
              <a:t>usuário</a:t>
            </a:r>
            <a:r>
              <a:rPr lang="en-US" sz="2800" dirty="0">
                <a:solidFill>
                  <a:schemeClr val="tx1"/>
                </a:solidFill>
                <a:sym typeface="+mn-ea"/>
              </a:rPr>
              <a:t> </a:t>
            </a:r>
            <a:r>
              <a:rPr lang="en-US" sz="2800" dirty="0" err="1">
                <a:solidFill>
                  <a:schemeClr val="tx1"/>
                </a:solidFill>
                <a:sym typeface="+mn-ea"/>
              </a:rPr>
              <a:t>ou</a:t>
            </a:r>
            <a:r>
              <a:rPr lang="en-US" sz="2800" dirty="0">
                <a:solidFill>
                  <a:schemeClr val="tx1"/>
                </a:solidFill>
                <a:sym typeface="+mn-ea"/>
              </a:rPr>
              <a:t> </a:t>
            </a:r>
            <a:r>
              <a:rPr lang="en-US" sz="2800" dirty="0" err="1">
                <a:solidFill>
                  <a:schemeClr val="tx1"/>
                </a:solidFill>
                <a:sym typeface="+mn-ea"/>
              </a:rPr>
              <a:t>integração</a:t>
            </a:r>
            <a:r>
              <a:rPr lang="en-US" sz="2800" dirty="0">
                <a:solidFill>
                  <a:schemeClr val="tx1"/>
                </a:solidFill>
                <a:sym typeface="+mn-ea"/>
              </a:rPr>
              <a:t> com </a:t>
            </a:r>
            <a:r>
              <a:rPr lang="en-US" sz="2800" dirty="0" err="1">
                <a:solidFill>
                  <a:schemeClr val="tx1"/>
                </a:solidFill>
                <a:sym typeface="+mn-ea"/>
              </a:rPr>
              <a:t>plataformas</a:t>
            </a:r>
            <a:r>
              <a:rPr lang="en-US" sz="2800" dirty="0">
                <a:solidFill>
                  <a:schemeClr val="tx1"/>
                </a:solidFill>
                <a:sym typeface="+mn-ea"/>
              </a:rPr>
              <a:t> CMS </a:t>
            </a:r>
            <a:r>
              <a:rPr lang="en-US" sz="2800" dirty="0" err="1">
                <a:solidFill>
                  <a:schemeClr val="tx1"/>
                </a:solidFill>
                <a:sym typeface="+mn-ea"/>
              </a:rPr>
              <a:t>existentes</a:t>
            </a:r>
            <a:r>
              <a:rPr lang="en-US" sz="2800" dirty="0">
                <a:solidFill>
                  <a:schemeClr val="tx1"/>
                </a:solidFill>
                <a:sym typeface="+mn-ea"/>
              </a:rPr>
              <a:t>.</a:t>
            </a:r>
            <a:endParaRPr lang="en-US" sz="2800" dirty="0">
              <a:solidFill>
                <a:schemeClr val="tx1"/>
              </a:solidFill>
            </a:endParaRPr>
          </a:p>
          <a:p>
            <a:pPr algn="ctr"/>
            <a:endParaRPr lang="pt-BR" sz="2800" dirty="0">
              <a:solidFill>
                <a:schemeClr val="tx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104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9C681E-0CB4-E5D8-4E9D-856D78583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 </a:t>
            </a:r>
            <a:r>
              <a:rPr lang="en-US" dirty="0" err="1"/>
              <a:t>Problema</a:t>
            </a:r>
            <a:endParaRPr lang="en-US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BEF40F-0526-25A1-CAB9-A7C91431D7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pt-BR" sz="3600" dirty="0">
                <a:solidFill>
                  <a:schemeClr val="tx1"/>
                </a:solidFill>
              </a:rPr>
              <a:t>O desenvolvimento web tradicional pode ser complexo e intimidador.</a:t>
            </a:r>
          </a:p>
          <a:p>
            <a:pPr algn="ctr"/>
            <a:endParaRPr lang="pt-BR" sz="3600" dirty="0"/>
          </a:p>
          <a:p>
            <a:pPr algn="ctr"/>
            <a:r>
              <a:rPr lang="pt-BR" sz="3600" dirty="0">
                <a:solidFill>
                  <a:schemeClr val="tx1"/>
                </a:solidFill>
              </a:rPr>
              <a:t> A necessidade de codificar e entender várias tecnologias pode ser uma barreira para muitos.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616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 </a:t>
            </a:r>
            <a:r>
              <a:rPr lang="en-US" dirty="0" err="1"/>
              <a:t>Solução</a:t>
            </a:r>
            <a:r>
              <a:rPr lang="en-US" dirty="0"/>
              <a:t>: Low-Code Website Generator : 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/>
            <a:r>
              <a:rPr lang="pt-BR" sz="4000" dirty="0">
                <a:solidFill>
                  <a:schemeClr val="tx1"/>
                </a:solidFill>
              </a:rPr>
              <a:t>Uma ferramenta que permite criar websites com facilidade, sem a necessidade de extenso conhecimento técnico. </a:t>
            </a:r>
          </a:p>
          <a:p>
            <a:pPr algn="ctr"/>
            <a:r>
              <a:rPr lang="pt-BR" sz="4000" dirty="0">
                <a:solidFill>
                  <a:schemeClr val="tx1"/>
                </a:solidFill>
              </a:rPr>
              <a:t>Uma interface amigável, modelos pré-construídos e opções de personalização tornam o processo intuitivo.</a:t>
            </a:r>
          </a:p>
          <a:p>
            <a:endParaRPr lang="en-US" sz="2700" u="sng" dirty="0"/>
          </a:p>
          <a:p>
            <a:pPr marL="0" indent="0">
              <a:buNone/>
            </a:pPr>
            <a:endParaRPr lang="en-US" sz="27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16B36A-8E9A-838A-415E-4DC7D9446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Como </a:t>
            </a:r>
            <a:r>
              <a:rPr lang="en-US" dirty="0" err="1"/>
              <a:t>Funciona</a:t>
            </a:r>
            <a:endParaRPr lang="en-US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153CFA6-321E-CF03-7141-27BCA8F0B0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pt-BR" sz="3600" dirty="0">
                <a:solidFill>
                  <a:schemeClr val="tx1"/>
                </a:solidFill>
              </a:rPr>
              <a:t>Os usuários escolhem um modelo, personalizam o conteúdo e o design, e tem o seu site em minutos. </a:t>
            </a:r>
          </a:p>
          <a:p>
            <a:pPr algn="ctr"/>
            <a:r>
              <a:rPr lang="pt-BR" sz="3600" dirty="0">
                <a:solidFill>
                  <a:schemeClr val="tx1"/>
                </a:solidFill>
              </a:rPr>
              <a:t>A plataforma também oferece integração fácil com bancos de dados.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408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>
                <a:sym typeface="+mn-ea"/>
              </a:rPr>
              <a:t>Processo:</a:t>
            </a:r>
            <a:br>
              <a:rPr lang="en-US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675" y="1485900"/>
            <a:ext cx="12125325" cy="5372100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  <a:sym typeface="+mn-ea"/>
              </a:rPr>
              <a:t>1. </a:t>
            </a:r>
            <a:r>
              <a:rPr lang="en-US" sz="1800" dirty="0">
                <a:solidFill>
                  <a:schemeClr val="tx1"/>
                </a:solidFill>
                <a:sym typeface="+mn-ea"/>
              </a:rPr>
              <a:t>O </a:t>
            </a:r>
            <a:r>
              <a:rPr lang="en-US" sz="1800" dirty="0" err="1">
                <a:solidFill>
                  <a:schemeClr val="tx1"/>
                </a:solidFill>
                <a:sym typeface="+mn-ea"/>
              </a:rPr>
              <a:t>servidor</a:t>
            </a:r>
            <a:r>
              <a:rPr lang="en-US" sz="1800" dirty="0">
                <a:solidFill>
                  <a:schemeClr val="tx1"/>
                </a:solidFill>
                <a:sym typeface="+mn-ea"/>
              </a:rPr>
              <a:t> é </a:t>
            </a:r>
            <a:r>
              <a:rPr lang="en-US" sz="1800" dirty="0" err="1">
                <a:solidFill>
                  <a:schemeClr val="tx1"/>
                </a:solidFill>
                <a:sym typeface="+mn-ea"/>
              </a:rPr>
              <a:t>configurado</a:t>
            </a:r>
            <a:r>
              <a:rPr lang="en-US" sz="1800" dirty="0">
                <a:solidFill>
                  <a:schemeClr val="tx1"/>
                </a:solidFill>
                <a:sym typeface="+mn-ea"/>
              </a:rPr>
              <a:t> </a:t>
            </a:r>
            <a:r>
              <a:rPr lang="en-US" sz="1800" dirty="0" err="1">
                <a:solidFill>
                  <a:schemeClr val="tx1"/>
                </a:solidFill>
                <a:sym typeface="+mn-ea"/>
              </a:rPr>
              <a:t>usando</a:t>
            </a:r>
            <a:r>
              <a:rPr lang="en-US" sz="1800" dirty="0">
                <a:solidFill>
                  <a:schemeClr val="tx1"/>
                </a:solidFill>
                <a:sym typeface="+mn-ea"/>
              </a:rPr>
              <a:t> Express.js e </a:t>
            </a:r>
            <a:r>
              <a:rPr lang="en-US" sz="1800" dirty="0" err="1">
                <a:solidFill>
                  <a:schemeClr val="tx1"/>
                </a:solidFill>
                <a:sym typeface="+mn-ea"/>
              </a:rPr>
              <a:t>escuta</a:t>
            </a:r>
            <a:r>
              <a:rPr lang="en-US" sz="1800" dirty="0">
                <a:solidFill>
                  <a:schemeClr val="tx1"/>
                </a:solidFill>
                <a:sym typeface="+mn-ea"/>
              </a:rPr>
              <a:t> </a:t>
            </a:r>
            <a:r>
              <a:rPr lang="en-US" sz="1800" dirty="0" err="1">
                <a:solidFill>
                  <a:schemeClr val="tx1"/>
                </a:solidFill>
                <a:sym typeface="+mn-ea"/>
              </a:rPr>
              <a:t>em</a:t>
            </a:r>
            <a:r>
              <a:rPr lang="en-US" sz="1800" dirty="0">
                <a:solidFill>
                  <a:schemeClr val="tx1"/>
                </a:solidFill>
                <a:sym typeface="+mn-ea"/>
              </a:rPr>
              <a:t> </a:t>
            </a:r>
            <a:r>
              <a:rPr lang="en-US" sz="1800" dirty="0" err="1">
                <a:solidFill>
                  <a:schemeClr val="tx1"/>
                </a:solidFill>
                <a:sym typeface="+mn-ea"/>
              </a:rPr>
              <a:t>uma</a:t>
            </a:r>
            <a:r>
              <a:rPr lang="en-US" sz="1800" dirty="0">
                <a:solidFill>
                  <a:schemeClr val="tx1"/>
                </a:solidFill>
                <a:sym typeface="+mn-ea"/>
              </a:rPr>
              <a:t> porta </a:t>
            </a:r>
            <a:r>
              <a:rPr lang="en-US" sz="1800" dirty="0" err="1">
                <a:solidFill>
                  <a:schemeClr val="tx1"/>
                </a:solidFill>
                <a:sym typeface="+mn-ea"/>
              </a:rPr>
              <a:t>específica</a:t>
            </a:r>
            <a:r>
              <a:rPr lang="en-US" sz="1800" dirty="0">
                <a:solidFill>
                  <a:schemeClr val="tx1"/>
                </a:solidFill>
                <a:sym typeface="+mn-ea"/>
              </a:rPr>
              <a:t> para </a:t>
            </a:r>
            <a:r>
              <a:rPr lang="en-US" sz="1800" dirty="0" err="1">
                <a:solidFill>
                  <a:schemeClr val="tx1"/>
                </a:solidFill>
                <a:sym typeface="+mn-ea"/>
              </a:rPr>
              <a:t>conexões</a:t>
            </a:r>
            <a:r>
              <a:rPr lang="en-US" sz="1800" dirty="0">
                <a:solidFill>
                  <a:schemeClr val="tx1"/>
                </a:solidFill>
                <a:sym typeface="+mn-ea"/>
              </a:rPr>
              <a:t> de entrada.</a:t>
            </a:r>
            <a:endParaRPr lang="en-US" sz="1800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sz="1800" dirty="0">
                <a:solidFill>
                  <a:schemeClr val="tx1"/>
                </a:solidFill>
                <a:sym typeface="+mn-ea"/>
              </a:rPr>
              <a:t>2. Ao </a:t>
            </a:r>
            <a:r>
              <a:rPr lang="en-US" sz="1800" dirty="0" err="1">
                <a:solidFill>
                  <a:schemeClr val="tx1"/>
                </a:solidFill>
                <a:sym typeface="+mn-ea"/>
              </a:rPr>
              <a:t>receber</a:t>
            </a:r>
            <a:r>
              <a:rPr lang="en-US" sz="1800" dirty="0">
                <a:solidFill>
                  <a:schemeClr val="tx1"/>
                </a:solidFill>
                <a:sym typeface="+mn-ea"/>
              </a:rPr>
              <a:t> </a:t>
            </a:r>
            <a:r>
              <a:rPr lang="en-US" sz="1800" dirty="0" err="1">
                <a:solidFill>
                  <a:schemeClr val="tx1"/>
                </a:solidFill>
                <a:sym typeface="+mn-ea"/>
              </a:rPr>
              <a:t>uma</a:t>
            </a:r>
            <a:r>
              <a:rPr lang="en-US" sz="1800" dirty="0">
                <a:solidFill>
                  <a:schemeClr val="tx1"/>
                </a:solidFill>
                <a:sym typeface="+mn-ea"/>
              </a:rPr>
              <a:t> </a:t>
            </a:r>
            <a:r>
              <a:rPr lang="en-US" sz="1800" dirty="0" err="1">
                <a:solidFill>
                  <a:schemeClr val="tx1"/>
                </a:solidFill>
                <a:sym typeface="+mn-ea"/>
              </a:rPr>
              <a:t>solicitação</a:t>
            </a:r>
            <a:r>
              <a:rPr lang="en-US" sz="1800" dirty="0">
                <a:solidFill>
                  <a:schemeClr val="tx1"/>
                </a:solidFill>
                <a:sym typeface="+mn-ea"/>
              </a:rPr>
              <a:t> POST com as </a:t>
            </a:r>
            <a:r>
              <a:rPr lang="en-US" sz="1800" dirty="0" err="1">
                <a:solidFill>
                  <a:schemeClr val="tx1"/>
                </a:solidFill>
                <a:sym typeface="+mn-ea"/>
              </a:rPr>
              <a:t>especificações</a:t>
            </a:r>
            <a:r>
              <a:rPr lang="en-US" sz="1800" dirty="0">
                <a:solidFill>
                  <a:schemeClr val="tx1"/>
                </a:solidFill>
                <a:sym typeface="+mn-ea"/>
              </a:rPr>
              <a:t> do site do </a:t>
            </a:r>
            <a:r>
              <a:rPr lang="en-US" sz="1800" dirty="0" err="1">
                <a:solidFill>
                  <a:schemeClr val="tx1"/>
                </a:solidFill>
                <a:sym typeface="+mn-ea"/>
              </a:rPr>
              <a:t>usuário</a:t>
            </a:r>
            <a:r>
              <a:rPr lang="en-US" sz="1800" dirty="0">
                <a:solidFill>
                  <a:schemeClr val="tx1"/>
                </a:solidFill>
                <a:sym typeface="+mn-ea"/>
              </a:rPr>
              <a:t>, o </a:t>
            </a:r>
            <a:r>
              <a:rPr lang="en-US" sz="1800" dirty="0" err="1">
                <a:solidFill>
                  <a:schemeClr val="tx1"/>
                </a:solidFill>
                <a:sym typeface="+mn-ea"/>
              </a:rPr>
              <a:t>servidor</a:t>
            </a:r>
            <a:r>
              <a:rPr lang="en-US" sz="1800" dirty="0">
                <a:solidFill>
                  <a:schemeClr val="tx1"/>
                </a:solidFill>
                <a:sym typeface="+mn-ea"/>
              </a:rPr>
              <a:t> </a:t>
            </a:r>
            <a:r>
              <a:rPr lang="en-US" sz="1800" dirty="0" err="1">
                <a:solidFill>
                  <a:schemeClr val="tx1"/>
                </a:solidFill>
                <a:sym typeface="+mn-ea"/>
              </a:rPr>
              <a:t>lê</a:t>
            </a:r>
            <a:r>
              <a:rPr lang="en-US" sz="1800" dirty="0">
                <a:solidFill>
                  <a:schemeClr val="tx1"/>
                </a:solidFill>
                <a:sym typeface="+mn-ea"/>
              </a:rPr>
              <a:t> </a:t>
            </a:r>
            <a:r>
              <a:rPr lang="en-US" sz="1800" dirty="0" err="1">
                <a:solidFill>
                  <a:schemeClr val="tx1"/>
                </a:solidFill>
                <a:sym typeface="+mn-ea"/>
              </a:rPr>
              <a:t>os</a:t>
            </a:r>
            <a:r>
              <a:rPr lang="en-US" sz="1800" dirty="0">
                <a:solidFill>
                  <a:schemeClr val="tx1"/>
                </a:solidFill>
                <a:sym typeface="+mn-ea"/>
              </a:rPr>
              <a:t> </a:t>
            </a:r>
            <a:r>
              <a:rPr lang="en-US" sz="1800" dirty="0" err="1">
                <a:solidFill>
                  <a:schemeClr val="tx1"/>
                </a:solidFill>
                <a:sym typeface="+mn-ea"/>
              </a:rPr>
              <a:t>modelos</a:t>
            </a:r>
            <a:r>
              <a:rPr lang="en-US" sz="1800" dirty="0">
                <a:solidFill>
                  <a:schemeClr val="tx1"/>
                </a:solidFill>
                <a:sym typeface="+mn-ea"/>
              </a:rPr>
              <a:t> EJS e CSS </a:t>
            </a:r>
            <a:r>
              <a:rPr lang="en-US" sz="1800" dirty="0" err="1">
                <a:solidFill>
                  <a:schemeClr val="tx1"/>
                </a:solidFill>
                <a:sym typeface="+mn-ea"/>
              </a:rPr>
              <a:t>correspondentes</a:t>
            </a:r>
            <a:r>
              <a:rPr lang="en-US" sz="1800" dirty="0">
                <a:solidFill>
                  <a:schemeClr val="tx1"/>
                </a:solidFill>
                <a:sym typeface="+mn-ea"/>
              </a:rPr>
              <a:t> e </a:t>
            </a:r>
            <a:r>
              <a:rPr lang="en-US" sz="1800" dirty="0" err="1">
                <a:solidFill>
                  <a:schemeClr val="tx1"/>
                </a:solidFill>
                <a:sym typeface="+mn-ea"/>
              </a:rPr>
              <a:t>gera</a:t>
            </a:r>
            <a:r>
              <a:rPr lang="en-US" sz="1800" dirty="0">
                <a:solidFill>
                  <a:schemeClr val="tx1"/>
                </a:solidFill>
                <a:sym typeface="+mn-ea"/>
              </a:rPr>
              <a:t> </a:t>
            </a:r>
            <a:r>
              <a:rPr lang="en-US" sz="1800" dirty="0" err="1">
                <a:solidFill>
                  <a:schemeClr val="tx1"/>
                </a:solidFill>
                <a:sym typeface="+mn-ea"/>
              </a:rPr>
              <a:t>arquivos</a:t>
            </a:r>
            <a:r>
              <a:rPr lang="en-US" sz="1800" dirty="0">
                <a:solidFill>
                  <a:schemeClr val="tx1"/>
                </a:solidFill>
                <a:sym typeface="+mn-ea"/>
              </a:rPr>
              <a:t> HTML e CSS.</a:t>
            </a:r>
            <a:endParaRPr lang="en-US" sz="1800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sz="1800" dirty="0">
                <a:solidFill>
                  <a:schemeClr val="tx1"/>
                </a:solidFill>
                <a:sym typeface="+mn-ea"/>
              </a:rPr>
              <a:t>3. Se o </a:t>
            </a:r>
            <a:r>
              <a:rPr lang="en-US" sz="1800" dirty="0" err="1">
                <a:solidFill>
                  <a:schemeClr val="tx1"/>
                </a:solidFill>
                <a:sym typeface="+mn-ea"/>
              </a:rPr>
              <a:t>usuário</a:t>
            </a:r>
            <a:r>
              <a:rPr lang="en-US" sz="1800" dirty="0">
                <a:solidFill>
                  <a:schemeClr val="tx1"/>
                </a:solidFill>
                <a:sym typeface="+mn-ea"/>
              </a:rPr>
              <a:t> </a:t>
            </a:r>
            <a:r>
              <a:rPr lang="en-US" sz="1800" dirty="0" err="1">
                <a:solidFill>
                  <a:schemeClr val="tx1"/>
                </a:solidFill>
                <a:sym typeface="+mn-ea"/>
              </a:rPr>
              <a:t>solicitar</a:t>
            </a:r>
            <a:r>
              <a:rPr lang="en-US" sz="1800" dirty="0">
                <a:solidFill>
                  <a:schemeClr val="tx1"/>
                </a:solidFill>
                <a:sym typeface="+mn-ea"/>
              </a:rPr>
              <a:t> </a:t>
            </a:r>
            <a:r>
              <a:rPr lang="en-US" sz="1800" dirty="0" err="1">
                <a:solidFill>
                  <a:schemeClr val="tx1"/>
                </a:solidFill>
                <a:sym typeface="+mn-ea"/>
              </a:rPr>
              <a:t>recursos</a:t>
            </a:r>
            <a:r>
              <a:rPr lang="en-US" sz="1800" dirty="0">
                <a:solidFill>
                  <a:schemeClr val="tx1"/>
                </a:solidFill>
                <a:sym typeface="+mn-ea"/>
              </a:rPr>
              <a:t> </a:t>
            </a:r>
            <a:r>
              <a:rPr lang="en-US" sz="1800" dirty="0" err="1">
                <a:solidFill>
                  <a:schemeClr val="tx1"/>
                </a:solidFill>
                <a:sym typeface="+mn-ea"/>
              </a:rPr>
              <a:t>adicionais</a:t>
            </a:r>
            <a:r>
              <a:rPr lang="en-US" sz="1800" dirty="0">
                <a:solidFill>
                  <a:schemeClr val="tx1"/>
                </a:solidFill>
                <a:sym typeface="+mn-ea"/>
              </a:rPr>
              <a:t>, </a:t>
            </a:r>
            <a:r>
              <a:rPr lang="en-US" sz="1800" dirty="0" err="1">
                <a:solidFill>
                  <a:schemeClr val="tx1"/>
                </a:solidFill>
                <a:sym typeface="+mn-ea"/>
              </a:rPr>
              <a:t>como</a:t>
            </a:r>
            <a:r>
              <a:rPr lang="en-US" sz="1800" dirty="0">
                <a:solidFill>
                  <a:schemeClr val="tx1"/>
                </a:solidFill>
                <a:sym typeface="+mn-ea"/>
              </a:rPr>
              <a:t> barra de </a:t>
            </a:r>
            <a:r>
              <a:rPr lang="en-US" sz="1800" dirty="0" err="1">
                <a:solidFill>
                  <a:schemeClr val="tx1"/>
                </a:solidFill>
                <a:sym typeface="+mn-ea"/>
              </a:rPr>
              <a:t>pesquisa</a:t>
            </a:r>
            <a:r>
              <a:rPr lang="en-US" sz="1800" dirty="0">
                <a:solidFill>
                  <a:schemeClr val="tx1"/>
                </a:solidFill>
                <a:sym typeface="+mn-ea"/>
              </a:rPr>
              <a:t>, </a:t>
            </a:r>
            <a:r>
              <a:rPr lang="en-US" sz="1800" dirty="0" err="1">
                <a:solidFill>
                  <a:schemeClr val="tx1"/>
                </a:solidFill>
                <a:sym typeface="+mn-ea"/>
              </a:rPr>
              <a:t>seção</a:t>
            </a:r>
            <a:r>
              <a:rPr lang="en-US" sz="1800" dirty="0">
                <a:solidFill>
                  <a:schemeClr val="tx1"/>
                </a:solidFill>
                <a:sym typeface="+mn-ea"/>
              </a:rPr>
              <a:t> de </a:t>
            </a:r>
            <a:r>
              <a:rPr lang="en-US" sz="1800" dirty="0" err="1">
                <a:solidFill>
                  <a:schemeClr val="tx1"/>
                </a:solidFill>
                <a:sym typeface="+mn-ea"/>
              </a:rPr>
              <a:t>comentários</a:t>
            </a:r>
            <a:r>
              <a:rPr lang="en-US" sz="1800" dirty="0">
                <a:solidFill>
                  <a:schemeClr val="tx1"/>
                </a:solidFill>
                <a:sym typeface="+mn-ea"/>
              </a:rPr>
              <a:t> </a:t>
            </a:r>
            <a:r>
              <a:rPr lang="en-US" sz="1800" dirty="0" err="1">
                <a:solidFill>
                  <a:schemeClr val="tx1"/>
                </a:solidFill>
                <a:sym typeface="+mn-ea"/>
              </a:rPr>
              <a:t>ou</a:t>
            </a:r>
            <a:r>
              <a:rPr lang="en-US" sz="1800" dirty="0">
                <a:solidFill>
                  <a:schemeClr val="tx1"/>
                </a:solidFill>
                <a:sym typeface="+mn-ea"/>
              </a:rPr>
              <a:t> </a:t>
            </a:r>
            <a:r>
              <a:rPr lang="en-US" sz="1800" dirty="0" err="1">
                <a:solidFill>
                  <a:schemeClr val="tx1"/>
                </a:solidFill>
                <a:sym typeface="+mn-ea"/>
              </a:rPr>
              <a:t>carrinho</a:t>
            </a:r>
            <a:r>
              <a:rPr lang="en-US" sz="1800" dirty="0">
                <a:solidFill>
                  <a:schemeClr val="tx1"/>
                </a:solidFill>
                <a:sym typeface="+mn-ea"/>
              </a:rPr>
              <a:t> de </a:t>
            </a:r>
            <a:r>
              <a:rPr lang="en-US" sz="1800" dirty="0" err="1">
                <a:solidFill>
                  <a:schemeClr val="tx1"/>
                </a:solidFill>
                <a:sym typeface="+mn-ea"/>
              </a:rPr>
              <a:t>compras</a:t>
            </a:r>
            <a:r>
              <a:rPr lang="en-US" sz="1800" dirty="0">
                <a:solidFill>
                  <a:schemeClr val="tx1"/>
                </a:solidFill>
                <a:sym typeface="+mn-ea"/>
              </a:rPr>
              <a:t>, </a:t>
            </a:r>
            <a:r>
              <a:rPr lang="en-US" sz="1800" dirty="0" err="1">
                <a:solidFill>
                  <a:schemeClr val="tx1"/>
                </a:solidFill>
                <a:sym typeface="+mn-ea"/>
              </a:rPr>
              <a:t>esses</a:t>
            </a:r>
            <a:r>
              <a:rPr lang="en-US" sz="1800" dirty="0">
                <a:solidFill>
                  <a:schemeClr val="tx1"/>
                </a:solidFill>
                <a:sym typeface="+mn-ea"/>
              </a:rPr>
              <a:t> </a:t>
            </a:r>
            <a:r>
              <a:rPr lang="en-US" sz="1800" dirty="0" err="1">
                <a:solidFill>
                  <a:schemeClr val="tx1"/>
                </a:solidFill>
                <a:sym typeface="+mn-ea"/>
              </a:rPr>
              <a:t>recursos</a:t>
            </a:r>
            <a:r>
              <a:rPr lang="en-US" sz="1800" dirty="0">
                <a:solidFill>
                  <a:schemeClr val="tx1"/>
                </a:solidFill>
                <a:sym typeface="+mn-ea"/>
              </a:rPr>
              <a:t> </a:t>
            </a:r>
            <a:r>
              <a:rPr lang="en-US" sz="1800" dirty="0" err="1">
                <a:solidFill>
                  <a:schemeClr val="tx1"/>
                </a:solidFill>
                <a:sym typeface="+mn-ea"/>
              </a:rPr>
              <a:t>serão</a:t>
            </a:r>
            <a:r>
              <a:rPr lang="en-US" sz="1800" dirty="0">
                <a:solidFill>
                  <a:schemeClr val="tx1"/>
                </a:solidFill>
                <a:sym typeface="+mn-ea"/>
              </a:rPr>
              <a:t> </a:t>
            </a:r>
            <a:r>
              <a:rPr lang="en-US" sz="1800" dirty="0" err="1">
                <a:solidFill>
                  <a:schemeClr val="tx1"/>
                </a:solidFill>
                <a:sym typeface="+mn-ea"/>
              </a:rPr>
              <a:t>adicionados</a:t>
            </a:r>
            <a:r>
              <a:rPr lang="en-US" sz="1800" dirty="0">
                <a:solidFill>
                  <a:schemeClr val="tx1"/>
                </a:solidFill>
                <a:sym typeface="+mn-ea"/>
              </a:rPr>
              <a:t> </a:t>
            </a:r>
            <a:r>
              <a:rPr lang="en-US" sz="1800" dirty="0" err="1">
                <a:solidFill>
                  <a:schemeClr val="tx1"/>
                </a:solidFill>
                <a:sym typeface="+mn-ea"/>
              </a:rPr>
              <a:t>ao</a:t>
            </a:r>
            <a:r>
              <a:rPr lang="en-US" sz="1800" dirty="0">
                <a:solidFill>
                  <a:schemeClr val="tx1"/>
                </a:solidFill>
                <a:sym typeface="+mn-ea"/>
              </a:rPr>
              <a:t> site.</a:t>
            </a:r>
            <a:endParaRPr lang="en-US" sz="1800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sz="1800" dirty="0">
                <a:solidFill>
                  <a:schemeClr val="tx1"/>
                </a:solidFill>
                <a:sym typeface="+mn-ea"/>
              </a:rPr>
              <a:t>4. O </a:t>
            </a:r>
            <a:r>
              <a:rPr lang="en-US" sz="1800" dirty="0" err="1">
                <a:solidFill>
                  <a:schemeClr val="tx1"/>
                </a:solidFill>
                <a:sym typeface="+mn-ea"/>
              </a:rPr>
              <a:t>aplicativo</a:t>
            </a:r>
            <a:r>
              <a:rPr lang="en-US" sz="1800" dirty="0">
                <a:solidFill>
                  <a:schemeClr val="tx1"/>
                </a:solidFill>
                <a:sym typeface="+mn-ea"/>
              </a:rPr>
              <a:t> </a:t>
            </a:r>
            <a:r>
              <a:rPr lang="en-US" sz="1800" dirty="0" err="1">
                <a:solidFill>
                  <a:schemeClr val="tx1"/>
                </a:solidFill>
                <a:sym typeface="+mn-ea"/>
              </a:rPr>
              <a:t>também</a:t>
            </a:r>
            <a:r>
              <a:rPr lang="en-US" sz="1800" dirty="0">
                <a:solidFill>
                  <a:schemeClr val="tx1"/>
                </a:solidFill>
                <a:sym typeface="+mn-ea"/>
              </a:rPr>
              <a:t> </a:t>
            </a:r>
            <a:r>
              <a:rPr lang="en-US" sz="1800" dirty="0" err="1">
                <a:solidFill>
                  <a:schemeClr val="tx1"/>
                </a:solidFill>
                <a:sym typeface="+mn-ea"/>
              </a:rPr>
              <a:t>gera</a:t>
            </a:r>
            <a:r>
              <a:rPr lang="en-US" sz="1800" dirty="0">
                <a:solidFill>
                  <a:schemeClr val="tx1"/>
                </a:solidFill>
                <a:sym typeface="+mn-ea"/>
              </a:rPr>
              <a:t> um </a:t>
            </a:r>
            <a:r>
              <a:rPr lang="en-US" sz="1800" dirty="0" err="1">
                <a:solidFill>
                  <a:schemeClr val="tx1"/>
                </a:solidFill>
                <a:sym typeface="+mn-ea"/>
              </a:rPr>
              <a:t>arquivo</a:t>
            </a:r>
            <a:r>
              <a:rPr lang="en-US" sz="1800" dirty="0">
                <a:solidFill>
                  <a:schemeClr val="tx1"/>
                </a:solidFill>
                <a:sym typeface="+mn-ea"/>
              </a:rPr>
              <a:t> SQL com base </a:t>
            </a:r>
            <a:r>
              <a:rPr lang="en-US" sz="1800" dirty="0" err="1">
                <a:solidFill>
                  <a:schemeClr val="tx1"/>
                </a:solidFill>
                <a:sym typeface="+mn-ea"/>
              </a:rPr>
              <a:t>na</a:t>
            </a:r>
            <a:r>
              <a:rPr lang="en-US" sz="1800" dirty="0">
                <a:solidFill>
                  <a:schemeClr val="tx1"/>
                </a:solidFill>
                <a:sym typeface="+mn-ea"/>
              </a:rPr>
              <a:t> entrada do </a:t>
            </a:r>
            <a:r>
              <a:rPr lang="en-US" sz="1800" dirty="0" err="1">
                <a:solidFill>
                  <a:schemeClr val="tx1"/>
                </a:solidFill>
                <a:sym typeface="+mn-ea"/>
              </a:rPr>
              <a:t>usuário</a:t>
            </a:r>
            <a:r>
              <a:rPr lang="en-US" sz="1800" dirty="0">
                <a:solidFill>
                  <a:schemeClr val="tx1"/>
                </a:solidFill>
                <a:sym typeface="+mn-ea"/>
              </a:rPr>
              <a:t> para </a:t>
            </a:r>
            <a:r>
              <a:rPr lang="en-US" sz="1800" dirty="0" err="1">
                <a:solidFill>
                  <a:schemeClr val="tx1"/>
                </a:solidFill>
                <a:sym typeface="+mn-ea"/>
              </a:rPr>
              <a:t>criar</a:t>
            </a:r>
            <a:r>
              <a:rPr lang="en-US" sz="1800" dirty="0">
                <a:solidFill>
                  <a:schemeClr val="tx1"/>
                </a:solidFill>
                <a:sym typeface="+mn-ea"/>
              </a:rPr>
              <a:t> um banco de dados </a:t>
            </a:r>
            <a:r>
              <a:rPr lang="en-US" sz="1800" dirty="0" err="1">
                <a:solidFill>
                  <a:schemeClr val="tx1"/>
                </a:solidFill>
                <a:sym typeface="+mn-ea"/>
              </a:rPr>
              <a:t>correspondente</a:t>
            </a:r>
            <a:r>
              <a:rPr lang="en-US" sz="1800" dirty="0">
                <a:solidFill>
                  <a:schemeClr val="tx1"/>
                </a:solidFill>
                <a:sym typeface="+mn-ea"/>
              </a:rPr>
              <a:t>.</a:t>
            </a:r>
            <a:endParaRPr lang="en-US" sz="1800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sz="1800" dirty="0">
                <a:solidFill>
                  <a:schemeClr val="tx1"/>
                </a:solidFill>
                <a:sym typeface="+mn-ea"/>
              </a:rPr>
              <a:t>5. </a:t>
            </a:r>
            <a:r>
              <a:rPr lang="en-US" sz="1800" dirty="0" err="1">
                <a:solidFill>
                  <a:schemeClr val="tx1"/>
                </a:solidFill>
                <a:sym typeface="+mn-ea"/>
              </a:rPr>
              <a:t>Os</a:t>
            </a:r>
            <a:r>
              <a:rPr lang="en-US" sz="1800" dirty="0">
                <a:solidFill>
                  <a:schemeClr val="tx1"/>
                </a:solidFill>
                <a:sym typeface="+mn-ea"/>
              </a:rPr>
              <a:t> </a:t>
            </a:r>
            <a:r>
              <a:rPr lang="en-US" sz="1800" dirty="0" err="1">
                <a:solidFill>
                  <a:schemeClr val="tx1"/>
                </a:solidFill>
                <a:sym typeface="+mn-ea"/>
              </a:rPr>
              <a:t>arquivos</a:t>
            </a:r>
            <a:r>
              <a:rPr lang="en-US" sz="1800" dirty="0">
                <a:solidFill>
                  <a:schemeClr val="tx1"/>
                </a:solidFill>
                <a:sym typeface="+mn-ea"/>
              </a:rPr>
              <a:t> HTML, CSS e SQL </a:t>
            </a:r>
            <a:r>
              <a:rPr lang="en-US" sz="1800" dirty="0" err="1">
                <a:solidFill>
                  <a:schemeClr val="tx1"/>
                </a:solidFill>
                <a:sym typeface="+mn-ea"/>
              </a:rPr>
              <a:t>gerados</a:t>
            </a:r>
            <a:r>
              <a:rPr lang="en-US" sz="1800" dirty="0">
                <a:solidFill>
                  <a:schemeClr val="tx1"/>
                </a:solidFill>
                <a:sym typeface="+mn-ea"/>
              </a:rPr>
              <a:t> </a:t>
            </a:r>
            <a:r>
              <a:rPr lang="en-US" sz="1800" dirty="0" err="1">
                <a:solidFill>
                  <a:schemeClr val="tx1"/>
                </a:solidFill>
                <a:sym typeface="+mn-ea"/>
              </a:rPr>
              <a:t>são</a:t>
            </a:r>
            <a:r>
              <a:rPr lang="en-US" sz="1800" dirty="0">
                <a:solidFill>
                  <a:schemeClr val="tx1"/>
                </a:solidFill>
                <a:sym typeface="+mn-ea"/>
              </a:rPr>
              <a:t> </a:t>
            </a:r>
            <a:r>
              <a:rPr lang="en-US" sz="1800" dirty="0" err="1">
                <a:solidFill>
                  <a:schemeClr val="tx1"/>
                </a:solidFill>
                <a:sym typeface="+mn-ea"/>
              </a:rPr>
              <a:t>arquivados</a:t>
            </a:r>
            <a:r>
              <a:rPr lang="en-US" sz="1800" dirty="0">
                <a:solidFill>
                  <a:schemeClr val="tx1"/>
                </a:solidFill>
                <a:sym typeface="+mn-ea"/>
              </a:rPr>
              <a:t> </a:t>
            </a:r>
            <a:r>
              <a:rPr lang="en-US" sz="1800" dirty="0" err="1">
                <a:solidFill>
                  <a:schemeClr val="tx1"/>
                </a:solidFill>
                <a:sym typeface="+mn-ea"/>
              </a:rPr>
              <a:t>em</a:t>
            </a:r>
            <a:r>
              <a:rPr lang="en-US" sz="1800" dirty="0">
                <a:solidFill>
                  <a:schemeClr val="tx1"/>
                </a:solidFill>
                <a:sym typeface="+mn-ea"/>
              </a:rPr>
              <a:t> um </a:t>
            </a:r>
            <a:r>
              <a:rPr lang="en-US" sz="1800" dirty="0" err="1">
                <a:solidFill>
                  <a:schemeClr val="tx1"/>
                </a:solidFill>
                <a:sym typeface="+mn-ea"/>
              </a:rPr>
              <a:t>arquivo</a:t>
            </a:r>
            <a:r>
              <a:rPr lang="en-US" sz="1800" dirty="0">
                <a:solidFill>
                  <a:schemeClr val="tx1"/>
                </a:solidFill>
                <a:sym typeface="+mn-ea"/>
              </a:rPr>
              <a:t> ZIP </a:t>
            </a:r>
            <a:r>
              <a:rPr lang="en-US" sz="1800" dirty="0" err="1">
                <a:solidFill>
                  <a:schemeClr val="tx1"/>
                </a:solidFill>
                <a:sym typeface="+mn-ea"/>
              </a:rPr>
              <a:t>usando</a:t>
            </a:r>
            <a:r>
              <a:rPr lang="en-US" sz="1800" dirty="0">
                <a:solidFill>
                  <a:schemeClr val="tx1"/>
                </a:solidFill>
                <a:sym typeface="+mn-ea"/>
              </a:rPr>
              <a:t> o </a:t>
            </a:r>
            <a:r>
              <a:rPr lang="en-US" sz="1800" dirty="0" err="1">
                <a:solidFill>
                  <a:schemeClr val="tx1"/>
                </a:solidFill>
                <a:sym typeface="+mn-ea"/>
              </a:rPr>
              <a:t>módulo</a:t>
            </a:r>
            <a:r>
              <a:rPr lang="en-US" sz="1800" dirty="0">
                <a:solidFill>
                  <a:schemeClr val="tx1"/>
                </a:solidFill>
                <a:sym typeface="+mn-ea"/>
              </a:rPr>
              <a:t> Archiver.</a:t>
            </a:r>
            <a:endParaRPr lang="en-US" sz="1800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sz="1800" dirty="0">
                <a:solidFill>
                  <a:schemeClr val="tx1"/>
                </a:solidFill>
                <a:sym typeface="+mn-ea"/>
              </a:rPr>
              <a:t>6. O </a:t>
            </a:r>
            <a:r>
              <a:rPr lang="en-US" sz="1800" dirty="0" err="1">
                <a:solidFill>
                  <a:schemeClr val="tx1"/>
                </a:solidFill>
                <a:sym typeface="+mn-ea"/>
              </a:rPr>
              <a:t>arquivo</a:t>
            </a:r>
            <a:r>
              <a:rPr lang="en-US" sz="1800" dirty="0">
                <a:solidFill>
                  <a:schemeClr val="tx1"/>
                </a:solidFill>
                <a:sym typeface="+mn-ea"/>
              </a:rPr>
              <a:t> ZIP é </a:t>
            </a:r>
            <a:r>
              <a:rPr lang="en-US" sz="1800" dirty="0" err="1">
                <a:solidFill>
                  <a:schemeClr val="tx1"/>
                </a:solidFill>
                <a:sym typeface="+mn-ea"/>
              </a:rPr>
              <a:t>enviado</a:t>
            </a:r>
            <a:r>
              <a:rPr lang="en-US" sz="1800" dirty="0">
                <a:solidFill>
                  <a:schemeClr val="tx1"/>
                </a:solidFill>
                <a:sym typeface="+mn-ea"/>
              </a:rPr>
              <a:t> de volta </a:t>
            </a:r>
            <a:r>
              <a:rPr lang="en-US" sz="1800" dirty="0" err="1">
                <a:solidFill>
                  <a:schemeClr val="tx1"/>
                </a:solidFill>
                <a:sym typeface="+mn-ea"/>
              </a:rPr>
              <a:t>ao</a:t>
            </a:r>
            <a:r>
              <a:rPr lang="en-US" sz="1800" dirty="0">
                <a:solidFill>
                  <a:schemeClr val="tx1"/>
                </a:solidFill>
                <a:sym typeface="+mn-ea"/>
              </a:rPr>
              <a:t> </a:t>
            </a:r>
            <a:r>
              <a:rPr lang="en-US" sz="1800" dirty="0" err="1">
                <a:solidFill>
                  <a:schemeClr val="tx1"/>
                </a:solidFill>
                <a:sym typeface="+mn-ea"/>
              </a:rPr>
              <a:t>usuário</a:t>
            </a:r>
            <a:r>
              <a:rPr lang="en-US" sz="1800" dirty="0">
                <a:solidFill>
                  <a:schemeClr val="tx1"/>
                </a:solidFill>
                <a:sym typeface="+mn-ea"/>
              </a:rPr>
              <a:t> para download.</a:t>
            </a:r>
            <a:endParaRPr lang="en-US"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F32B65-21E6-0956-3DFE-220D7EED0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Benefícios</a:t>
            </a:r>
            <a:endParaRPr lang="en-US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B57EFFB-135D-2733-D54E-0D98FBA6B9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pt-BR" sz="3600" dirty="0">
                <a:solidFill>
                  <a:schemeClr val="tx1"/>
                </a:solidFill>
              </a:rPr>
              <a:t>Rapidez de desenvolvimento, menor curva de aprendizado, personalização e flexibilidade. Ideal para indivíduos, pequenas empresas ou quem deseja uma presença online rapidamente.</a:t>
            </a:r>
          </a:p>
          <a:p>
            <a:pPr algn="ctr"/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3767261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Objetivos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400175"/>
            <a:ext cx="10515600" cy="4776788"/>
          </a:xfrm>
        </p:spPr>
        <p:txBody>
          <a:bodyPr>
            <a:normAutofit fontScale="90000" lnSpcReduction="10000"/>
          </a:bodyPr>
          <a:lstStyle/>
          <a:p>
            <a:endParaRPr lang="en-US" dirty="0"/>
          </a:p>
          <a:p>
            <a:pPr algn="ctr"/>
            <a:r>
              <a:rPr lang="en-US" dirty="0">
                <a:solidFill>
                  <a:schemeClr val="tx1"/>
                </a:solidFill>
              </a:rPr>
              <a:t>O </a:t>
            </a:r>
            <a:r>
              <a:rPr lang="en-US" dirty="0" err="1">
                <a:solidFill>
                  <a:schemeClr val="tx1"/>
                </a:solidFill>
              </a:rPr>
              <a:t>objetivo</a:t>
            </a:r>
            <a:r>
              <a:rPr lang="en-US" dirty="0">
                <a:solidFill>
                  <a:schemeClr val="tx1"/>
                </a:solidFill>
              </a:rPr>
              <a:t> principal do </a:t>
            </a:r>
            <a:r>
              <a:rPr lang="en-US" dirty="0" err="1">
                <a:solidFill>
                  <a:schemeClr val="tx1"/>
                </a:solidFill>
              </a:rPr>
              <a:t>projeto</a:t>
            </a:r>
            <a:r>
              <a:rPr lang="en-US" dirty="0">
                <a:solidFill>
                  <a:schemeClr val="tx1"/>
                </a:solidFill>
              </a:rPr>
              <a:t> era </a:t>
            </a:r>
            <a:r>
              <a:rPr lang="en-US" dirty="0" err="1">
                <a:solidFill>
                  <a:schemeClr val="tx1"/>
                </a:solidFill>
              </a:rPr>
              <a:t>construir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uma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plataforma</a:t>
            </a:r>
            <a:r>
              <a:rPr lang="en-US" dirty="0">
                <a:solidFill>
                  <a:schemeClr val="tx1"/>
                </a:solidFill>
              </a:rPr>
              <a:t> online de </a:t>
            </a:r>
            <a:r>
              <a:rPr lang="en-US" dirty="0" err="1">
                <a:solidFill>
                  <a:schemeClr val="tx1"/>
                </a:solidFill>
              </a:rPr>
              <a:t>baixo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código</a:t>
            </a:r>
            <a:r>
              <a:rPr lang="en-US" dirty="0">
                <a:solidFill>
                  <a:schemeClr val="tx1"/>
                </a:solidFill>
              </a:rPr>
              <a:t> para a </a:t>
            </a:r>
            <a:r>
              <a:rPr lang="en-US" dirty="0" err="1">
                <a:solidFill>
                  <a:schemeClr val="tx1"/>
                </a:solidFill>
              </a:rPr>
              <a:t>geração</a:t>
            </a:r>
            <a:r>
              <a:rPr lang="en-US" dirty="0">
                <a:solidFill>
                  <a:schemeClr val="tx1"/>
                </a:solidFill>
              </a:rPr>
              <a:t> de sites CRUD/REST.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pPr algn="l">
              <a:buFont typeface="+mj-lt"/>
              <a:buAutoNum type="arabicPeriod"/>
            </a:pPr>
            <a:r>
              <a:rPr lang="pt-BR" b="1" i="0" dirty="0">
                <a:solidFill>
                  <a:schemeClr val="tx1"/>
                </a:solidFill>
                <a:effectLst/>
              </a:rPr>
              <a:t>CRUD</a:t>
            </a:r>
            <a:r>
              <a:rPr lang="pt-BR" b="0" i="0" dirty="0">
                <a:solidFill>
                  <a:schemeClr val="tx1"/>
                </a:solidFill>
                <a:effectLst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pt-BR" sz="2000" b="1" i="0" dirty="0">
                <a:solidFill>
                  <a:schemeClr val="tx1"/>
                </a:solidFill>
                <a:effectLst/>
              </a:rPr>
              <a:t>Create (C)</a:t>
            </a:r>
            <a:r>
              <a:rPr lang="pt-BR" sz="2000" b="0" i="0" dirty="0">
                <a:solidFill>
                  <a:schemeClr val="tx1"/>
                </a:solidFill>
                <a:effectLst/>
              </a:rPr>
              <a:t>: Adicionar novos registros.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pt-BR" sz="2000" b="1" i="0" dirty="0">
                <a:solidFill>
                  <a:schemeClr val="tx1"/>
                </a:solidFill>
                <a:effectLst/>
              </a:rPr>
              <a:t>Read (R)</a:t>
            </a:r>
            <a:r>
              <a:rPr lang="pt-BR" sz="2000" b="0" i="0" dirty="0">
                <a:solidFill>
                  <a:schemeClr val="tx1"/>
                </a:solidFill>
                <a:effectLst/>
              </a:rPr>
              <a:t>: Consultar registros.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pt-BR" sz="2000" b="1" i="0" dirty="0">
                <a:solidFill>
                  <a:schemeClr val="tx1"/>
                </a:solidFill>
                <a:effectLst/>
              </a:rPr>
              <a:t>Update (U)</a:t>
            </a:r>
            <a:r>
              <a:rPr lang="pt-BR" sz="2000" b="0" i="0" dirty="0">
                <a:solidFill>
                  <a:schemeClr val="tx1"/>
                </a:solidFill>
                <a:effectLst/>
              </a:rPr>
              <a:t>: Modificar registros existentes.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pt-BR" sz="2000" b="1" i="0" dirty="0">
                <a:solidFill>
                  <a:schemeClr val="tx1"/>
                </a:solidFill>
                <a:effectLst/>
              </a:rPr>
              <a:t>Delete (D)</a:t>
            </a:r>
            <a:r>
              <a:rPr lang="pt-BR" sz="2000" b="0" i="0" dirty="0">
                <a:solidFill>
                  <a:schemeClr val="tx1"/>
                </a:solidFill>
                <a:effectLst/>
              </a:rPr>
              <a:t>: Remover registros.</a:t>
            </a:r>
          </a:p>
          <a:p>
            <a:pPr algn="l">
              <a:buFont typeface="+mj-lt"/>
              <a:buAutoNum type="arabicPeriod"/>
            </a:pPr>
            <a:r>
              <a:rPr lang="pt-BR" b="1" i="0" dirty="0">
                <a:solidFill>
                  <a:schemeClr val="tx1"/>
                </a:solidFill>
                <a:effectLst/>
              </a:rPr>
              <a:t>REST</a:t>
            </a:r>
            <a:r>
              <a:rPr lang="pt-BR" b="0" i="0" dirty="0">
                <a:solidFill>
                  <a:schemeClr val="tx1"/>
                </a:solidFill>
                <a:effectLst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pt-BR" sz="2000" b="0" i="0" dirty="0">
                <a:solidFill>
                  <a:schemeClr val="tx1"/>
                </a:solidFill>
                <a:effectLst/>
              </a:rPr>
              <a:t>É um estilo para desenvolvimento de serviços.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pt-BR" sz="2000" b="0" i="0" dirty="0">
                <a:solidFill>
                  <a:schemeClr val="tx1"/>
                </a:solidFill>
                <a:effectLst/>
              </a:rPr>
              <a:t>As APIs RESTful usam métodos HTTP padrão:</a:t>
            </a:r>
          </a:p>
          <a:p>
            <a:pPr marL="1143000" lvl="2" indent="-228600" algn="l">
              <a:buFont typeface="+mj-lt"/>
              <a:buAutoNum type="arabicPeriod"/>
            </a:pPr>
            <a:r>
              <a:rPr lang="pt-BR" sz="2000" b="1" i="0" dirty="0">
                <a:solidFill>
                  <a:schemeClr val="tx1"/>
                </a:solidFill>
                <a:effectLst/>
              </a:rPr>
              <a:t>GET</a:t>
            </a:r>
            <a:r>
              <a:rPr lang="pt-BR" sz="2000" b="0" i="0" dirty="0">
                <a:solidFill>
                  <a:schemeClr val="tx1"/>
                </a:solidFill>
                <a:effectLst/>
              </a:rPr>
              <a:t>: para ler informações.</a:t>
            </a:r>
          </a:p>
          <a:p>
            <a:pPr marL="1143000" lvl="2" indent="-228600" algn="l">
              <a:buFont typeface="+mj-lt"/>
              <a:buAutoNum type="arabicPeriod"/>
            </a:pPr>
            <a:r>
              <a:rPr lang="pt-BR" sz="2000" b="1" i="0" dirty="0">
                <a:solidFill>
                  <a:schemeClr val="tx1"/>
                </a:solidFill>
                <a:effectLst/>
              </a:rPr>
              <a:t>POST</a:t>
            </a:r>
            <a:r>
              <a:rPr lang="pt-BR" sz="2000" b="0" i="0" dirty="0">
                <a:solidFill>
                  <a:schemeClr val="tx1"/>
                </a:solidFill>
                <a:effectLst/>
              </a:rPr>
              <a:t>: para criar novas informações.</a:t>
            </a:r>
          </a:p>
          <a:p>
            <a:pPr marL="1143000" lvl="2" indent="-228600" algn="l">
              <a:buFont typeface="+mj-lt"/>
              <a:buAutoNum type="arabicPeriod"/>
            </a:pPr>
            <a:r>
              <a:rPr lang="pt-BR" sz="2000" b="1" i="0" dirty="0">
                <a:solidFill>
                  <a:schemeClr val="tx1"/>
                </a:solidFill>
                <a:effectLst/>
              </a:rPr>
              <a:t>PUT</a:t>
            </a:r>
            <a:r>
              <a:rPr lang="pt-BR" sz="2000" b="0" i="0" dirty="0">
                <a:solidFill>
                  <a:schemeClr val="tx1"/>
                </a:solidFill>
                <a:effectLst/>
              </a:rPr>
              <a:t> ou </a:t>
            </a:r>
            <a:r>
              <a:rPr lang="pt-BR" sz="2000" b="1" i="0" dirty="0">
                <a:solidFill>
                  <a:schemeClr val="tx1"/>
                </a:solidFill>
                <a:effectLst/>
              </a:rPr>
              <a:t>PATCH</a:t>
            </a:r>
            <a:r>
              <a:rPr lang="pt-BR" sz="2000" b="0" i="0" dirty="0">
                <a:solidFill>
                  <a:schemeClr val="tx1"/>
                </a:solidFill>
                <a:effectLst/>
              </a:rPr>
              <a:t>: para atualizar informações.</a:t>
            </a:r>
          </a:p>
          <a:p>
            <a:pPr marL="1143000" lvl="2" indent="-228600" algn="l">
              <a:buFont typeface="+mj-lt"/>
              <a:buAutoNum type="arabicPeriod"/>
            </a:pPr>
            <a:r>
              <a:rPr lang="pt-BR" sz="2000" b="1" i="0" dirty="0">
                <a:solidFill>
                  <a:schemeClr val="tx1"/>
                </a:solidFill>
                <a:effectLst/>
              </a:rPr>
              <a:t>DELETE</a:t>
            </a:r>
            <a:r>
              <a:rPr lang="pt-BR" sz="2000" b="0" i="0" dirty="0">
                <a:solidFill>
                  <a:schemeClr val="tx1"/>
                </a:solidFill>
                <a:effectLst/>
              </a:rPr>
              <a:t>: para excluir informações.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3">
            <a:extLst>
              <a:ext uri="{FF2B5EF4-FFF2-40B4-BE49-F238E27FC236}">
                <a16:creationId xmlns:a16="http://schemas.microsoft.com/office/drawing/2014/main" id="{8761DDFE-071F-4200-B0AA-394476C2D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Marcador de Posição de Conteúdo 4" descr="Uma imagem com texto, captura de ecrã, número, Tipo de letra&#10;&#10;Descrição gerada automaticamente">
            <a:extLst>
              <a:ext uri="{FF2B5EF4-FFF2-40B4-BE49-F238E27FC236}">
                <a16:creationId xmlns:a16="http://schemas.microsoft.com/office/drawing/2014/main" id="{CE7641C1-821B-3E03-BB84-D0A0BC41D9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475" y="1926624"/>
            <a:ext cx="4851171" cy="3711146"/>
          </a:xfrm>
          <a:prstGeom prst="rect">
            <a:avLst/>
          </a:prstGeom>
        </p:spPr>
      </p:pic>
      <p:pic>
        <p:nvPicPr>
          <p:cNvPr id="7" name="Imagem 6" descr="Uma imagem com captura de ecrã, texto, Tipo de letra, número&#10;&#10;Descrição gerada automaticamente">
            <a:extLst>
              <a:ext uri="{FF2B5EF4-FFF2-40B4-BE49-F238E27FC236}">
                <a16:creationId xmlns:a16="http://schemas.microsoft.com/office/drawing/2014/main" id="{B08895E9-3D4D-9580-3ED9-466A63321A0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269" y="2305137"/>
            <a:ext cx="5167185" cy="224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4225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>
                <a:sym typeface="+mn-ea"/>
              </a:rPr>
              <a:t>Desafios</a:t>
            </a:r>
            <a:r>
              <a:rPr lang="en-US" dirty="0">
                <a:sym typeface="+mn-ea"/>
              </a:rPr>
              <a:t> e </a:t>
            </a:r>
            <a:r>
              <a:rPr lang="en-US" dirty="0" err="1">
                <a:sym typeface="+mn-ea"/>
              </a:rPr>
              <a:t>Soluções</a:t>
            </a:r>
            <a:r>
              <a:rPr lang="en-US" dirty="0">
                <a:sym typeface="+mn-ea"/>
              </a:rPr>
              <a:t>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62075"/>
            <a:ext cx="12192000" cy="5495925"/>
          </a:xfrm>
        </p:spPr>
        <p:txBody>
          <a:bodyPr>
            <a:normAutofit/>
          </a:bodyPr>
          <a:lstStyle/>
          <a:p>
            <a:endParaRPr lang="en-US" dirty="0">
              <a:solidFill>
                <a:schemeClr val="tx1"/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DF326C11-1ABE-663F-1CFE-50599E7D163C}"/>
              </a:ext>
            </a:extLst>
          </p:cNvPr>
          <p:cNvSpPr txBox="1"/>
          <p:nvPr/>
        </p:nvSpPr>
        <p:spPr>
          <a:xfrm>
            <a:off x="0" y="1362076"/>
            <a:ext cx="12192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1. </a:t>
            </a:r>
            <a:r>
              <a:rPr lang="en-US" dirty="0" err="1">
                <a:solidFill>
                  <a:schemeClr val="tx1"/>
                </a:solidFill>
              </a:rPr>
              <a:t>Seleção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dinâmica</a:t>
            </a:r>
            <a:r>
              <a:rPr lang="en-US" dirty="0">
                <a:solidFill>
                  <a:schemeClr val="tx1"/>
                </a:solidFill>
              </a:rPr>
              <a:t> de </a:t>
            </a:r>
            <a:r>
              <a:rPr lang="en-US" dirty="0" err="1">
                <a:solidFill>
                  <a:schemeClr val="tx1"/>
                </a:solidFill>
              </a:rPr>
              <a:t>modelos</a:t>
            </a:r>
            <a:r>
              <a:rPr lang="en-US" dirty="0">
                <a:solidFill>
                  <a:schemeClr val="tx1"/>
                </a:solidFill>
              </a:rPr>
              <a:t>: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O </a:t>
            </a:r>
            <a:r>
              <a:rPr lang="en-US" dirty="0" err="1">
                <a:solidFill>
                  <a:schemeClr val="tx1"/>
                </a:solidFill>
              </a:rPr>
              <a:t>usuário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pode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escolher</a:t>
            </a:r>
            <a:r>
              <a:rPr lang="en-US" dirty="0">
                <a:solidFill>
                  <a:schemeClr val="tx1"/>
                </a:solidFill>
              </a:rPr>
              <a:t> entre </a:t>
            </a:r>
            <a:r>
              <a:rPr lang="en-US" dirty="0" err="1">
                <a:solidFill>
                  <a:schemeClr val="tx1"/>
                </a:solidFill>
              </a:rPr>
              <a:t>diferentes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tipos</a:t>
            </a:r>
            <a:r>
              <a:rPr lang="en-US" dirty="0">
                <a:solidFill>
                  <a:schemeClr val="tx1"/>
                </a:solidFill>
              </a:rPr>
              <a:t> de sites, </a:t>
            </a:r>
            <a:r>
              <a:rPr lang="en-US" dirty="0" err="1">
                <a:solidFill>
                  <a:schemeClr val="tx1"/>
                </a:solidFill>
              </a:rPr>
              <a:t>como</a:t>
            </a:r>
            <a:r>
              <a:rPr lang="en-US" dirty="0">
                <a:solidFill>
                  <a:schemeClr val="tx1"/>
                </a:solidFill>
              </a:rPr>
              <a:t> blog, site de </a:t>
            </a:r>
            <a:r>
              <a:rPr lang="en-US" dirty="0" err="1">
                <a:solidFill>
                  <a:schemeClr val="tx1"/>
                </a:solidFill>
              </a:rPr>
              <a:t>comércio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eletrônico</a:t>
            </a:r>
            <a:r>
              <a:rPr lang="en-US" dirty="0">
                <a:solidFill>
                  <a:schemeClr val="tx1"/>
                </a:solidFill>
              </a:rPr>
              <a:t>, etc.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 err="1">
                <a:solidFill>
                  <a:schemeClr val="tx1"/>
                </a:solidFill>
              </a:rPr>
              <a:t>Implementamos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isso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usando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uma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instrução</a:t>
            </a:r>
            <a:r>
              <a:rPr lang="en-US" dirty="0">
                <a:solidFill>
                  <a:schemeClr val="tx1"/>
                </a:solidFill>
              </a:rPr>
              <a:t> switch-case para </a:t>
            </a:r>
            <a:r>
              <a:rPr lang="en-US" dirty="0" err="1">
                <a:solidFill>
                  <a:schemeClr val="tx1"/>
                </a:solidFill>
              </a:rPr>
              <a:t>selecionar</a:t>
            </a:r>
            <a:r>
              <a:rPr lang="en-US" dirty="0">
                <a:solidFill>
                  <a:schemeClr val="tx1"/>
                </a:solidFill>
              </a:rPr>
              <a:t> o </a:t>
            </a:r>
            <a:r>
              <a:rPr lang="en-US" dirty="0" err="1">
                <a:solidFill>
                  <a:schemeClr val="tx1"/>
                </a:solidFill>
              </a:rPr>
              <a:t>modelo</a:t>
            </a:r>
            <a:r>
              <a:rPr lang="en-US" dirty="0">
                <a:solidFill>
                  <a:schemeClr val="tx1"/>
                </a:solidFill>
              </a:rPr>
              <a:t> EJS </a:t>
            </a:r>
            <a:r>
              <a:rPr lang="en-US" dirty="0" err="1">
                <a:solidFill>
                  <a:schemeClr val="tx1"/>
                </a:solidFill>
              </a:rPr>
              <a:t>apropriado</a:t>
            </a:r>
            <a:r>
              <a:rPr lang="en-US" dirty="0">
                <a:solidFill>
                  <a:schemeClr val="tx1"/>
                </a:solidFill>
              </a:rPr>
              <a:t> para </a:t>
            </a:r>
            <a:r>
              <a:rPr lang="en-US" dirty="0" err="1">
                <a:solidFill>
                  <a:schemeClr val="tx1"/>
                </a:solidFill>
              </a:rPr>
              <a:t>cada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tipo</a:t>
            </a:r>
            <a:r>
              <a:rPr lang="en-US" dirty="0">
                <a:solidFill>
                  <a:schemeClr val="tx1"/>
                </a:solidFill>
              </a:rPr>
              <a:t> de site.</a:t>
            </a:r>
          </a:p>
          <a:p>
            <a:endParaRPr lang="en-US" dirty="0"/>
          </a:p>
        </p:txBody>
      </p:sp>
      <p:pic>
        <p:nvPicPr>
          <p:cNvPr id="8" name="Imagem 7" descr="Uma imagem com texto, captura de ecrã">
            <a:extLst>
              <a:ext uri="{FF2B5EF4-FFF2-40B4-BE49-F238E27FC236}">
                <a16:creationId xmlns:a16="http://schemas.microsoft.com/office/drawing/2014/main" id="{60590DB9-596D-9E62-A297-07AEC359B7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0534" y="3546692"/>
            <a:ext cx="4667666" cy="304964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2805</TotalTime>
  <Words>1022</Words>
  <Application>Microsoft Office PowerPoint</Application>
  <PresentationFormat>Ecrã Panorâmico</PresentationFormat>
  <Paragraphs>117</Paragraphs>
  <Slides>17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17</vt:i4>
      </vt:variant>
    </vt:vector>
  </HeadingPairs>
  <TitlesOfParts>
    <vt:vector size="22" baseType="lpstr">
      <vt:lpstr>SimSun</vt:lpstr>
      <vt:lpstr>Arial</vt:lpstr>
      <vt:lpstr>Arial Black</vt:lpstr>
      <vt:lpstr>Calibri</vt:lpstr>
      <vt:lpstr>Office Theme</vt:lpstr>
      <vt:lpstr>Low Code Project</vt:lpstr>
      <vt:lpstr>O Problema</vt:lpstr>
      <vt:lpstr>A Solução: Low-Code Website Generator :  </vt:lpstr>
      <vt:lpstr>Como Funciona</vt:lpstr>
      <vt:lpstr>Processo: </vt:lpstr>
      <vt:lpstr>Benefícios</vt:lpstr>
      <vt:lpstr>Objetivos</vt:lpstr>
      <vt:lpstr>Apresentação do PowerPoint</vt:lpstr>
      <vt:lpstr>Desafios e Soluções: </vt:lpstr>
      <vt:lpstr>Apresentação do PowerPoint</vt:lpstr>
      <vt:lpstr>Apresentação do PowerPoint</vt:lpstr>
      <vt:lpstr>Apresentação do PowerPoint</vt:lpstr>
      <vt:lpstr>Apresentação do PowerPoint</vt:lpstr>
      <vt:lpstr>Dificuldades: </vt:lpstr>
      <vt:lpstr>Componentes chave</vt:lpstr>
      <vt:lpstr>Apresentação do PowerPoint</vt:lpstr>
      <vt:lpstr>Conclusão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Low Code Project</dc:title>
  <dc:creator/>
  <cp:lastModifiedBy>Martim Moleiro</cp:lastModifiedBy>
  <cp:revision>11</cp:revision>
  <dcterms:created xsi:type="dcterms:W3CDTF">2023-07-12T14:31:59Z</dcterms:created>
  <dcterms:modified xsi:type="dcterms:W3CDTF">2023-09-20T15:12:54Z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1033-11.1.0.11698</vt:lpwstr>
  </property>
  <property fmtid="{D5CDD505-2E9C-101B-9397-08002B2CF9AE}" pid="3" name="ICV">
    <vt:lpwstr/>
  </property>
</Properties>
</file>