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CB47-4CEA-4390-9076-EF196DAF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2ABD7-E3C6-4CE6-9F24-BB3ECE522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02D85-E167-4FE8-AAA8-6411757C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B71-62ED-4CF5-9ED7-B0EDBC45B6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4BC3-1361-4D64-B2F9-A64A9769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ABBD-CDD3-410E-A9C6-37CB48A1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C99-0DA6-486D-885D-42F98A6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39FD-0918-4749-B4F3-F49D0B1D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94521-41EA-483C-AA70-7E30F6C03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972D2-DB4C-45A7-8355-73D4FA3E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B71-62ED-4CF5-9ED7-B0EDBC45B6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E7720-1E63-40FD-904A-53254A8B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5788-4A1F-4095-8A4F-CC3F747C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C99-0DA6-486D-885D-42F98A6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6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8EBB8-DF61-4BAB-BEA5-86A963650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4B92C-8567-4179-A977-326A56949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E25DA-B0C7-4815-AD5C-BD4A386D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B71-62ED-4CF5-9ED7-B0EDBC45B6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C2D72-48EB-41E9-8DA5-910E9F85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A410-48CA-4C20-9517-FA343128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C99-0DA6-486D-885D-42F98A6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08BF-2F97-429A-9199-5A6B5A80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8C19-750A-4651-A507-01D042EF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3CA84-4A17-4CB5-9BC6-0ADB8A41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B71-62ED-4CF5-9ED7-B0EDBC45B6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D8BE-A327-4A24-BB94-E6D35DA6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BB2D-A029-4AB7-A5B7-EDED2174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C99-0DA6-486D-885D-42F98A6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4E1B-43EC-40BD-8399-60DF1A77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823FC-8B3B-436A-BA0B-3E7A3931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1696D-6475-46C0-AE32-2904BC6B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B71-62ED-4CF5-9ED7-B0EDBC45B6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808E7-F6ED-4BC2-AA7B-2F9D4C29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CA58-B1CD-4DDC-956D-15A2C670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C99-0DA6-486D-885D-42F98A6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28B7-AFE2-47C9-8C4A-11A62258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EBF0-198B-47DA-9B60-5792DD635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E4536-6E1D-4F28-9CFF-CE40786E9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992BA-8998-41FA-BCFF-1905FE9F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B71-62ED-4CF5-9ED7-B0EDBC45B6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8C10A-D62A-4775-9514-8C629CE4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38825-638E-48A7-A9E8-BA0D87CF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C99-0DA6-486D-885D-42F98A6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8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0B19-87AF-4FBB-8B87-63D00871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E7F1B-752A-4C13-A9E9-D23331A9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8DFB-296F-487E-B2F8-53942F2B5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76D5B-C89A-45D0-8A20-E014BEC28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1EE52-7831-4AC4-889C-CB6C0413C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FC2E4-6434-4328-9075-8AFFE451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B71-62ED-4CF5-9ED7-B0EDBC45B6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87655-C526-4B37-9867-34EA158F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472EF-3F54-497D-B61B-A8B798A9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C99-0DA6-486D-885D-42F98A6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B8D9-8607-44E6-B1F1-DC32CE9C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65587-C4D5-4795-8AE1-9B82572A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B71-62ED-4CF5-9ED7-B0EDBC45B6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E54C1-6A31-4034-907B-B305D7D9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20554-1935-49B4-8250-4AE6F76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C99-0DA6-486D-885D-42F98A6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095AE-E559-410F-BF99-D0495F8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B71-62ED-4CF5-9ED7-B0EDBC45B6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6BB74-F719-4157-A74F-04A1896D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3C233-55BF-4051-935B-CD35FDD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C99-0DA6-486D-885D-42F98A6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BD09-F0FE-43A2-8B91-94A4D016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D2DC-2552-4B7F-8DCA-39B8008B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4F30D-9D16-449F-957A-AFF8AD965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04A49-6A2A-4CBF-93E3-180B4A5D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B71-62ED-4CF5-9ED7-B0EDBC45B6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1073C-A905-4734-A9F4-EA06EAB0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9320-BF91-4AFA-9C74-6C6F2AE8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C99-0DA6-486D-885D-42F98A6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9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0CE9-7586-42C2-ABDF-F775F05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ED7E5-48D9-4BDE-A054-3CD8A9F10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B71EC-9AA7-45CC-B7AE-1CB85E77B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B52BE-D437-4862-8CD5-1BF9F7C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4B71-62ED-4CF5-9ED7-B0EDBC45B6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5D7FC-80C4-421F-A577-47408F23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7C13C-C1A4-42DE-8633-6DFCB01B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C99-0DA6-486D-885D-42F98A6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4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46F7C-6FE8-4681-8C40-AEE6BA22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0DA25-4A29-4C85-91AB-3DE70267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BF638-4361-4469-BE72-226ED1E92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D4B71-62ED-4CF5-9ED7-B0EDBC45B69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FC30-D6C5-45E7-AEED-182D94305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5C5B-3EB5-4701-A5B5-6CE07F72F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BC99-0DA6-486D-885D-42F98A6B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5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2227D-A94B-42D5-B7E3-591340D48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6" b="101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774D2-99ED-428C-BBC4-1275D6DE0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The Battle of the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425838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7D69-6D6C-404D-AC8A-832EB15A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Results – Optimal Neighborhoods for New Pizza Place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0F9F28-A800-439F-88F0-960D4F30D9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38" y="1246087"/>
            <a:ext cx="8441025" cy="506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26254C-993B-4242-9DFB-8F7C80C8A9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543" y="3678968"/>
            <a:ext cx="1334770" cy="2635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57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7D69-6D6C-404D-AC8A-832EB15A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6FEB-097D-4010-A29C-811279B4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9797488" cy="3023912"/>
          </a:xfrm>
        </p:spPr>
        <p:txBody>
          <a:bodyPr>
            <a:normAutofit/>
          </a:bodyPr>
          <a:lstStyle/>
          <a:p>
            <a:r>
              <a:rPr lang="en-US" sz="2000" dirty="0"/>
              <a:t>Recommended restaurant type/cuisine: Pizza Restaurant</a:t>
            </a:r>
          </a:p>
          <a:p>
            <a:r>
              <a:rPr lang="en-US" sz="2000" dirty="0"/>
              <a:t>16 neighborhoods found where there is currently no competition from other pizza restaurants.</a:t>
            </a:r>
          </a:p>
          <a:p>
            <a:r>
              <a:rPr lang="en-US" sz="2000" dirty="0"/>
              <a:t>If a pizza restaurant proves to be infeasible, there are neighborhoods with no competition for each of the other nine most popular restaurant types/cuisines in New York City.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7D69-6D6C-404D-AC8A-832EB15A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6FEB-097D-4010-A29C-811279B4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What are the most popular restaurant types/cuisines in New York City?</a:t>
            </a:r>
          </a:p>
          <a:p>
            <a:r>
              <a:rPr lang="en-US" sz="2000" dirty="0"/>
              <a:t>Which neighborhoods have the least competition for these restaurant types/cuisines?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7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F48FC-B993-4212-862F-87F96443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B787-F0F1-4745-A28A-2805F763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dirty="0"/>
              <a:t>New York City neighborhood data:</a:t>
            </a:r>
          </a:p>
          <a:p>
            <a:pPr lvl="1"/>
            <a:r>
              <a:rPr lang="en-US" sz="1600" dirty="0"/>
              <a:t>Neighborhood name</a:t>
            </a:r>
          </a:p>
          <a:p>
            <a:pPr lvl="1"/>
            <a:r>
              <a:rPr lang="en-US" sz="1600" dirty="0"/>
              <a:t>Latitude</a:t>
            </a:r>
          </a:p>
          <a:p>
            <a:pPr lvl="1"/>
            <a:r>
              <a:rPr lang="en-US" sz="1600" dirty="0"/>
              <a:t>Longitude</a:t>
            </a:r>
          </a:p>
          <a:p>
            <a:r>
              <a:rPr lang="en-US" sz="2000" dirty="0"/>
              <a:t>Foursquare API venue explore queries:</a:t>
            </a:r>
          </a:p>
          <a:p>
            <a:pPr lvl="1"/>
            <a:r>
              <a:rPr lang="en-US" sz="1600" dirty="0"/>
              <a:t>Venue name</a:t>
            </a:r>
          </a:p>
          <a:p>
            <a:pPr lvl="1"/>
            <a:r>
              <a:rPr lang="en-US" sz="1600" dirty="0"/>
              <a:t>Venue latitude</a:t>
            </a:r>
          </a:p>
          <a:p>
            <a:pPr lvl="1"/>
            <a:r>
              <a:rPr lang="en-US" sz="1600" dirty="0"/>
              <a:t>Venue longitude</a:t>
            </a:r>
          </a:p>
          <a:p>
            <a:pPr lvl="1"/>
            <a:r>
              <a:rPr lang="en-US" sz="1600" dirty="0"/>
              <a:t>Venue category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6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7D69-6D6C-404D-AC8A-832EB15A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Methodology – Data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6FEB-097D-4010-A29C-811279B4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111607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Acquire neighborhood data</a:t>
            </a:r>
          </a:p>
          <a:p>
            <a:r>
              <a:rPr lang="en-US" sz="2000" dirty="0"/>
              <a:t>Query Foursquare data, filtered by ‘Food’ parent category</a:t>
            </a:r>
          </a:p>
          <a:p>
            <a:r>
              <a:rPr lang="en-US" sz="2000" dirty="0"/>
              <a:t>Compile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5386F3-A976-4B8A-B9A2-C17F4B3BD1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6" y="2957335"/>
            <a:ext cx="10213991" cy="1700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31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7D69-6D6C-404D-AC8A-832EB15A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Methodology – Initial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6FEB-097D-4010-A29C-811279B4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9797488" cy="1646019"/>
          </a:xfrm>
        </p:spPr>
        <p:txBody>
          <a:bodyPr>
            <a:normAutofit/>
          </a:bodyPr>
          <a:lstStyle/>
          <a:p>
            <a:r>
              <a:rPr lang="en-US" sz="2000" dirty="0"/>
              <a:t>8,139 venues found</a:t>
            </a:r>
          </a:p>
          <a:p>
            <a:r>
              <a:rPr lang="en-US" sz="2000" dirty="0"/>
              <a:t>143 venue categories</a:t>
            </a:r>
          </a:p>
          <a:p>
            <a:r>
              <a:rPr lang="en-US" sz="2000" dirty="0"/>
              <a:t>293 neighborhoods</a:t>
            </a:r>
          </a:p>
          <a:p>
            <a:r>
              <a:rPr lang="en-US" sz="2000" dirty="0"/>
              <a:t>Most popular venue categories by quantity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B0C261-6463-4D83-9D96-9E07D03FA6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32" y="3428999"/>
            <a:ext cx="5931535" cy="300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03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7D69-6D6C-404D-AC8A-832EB15A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Methodology – Sorting by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6FEB-097D-4010-A29C-811279B4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9797488" cy="1646019"/>
          </a:xfrm>
        </p:spPr>
        <p:txBody>
          <a:bodyPr>
            <a:normAutofit/>
          </a:bodyPr>
          <a:lstStyle/>
          <a:p>
            <a:r>
              <a:rPr lang="en-US" sz="2000" dirty="0"/>
              <a:t>One hot encoding</a:t>
            </a:r>
          </a:p>
          <a:p>
            <a:r>
              <a:rPr lang="en-US" sz="2000" dirty="0"/>
              <a:t>Group by neighborhood and calculate distribution frequency</a:t>
            </a:r>
          </a:p>
          <a:p>
            <a:r>
              <a:rPr lang="en-US" sz="2000" dirty="0"/>
              <a:t>Sort by distribution frequency and assign venue category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DBCB19-4D28-4A06-9B5D-2E39CC8B4B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232" y="3428998"/>
            <a:ext cx="8655368" cy="2785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781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7D69-6D6C-404D-AC8A-832EB15A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Methodology –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6FEB-097D-4010-A29C-811279B4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9797488" cy="1341795"/>
          </a:xfrm>
        </p:spPr>
        <p:txBody>
          <a:bodyPr>
            <a:normAutofit/>
          </a:bodyPr>
          <a:lstStyle/>
          <a:p>
            <a:r>
              <a:rPr lang="en-US" sz="2000" dirty="0"/>
              <a:t>Apply Elbow Method</a:t>
            </a:r>
          </a:p>
          <a:p>
            <a:r>
              <a:rPr lang="en-US" sz="2000" dirty="0"/>
              <a:t>K=12 determined to be optimal value</a:t>
            </a:r>
          </a:p>
          <a:p>
            <a:r>
              <a:rPr lang="en-US" sz="2000" dirty="0"/>
              <a:t>Neighborhoods mapped by cluster.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BA8671-B264-4124-B01C-6057E35B07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32" y="3081350"/>
            <a:ext cx="4383116" cy="3058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A2C578-1918-4BCA-8B89-B0F162E819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11" y="3044027"/>
            <a:ext cx="5939790" cy="357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74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7D69-6D6C-404D-AC8A-832EB15A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Methodology – 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6FEB-097D-4010-A29C-811279B4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9797488" cy="1341795"/>
          </a:xfrm>
        </p:spPr>
        <p:txBody>
          <a:bodyPr>
            <a:normAutofit/>
          </a:bodyPr>
          <a:lstStyle/>
          <a:p>
            <a:r>
              <a:rPr lang="en-US" sz="2000" dirty="0"/>
              <a:t>Neighborhood count per cluster; uneven partitioning</a:t>
            </a:r>
          </a:p>
          <a:p>
            <a:r>
              <a:rPr lang="en-US" sz="2000" dirty="0"/>
              <a:t>Distribution frequencies calculated for each cluster on most popular restaurant types/cuisines.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D7CB62-B219-4E07-BA50-223AB4791B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23" y="3245959"/>
            <a:ext cx="8070630" cy="3223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665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7D69-6D6C-404D-AC8A-832EB15A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Methodology – Venue Category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6FEB-097D-4010-A29C-811279B4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9797488" cy="1341795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Maximum difference between city-wide distribution frequency and cluster distribution frequencies.</a:t>
            </a:r>
          </a:p>
          <a:p>
            <a:r>
              <a:rPr lang="en-US" sz="2000" dirty="0"/>
              <a:t>There are one or more clusters where there are no competing venues for each top ten venue category.</a:t>
            </a:r>
          </a:p>
          <a:p>
            <a:r>
              <a:rPr lang="en-US" sz="2000" dirty="0"/>
              <a:t>Pizza Place is most popular and there are 16 neighborhoods with no competition!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DB3E70-2077-4351-A98B-BCA97A7A22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53" y="3135282"/>
            <a:ext cx="2174875" cy="293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240FC5-D2B5-4F9B-BC75-CFAC21468F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431" y="3335612"/>
            <a:ext cx="1334770" cy="2635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26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278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Battle of the Neighborhoods</vt:lpstr>
      <vt:lpstr>Business Problem</vt:lpstr>
      <vt:lpstr>Data</vt:lpstr>
      <vt:lpstr>Methodology – Data Compilation</vt:lpstr>
      <vt:lpstr>Methodology – Initial Data Analysis</vt:lpstr>
      <vt:lpstr>Methodology – Sorting by Neighborhood</vt:lpstr>
      <vt:lpstr>Methodology – K-Means Clustering</vt:lpstr>
      <vt:lpstr>Methodology – Cluster Analysis</vt:lpstr>
      <vt:lpstr>Methodology – Venue Category Selection</vt:lpstr>
      <vt:lpstr>Results – Optimal Neighborhoods for New Pizza Place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</dc:title>
  <dc:creator>John Thomas</dc:creator>
  <cp:lastModifiedBy>John Thomas</cp:lastModifiedBy>
  <cp:revision>10</cp:revision>
  <dcterms:created xsi:type="dcterms:W3CDTF">2021-07-15T15:50:12Z</dcterms:created>
  <dcterms:modified xsi:type="dcterms:W3CDTF">2021-07-15T16:17:00Z</dcterms:modified>
</cp:coreProperties>
</file>