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13" r:id="rId6"/>
    <p:sldId id="316" r:id="rId7"/>
    <p:sldId id="317" r:id="rId8"/>
    <p:sldId id="326" r:id="rId9"/>
    <p:sldId id="328" r:id="rId10"/>
    <p:sldId id="329" r:id="rId11"/>
    <p:sldId id="330" r:id="rId12"/>
    <p:sldId id="331" r:id="rId13"/>
    <p:sldId id="319" r:id="rId14"/>
    <p:sldId id="320" r:id="rId15"/>
    <p:sldId id="321" r:id="rId16"/>
    <p:sldId id="322" r:id="rId17"/>
    <p:sldId id="332" r:id="rId18"/>
    <p:sldId id="333" r:id="rId19"/>
    <p:sldId id="324" r:id="rId20"/>
    <p:sldId id="325" r:id="rId21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AFE2B5-1103-45C5-9A7C-230BEAF4C337}">
          <p14:sldIdLst>
            <p14:sldId id="312"/>
            <p14:sldId id="313"/>
            <p14:sldId id="316"/>
            <p14:sldId id="317"/>
            <p14:sldId id="326"/>
            <p14:sldId id="328"/>
            <p14:sldId id="329"/>
            <p14:sldId id="330"/>
            <p14:sldId id="331"/>
            <p14:sldId id="319"/>
            <p14:sldId id="320"/>
            <p14:sldId id="321"/>
            <p14:sldId id="322"/>
            <p14:sldId id="332"/>
            <p14:sldId id="33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5" d="100"/>
          <a:sy n="75" d="100"/>
        </p:scale>
        <p:origin x="72" y="26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2720" y="819371"/>
            <a:ext cx="676656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sz="3200" b="0" i="0" dirty="0">
                <a:solidFill>
                  <a:schemeClr val="tx1"/>
                </a:solidFill>
                <a:effectLst/>
                <a:latin typeface="+mn-lt"/>
              </a:rPr>
              <a:t>Система автоматического сбора данных из социальной сети</a:t>
            </a:r>
            <a:endParaRPr lang="ru-RU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50D3C-ABF4-560D-0A25-54F0C8C4F1DA}"/>
              </a:ext>
            </a:extLst>
          </p:cNvPr>
          <p:cNvSpPr txBox="1"/>
          <p:nvPr/>
        </p:nvSpPr>
        <p:spPr>
          <a:xfrm>
            <a:off x="4371810" y="5865167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Громов Павел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C867F-36E6-6F19-F5F6-426B0997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cap="none" dirty="0">
                <a:solidFill>
                  <a:schemeClr val="tx1"/>
                </a:solidFill>
                <a:latin typeface="+mn-lt"/>
              </a:rPr>
              <a:t>Самые активные пользователи на личной странице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085A01-BD2B-5303-9005-5A3E36C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z="1600" smtClean="0">
                <a:latin typeface="+mj-lt"/>
              </a:rPr>
              <a:pPr rtl="0"/>
              <a:t>10</a:t>
            </a:fld>
            <a:endParaRPr lang="ru-RU" sz="16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A96A21-A296-4F1A-0437-6B8498E1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Выведем 10 самых активных пользователей. Активность определяется подсчетом количества постов на личной странице пользователя с 2019 года.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9DD9-7948-915B-2563-9297477300D1}"/>
              </a:ext>
            </a:extLst>
          </p:cNvPr>
          <p:cNvSpPr txBox="1">
            <a:spLocks/>
          </p:cNvSpPr>
          <p:nvPr/>
        </p:nvSpPr>
        <p:spPr>
          <a:xfrm>
            <a:off x="5062373" y="5962108"/>
            <a:ext cx="665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20 </a:t>
            </a:r>
            <a:r>
              <a:rPr lang="ru-RU" b="0" i="0" dirty="0">
                <a:effectLst/>
              </a:rPr>
              <a:t>—</a:t>
            </a:r>
            <a:r>
              <a:rPr lang="en-US" b="0" i="0" dirty="0">
                <a:effectLst/>
              </a:rPr>
              <a:t> </a:t>
            </a:r>
            <a:r>
              <a:rPr lang="ru-RU" b="0" i="0" dirty="0">
                <a:effectLst/>
              </a:rPr>
              <a:t>Топ самых активных пользователей</a:t>
            </a:r>
            <a:endParaRPr lang="ru-RU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BBE957EA-3826-2CCE-4806-A2EB44CBD2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58" r="180"/>
          <a:stretch/>
        </p:blipFill>
        <p:spPr>
          <a:xfrm>
            <a:off x="4937760" y="846880"/>
            <a:ext cx="6899822" cy="5154716"/>
          </a:xfrm>
        </p:spPr>
      </p:pic>
    </p:spTree>
    <p:extLst>
      <p:ext uri="{BB962C8B-B14F-4D97-AF65-F5344CB8AC3E}">
        <p14:creationId xmlns:p14="http://schemas.microsoft.com/office/powerpoint/2010/main" val="99547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C867F-36E6-6F19-F5F6-426B0997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cap="none" dirty="0">
                <a:solidFill>
                  <a:schemeClr val="tx1"/>
                </a:solidFill>
                <a:latin typeface="+mn-lt"/>
              </a:rPr>
              <a:t>Корреляционный анализ активности пользователей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085A01-BD2B-5303-9005-5A3E36C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z="1600" smtClean="0">
                <a:latin typeface="+mj-lt"/>
              </a:rPr>
              <a:pPr rtl="0"/>
              <a:t>11</a:t>
            </a:fld>
            <a:endParaRPr lang="ru-RU" sz="16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A96A21-A296-4F1A-0437-6B8498E1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Определим степень корреляции между активностью пользователя на личной странице и в группе. За активность пользователя в группе будем считать количество поставленным им лайков на записи в группе.</a:t>
            </a:r>
          </a:p>
          <a:p>
            <a:r>
              <a:rPr lang="ru-RU" dirty="0">
                <a:solidFill>
                  <a:schemeClr val="tx1"/>
                </a:solidFill>
              </a:rPr>
              <a:t>По результатам можно определить отсутствие выраженной корреляции.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9DD9-7948-915B-2563-9297477300D1}"/>
              </a:ext>
            </a:extLst>
          </p:cNvPr>
          <p:cNvSpPr txBox="1">
            <a:spLocks/>
          </p:cNvSpPr>
          <p:nvPr/>
        </p:nvSpPr>
        <p:spPr>
          <a:xfrm>
            <a:off x="5125886" y="6090831"/>
            <a:ext cx="665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21 </a:t>
            </a:r>
            <a:r>
              <a:rPr lang="ru-RU" b="0" i="0" dirty="0">
                <a:effectLst/>
              </a:rPr>
              <a:t>—</a:t>
            </a:r>
            <a:r>
              <a:rPr lang="en-US" b="0" i="0" dirty="0">
                <a:effectLst/>
              </a:rPr>
              <a:t> </a:t>
            </a:r>
            <a:r>
              <a:rPr lang="ru-RU" sz="1800" dirty="0">
                <a:latin typeface="Times New Roman" panose="02020603050405020304" pitchFamily="18" charset="0"/>
              </a:rPr>
              <a:t>Тепловая карта корреляции между активностью пользователя в группе и на личной странице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2E1159-A9E1-B2F7-7930-36F4EF18DF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" b="910"/>
          <a:stretch/>
        </p:blipFill>
        <p:spPr>
          <a:xfrm>
            <a:off x="5741599" y="701702"/>
            <a:ext cx="5190652" cy="5390588"/>
          </a:xfrm>
        </p:spPr>
      </p:pic>
    </p:spTree>
    <p:extLst>
      <p:ext uri="{BB962C8B-B14F-4D97-AF65-F5344CB8AC3E}">
        <p14:creationId xmlns:p14="http://schemas.microsoft.com/office/powerpoint/2010/main" val="358076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C867F-36E6-6F19-F5F6-426B0997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cap="none" dirty="0">
                <a:solidFill>
                  <a:schemeClr val="tx1"/>
                </a:solidFill>
                <a:latin typeface="+mn-lt"/>
              </a:rPr>
              <a:t>Корреляционный анализ записей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085A01-BD2B-5303-9005-5A3E36C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z="1600" smtClean="0">
                <a:latin typeface="+mj-lt"/>
              </a:rPr>
              <a:pPr rtl="0"/>
              <a:t>12</a:t>
            </a:fld>
            <a:endParaRPr lang="ru-RU" sz="16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A96A21-A296-4F1A-0437-6B8498E1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Построим матрицу корреляции между диной текста от количества лайков, комментариев, репостов, просмотров и прикрепленных фотографий к записи. </a:t>
            </a:r>
          </a:p>
          <a:p>
            <a:r>
              <a:rPr lang="ru-RU" dirty="0">
                <a:solidFill>
                  <a:schemeClr val="tx1"/>
                </a:solidFill>
              </a:rPr>
              <a:t>Имеется слабая положительная корреляция между количеством лайков и комментариев с просмотрами, а также между количеством комментариев и репостов записи.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9DD9-7948-915B-2563-9297477300D1}"/>
              </a:ext>
            </a:extLst>
          </p:cNvPr>
          <p:cNvSpPr txBox="1">
            <a:spLocks/>
          </p:cNvSpPr>
          <p:nvPr/>
        </p:nvSpPr>
        <p:spPr>
          <a:xfrm>
            <a:off x="5125886" y="6090831"/>
            <a:ext cx="665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22 </a:t>
            </a:r>
            <a:r>
              <a:rPr lang="ru-RU" b="0" i="0" dirty="0">
                <a:effectLst/>
              </a:rPr>
              <a:t>—</a:t>
            </a:r>
            <a:r>
              <a:rPr lang="en-US" b="0" i="0" dirty="0">
                <a:effectLst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</a:rPr>
              <a:t>Матрица корреляций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1AB906-B938-6D89-9D62-718B7D3641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12" b="1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936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C867F-36E6-6F19-F5F6-426B0997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cap="none" dirty="0">
                <a:solidFill>
                  <a:schemeClr val="tx1"/>
                </a:solidFill>
                <a:latin typeface="+mn-lt"/>
              </a:rPr>
              <a:t>Кластеризация записей в группе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085A01-BD2B-5303-9005-5A3E36C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z="1600" smtClean="0">
                <a:latin typeface="+mj-lt"/>
              </a:rPr>
              <a:pPr rtl="0"/>
              <a:t>13</a:t>
            </a:fld>
            <a:endParaRPr lang="ru-RU" sz="16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A96A21-A296-4F1A-0437-6B8498E1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Кластеризация записей в группе по лайкам, комментариям, просмотрам, репостам и количестве фотографий у записи.</a:t>
            </a:r>
          </a:p>
          <a:p>
            <a:r>
              <a:rPr lang="ru-RU" dirty="0">
                <a:solidFill>
                  <a:schemeClr val="tx1"/>
                </a:solidFill>
              </a:rPr>
              <a:t>Перед проведением кластеризации данные были нормализованы методом </a:t>
            </a:r>
            <a:r>
              <a:rPr lang="en-US" dirty="0">
                <a:solidFill>
                  <a:schemeClr val="tx1"/>
                </a:solidFill>
              </a:rPr>
              <a:t>“minmax”</a:t>
            </a:r>
            <a:r>
              <a:rPr lang="ru-RU" dirty="0">
                <a:solidFill>
                  <a:schemeClr val="tx1"/>
                </a:solidFill>
              </a:rPr>
              <a:t>. В качестве метода кластеризации был выбран </a:t>
            </a:r>
            <a:r>
              <a:rPr lang="en-US" dirty="0">
                <a:solidFill>
                  <a:schemeClr val="tx1"/>
                </a:solidFill>
              </a:rPr>
              <a:t>“DBSCAN”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eps=0.1, </a:t>
            </a:r>
            <a:r>
              <a:rPr lang="en-US" dirty="0" err="1">
                <a:solidFill>
                  <a:schemeClr val="tx1"/>
                </a:solidFill>
              </a:rPr>
              <a:t>min_samples</a:t>
            </a:r>
            <a:r>
              <a:rPr lang="en-US" dirty="0">
                <a:solidFill>
                  <a:schemeClr val="tx1"/>
                </a:solidFill>
              </a:rPr>
              <a:t>=20, </a:t>
            </a:r>
            <a:r>
              <a:rPr lang="en-US" dirty="0" err="1">
                <a:solidFill>
                  <a:schemeClr val="tx1"/>
                </a:solidFill>
              </a:rPr>
              <a:t>metrix</a:t>
            </a:r>
            <a:r>
              <a:rPr lang="en-US" dirty="0">
                <a:solidFill>
                  <a:schemeClr val="tx1"/>
                </a:solidFill>
              </a:rPr>
              <a:t>=‘l1’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Для визуализации был выбран алгоритм сжатия </a:t>
            </a:r>
            <a:r>
              <a:rPr lang="ru-RU" dirty="0" err="1">
                <a:solidFill>
                  <a:schemeClr val="tx1"/>
                </a:solidFill>
              </a:rPr>
              <a:t>размерно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 err="1">
                <a:solidFill>
                  <a:schemeClr val="tx1"/>
                </a:solidFill>
              </a:rPr>
              <a:t>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“T-SNE”.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9DD9-7948-915B-2563-9297477300D1}"/>
              </a:ext>
            </a:extLst>
          </p:cNvPr>
          <p:cNvSpPr txBox="1">
            <a:spLocks/>
          </p:cNvSpPr>
          <p:nvPr/>
        </p:nvSpPr>
        <p:spPr>
          <a:xfrm>
            <a:off x="4855464" y="6090831"/>
            <a:ext cx="692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23 </a:t>
            </a:r>
            <a:r>
              <a:rPr lang="ru-RU" b="0" i="0" dirty="0">
                <a:effectLst/>
              </a:rPr>
              <a:t>—</a:t>
            </a:r>
            <a:r>
              <a:rPr lang="en-US" b="0" i="0" dirty="0">
                <a:effectLst/>
              </a:rPr>
              <a:t> </a:t>
            </a:r>
            <a:r>
              <a:rPr lang="ru-RU" b="0" i="0" dirty="0">
                <a:effectLst/>
              </a:rPr>
              <a:t>Визуализация кластеров после снижения размерности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39789D-8512-8716-5139-9030E264AE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242" b="2255"/>
          <a:stretch/>
        </p:blipFill>
        <p:spPr>
          <a:xfrm>
            <a:off x="5715446" y="1036459"/>
            <a:ext cx="5292494" cy="5061130"/>
          </a:xfrm>
        </p:spPr>
      </p:pic>
    </p:spTree>
    <p:extLst>
      <p:ext uri="{BB962C8B-B14F-4D97-AF65-F5344CB8AC3E}">
        <p14:creationId xmlns:p14="http://schemas.microsoft.com/office/powerpoint/2010/main" val="11166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0AF2F06-7DEB-5755-AEDC-354C0479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ru-RU" sz="1600" smtClean="0">
                <a:latin typeface="+mj-lt"/>
              </a:rPr>
              <a:pPr/>
              <a:t>14</a:t>
            </a:fld>
            <a:endParaRPr lang="ru-RU" sz="16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B997B7-78E8-099E-7F99-71436ACC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5" y="0"/>
            <a:ext cx="5577360" cy="30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35CD46-DD72-DA2F-579F-4C04C4A78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43" y="0"/>
            <a:ext cx="5695000" cy="306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E6AE9C-B81B-90B4-ECD7-90AC5F56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43" y="3514462"/>
            <a:ext cx="5361800" cy="30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B41F81-A76F-0090-6740-3C891F2DC3F5}"/>
              </a:ext>
            </a:extLst>
          </p:cNvPr>
          <p:cNvSpPr txBox="1">
            <a:spLocks/>
          </p:cNvSpPr>
          <p:nvPr/>
        </p:nvSpPr>
        <p:spPr>
          <a:xfrm>
            <a:off x="653101" y="2974206"/>
            <a:ext cx="560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24 </a:t>
            </a:r>
            <a:r>
              <a:rPr lang="ru-RU" b="0" i="0" dirty="0">
                <a:effectLst/>
              </a:rPr>
              <a:t>—</a:t>
            </a:r>
            <a:r>
              <a:rPr lang="en-US" b="0" i="0" dirty="0">
                <a:effectLst/>
              </a:rPr>
              <a:t> </a:t>
            </a:r>
            <a:r>
              <a:rPr lang="ru-RU" sz="1800" dirty="0"/>
              <a:t>Диаграмма размаха количества лайков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5D064-F1A5-F1B1-BB81-22025F687A59}"/>
              </a:ext>
            </a:extLst>
          </p:cNvPr>
          <p:cNvSpPr txBox="1">
            <a:spLocks/>
          </p:cNvSpPr>
          <p:nvPr/>
        </p:nvSpPr>
        <p:spPr>
          <a:xfrm>
            <a:off x="6274843" y="2974206"/>
            <a:ext cx="569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25 </a:t>
            </a:r>
            <a:r>
              <a:rPr lang="ru-RU" i="0" dirty="0">
                <a:effectLst/>
              </a:rPr>
              <a:t>—</a:t>
            </a:r>
            <a:r>
              <a:rPr lang="en-US" i="0" dirty="0">
                <a:effectLst/>
              </a:rPr>
              <a:t> </a:t>
            </a:r>
            <a:r>
              <a:rPr lang="ru-RU" sz="1800" dirty="0"/>
              <a:t>Диаграмма размаха количества репостов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8814D-19BF-9BF5-9D3C-C375206B66B6}"/>
              </a:ext>
            </a:extLst>
          </p:cNvPr>
          <p:cNvSpPr txBox="1">
            <a:spLocks/>
          </p:cNvSpPr>
          <p:nvPr/>
        </p:nvSpPr>
        <p:spPr>
          <a:xfrm>
            <a:off x="3261360" y="6410077"/>
            <a:ext cx="59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26 </a:t>
            </a:r>
            <a:r>
              <a:rPr lang="ru-RU" i="0" dirty="0">
                <a:effectLst/>
              </a:rPr>
              <a:t>—</a:t>
            </a:r>
            <a:r>
              <a:rPr lang="en-US" i="0" dirty="0">
                <a:effectLst/>
              </a:rPr>
              <a:t> </a:t>
            </a:r>
            <a:r>
              <a:rPr lang="ru-RU" sz="1800" dirty="0"/>
              <a:t>Диаграмма размаха количества просмотров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17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32615A-7FEE-C1FF-2EAC-E8D3205E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ru-RU" sz="1600" smtClean="0">
                <a:latin typeface="+mj-lt"/>
              </a:rPr>
              <a:pPr/>
              <a:t>15</a:t>
            </a:fld>
            <a:endParaRPr lang="ru-RU" sz="16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DB0322-C196-979D-696F-C2D03048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67" y="1061720"/>
            <a:ext cx="5786790" cy="324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F6B88C-D2B4-AA54-7783-619C4D3C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3" y="1061720"/>
            <a:ext cx="6071215" cy="32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8CA53-D3CB-7C4C-B21C-C1223D862D48}"/>
              </a:ext>
            </a:extLst>
          </p:cNvPr>
          <p:cNvSpPr txBox="1">
            <a:spLocks/>
          </p:cNvSpPr>
          <p:nvPr/>
        </p:nvSpPr>
        <p:spPr>
          <a:xfrm>
            <a:off x="142342" y="4301720"/>
            <a:ext cx="607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27 </a:t>
            </a:r>
            <a:r>
              <a:rPr lang="ru-RU" i="0" dirty="0">
                <a:effectLst/>
              </a:rPr>
              <a:t>—</a:t>
            </a:r>
            <a:r>
              <a:rPr lang="en-US" i="0" dirty="0">
                <a:effectLst/>
              </a:rPr>
              <a:t> </a:t>
            </a:r>
            <a:r>
              <a:rPr lang="ru-RU" sz="1800" dirty="0"/>
              <a:t>Диаграмма размаха длины теста записи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6F38E-CE3A-73A9-C9BD-AD99DAECC56A}"/>
              </a:ext>
            </a:extLst>
          </p:cNvPr>
          <p:cNvSpPr txBox="1">
            <a:spLocks/>
          </p:cNvSpPr>
          <p:nvPr/>
        </p:nvSpPr>
        <p:spPr>
          <a:xfrm>
            <a:off x="6262867" y="4301720"/>
            <a:ext cx="578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28 </a:t>
            </a:r>
            <a:r>
              <a:rPr lang="ru-RU" i="0" dirty="0">
                <a:effectLst/>
              </a:rPr>
              <a:t>—</a:t>
            </a:r>
            <a:r>
              <a:rPr lang="en-US" i="0" dirty="0">
                <a:effectLst/>
              </a:rPr>
              <a:t> </a:t>
            </a:r>
            <a:r>
              <a:rPr lang="ru-RU" sz="1800" dirty="0"/>
              <a:t>Диаграмма размаха количества фотографий записи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2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C867F-36E6-6F19-F5F6-426B0997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cap="none" dirty="0">
                <a:solidFill>
                  <a:schemeClr val="tx1"/>
                </a:solidFill>
                <a:latin typeface="+mn-lt"/>
              </a:rPr>
              <a:t>Активность пользователей в группе по полу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085A01-BD2B-5303-9005-5A3E36C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z="1600" smtClean="0">
                <a:latin typeface="+mj-lt"/>
              </a:rPr>
              <a:pPr rtl="0"/>
              <a:t>16</a:t>
            </a:fld>
            <a:endParaRPr lang="ru-RU" sz="16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A96A21-A296-4F1A-0437-6B8498E1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Выведем активность пользователей в группе по полу. Исключим не активных пользователей, которые никогда не ставили лайки. </a:t>
            </a:r>
          </a:p>
          <a:p>
            <a:r>
              <a:rPr lang="ru-RU" dirty="0">
                <a:solidFill>
                  <a:schemeClr val="tx1"/>
                </a:solidFill>
              </a:rPr>
              <a:t>По результатам можно заметить, что большая часть пользователей не проявляет активность в группе.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9DD9-7948-915B-2563-9297477300D1}"/>
              </a:ext>
            </a:extLst>
          </p:cNvPr>
          <p:cNvSpPr txBox="1">
            <a:spLocks/>
          </p:cNvSpPr>
          <p:nvPr/>
        </p:nvSpPr>
        <p:spPr>
          <a:xfrm>
            <a:off x="4946904" y="6090831"/>
            <a:ext cx="68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29 </a:t>
            </a:r>
            <a:r>
              <a:rPr lang="ru-RU" b="0" i="0" dirty="0">
                <a:effectLst/>
              </a:rPr>
              <a:t>—</a:t>
            </a:r>
            <a:r>
              <a:rPr lang="en-US" b="0" i="0" dirty="0">
                <a:effectLst/>
              </a:rPr>
              <a:t> </a:t>
            </a:r>
            <a:r>
              <a:rPr lang="ru-RU" sz="1800" dirty="0">
                <a:latin typeface="Times New Roman" panose="02020603050405020304" pitchFamily="18" charset="0"/>
              </a:rPr>
              <a:t>Диаграмма активности в группе по полу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3E4D47-8E4F-2C54-ED9A-1D3B152E78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8" b="1966"/>
          <a:stretch/>
        </p:blipFill>
        <p:spPr>
          <a:xfrm>
            <a:off x="5647862" y="822960"/>
            <a:ext cx="5401876" cy="5129784"/>
          </a:xfrm>
        </p:spPr>
      </p:pic>
    </p:spTree>
    <p:extLst>
      <p:ext uri="{BB962C8B-B14F-4D97-AF65-F5344CB8AC3E}">
        <p14:creationId xmlns:p14="http://schemas.microsoft.com/office/powerpoint/2010/main" val="67182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C867F-36E6-6F19-F5F6-426B0997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429" y="681028"/>
            <a:ext cx="3931920" cy="1527048"/>
          </a:xfrm>
        </p:spPr>
        <p:txBody>
          <a:bodyPr/>
          <a:lstStyle/>
          <a:p>
            <a:r>
              <a:rPr lang="ru-RU" b="0" cap="none" dirty="0">
                <a:solidFill>
                  <a:schemeClr val="tx1"/>
                </a:solidFill>
                <a:latin typeface="+mn-lt"/>
              </a:rPr>
              <a:t>Распределение полов в группе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085A01-BD2B-5303-9005-5A3E36C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z="1600" smtClean="0">
                <a:latin typeface="+mj-lt"/>
              </a:rPr>
              <a:pPr rtl="0"/>
              <a:t>17</a:t>
            </a:fld>
            <a:endParaRPr lang="ru-RU" sz="16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A96A21-A296-4F1A-0437-6B8498E1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6429" y="2286002"/>
            <a:ext cx="3931920" cy="381158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Исследуем распределение полов в группе. Для этого нарисуем круговую диаграмму мужчин и женщин в группе. </a:t>
            </a:r>
          </a:p>
          <a:p>
            <a:r>
              <a:rPr lang="ru-RU" dirty="0">
                <a:solidFill>
                  <a:schemeClr val="tx1"/>
                </a:solidFill>
              </a:rPr>
              <a:t>По результатам можно заметить, что мужчин в группе больше чем женщин.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9DD9-7948-915B-2563-9297477300D1}"/>
              </a:ext>
            </a:extLst>
          </p:cNvPr>
          <p:cNvSpPr txBox="1">
            <a:spLocks/>
          </p:cNvSpPr>
          <p:nvPr/>
        </p:nvSpPr>
        <p:spPr>
          <a:xfrm>
            <a:off x="4453623" y="5377599"/>
            <a:ext cx="68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30 </a:t>
            </a:r>
            <a:r>
              <a:rPr lang="ru-RU" b="0" i="0" dirty="0">
                <a:effectLst/>
              </a:rPr>
              <a:t>—</a:t>
            </a:r>
            <a:r>
              <a:rPr lang="en-US" b="0" i="0" dirty="0">
                <a:effectLst/>
              </a:rPr>
              <a:t> </a:t>
            </a:r>
            <a:r>
              <a:rPr lang="ru-RU" sz="1800" dirty="0">
                <a:latin typeface="Times New Roman" panose="02020603050405020304" pitchFamily="18" charset="0"/>
              </a:rPr>
              <a:t>Круговая диаграмма распределения полов в группе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7073F8-1007-3BC3-1751-FF1512422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217" t="507" r="5857" b="4288"/>
          <a:stretch/>
        </p:blipFill>
        <p:spPr>
          <a:xfrm>
            <a:off x="5856915" y="701702"/>
            <a:ext cx="4022994" cy="4582978"/>
          </a:xfrm>
        </p:spPr>
      </p:pic>
    </p:spTree>
    <p:extLst>
      <p:ext uri="{BB962C8B-B14F-4D97-AF65-F5344CB8AC3E}">
        <p14:creationId xmlns:p14="http://schemas.microsoft.com/office/powerpoint/2010/main" val="10931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F9E0-39EB-FB25-C645-454BE08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0751"/>
            <a:ext cx="10511627" cy="555129"/>
          </a:xfrm>
        </p:spPr>
        <p:txBody>
          <a:bodyPr/>
          <a:lstStyle/>
          <a:p>
            <a:r>
              <a:rPr lang="ru-RU" sz="3200" b="0" cap="none" dirty="0">
                <a:solidFill>
                  <a:schemeClr val="tx1"/>
                </a:solidFill>
                <a:latin typeface="+mn-lt"/>
              </a:rPr>
              <a:t>Схема </a:t>
            </a:r>
            <a:r>
              <a:rPr lang="ru-RU" sz="3200" b="0" i="0" cap="none" dirty="0">
                <a:solidFill>
                  <a:schemeClr val="tx1"/>
                </a:solidFill>
                <a:effectLst/>
                <a:latin typeface="+mn-lt"/>
              </a:rPr>
              <a:t>конвейера обработки данных</a:t>
            </a:r>
            <a:endParaRPr lang="ru-RU" sz="32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D460A-E6A6-A3B3-4B43-89754492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F4950-5B8D-7DDD-57E4-97DA758D0F9E}"/>
              </a:ext>
            </a:extLst>
          </p:cNvPr>
          <p:cNvSpPr txBox="1">
            <a:spLocks/>
          </p:cNvSpPr>
          <p:nvPr/>
        </p:nvSpPr>
        <p:spPr>
          <a:xfrm>
            <a:off x="0" y="635563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Схема конвейера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74A70D-C8BC-D6BF-A78A-399C13DF1D2F}"/>
              </a:ext>
            </a:extLst>
          </p:cNvPr>
          <p:cNvSpPr txBox="1"/>
          <p:nvPr/>
        </p:nvSpPr>
        <p:spPr>
          <a:xfrm>
            <a:off x="1593055" y="1639432"/>
            <a:ext cx="5173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Используемые инструменты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MariaDB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Sqoop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PySpark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2CED2DEA-1544-A0DE-7D3C-691CD7DDA1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93056" y="3774360"/>
            <a:ext cx="9153525" cy="2581275"/>
          </a:xfrm>
        </p:spPr>
      </p:pic>
    </p:spTree>
    <p:extLst>
      <p:ext uri="{BB962C8B-B14F-4D97-AF65-F5344CB8AC3E}">
        <p14:creationId xmlns:p14="http://schemas.microsoft.com/office/powerpoint/2010/main" val="428135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F9E0-39EB-FB25-C645-454BE08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0751"/>
            <a:ext cx="10511627" cy="555129"/>
          </a:xfrm>
        </p:spPr>
        <p:txBody>
          <a:bodyPr/>
          <a:lstStyle/>
          <a:p>
            <a:r>
              <a:rPr lang="ru-RU" sz="3200" b="0" cap="none" dirty="0">
                <a:solidFill>
                  <a:schemeClr val="tx1"/>
                </a:solidFill>
                <a:latin typeface="+mn-lt"/>
              </a:rPr>
              <a:t>Этап сбора данных</a:t>
            </a:r>
            <a:endParaRPr lang="ru-RU" sz="32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D460A-E6A6-A3B3-4B43-89754492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F4950-5B8D-7DDD-57E4-97DA758D0F9E}"/>
              </a:ext>
            </a:extLst>
          </p:cNvPr>
          <p:cNvSpPr txBox="1">
            <a:spLocks/>
          </p:cNvSpPr>
          <p:nvPr/>
        </p:nvSpPr>
        <p:spPr>
          <a:xfrm>
            <a:off x="0" y="545410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</a:t>
            </a:r>
            <a:r>
              <a:rPr lang="en-US" dirty="0"/>
              <a:t>2</a:t>
            </a:r>
            <a:r>
              <a:rPr lang="ru-RU" dirty="0"/>
              <a:t>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Исходные данные в локальной файловой системе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D23CDD7-4477-DA0F-765F-E3DC5A4520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28313" y="2812503"/>
            <a:ext cx="10083800" cy="26416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4E948-FC78-2850-7024-CF493F3EFD2E}"/>
              </a:ext>
            </a:extLst>
          </p:cNvPr>
          <p:cNvSpPr txBox="1"/>
          <p:nvPr/>
        </p:nvSpPr>
        <p:spPr>
          <a:xfrm>
            <a:off x="1128313" y="1801368"/>
            <a:ext cx="1008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сбора данных о группе </a:t>
            </a:r>
            <a:r>
              <a:rPr lang="ru-RU" b="0" i="0" dirty="0">
                <a:effectLst/>
              </a:rPr>
              <a:t>«</a:t>
            </a:r>
            <a:r>
              <a:rPr lang="ru-RU" dirty="0"/>
              <a:t>Кафедра прикладной математики РТУ МИРЭА</a:t>
            </a:r>
            <a:r>
              <a:rPr lang="ru-RU" b="0" i="0" dirty="0">
                <a:effectLst/>
              </a:rPr>
              <a:t>» был написан </a:t>
            </a:r>
            <a:r>
              <a:rPr lang="en-US" b="0" i="0" dirty="0">
                <a:effectLst/>
              </a:rPr>
              <a:t>Python-</a:t>
            </a:r>
            <a:r>
              <a:rPr lang="ru-RU" b="0" i="0" dirty="0">
                <a:effectLst/>
              </a:rPr>
              <a:t>скрипт, взаимодействующий с </a:t>
            </a:r>
            <a:r>
              <a:rPr lang="en-US" b="0" i="0" dirty="0">
                <a:effectLst/>
              </a:rPr>
              <a:t>VK API. </a:t>
            </a:r>
            <a:r>
              <a:rPr lang="ru-RU" b="0" i="0" dirty="0">
                <a:effectLst/>
              </a:rPr>
              <a:t>Данные включают</a:t>
            </a:r>
            <a:r>
              <a:rPr lang="ru-RU" dirty="0"/>
              <a:t> в себя</a:t>
            </a:r>
            <a:r>
              <a:rPr lang="en-US" dirty="0"/>
              <a:t>: </a:t>
            </a:r>
            <a:r>
              <a:rPr lang="ru-RU" dirty="0"/>
              <a:t>информацию о пользователях, их постах и активности в группе, информацию о постах в группе. </a:t>
            </a:r>
          </a:p>
        </p:txBody>
      </p:sp>
    </p:spTree>
    <p:extLst>
      <p:ext uri="{BB962C8B-B14F-4D97-AF65-F5344CB8AC3E}">
        <p14:creationId xmlns:p14="http://schemas.microsoft.com/office/powerpoint/2010/main" val="197344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F9E0-39EB-FB25-C645-454BE08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0751"/>
            <a:ext cx="10511627" cy="555129"/>
          </a:xfrm>
        </p:spPr>
        <p:txBody>
          <a:bodyPr/>
          <a:lstStyle/>
          <a:p>
            <a:r>
              <a:rPr lang="ru-RU" sz="3200" b="0" cap="none" dirty="0">
                <a:solidFill>
                  <a:schemeClr val="tx1"/>
                </a:solidFill>
                <a:latin typeface="+mn-lt"/>
              </a:rPr>
              <a:t>Перенос данных в </a:t>
            </a:r>
            <a:r>
              <a:rPr lang="en-US" sz="3200" b="0" cap="none" dirty="0">
                <a:solidFill>
                  <a:schemeClr val="tx1"/>
                </a:solidFill>
                <a:latin typeface="+mn-lt"/>
              </a:rPr>
              <a:t>HDFS</a:t>
            </a:r>
            <a:endParaRPr lang="ru-RU" sz="32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D460A-E6A6-A3B3-4B43-89754492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F4950-5B8D-7DDD-57E4-97DA758D0F9E}"/>
              </a:ext>
            </a:extLst>
          </p:cNvPr>
          <p:cNvSpPr txBox="1">
            <a:spLocks/>
          </p:cNvSpPr>
          <p:nvPr/>
        </p:nvSpPr>
        <p:spPr>
          <a:xfrm>
            <a:off x="0" y="540676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3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Импорт исходных данных в </a:t>
            </a:r>
            <a:r>
              <a:rPr lang="en-US" dirty="0"/>
              <a:t>HDFS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F4695F9-AB59-504D-700F-11F67688E7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76764" y="1975104"/>
            <a:ext cx="9186897" cy="3416615"/>
          </a:xfrm>
        </p:spPr>
      </p:pic>
    </p:spTree>
    <p:extLst>
      <p:ext uri="{BB962C8B-B14F-4D97-AF65-F5344CB8AC3E}">
        <p14:creationId xmlns:p14="http://schemas.microsoft.com/office/powerpoint/2010/main" val="165988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F9E0-39EB-FB25-C645-454BE08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0751"/>
            <a:ext cx="10511627" cy="555129"/>
          </a:xfrm>
        </p:spPr>
        <p:txBody>
          <a:bodyPr/>
          <a:lstStyle/>
          <a:p>
            <a:r>
              <a:rPr lang="ru-RU" sz="3200" b="0" cap="none" dirty="0">
                <a:solidFill>
                  <a:schemeClr val="tx1"/>
                </a:solidFill>
                <a:latin typeface="+mn-lt"/>
              </a:rPr>
              <a:t>Перенос данных в </a:t>
            </a:r>
            <a:r>
              <a:rPr lang="en-US" sz="3200" b="0" cap="none" dirty="0">
                <a:solidFill>
                  <a:schemeClr val="tx1"/>
                </a:solidFill>
                <a:latin typeface="+mn-lt"/>
              </a:rPr>
              <a:t>MariaDB</a:t>
            </a:r>
            <a:endParaRPr lang="ru-RU" sz="32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D460A-E6A6-A3B3-4B43-89754492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F4950-5B8D-7DDD-57E4-97DA758D0F9E}"/>
              </a:ext>
            </a:extLst>
          </p:cNvPr>
          <p:cNvSpPr txBox="1">
            <a:spLocks/>
          </p:cNvSpPr>
          <p:nvPr/>
        </p:nvSpPr>
        <p:spPr>
          <a:xfrm>
            <a:off x="348192" y="4299229"/>
            <a:ext cx="384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4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Таблица </a:t>
            </a:r>
            <a:r>
              <a:rPr lang="ru-RU" b="0" i="0" dirty="0">
                <a:effectLst/>
              </a:rPr>
              <a:t>с информацией о пользователях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216FBBC-9E51-2DFA-04C4-FD41DF90EE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r="10124" b="12229"/>
          <a:stretch/>
        </p:blipFill>
        <p:spPr>
          <a:xfrm>
            <a:off x="8365921" y="2092404"/>
            <a:ext cx="3060104" cy="17769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62F8AB-3275-AED3-E9D6-A6ED20CD4059}"/>
              </a:ext>
            </a:extLst>
          </p:cNvPr>
          <p:cNvSpPr txBox="1"/>
          <p:nvPr/>
        </p:nvSpPr>
        <p:spPr>
          <a:xfrm>
            <a:off x="1938528" y="1325880"/>
            <a:ext cx="841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 переносом данных из </a:t>
            </a:r>
            <a:r>
              <a:rPr lang="en-US" dirty="0"/>
              <a:t>HDFS </a:t>
            </a:r>
            <a:r>
              <a:rPr lang="ru-RU" dirty="0"/>
              <a:t>в </a:t>
            </a:r>
            <a:r>
              <a:rPr lang="en-US" dirty="0"/>
              <a:t>MariaDB</a:t>
            </a:r>
            <a:r>
              <a:rPr lang="ru-RU" dirty="0"/>
              <a:t> необходимо создать таблицы и схемы данных.</a:t>
            </a:r>
            <a:r>
              <a:rPr lang="en-US" dirty="0"/>
              <a:t> Sqoop </a:t>
            </a:r>
            <a:r>
              <a:rPr lang="ru-RU" dirty="0"/>
              <a:t>был использован для переноса данных.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D8E209-31F5-EB80-F99E-A76937CF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03" y="2092404"/>
            <a:ext cx="3110574" cy="24182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46987B8-1BE3-0D27-BF4C-1B5E24A1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49" y="4996649"/>
            <a:ext cx="4457700" cy="9525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E5FE078-75A5-869F-A6AB-C772F4C6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084" b="7824"/>
          <a:stretch/>
        </p:blipFill>
        <p:spPr>
          <a:xfrm>
            <a:off x="4293260" y="2092404"/>
            <a:ext cx="3605478" cy="20119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1355A5-AE2D-58A5-CA4E-9A5A7EE69ED8}"/>
              </a:ext>
            </a:extLst>
          </p:cNvPr>
          <p:cNvSpPr txBox="1">
            <a:spLocks/>
          </p:cNvSpPr>
          <p:nvPr/>
        </p:nvSpPr>
        <p:spPr>
          <a:xfrm>
            <a:off x="4088495" y="4103966"/>
            <a:ext cx="397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5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Таблица записей на личных страницах пользователей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386A3-7C27-1E58-1066-80945203BAF7}"/>
              </a:ext>
            </a:extLst>
          </p:cNvPr>
          <p:cNvSpPr txBox="1">
            <a:spLocks/>
          </p:cNvSpPr>
          <p:nvPr/>
        </p:nvSpPr>
        <p:spPr>
          <a:xfrm>
            <a:off x="8365920" y="3888544"/>
            <a:ext cx="306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6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Таблица </a:t>
            </a:r>
            <a:r>
              <a:rPr lang="ru-RU" b="0" i="0" dirty="0">
                <a:effectLst/>
              </a:rPr>
              <a:t>записей в группе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B106F-4E07-5A1E-404A-7068949CE296}"/>
              </a:ext>
            </a:extLst>
          </p:cNvPr>
          <p:cNvSpPr txBox="1">
            <a:spLocks/>
          </p:cNvSpPr>
          <p:nvPr/>
        </p:nvSpPr>
        <p:spPr>
          <a:xfrm>
            <a:off x="3851680" y="5949149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7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Таблица </a:t>
            </a:r>
            <a:r>
              <a:rPr lang="ru-RU" b="0" i="0" dirty="0">
                <a:effectLst/>
              </a:rPr>
              <a:t>с информацией о лайках пользователей на записи в группе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8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B3AE454-182E-C9E2-5456-B245DCF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ru-RU" sz="1600" smtClean="0">
                <a:latin typeface="+mj-lt"/>
              </a:rPr>
              <a:pPr/>
              <a:t>6</a:t>
            </a:fld>
            <a:endParaRPr lang="ru-RU" sz="16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9EE23-D974-7B6C-7995-E7CC3525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0704" y="3952189"/>
            <a:ext cx="10070592" cy="5827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D2F099-C73E-1EA8-4B54-F6883C55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" y="701702"/>
            <a:ext cx="10070592" cy="12216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A6C2D1-232A-528B-3EB8-987C42D0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04" y="5020318"/>
            <a:ext cx="10070592" cy="11292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939405-3352-7208-CFA1-66D660827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04" y="2465992"/>
            <a:ext cx="10070592" cy="963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067B90-910A-8382-A4AF-E45917EC3F0A}"/>
              </a:ext>
            </a:extLst>
          </p:cNvPr>
          <p:cNvSpPr txBox="1"/>
          <p:nvPr/>
        </p:nvSpPr>
        <p:spPr>
          <a:xfrm>
            <a:off x="1060704" y="4534955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10 </a:t>
            </a:r>
            <a:r>
              <a:rPr lang="ru-RU" b="0" i="0" dirty="0">
                <a:effectLst/>
              </a:rPr>
              <a:t>— Перенос данных о записях в группе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00C3D-0FCB-8178-1FAB-E91509F1B1B7}"/>
              </a:ext>
            </a:extLst>
          </p:cNvPr>
          <p:cNvSpPr txBox="1"/>
          <p:nvPr/>
        </p:nvSpPr>
        <p:spPr>
          <a:xfrm>
            <a:off x="1060704" y="1923312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8 </a:t>
            </a:r>
            <a:r>
              <a:rPr lang="ru-RU" b="0" i="0" dirty="0">
                <a:effectLst/>
              </a:rPr>
              <a:t>— Перенос данных о пользователях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D5FAC-E423-4735-9325-667067D2D35D}"/>
              </a:ext>
            </a:extLst>
          </p:cNvPr>
          <p:cNvSpPr txBox="1"/>
          <p:nvPr/>
        </p:nvSpPr>
        <p:spPr>
          <a:xfrm>
            <a:off x="1060704" y="3429000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9 </a:t>
            </a:r>
            <a:r>
              <a:rPr lang="ru-RU" b="0" i="0" dirty="0">
                <a:effectLst/>
              </a:rPr>
              <a:t>— Перенос данных о записях пользователей на личной странице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F22A8-F6FD-EF04-D6C5-821E86B19959}"/>
              </a:ext>
            </a:extLst>
          </p:cNvPr>
          <p:cNvSpPr txBox="1"/>
          <p:nvPr/>
        </p:nvSpPr>
        <p:spPr>
          <a:xfrm>
            <a:off x="1060704" y="6149540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11 </a:t>
            </a:r>
            <a:r>
              <a:rPr lang="ru-RU" b="0" i="0" dirty="0">
                <a:effectLst/>
              </a:rPr>
              <a:t>— Перенос данных о лайках пользователей на записях в группе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3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F9E0-39EB-FB25-C645-454BE08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0751"/>
            <a:ext cx="10511627" cy="555129"/>
          </a:xfrm>
        </p:spPr>
        <p:txBody>
          <a:bodyPr/>
          <a:lstStyle/>
          <a:p>
            <a:r>
              <a:rPr lang="ru-RU" sz="3200" b="0" cap="none" dirty="0">
                <a:solidFill>
                  <a:schemeClr val="tx1"/>
                </a:solidFill>
                <a:latin typeface="+mn-lt"/>
              </a:rPr>
              <a:t>Перенос данных в </a:t>
            </a:r>
            <a:r>
              <a:rPr lang="en-US" sz="3200" b="0" cap="none" dirty="0">
                <a:solidFill>
                  <a:schemeClr val="tx1"/>
                </a:solidFill>
                <a:latin typeface="+mn-lt"/>
              </a:rPr>
              <a:t>Hive</a:t>
            </a:r>
            <a:endParaRPr lang="ru-RU" sz="32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D460A-E6A6-A3B3-4B43-89754492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2F8AB-3275-AED3-E9D6-A6ED20CD4059}"/>
              </a:ext>
            </a:extLst>
          </p:cNvPr>
          <p:cNvSpPr txBox="1"/>
          <p:nvPr/>
        </p:nvSpPr>
        <p:spPr>
          <a:xfrm>
            <a:off x="1481328" y="1325880"/>
            <a:ext cx="776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переноса данных из </a:t>
            </a:r>
            <a:r>
              <a:rPr lang="en-US" dirty="0"/>
              <a:t>MariaDB </a:t>
            </a:r>
            <a:r>
              <a:rPr lang="ru-RU" dirty="0"/>
              <a:t>в </a:t>
            </a:r>
            <a:r>
              <a:rPr lang="en-US" dirty="0"/>
              <a:t>Hive </a:t>
            </a:r>
            <a:r>
              <a:rPr lang="ru-RU" dirty="0"/>
              <a:t>был использован инструмент </a:t>
            </a:r>
            <a:r>
              <a:rPr lang="en-US" dirty="0"/>
              <a:t>Sqoop.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F641BE-1F58-BB55-4091-7B1659DE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76"/>
          <a:stretch/>
        </p:blipFill>
        <p:spPr>
          <a:xfrm>
            <a:off x="1572768" y="1792504"/>
            <a:ext cx="9046464" cy="6463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DAAF7BF-D63E-9D5F-2E8F-35CEDD33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355"/>
          <a:stretch/>
        </p:blipFill>
        <p:spPr>
          <a:xfrm>
            <a:off x="1572768" y="4236510"/>
            <a:ext cx="9046464" cy="61895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4F26A93-30B8-C5A2-5F42-6D0291D17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768" y="3125416"/>
            <a:ext cx="9046464" cy="48825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CF6A6AD-A502-D1DE-D799-68E591CC5F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1181"/>
          <a:stretch/>
        </p:blipFill>
        <p:spPr>
          <a:xfrm>
            <a:off x="1572768" y="5602461"/>
            <a:ext cx="9046464" cy="4832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F98B46-9045-B3ED-C444-AD71B2896F35}"/>
              </a:ext>
            </a:extLst>
          </p:cNvPr>
          <p:cNvSpPr txBox="1"/>
          <p:nvPr/>
        </p:nvSpPr>
        <p:spPr>
          <a:xfrm>
            <a:off x="1060704" y="2444662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12 </a:t>
            </a:r>
            <a:r>
              <a:rPr lang="ru-RU" b="0" i="0" dirty="0">
                <a:effectLst/>
              </a:rPr>
              <a:t>— Перенос данных о пользователях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FE215E-E5F5-98AA-CEC1-4906DB9FBBB8}"/>
              </a:ext>
            </a:extLst>
          </p:cNvPr>
          <p:cNvSpPr txBox="1"/>
          <p:nvPr/>
        </p:nvSpPr>
        <p:spPr>
          <a:xfrm>
            <a:off x="1060704" y="4855464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14 </a:t>
            </a:r>
            <a:r>
              <a:rPr lang="ru-RU" b="0" i="0" dirty="0">
                <a:effectLst/>
              </a:rPr>
              <a:t>— Перенос данных о записях в группе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23A60-878A-C1B6-B083-C0ED8988EC94}"/>
              </a:ext>
            </a:extLst>
          </p:cNvPr>
          <p:cNvSpPr txBox="1"/>
          <p:nvPr/>
        </p:nvSpPr>
        <p:spPr>
          <a:xfrm>
            <a:off x="1060704" y="3613666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13 </a:t>
            </a:r>
            <a:r>
              <a:rPr lang="ru-RU" b="0" i="0" dirty="0">
                <a:effectLst/>
              </a:rPr>
              <a:t>— Перенос данных о записях пользователей на личной странице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3673A-5A15-1726-28E2-82919EF5D473}"/>
              </a:ext>
            </a:extLst>
          </p:cNvPr>
          <p:cNvSpPr txBox="1"/>
          <p:nvPr/>
        </p:nvSpPr>
        <p:spPr>
          <a:xfrm>
            <a:off x="1060704" y="6073970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15 </a:t>
            </a:r>
            <a:r>
              <a:rPr lang="ru-RU" b="0" i="0" dirty="0">
                <a:effectLst/>
              </a:rPr>
              <a:t>— Перенос данных о лайках пользователей на записях в группе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4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F9E0-39EB-FB25-C645-454BE08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7636"/>
            <a:ext cx="10511627" cy="555129"/>
          </a:xfrm>
        </p:spPr>
        <p:txBody>
          <a:bodyPr/>
          <a:lstStyle/>
          <a:p>
            <a:r>
              <a:rPr lang="ru-RU" sz="3200" b="0" cap="none" dirty="0">
                <a:solidFill>
                  <a:schemeClr val="tx1"/>
                </a:solidFill>
                <a:latin typeface="+mn-lt"/>
              </a:rPr>
              <a:t>Просмотр таблиц из </a:t>
            </a:r>
            <a:r>
              <a:rPr lang="en-US" sz="3200" b="0" cap="none" dirty="0">
                <a:solidFill>
                  <a:schemeClr val="tx1"/>
                </a:solidFill>
                <a:latin typeface="+mn-lt"/>
              </a:rPr>
              <a:t>Hive </a:t>
            </a:r>
            <a:r>
              <a:rPr lang="ru-RU" sz="3200" b="0" cap="none" dirty="0">
                <a:solidFill>
                  <a:schemeClr val="tx1"/>
                </a:solidFill>
                <a:latin typeface="+mn-lt"/>
              </a:rPr>
              <a:t>в </a:t>
            </a:r>
            <a:r>
              <a:rPr lang="en-US" sz="3200" b="0" cap="none" dirty="0" err="1">
                <a:solidFill>
                  <a:schemeClr val="tx1"/>
                </a:solidFill>
                <a:latin typeface="+mn-lt"/>
              </a:rPr>
              <a:t>PySpark</a:t>
            </a:r>
            <a:endParaRPr lang="ru-RU" sz="32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D460A-E6A6-A3B3-4B43-89754492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23FD95-90A3-CD25-FC0D-73674723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6" r="1214"/>
          <a:stretch/>
        </p:blipFill>
        <p:spPr>
          <a:xfrm>
            <a:off x="2295144" y="1340950"/>
            <a:ext cx="7601708" cy="24701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59F3F7-9038-682F-37F2-0981233C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38" b="8290"/>
          <a:stretch/>
        </p:blipFill>
        <p:spPr>
          <a:xfrm>
            <a:off x="2383835" y="4339182"/>
            <a:ext cx="7424325" cy="207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2F518-3628-E690-6564-2958E72CC397}"/>
              </a:ext>
            </a:extLst>
          </p:cNvPr>
          <p:cNvSpPr txBox="1"/>
          <p:nvPr/>
        </p:nvSpPr>
        <p:spPr>
          <a:xfrm>
            <a:off x="1060702" y="3811088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16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Данные </a:t>
            </a:r>
            <a:r>
              <a:rPr lang="ru-RU" b="0" i="0" dirty="0">
                <a:effectLst/>
              </a:rPr>
              <a:t>о пользователях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4D231-740B-C725-E284-C5C0BC257298}"/>
              </a:ext>
            </a:extLst>
          </p:cNvPr>
          <p:cNvSpPr txBox="1"/>
          <p:nvPr/>
        </p:nvSpPr>
        <p:spPr>
          <a:xfrm>
            <a:off x="1060701" y="6417253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17 </a:t>
            </a:r>
            <a:r>
              <a:rPr lang="ru-RU" b="0" i="0" dirty="0">
                <a:effectLst/>
              </a:rPr>
              <a:t>— Записи на личных страницах пользователей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0E03B6-6DA9-F8B7-25B2-AE26BF45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ru-RU" sz="1600" smtClean="0">
                <a:latin typeface="+mj-lt"/>
              </a:rPr>
              <a:pPr/>
              <a:t>9</a:t>
            </a:fld>
            <a:endParaRPr lang="ru-RU" sz="16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BC3297-1163-9F09-A276-EA88683A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47" y="947420"/>
            <a:ext cx="8623300" cy="2070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A61A83-F731-9D6D-92DA-464234A8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97" y="3599180"/>
            <a:ext cx="6426200" cy="231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EE8C4-5E68-6DA7-632B-DB48D9845A2D}"/>
              </a:ext>
            </a:extLst>
          </p:cNvPr>
          <p:cNvSpPr txBox="1"/>
          <p:nvPr/>
        </p:nvSpPr>
        <p:spPr>
          <a:xfrm>
            <a:off x="1060701" y="3017520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18 </a:t>
            </a:r>
            <a:r>
              <a:rPr lang="ru-RU" b="0" i="0" dirty="0">
                <a:effectLst/>
              </a:rPr>
              <a:t>— </a:t>
            </a:r>
            <a:r>
              <a:rPr lang="ru-RU" dirty="0"/>
              <a:t>Данные </a:t>
            </a:r>
            <a:r>
              <a:rPr lang="ru-RU" b="0" i="0" dirty="0">
                <a:effectLst/>
              </a:rPr>
              <a:t>о записях в сообществе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241E1-C7E0-6D2F-347B-4CE243E60543}"/>
              </a:ext>
            </a:extLst>
          </p:cNvPr>
          <p:cNvSpPr txBox="1"/>
          <p:nvPr/>
        </p:nvSpPr>
        <p:spPr>
          <a:xfrm>
            <a:off x="1060701" y="5910580"/>
            <a:ext cx="100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19 </a:t>
            </a:r>
            <a:r>
              <a:rPr lang="ru-RU" b="0" i="0" dirty="0">
                <a:effectLst/>
              </a:rPr>
              <a:t>— Данные о лайках пользователей на записях в </a:t>
            </a:r>
            <a:r>
              <a:rPr lang="ru-RU" b="0" i="0" dirty="0" err="1">
                <a:effectLst/>
              </a:rPr>
              <a:t>сооьщесте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71733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{3EC1C6BA-3F44-48D6-8267-E90458FE1371}tf78438558_win32</Template>
  <TotalTime>177</TotalTime>
  <Words>654</Words>
  <Application>Microsoft Office PowerPoint</Application>
  <PresentationFormat>Широкоэкранный</PresentationFormat>
  <Paragraphs>82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Times new Roman</vt:lpstr>
      <vt:lpstr>Пользовательская</vt:lpstr>
      <vt:lpstr>Система автоматического сбора данных из социальной сети</vt:lpstr>
      <vt:lpstr>Схема конвейера обработки данных</vt:lpstr>
      <vt:lpstr>Этап сбора данных</vt:lpstr>
      <vt:lpstr>Перенос данных в HDFS</vt:lpstr>
      <vt:lpstr>Перенос данных в MariaDB</vt:lpstr>
      <vt:lpstr>Презентация PowerPoint</vt:lpstr>
      <vt:lpstr>Перенос данных в Hive</vt:lpstr>
      <vt:lpstr>Просмотр таблиц из Hive в PySpark</vt:lpstr>
      <vt:lpstr>Презентация PowerPoint</vt:lpstr>
      <vt:lpstr>Самые активные пользователи на личной странице</vt:lpstr>
      <vt:lpstr>Корреляционный анализ активности пользователей</vt:lpstr>
      <vt:lpstr>Корреляционный анализ записей</vt:lpstr>
      <vt:lpstr>Кластеризация записей в группе</vt:lpstr>
      <vt:lpstr>Презентация PowerPoint</vt:lpstr>
      <vt:lpstr>Презентация PowerPoint</vt:lpstr>
      <vt:lpstr>Активность пользователей в группе по полу</vt:lpstr>
      <vt:lpstr>Распределение полов в группе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Pavel</dc:creator>
  <cp:lastModifiedBy>Pavel</cp:lastModifiedBy>
  <cp:revision>1</cp:revision>
  <dcterms:created xsi:type="dcterms:W3CDTF">2024-07-24T20:31:46Z</dcterms:created>
  <dcterms:modified xsi:type="dcterms:W3CDTF">2024-07-24T23:29:41Z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