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he-IL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5/21/15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E25E835-248A-4ABC-8254-06C0DA32ACE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algn="r">
              <a:buSzPct val="45000"/>
              <a:buFont typeface="StarSymbol"/>
              <a:buChar char=""/>
            </a:pPr>
            <a:r>
              <a:rPr lang="he-IL" sz="2800">
                <a:latin typeface="Calibri"/>
              </a:rPr>
              <a:t>Click to edit the outline text format</a:t>
            </a:r>
            <a:endParaRPr/>
          </a:p>
          <a:p>
            <a:pPr lvl="1" algn="r">
              <a:buSzPct val="75000"/>
              <a:buFont typeface="StarSymbol"/>
              <a:buChar char=""/>
            </a:pPr>
            <a:r>
              <a:rPr lang="he-IL" sz="2000">
                <a:latin typeface="Calibri"/>
              </a:rPr>
              <a:t>Second Outline Level</a:t>
            </a:r>
            <a:endParaRPr/>
          </a:p>
          <a:p>
            <a:pPr lvl="2" algn="r">
              <a:buSzPct val="45000"/>
              <a:buFont typeface="StarSymbol"/>
              <a:buChar char=""/>
            </a:pPr>
            <a:r>
              <a:rPr lang="he-IL">
                <a:latin typeface="Calibri"/>
              </a:rPr>
              <a:t>Third Outline Level</a:t>
            </a:r>
            <a:endParaRPr/>
          </a:p>
          <a:p>
            <a:pPr lvl="3" algn="r">
              <a:buSzPct val="75000"/>
              <a:buFont typeface="StarSymbol"/>
              <a:buChar char=""/>
            </a:pPr>
            <a:r>
              <a:rPr lang="he-IL">
                <a:latin typeface="Calibri"/>
              </a:rPr>
              <a:t>Fourth Outline Level</a:t>
            </a:r>
            <a:endParaRPr/>
          </a:p>
          <a:p>
            <a:pPr lvl="4" algn="r">
              <a:buSzPct val="45000"/>
              <a:buFont typeface="StarSymbol"/>
              <a:buChar char=""/>
            </a:pPr>
            <a:r>
              <a:rPr lang="he-IL" sz="2000">
                <a:latin typeface="Calibri"/>
              </a:rPr>
              <a:t>Fifth Outline Level</a:t>
            </a:r>
            <a:endParaRPr/>
          </a:p>
          <a:p>
            <a:pPr lvl="5" algn="r">
              <a:buSzPct val="45000"/>
              <a:buFont typeface="StarSymbol"/>
              <a:buChar char=""/>
            </a:pPr>
            <a:r>
              <a:rPr lang="he-IL" sz="2000">
                <a:latin typeface="Calibri"/>
              </a:rPr>
              <a:t>Sixth Outline Level</a:t>
            </a:r>
            <a:endParaRPr/>
          </a:p>
          <a:p>
            <a:pPr lvl="6" algn="r">
              <a:buSzPct val="45000"/>
              <a:buFont typeface="StarSymbol"/>
              <a:buChar char=""/>
            </a:pPr>
            <a:r>
              <a:rPr lang="he-IL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he-IL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e-IL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he-IL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he-IL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he-IL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he-IL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5/21/15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A66ED44-0728-4698-84D3-CA307F6C55F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Simulation</a:t>
            </a:r>
            <a:r>
              <a:rPr lang="en-US" sz="6000">
                <a:solidFill>
                  <a:srgbClr val="000000"/>
                </a:solidFill>
                <a:latin typeface="Calibri Light"/>
              </a:rPr>
              <a:t> framework for molecular dynamics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r>
              <a:rPr lang="en-US" sz="2400">
                <a:latin typeface="Arial"/>
              </a:rPr>
              <a:t>Ofir Shukron, David Holcman,</a:t>
            </a:r>
            <a:endParaRPr/>
          </a:p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What we aim at with the framework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280160" y="1825560"/>
            <a:ext cx="192024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Flexibility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114800" y="1828800"/>
            <a:ext cx="182880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User friendly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6583680" y="1825560"/>
            <a:ext cx="192024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Fast/Accurate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8961120" y="1828800"/>
            <a:ext cx="210312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Modular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1920240" y="3562920"/>
            <a:ext cx="457200" cy="13748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6" name="CustomShape 7"/>
          <p:cNvSpPr/>
          <p:nvPr/>
        </p:nvSpPr>
        <p:spPr>
          <a:xfrm>
            <a:off x="4846320" y="3566160"/>
            <a:ext cx="365760" cy="13716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7" name="CustomShape 8"/>
          <p:cNvSpPr/>
          <p:nvPr/>
        </p:nvSpPr>
        <p:spPr>
          <a:xfrm>
            <a:off x="7315200" y="3566160"/>
            <a:ext cx="365760" cy="13716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8" name="CustomShape 9"/>
          <p:cNvSpPr/>
          <p:nvPr/>
        </p:nvSpPr>
        <p:spPr>
          <a:xfrm>
            <a:off x="9784080" y="3566160"/>
            <a:ext cx="365760" cy="13716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9" name="CustomShape 10"/>
          <p:cNvSpPr/>
          <p:nvPr/>
        </p:nvSpPr>
        <p:spPr>
          <a:xfrm>
            <a:off x="1280160" y="4937760"/>
            <a:ext cx="1737360" cy="1737360"/>
          </a:xfrm>
          <a:prstGeom prst="rect">
            <a:avLst/>
          </a:prstGeom>
          <a:solidFill>
            <a:srgbClr val="99cc99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As many cases as possible</a:t>
            </a:r>
            <a:endParaRPr/>
          </a:p>
        </p:txBody>
      </p:sp>
      <p:sp>
        <p:nvSpPr>
          <p:cNvPr id="90" name="CustomShape 11"/>
          <p:cNvSpPr/>
          <p:nvPr/>
        </p:nvSpPr>
        <p:spPr>
          <a:xfrm>
            <a:off x="4114800" y="4937760"/>
            <a:ext cx="1645920" cy="1737360"/>
          </a:xfrm>
          <a:prstGeom prst="rect">
            <a:avLst/>
          </a:prstGeom>
          <a:solidFill>
            <a:srgbClr val="99cc99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As little programming as possible</a:t>
            </a:r>
            <a:endParaRPr/>
          </a:p>
        </p:txBody>
      </p:sp>
      <p:sp>
        <p:nvSpPr>
          <p:cNvPr id="91" name="CustomShape 12"/>
          <p:cNvSpPr/>
          <p:nvPr/>
        </p:nvSpPr>
        <p:spPr>
          <a:xfrm>
            <a:off x="9144000" y="4937760"/>
            <a:ext cx="1737360" cy="1737360"/>
          </a:xfrm>
          <a:prstGeom prst="rect">
            <a:avLst/>
          </a:prstGeom>
          <a:solidFill>
            <a:srgbClr val="99cc99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Solid program backbone, easy to incorporate new modules </a:t>
            </a:r>
            <a:endParaRPr/>
          </a:p>
        </p:txBody>
      </p:sp>
      <p:sp>
        <p:nvSpPr>
          <p:cNvPr id="92" name="CustomShape 13"/>
          <p:cNvSpPr/>
          <p:nvPr/>
        </p:nvSpPr>
        <p:spPr>
          <a:xfrm>
            <a:off x="6675120" y="4937760"/>
            <a:ext cx="1737360" cy="1737360"/>
          </a:xfrm>
          <a:prstGeom prst="rect">
            <a:avLst/>
          </a:prstGeom>
          <a:solidFill>
            <a:srgbClr val="99cc99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As fast/accurate as possible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Few words about the structure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Two basic structure: a chain, and a domain (1D,2D, 3D)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1298520" y="2826000"/>
            <a:ext cx="3175560" cy="179892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sp>
        <p:nvSpPr>
          <p:cNvPr id="96" name="CustomShape 4"/>
          <p:cNvSpPr/>
          <p:nvPr/>
        </p:nvSpPr>
        <p:spPr>
          <a:xfrm>
            <a:off x="1860480" y="315000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7" name="CustomShape 5"/>
          <p:cNvSpPr/>
          <p:nvPr/>
        </p:nvSpPr>
        <p:spPr>
          <a:xfrm>
            <a:off x="2233080" y="33994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8" name="CustomShape 6"/>
          <p:cNvSpPr/>
          <p:nvPr/>
        </p:nvSpPr>
        <p:spPr>
          <a:xfrm>
            <a:off x="2504160" y="369144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9" name="CustomShape 7"/>
          <p:cNvSpPr/>
          <p:nvPr/>
        </p:nvSpPr>
        <p:spPr>
          <a:xfrm>
            <a:off x="2886480" y="39301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0" name="CustomShape 8"/>
          <p:cNvSpPr/>
          <p:nvPr/>
        </p:nvSpPr>
        <p:spPr>
          <a:xfrm>
            <a:off x="3263400" y="369144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1" name="CustomShape 9"/>
          <p:cNvSpPr/>
          <p:nvPr/>
        </p:nvSpPr>
        <p:spPr>
          <a:xfrm>
            <a:off x="3340800" y="333900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2" name="CustomShape 10"/>
          <p:cNvSpPr/>
          <p:nvPr/>
        </p:nvSpPr>
        <p:spPr>
          <a:xfrm>
            <a:off x="3051720" y="314064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3" name="CustomShape 11"/>
          <p:cNvSpPr/>
          <p:nvPr/>
        </p:nvSpPr>
        <p:spPr>
          <a:xfrm>
            <a:off x="2728080" y="295164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4" name="CustomShape 12"/>
          <p:cNvSpPr/>
          <p:nvPr/>
        </p:nvSpPr>
        <p:spPr>
          <a:xfrm>
            <a:off x="2262600" y="282600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5" name="CustomShape 13"/>
          <p:cNvSpPr/>
          <p:nvPr/>
        </p:nvSpPr>
        <p:spPr>
          <a:xfrm>
            <a:off x="1870200" y="287496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6" name="CustomShape 14"/>
          <p:cNvSpPr/>
          <p:nvPr/>
        </p:nvSpPr>
        <p:spPr>
          <a:xfrm>
            <a:off x="1631880" y="379656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7" name="CustomShape 15"/>
          <p:cNvSpPr/>
          <p:nvPr/>
        </p:nvSpPr>
        <p:spPr>
          <a:xfrm>
            <a:off x="1550880" y="343440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8" name="CustomShape 16"/>
          <p:cNvSpPr/>
          <p:nvPr/>
        </p:nvSpPr>
        <p:spPr>
          <a:xfrm>
            <a:off x="1298520" y="372564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9" name="CustomShape 17"/>
          <p:cNvSpPr/>
          <p:nvPr/>
        </p:nvSpPr>
        <p:spPr>
          <a:xfrm>
            <a:off x="1937520" y="44395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0" name="CustomShape 18"/>
          <p:cNvSpPr/>
          <p:nvPr/>
        </p:nvSpPr>
        <p:spPr>
          <a:xfrm>
            <a:off x="2339640" y="45259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1" name="CustomShape 19"/>
          <p:cNvSpPr/>
          <p:nvPr/>
        </p:nvSpPr>
        <p:spPr>
          <a:xfrm>
            <a:off x="2570040" y="42415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2" name="CustomShape 20"/>
          <p:cNvSpPr/>
          <p:nvPr/>
        </p:nvSpPr>
        <p:spPr>
          <a:xfrm>
            <a:off x="2867040" y="42778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3" name="CustomShape 21"/>
          <p:cNvSpPr/>
          <p:nvPr/>
        </p:nvSpPr>
        <p:spPr>
          <a:xfrm>
            <a:off x="3366360" y="44758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4" name="CustomShape 22"/>
          <p:cNvSpPr/>
          <p:nvPr/>
        </p:nvSpPr>
        <p:spPr>
          <a:xfrm>
            <a:off x="3809520" y="42415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5" name="CustomShape 23"/>
          <p:cNvSpPr/>
          <p:nvPr/>
        </p:nvSpPr>
        <p:spPr>
          <a:xfrm>
            <a:off x="1640520" y="42415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6" name="CustomShape 24"/>
          <p:cNvSpPr/>
          <p:nvPr/>
        </p:nvSpPr>
        <p:spPr>
          <a:xfrm>
            <a:off x="3882600" y="33289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7" name="CustomShape 25"/>
          <p:cNvSpPr/>
          <p:nvPr/>
        </p:nvSpPr>
        <p:spPr>
          <a:xfrm>
            <a:off x="4320360" y="35272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8" name="CustomShape 26"/>
          <p:cNvSpPr/>
          <p:nvPr/>
        </p:nvSpPr>
        <p:spPr>
          <a:xfrm>
            <a:off x="4377960" y="313704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19" name="CustomShape 27"/>
          <p:cNvSpPr/>
          <p:nvPr/>
        </p:nvSpPr>
        <p:spPr>
          <a:xfrm>
            <a:off x="4157280" y="291492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0" name="CustomShape 28"/>
          <p:cNvSpPr/>
          <p:nvPr/>
        </p:nvSpPr>
        <p:spPr>
          <a:xfrm>
            <a:off x="3813120" y="299016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1" name="CustomShape 29"/>
          <p:cNvSpPr/>
          <p:nvPr/>
        </p:nvSpPr>
        <p:spPr>
          <a:xfrm>
            <a:off x="3494880" y="31132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2" name="CustomShape 30"/>
          <p:cNvSpPr/>
          <p:nvPr/>
        </p:nvSpPr>
        <p:spPr>
          <a:xfrm>
            <a:off x="2556360" y="331740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3" name="CustomShape 31"/>
          <p:cNvSpPr/>
          <p:nvPr/>
        </p:nvSpPr>
        <p:spPr>
          <a:xfrm>
            <a:off x="2024280" y="404316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4" name="CustomShape 32"/>
          <p:cNvSpPr/>
          <p:nvPr/>
        </p:nvSpPr>
        <p:spPr>
          <a:xfrm>
            <a:off x="2152440" y="37036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5" name="CustomShape 33"/>
          <p:cNvSpPr/>
          <p:nvPr/>
        </p:nvSpPr>
        <p:spPr>
          <a:xfrm>
            <a:off x="3277800" y="2900880"/>
            <a:ext cx="153720" cy="198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6" name="CustomShape 34"/>
          <p:cNvSpPr/>
          <p:nvPr/>
        </p:nvSpPr>
        <p:spPr>
          <a:xfrm>
            <a:off x="2973600" y="556920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27" name="CustomShape 35"/>
          <p:cNvSpPr/>
          <p:nvPr/>
        </p:nvSpPr>
        <p:spPr>
          <a:xfrm>
            <a:off x="2487240" y="573696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28" name="CustomShape 36"/>
          <p:cNvSpPr/>
          <p:nvPr/>
        </p:nvSpPr>
        <p:spPr>
          <a:xfrm>
            <a:off x="1938600" y="555408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29" name="CustomShape 37"/>
          <p:cNvSpPr/>
          <p:nvPr/>
        </p:nvSpPr>
        <p:spPr>
          <a:xfrm>
            <a:off x="1481400" y="546264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30" name="CustomShape 38"/>
          <p:cNvSpPr/>
          <p:nvPr/>
        </p:nvSpPr>
        <p:spPr>
          <a:xfrm>
            <a:off x="2103120" y="592848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31" name="CustomShape 39"/>
          <p:cNvSpPr/>
          <p:nvPr/>
        </p:nvSpPr>
        <p:spPr>
          <a:xfrm>
            <a:off x="2223720" y="539496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32" name="CustomShape 40"/>
          <p:cNvSpPr/>
          <p:nvPr/>
        </p:nvSpPr>
        <p:spPr>
          <a:xfrm>
            <a:off x="2589480" y="5394960"/>
            <a:ext cx="153720" cy="198000"/>
          </a:xfrm>
          <a:prstGeom prst="ellipse">
            <a:avLst/>
          </a:prstGeom>
          <a:solidFill>
            <a:srgbClr val="990066"/>
          </a:solidFill>
          <a:ln w="12600">
            <a:solidFill>
              <a:srgbClr val="43729d"/>
            </a:solidFill>
            <a:miter/>
          </a:ln>
        </p:spPr>
      </p:sp>
      <p:sp>
        <p:nvSpPr>
          <p:cNvPr id="133" name="CustomShape 41"/>
          <p:cNvSpPr/>
          <p:nvPr/>
        </p:nvSpPr>
        <p:spPr>
          <a:xfrm>
            <a:off x="5905080" y="3034440"/>
            <a:ext cx="1982520" cy="2044080"/>
          </a:xfrm>
          <a:prstGeom prst="cube">
            <a:avLst>
              <a:gd name="adj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r>
              <a:rPr lang="en-US">
                <a:latin typeface="Arial"/>
              </a:rPr>
              <a:t>box</a:t>
            </a:r>
            <a:endParaRPr/>
          </a:p>
        </p:txBody>
      </p:sp>
      <p:sp>
        <p:nvSpPr>
          <p:cNvPr id="134" name="CustomShape 42"/>
          <p:cNvSpPr/>
          <p:nvPr/>
        </p:nvSpPr>
        <p:spPr>
          <a:xfrm>
            <a:off x="8758440" y="2302560"/>
            <a:ext cx="1178280" cy="290808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r>
              <a:rPr lang="en-US">
                <a:latin typeface="Arial"/>
              </a:rPr>
              <a:t>cylinder</a:t>
            </a:r>
            <a:endParaRPr/>
          </a:p>
        </p:txBody>
      </p:sp>
      <p:sp>
        <p:nvSpPr>
          <p:cNvPr id="135" name="CustomShape 43"/>
          <p:cNvSpPr/>
          <p:nvPr/>
        </p:nvSpPr>
        <p:spPr>
          <a:xfrm>
            <a:off x="5669280" y="5303520"/>
            <a:ext cx="2588760" cy="1409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r>
              <a:rPr lang="en-US">
                <a:latin typeface="Arial"/>
              </a:rPr>
              <a:t>User defined</a:t>
            </a:r>
            <a:endParaRPr/>
          </a:p>
        </p:txBody>
      </p:sp>
      <p:sp>
        <p:nvSpPr>
          <p:cNvPr id="136" name="TextShape 44"/>
          <p:cNvSpPr txBox="1"/>
          <p:nvPr/>
        </p:nvSpPr>
        <p:spPr>
          <a:xfrm>
            <a:off x="8869680" y="6035040"/>
            <a:ext cx="1828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Etc..</a:t>
            </a:r>
            <a:endParaRPr/>
          </a:p>
        </p:txBody>
      </p:sp>
      <p:sp>
        <p:nvSpPr>
          <p:cNvPr id="137" name="CustomShape 45"/>
          <p:cNvSpPr/>
          <p:nvPr/>
        </p:nvSpPr>
        <p:spPr>
          <a:xfrm>
            <a:off x="10332720" y="3474720"/>
            <a:ext cx="1554480" cy="1554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8" name="TextShape 46"/>
          <p:cNvSpPr txBox="1"/>
          <p:nvPr/>
        </p:nvSpPr>
        <p:spPr>
          <a:xfrm>
            <a:off x="274320" y="2834640"/>
            <a:ext cx="914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chain</a:t>
            </a:r>
            <a:endParaRPr/>
          </a:p>
        </p:txBody>
      </p:sp>
      <p:sp>
        <p:nvSpPr>
          <p:cNvPr id="139" name="TextShape 47"/>
          <p:cNvSpPr txBox="1"/>
          <p:nvPr/>
        </p:nvSpPr>
        <p:spPr>
          <a:xfrm>
            <a:off x="182880" y="5120640"/>
            <a:ext cx="12985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Free molecules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Forces on chains (particles)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838080" y="1542240"/>
            <a:ext cx="10515240" cy="4634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000000"/>
                </a:solidFill>
                <a:latin typeface="Calibri"/>
              </a:rPr>
              <a:t>'Internal' forces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– object's mechanical properties: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Bond Stiffness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Bending elasticity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Spring forces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Etc…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000000"/>
                </a:solidFill>
                <a:latin typeface="Calibri"/>
              </a:rPr>
              <a:t>'External' forces-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domain properties: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Diffusion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Lennard-Jones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Morse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mechanical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Etc..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Domains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Easily define many domain types with different force types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Goal: drag-and-drop with accessible forces menus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Capabilities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Molecular diffusion: inside/outside/on the surface of a (user-defined) domain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Polymer diffusion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Diffusion of molecules (or polymers) on polymers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Many chain simulation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association/dissociation of objects (chain-chain/ chain-domain)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Chain &amp; molecules simulations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Domain motion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Various predefined molecular/mechanical forces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adjustment to simulate experimental settings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Simulations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Easy to design and construct;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Stochastic in nature;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Mainly concern distributions;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That is, one realization is not enough.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Still a lot to be done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Speed- GPU or transform the code to 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and improve polymer models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Report generation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