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43" autoAdjust="0"/>
    <p:restoredTop sz="94660"/>
  </p:normalViewPr>
  <p:slideViewPr>
    <p:cSldViewPr snapToGrid="0">
      <p:cViewPr>
        <p:scale>
          <a:sx n="110" d="100"/>
          <a:sy n="110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1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AC1D-D003-4F07-B9D6-4E816039651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A722-DB6B-4C3A-A140-A22DE9F11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84" y="661127"/>
            <a:ext cx="3960000" cy="382576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" y="669837"/>
            <a:ext cx="3960000" cy="3815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35" y="31750"/>
            <a:ext cx="66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A.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128003" y="31750"/>
            <a:ext cx="60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197520" y="31750"/>
            <a:ext cx="64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C.</a:t>
            </a:r>
            <a:endParaRPr lang="en-US" sz="36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2009049" y="2185285"/>
            <a:ext cx="1957983" cy="2277290"/>
            <a:chOff x="2009049" y="3074285"/>
            <a:chExt cx="1957983" cy="227729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031510" y="3074285"/>
              <a:ext cx="1935522" cy="1003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09049" y="3092635"/>
              <a:ext cx="454836" cy="2258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35238" y="3092635"/>
              <a:ext cx="431973" cy="984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2035238" y="3074285"/>
              <a:ext cx="930559" cy="1015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94941" y="3188368"/>
            <a:ext cx="1488693" cy="1292556"/>
            <a:chOff x="2444750" y="4089400"/>
            <a:chExt cx="1488693" cy="1292556"/>
          </a:xfrm>
        </p:grpSpPr>
        <p:sp>
          <p:nvSpPr>
            <p:cNvPr id="14" name="Rectangle 13"/>
            <p:cNvSpPr/>
            <p:nvPr/>
          </p:nvSpPr>
          <p:spPr>
            <a:xfrm>
              <a:off x="2444750" y="4089400"/>
              <a:ext cx="1488693" cy="127420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8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462901" y="4260849"/>
              <a:ext cx="1195605" cy="1121107"/>
              <a:chOff x="2174875" y="323850"/>
              <a:chExt cx="1102631" cy="1066800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2181225" y="361950"/>
                <a:ext cx="1050811" cy="1028700"/>
              </a:xfrm>
              <a:custGeom>
                <a:avLst/>
                <a:gdLst>
                  <a:gd name="connsiteX0" fmla="*/ 0 w 1050811"/>
                  <a:gd name="connsiteY0" fmla="*/ 666750 h 1028700"/>
                  <a:gd name="connsiteX1" fmla="*/ 47625 w 1050811"/>
                  <a:gd name="connsiteY1" fmla="*/ 619125 h 1028700"/>
                  <a:gd name="connsiteX2" fmla="*/ 66675 w 1050811"/>
                  <a:gd name="connsiteY2" fmla="*/ 561975 h 1028700"/>
                  <a:gd name="connsiteX3" fmla="*/ 47625 w 1050811"/>
                  <a:gd name="connsiteY3" fmla="*/ 457200 h 1028700"/>
                  <a:gd name="connsiteX4" fmla="*/ 28575 w 1050811"/>
                  <a:gd name="connsiteY4" fmla="*/ 400050 h 1028700"/>
                  <a:gd name="connsiteX5" fmla="*/ 38100 w 1050811"/>
                  <a:gd name="connsiteY5" fmla="*/ 361950 h 1028700"/>
                  <a:gd name="connsiteX6" fmla="*/ 95250 w 1050811"/>
                  <a:gd name="connsiteY6" fmla="*/ 342900 h 1028700"/>
                  <a:gd name="connsiteX7" fmla="*/ 200025 w 1050811"/>
                  <a:gd name="connsiteY7" fmla="*/ 323850 h 1028700"/>
                  <a:gd name="connsiteX8" fmla="*/ 238125 w 1050811"/>
                  <a:gd name="connsiteY8" fmla="*/ 219075 h 1028700"/>
                  <a:gd name="connsiteX9" fmla="*/ 304800 w 1050811"/>
                  <a:gd name="connsiteY9" fmla="*/ 171450 h 1028700"/>
                  <a:gd name="connsiteX10" fmla="*/ 333375 w 1050811"/>
                  <a:gd name="connsiteY10" fmla="*/ 133350 h 1028700"/>
                  <a:gd name="connsiteX11" fmla="*/ 352425 w 1050811"/>
                  <a:gd name="connsiteY11" fmla="*/ 104775 h 1028700"/>
                  <a:gd name="connsiteX12" fmla="*/ 409575 w 1050811"/>
                  <a:gd name="connsiteY12" fmla="*/ 76200 h 1028700"/>
                  <a:gd name="connsiteX13" fmla="*/ 476250 w 1050811"/>
                  <a:gd name="connsiteY13" fmla="*/ 47625 h 1028700"/>
                  <a:gd name="connsiteX14" fmla="*/ 590550 w 1050811"/>
                  <a:gd name="connsiteY14" fmla="*/ 0 h 1028700"/>
                  <a:gd name="connsiteX15" fmla="*/ 695325 w 1050811"/>
                  <a:gd name="connsiteY15" fmla="*/ 19050 h 1028700"/>
                  <a:gd name="connsiteX16" fmla="*/ 723900 w 1050811"/>
                  <a:gd name="connsiteY16" fmla="*/ 38100 h 1028700"/>
                  <a:gd name="connsiteX17" fmla="*/ 781050 w 1050811"/>
                  <a:gd name="connsiteY17" fmla="*/ 95250 h 1028700"/>
                  <a:gd name="connsiteX18" fmla="*/ 771525 w 1050811"/>
                  <a:gd name="connsiteY18" fmla="*/ 219075 h 1028700"/>
                  <a:gd name="connsiteX19" fmla="*/ 762000 w 1050811"/>
                  <a:gd name="connsiteY19" fmla="*/ 247650 h 1028700"/>
                  <a:gd name="connsiteX20" fmla="*/ 733425 w 1050811"/>
                  <a:gd name="connsiteY20" fmla="*/ 257175 h 1028700"/>
                  <a:gd name="connsiteX21" fmla="*/ 704850 w 1050811"/>
                  <a:gd name="connsiteY21" fmla="*/ 276225 h 1028700"/>
                  <a:gd name="connsiteX22" fmla="*/ 695325 w 1050811"/>
                  <a:gd name="connsiteY22" fmla="*/ 304800 h 1028700"/>
                  <a:gd name="connsiteX23" fmla="*/ 685800 w 1050811"/>
                  <a:gd name="connsiteY23" fmla="*/ 428625 h 1028700"/>
                  <a:gd name="connsiteX24" fmla="*/ 723900 w 1050811"/>
                  <a:gd name="connsiteY24" fmla="*/ 438150 h 1028700"/>
                  <a:gd name="connsiteX25" fmla="*/ 752475 w 1050811"/>
                  <a:gd name="connsiteY25" fmla="*/ 457200 h 1028700"/>
                  <a:gd name="connsiteX26" fmla="*/ 828675 w 1050811"/>
                  <a:gd name="connsiteY26" fmla="*/ 485775 h 1028700"/>
                  <a:gd name="connsiteX27" fmla="*/ 866775 w 1050811"/>
                  <a:gd name="connsiteY27" fmla="*/ 495300 h 1028700"/>
                  <a:gd name="connsiteX28" fmla="*/ 923925 w 1050811"/>
                  <a:gd name="connsiteY28" fmla="*/ 533400 h 1028700"/>
                  <a:gd name="connsiteX29" fmla="*/ 981075 w 1050811"/>
                  <a:gd name="connsiteY29" fmla="*/ 552450 h 1028700"/>
                  <a:gd name="connsiteX30" fmla="*/ 1009650 w 1050811"/>
                  <a:gd name="connsiteY30" fmla="*/ 561975 h 1028700"/>
                  <a:gd name="connsiteX31" fmla="*/ 1038225 w 1050811"/>
                  <a:gd name="connsiteY31" fmla="*/ 581025 h 1028700"/>
                  <a:gd name="connsiteX32" fmla="*/ 1028700 w 1050811"/>
                  <a:gd name="connsiteY32" fmla="*/ 695325 h 1028700"/>
                  <a:gd name="connsiteX33" fmla="*/ 1000125 w 1050811"/>
                  <a:gd name="connsiteY33" fmla="*/ 714375 h 1028700"/>
                  <a:gd name="connsiteX34" fmla="*/ 981075 w 1050811"/>
                  <a:gd name="connsiteY34" fmla="*/ 742950 h 1028700"/>
                  <a:gd name="connsiteX35" fmla="*/ 923925 w 1050811"/>
                  <a:gd name="connsiteY35" fmla="*/ 762000 h 1028700"/>
                  <a:gd name="connsiteX36" fmla="*/ 857250 w 1050811"/>
                  <a:gd name="connsiteY36" fmla="*/ 781050 h 1028700"/>
                  <a:gd name="connsiteX37" fmla="*/ 742950 w 1050811"/>
                  <a:gd name="connsiteY37" fmla="*/ 771525 h 1028700"/>
                  <a:gd name="connsiteX38" fmla="*/ 676275 w 1050811"/>
                  <a:gd name="connsiteY38" fmla="*/ 742950 h 1028700"/>
                  <a:gd name="connsiteX39" fmla="*/ 638175 w 1050811"/>
                  <a:gd name="connsiteY39" fmla="*/ 733425 h 1028700"/>
                  <a:gd name="connsiteX40" fmla="*/ 571500 w 1050811"/>
                  <a:gd name="connsiteY40" fmla="*/ 714375 h 1028700"/>
                  <a:gd name="connsiteX41" fmla="*/ 447675 w 1050811"/>
                  <a:gd name="connsiteY41" fmla="*/ 723900 h 1028700"/>
                  <a:gd name="connsiteX42" fmla="*/ 390525 w 1050811"/>
                  <a:gd name="connsiteY42" fmla="*/ 742950 h 1028700"/>
                  <a:gd name="connsiteX43" fmla="*/ 361950 w 1050811"/>
                  <a:gd name="connsiteY43" fmla="*/ 752475 h 1028700"/>
                  <a:gd name="connsiteX44" fmla="*/ 304800 w 1050811"/>
                  <a:gd name="connsiteY44" fmla="*/ 771525 h 1028700"/>
                  <a:gd name="connsiteX45" fmla="*/ 276225 w 1050811"/>
                  <a:gd name="connsiteY45" fmla="*/ 781050 h 1028700"/>
                  <a:gd name="connsiteX46" fmla="*/ 257175 w 1050811"/>
                  <a:gd name="connsiteY46" fmla="*/ 809625 h 1028700"/>
                  <a:gd name="connsiteX47" fmla="*/ 257175 w 1050811"/>
                  <a:gd name="connsiteY47" fmla="*/ 942975 h 1028700"/>
                  <a:gd name="connsiteX48" fmla="*/ 276225 w 1050811"/>
                  <a:gd name="connsiteY48" fmla="*/ 971550 h 1028700"/>
                  <a:gd name="connsiteX49" fmla="*/ 333375 w 1050811"/>
                  <a:gd name="connsiteY49" fmla="*/ 1009650 h 1028700"/>
                  <a:gd name="connsiteX50" fmla="*/ 352425 w 1050811"/>
                  <a:gd name="connsiteY50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50811" h="1028700">
                    <a:moveTo>
                      <a:pt x="0" y="666750"/>
                    </a:moveTo>
                    <a:cubicBezTo>
                      <a:pt x="15875" y="650875"/>
                      <a:pt x="35572" y="638066"/>
                      <a:pt x="47625" y="619125"/>
                    </a:cubicBezTo>
                    <a:cubicBezTo>
                      <a:pt x="58406" y="602184"/>
                      <a:pt x="66675" y="561975"/>
                      <a:pt x="66675" y="561975"/>
                    </a:cubicBezTo>
                    <a:cubicBezTo>
                      <a:pt x="59967" y="515016"/>
                      <a:pt x="59873" y="498027"/>
                      <a:pt x="47625" y="457200"/>
                    </a:cubicBezTo>
                    <a:cubicBezTo>
                      <a:pt x="41855" y="437966"/>
                      <a:pt x="28575" y="400050"/>
                      <a:pt x="28575" y="400050"/>
                    </a:cubicBezTo>
                    <a:cubicBezTo>
                      <a:pt x="31750" y="387350"/>
                      <a:pt x="28161" y="370469"/>
                      <a:pt x="38100" y="361950"/>
                    </a:cubicBezTo>
                    <a:cubicBezTo>
                      <a:pt x="53346" y="348882"/>
                      <a:pt x="75443" y="346201"/>
                      <a:pt x="95250" y="342900"/>
                    </a:cubicBezTo>
                    <a:cubicBezTo>
                      <a:pt x="168369" y="330713"/>
                      <a:pt x="133462" y="337163"/>
                      <a:pt x="200025" y="323850"/>
                    </a:cubicBezTo>
                    <a:cubicBezTo>
                      <a:pt x="268880" y="277947"/>
                      <a:pt x="186254" y="343566"/>
                      <a:pt x="238125" y="219075"/>
                    </a:cubicBezTo>
                    <a:cubicBezTo>
                      <a:pt x="243482" y="206218"/>
                      <a:pt x="293231" y="183019"/>
                      <a:pt x="304800" y="171450"/>
                    </a:cubicBezTo>
                    <a:cubicBezTo>
                      <a:pt x="316025" y="160225"/>
                      <a:pt x="324148" y="146268"/>
                      <a:pt x="333375" y="133350"/>
                    </a:cubicBezTo>
                    <a:cubicBezTo>
                      <a:pt x="340029" y="124035"/>
                      <a:pt x="344330" y="112870"/>
                      <a:pt x="352425" y="104775"/>
                    </a:cubicBezTo>
                    <a:cubicBezTo>
                      <a:pt x="379722" y="77478"/>
                      <a:pt x="378587" y="91694"/>
                      <a:pt x="409575" y="76200"/>
                    </a:cubicBezTo>
                    <a:cubicBezTo>
                      <a:pt x="475354" y="43311"/>
                      <a:pt x="396956" y="67449"/>
                      <a:pt x="476250" y="47625"/>
                    </a:cubicBezTo>
                    <a:cubicBezTo>
                      <a:pt x="549469" y="-1188"/>
                      <a:pt x="510816" y="13289"/>
                      <a:pt x="590550" y="0"/>
                    </a:cubicBezTo>
                    <a:cubicBezTo>
                      <a:pt x="625475" y="6350"/>
                      <a:pt x="661193" y="9298"/>
                      <a:pt x="695325" y="19050"/>
                    </a:cubicBezTo>
                    <a:cubicBezTo>
                      <a:pt x="706332" y="22195"/>
                      <a:pt x="714585" y="31446"/>
                      <a:pt x="723900" y="38100"/>
                    </a:cubicBezTo>
                    <a:cubicBezTo>
                      <a:pt x="769010" y="70321"/>
                      <a:pt x="754743" y="55790"/>
                      <a:pt x="781050" y="95250"/>
                    </a:cubicBezTo>
                    <a:cubicBezTo>
                      <a:pt x="777875" y="136525"/>
                      <a:pt x="776660" y="177998"/>
                      <a:pt x="771525" y="219075"/>
                    </a:cubicBezTo>
                    <a:cubicBezTo>
                      <a:pt x="770280" y="229038"/>
                      <a:pt x="769100" y="240550"/>
                      <a:pt x="762000" y="247650"/>
                    </a:cubicBezTo>
                    <a:cubicBezTo>
                      <a:pt x="754900" y="254750"/>
                      <a:pt x="742405" y="252685"/>
                      <a:pt x="733425" y="257175"/>
                    </a:cubicBezTo>
                    <a:cubicBezTo>
                      <a:pt x="723186" y="262295"/>
                      <a:pt x="714375" y="269875"/>
                      <a:pt x="704850" y="276225"/>
                    </a:cubicBezTo>
                    <a:cubicBezTo>
                      <a:pt x="701675" y="285750"/>
                      <a:pt x="699815" y="295820"/>
                      <a:pt x="695325" y="304800"/>
                    </a:cubicBezTo>
                    <a:cubicBezTo>
                      <a:pt x="670056" y="355339"/>
                      <a:pt x="643137" y="334766"/>
                      <a:pt x="685800" y="428625"/>
                    </a:cubicBezTo>
                    <a:cubicBezTo>
                      <a:pt x="691217" y="440542"/>
                      <a:pt x="711200" y="434975"/>
                      <a:pt x="723900" y="438150"/>
                    </a:cubicBezTo>
                    <a:cubicBezTo>
                      <a:pt x="733425" y="444500"/>
                      <a:pt x="742236" y="452080"/>
                      <a:pt x="752475" y="457200"/>
                    </a:cubicBezTo>
                    <a:cubicBezTo>
                      <a:pt x="765895" y="463910"/>
                      <a:pt x="809440" y="480279"/>
                      <a:pt x="828675" y="485775"/>
                    </a:cubicBezTo>
                    <a:cubicBezTo>
                      <a:pt x="841262" y="489371"/>
                      <a:pt x="854075" y="492125"/>
                      <a:pt x="866775" y="495300"/>
                    </a:cubicBezTo>
                    <a:cubicBezTo>
                      <a:pt x="885825" y="508000"/>
                      <a:pt x="902205" y="526160"/>
                      <a:pt x="923925" y="533400"/>
                    </a:cubicBezTo>
                    <a:lnTo>
                      <a:pt x="981075" y="552450"/>
                    </a:lnTo>
                    <a:cubicBezTo>
                      <a:pt x="990600" y="555625"/>
                      <a:pt x="1001296" y="556406"/>
                      <a:pt x="1009650" y="561975"/>
                    </a:cubicBezTo>
                    <a:lnTo>
                      <a:pt x="1038225" y="581025"/>
                    </a:lnTo>
                    <a:cubicBezTo>
                      <a:pt x="1053786" y="627708"/>
                      <a:pt x="1059317" y="627967"/>
                      <a:pt x="1028700" y="695325"/>
                    </a:cubicBezTo>
                    <a:cubicBezTo>
                      <a:pt x="1023963" y="705747"/>
                      <a:pt x="1009650" y="708025"/>
                      <a:pt x="1000125" y="714375"/>
                    </a:cubicBezTo>
                    <a:cubicBezTo>
                      <a:pt x="993775" y="723900"/>
                      <a:pt x="990783" y="736883"/>
                      <a:pt x="981075" y="742950"/>
                    </a:cubicBezTo>
                    <a:cubicBezTo>
                      <a:pt x="964047" y="753593"/>
                      <a:pt x="942975" y="755650"/>
                      <a:pt x="923925" y="762000"/>
                    </a:cubicBezTo>
                    <a:cubicBezTo>
                      <a:pt x="882931" y="775665"/>
                      <a:pt x="905090" y="769090"/>
                      <a:pt x="857250" y="781050"/>
                    </a:cubicBezTo>
                    <a:cubicBezTo>
                      <a:pt x="819150" y="777875"/>
                      <a:pt x="780847" y="776578"/>
                      <a:pt x="742950" y="771525"/>
                    </a:cubicBezTo>
                    <a:cubicBezTo>
                      <a:pt x="718481" y="768263"/>
                      <a:pt x="698498" y="751284"/>
                      <a:pt x="676275" y="742950"/>
                    </a:cubicBezTo>
                    <a:cubicBezTo>
                      <a:pt x="664018" y="738353"/>
                      <a:pt x="650762" y="737021"/>
                      <a:pt x="638175" y="733425"/>
                    </a:cubicBezTo>
                    <a:cubicBezTo>
                      <a:pt x="542522" y="706096"/>
                      <a:pt x="690607" y="744152"/>
                      <a:pt x="571500" y="714375"/>
                    </a:cubicBezTo>
                    <a:cubicBezTo>
                      <a:pt x="530225" y="717550"/>
                      <a:pt x="488565" y="717444"/>
                      <a:pt x="447675" y="723900"/>
                    </a:cubicBezTo>
                    <a:cubicBezTo>
                      <a:pt x="427840" y="727032"/>
                      <a:pt x="409575" y="736600"/>
                      <a:pt x="390525" y="742950"/>
                    </a:cubicBezTo>
                    <a:lnTo>
                      <a:pt x="361950" y="752475"/>
                    </a:lnTo>
                    <a:lnTo>
                      <a:pt x="304800" y="771525"/>
                    </a:lnTo>
                    <a:lnTo>
                      <a:pt x="276225" y="781050"/>
                    </a:lnTo>
                    <a:cubicBezTo>
                      <a:pt x="269875" y="790575"/>
                      <a:pt x="262295" y="799386"/>
                      <a:pt x="257175" y="809625"/>
                    </a:cubicBezTo>
                    <a:cubicBezTo>
                      <a:pt x="236306" y="851363"/>
                      <a:pt x="247629" y="898429"/>
                      <a:pt x="257175" y="942975"/>
                    </a:cubicBezTo>
                    <a:cubicBezTo>
                      <a:pt x="259574" y="954169"/>
                      <a:pt x="267610" y="964012"/>
                      <a:pt x="276225" y="971550"/>
                    </a:cubicBezTo>
                    <a:cubicBezTo>
                      <a:pt x="293455" y="986627"/>
                      <a:pt x="317186" y="993461"/>
                      <a:pt x="333375" y="1009650"/>
                    </a:cubicBezTo>
                    <a:lnTo>
                      <a:pt x="352425" y="1028700"/>
                    </a:lnTo>
                  </a:path>
                </a:pathLst>
              </a:custGeom>
              <a:noFill/>
              <a:ln w="28575"/>
              <a:scene3d>
                <a:camera prst="orthographicFront"/>
                <a:lightRig rig="threePt" dir="t"/>
              </a:scene3d>
              <a:sp3d>
                <a:bevelT w="171450" h="107950"/>
                <a:bevelB w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39975" y="54610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174875" y="81280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543175" y="3238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809875" y="3365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22575" y="6159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87675" y="7683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936875" y="1057275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40075" y="9207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57475" y="9842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28875" y="10985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5" idx="1"/>
                <a:endCxn id="17" idx="5"/>
              </p:cNvCxnSpPr>
              <p:nvPr/>
            </p:nvCxnSpPr>
            <p:spPr>
              <a:xfrm flipH="1" flipV="1">
                <a:off x="2292180" y="926621"/>
                <a:ext cx="156821" cy="19145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ot"/>
              </a:ln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432175" y="4089400"/>
              <a:ext cx="492125" cy="651612"/>
              <a:chOff x="3432175" y="4089400"/>
              <a:chExt cx="492125" cy="651612"/>
            </a:xfrm>
          </p:grpSpPr>
          <p:sp>
            <p:nvSpPr>
              <p:cNvPr id="46" name="Freeform 45"/>
              <p:cNvSpPr/>
              <p:nvPr/>
            </p:nvSpPr>
            <p:spPr>
              <a:xfrm>
                <a:off x="3486150" y="4121150"/>
                <a:ext cx="438150" cy="619862"/>
              </a:xfrm>
              <a:custGeom>
                <a:avLst/>
                <a:gdLst>
                  <a:gd name="connsiteX0" fmla="*/ 63500 w 438150"/>
                  <a:gd name="connsiteY0" fmla="*/ 0 h 619862"/>
                  <a:gd name="connsiteX1" fmla="*/ 133350 w 438150"/>
                  <a:gd name="connsiteY1" fmla="*/ 69850 h 619862"/>
                  <a:gd name="connsiteX2" fmla="*/ 133350 w 438150"/>
                  <a:gd name="connsiteY2" fmla="*/ 152400 h 619862"/>
                  <a:gd name="connsiteX3" fmla="*/ 107950 w 438150"/>
                  <a:gd name="connsiteY3" fmla="*/ 158750 h 619862"/>
                  <a:gd name="connsiteX4" fmla="*/ 88900 w 438150"/>
                  <a:gd name="connsiteY4" fmla="*/ 165100 h 619862"/>
                  <a:gd name="connsiteX5" fmla="*/ 19050 w 438150"/>
                  <a:gd name="connsiteY5" fmla="*/ 215900 h 619862"/>
                  <a:gd name="connsiteX6" fmla="*/ 6350 w 438150"/>
                  <a:gd name="connsiteY6" fmla="*/ 260350 h 619862"/>
                  <a:gd name="connsiteX7" fmla="*/ 0 w 438150"/>
                  <a:gd name="connsiteY7" fmla="*/ 285750 h 619862"/>
                  <a:gd name="connsiteX8" fmla="*/ 6350 w 438150"/>
                  <a:gd name="connsiteY8" fmla="*/ 311150 h 619862"/>
                  <a:gd name="connsiteX9" fmla="*/ 38100 w 438150"/>
                  <a:gd name="connsiteY9" fmla="*/ 330200 h 619862"/>
                  <a:gd name="connsiteX10" fmla="*/ 63500 w 438150"/>
                  <a:gd name="connsiteY10" fmla="*/ 342900 h 619862"/>
                  <a:gd name="connsiteX11" fmla="*/ 171450 w 438150"/>
                  <a:gd name="connsiteY11" fmla="*/ 361950 h 619862"/>
                  <a:gd name="connsiteX12" fmla="*/ 171450 w 438150"/>
                  <a:gd name="connsiteY12" fmla="*/ 431800 h 619862"/>
                  <a:gd name="connsiteX13" fmla="*/ 177800 w 438150"/>
                  <a:gd name="connsiteY13" fmla="*/ 539750 h 619862"/>
                  <a:gd name="connsiteX14" fmla="*/ 190500 w 438150"/>
                  <a:gd name="connsiteY14" fmla="*/ 558800 h 619862"/>
                  <a:gd name="connsiteX15" fmla="*/ 260350 w 438150"/>
                  <a:gd name="connsiteY15" fmla="*/ 609600 h 619862"/>
                  <a:gd name="connsiteX16" fmla="*/ 279400 w 438150"/>
                  <a:gd name="connsiteY16" fmla="*/ 615950 h 619862"/>
                  <a:gd name="connsiteX17" fmla="*/ 342900 w 438150"/>
                  <a:gd name="connsiteY17" fmla="*/ 609600 h 619862"/>
                  <a:gd name="connsiteX18" fmla="*/ 317500 w 438150"/>
                  <a:gd name="connsiteY18" fmla="*/ 457200 h 619862"/>
                  <a:gd name="connsiteX19" fmla="*/ 304800 w 438150"/>
                  <a:gd name="connsiteY19" fmla="*/ 431800 h 619862"/>
                  <a:gd name="connsiteX20" fmla="*/ 285750 w 438150"/>
                  <a:gd name="connsiteY20" fmla="*/ 393700 h 619862"/>
                  <a:gd name="connsiteX21" fmla="*/ 292100 w 438150"/>
                  <a:gd name="connsiteY21" fmla="*/ 368300 h 619862"/>
                  <a:gd name="connsiteX22" fmla="*/ 381000 w 438150"/>
                  <a:gd name="connsiteY22" fmla="*/ 374650 h 619862"/>
                  <a:gd name="connsiteX23" fmla="*/ 438150 w 438150"/>
                  <a:gd name="connsiteY23" fmla="*/ 387350 h 61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8150" h="619862">
                    <a:moveTo>
                      <a:pt x="63500" y="0"/>
                    </a:moveTo>
                    <a:cubicBezTo>
                      <a:pt x="86783" y="23283"/>
                      <a:pt x="111921" y="44849"/>
                      <a:pt x="133350" y="69850"/>
                    </a:cubicBezTo>
                    <a:cubicBezTo>
                      <a:pt x="148433" y="87447"/>
                      <a:pt x="133990" y="150992"/>
                      <a:pt x="133350" y="152400"/>
                    </a:cubicBezTo>
                    <a:cubicBezTo>
                      <a:pt x="129739" y="160345"/>
                      <a:pt x="116341" y="156352"/>
                      <a:pt x="107950" y="158750"/>
                    </a:cubicBezTo>
                    <a:cubicBezTo>
                      <a:pt x="101514" y="160589"/>
                      <a:pt x="94776" y="161895"/>
                      <a:pt x="88900" y="165100"/>
                    </a:cubicBezTo>
                    <a:cubicBezTo>
                      <a:pt x="40707" y="191387"/>
                      <a:pt x="47623" y="187327"/>
                      <a:pt x="19050" y="215900"/>
                    </a:cubicBezTo>
                    <a:cubicBezTo>
                      <a:pt x="-801" y="295305"/>
                      <a:pt x="24570" y="196581"/>
                      <a:pt x="6350" y="260350"/>
                    </a:cubicBezTo>
                    <a:cubicBezTo>
                      <a:pt x="3952" y="268741"/>
                      <a:pt x="2117" y="277283"/>
                      <a:pt x="0" y="285750"/>
                    </a:cubicBezTo>
                    <a:cubicBezTo>
                      <a:pt x="2117" y="294217"/>
                      <a:pt x="670" y="304524"/>
                      <a:pt x="6350" y="311150"/>
                    </a:cubicBezTo>
                    <a:cubicBezTo>
                      <a:pt x="14382" y="320521"/>
                      <a:pt x="27311" y="324206"/>
                      <a:pt x="38100" y="330200"/>
                    </a:cubicBezTo>
                    <a:cubicBezTo>
                      <a:pt x="46375" y="334797"/>
                      <a:pt x="54520" y="339907"/>
                      <a:pt x="63500" y="342900"/>
                    </a:cubicBezTo>
                    <a:cubicBezTo>
                      <a:pt x="106872" y="357357"/>
                      <a:pt x="125529" y="356848"/>
                      <a:pt x="171450" y="361950"/>
                    </a:cubicBezTo>
                    <a:cubicBezTo>
                      <a:pt x="186013" y="405638"/>
                      <a:pt x="171450" y="352818"/>
                      <a:pt x="171450" y="431800"/>
                    </a:cubicBezTo>
                    <a:cubicBezTo>
                      <a:pt x="171450" y="467846"/>
                      <a:pt x="172453" y="504103"/>
                      <a:pt x="177800" y="539750"/>
                    </a:cubicBezTo>
                    <a:cubicBezTo>
                      <a:pt x="178932" y="547297"/>
                      <a:pt x="185395" y="553127"/>
                      <a:pt x="190500" y="558800"/>
                    </a:cubicBezTo>
                    <a:cubicBezTo>
                      <a:pt x="239057" y="612753"/>
                      <a:pt x="215481" y="596780"/>
                      <a:pt x="260350" y="609600"/>
                    </a:cubicBezTo>
                    <a:cubicBezTo>
                      <a:pt x="266786" y="611439"/>
                      <a:pt x="273050" y="613833"/>
                      <a:pt x="279400" y="615950"/>
                    </a:cubicBezTo>
                    <a:cubicBezTo>
                      <a:pt x="300567" y="613833"/>
                      <a:pt x="335630" y="629592"/>
                      <a:pt x="342900" y="609600"/>
                    </a:cubicBezTo>
                    <a:cubicBezTo>
                      <a:pt x="381180" y="504330"/>
                      <a:pt x="346131" y="507304"/>
                      <a:pt x="317500" y="457200"/>
                    </a:cubicBezTo>
                    <a:cubicBezTo>
                      <a:pt x="312804" y="448981"/>
                      <a:pt x="309496" y="440019"/>
                      <a:pt x="304800" y="431800"/>
                    </a:cubicBezTo>
                    <a:cubicBezTo>
                      <a:pt x="285105" y="397333"/>
                      <a:pt x="297392" y="428627"/>
                      <a:pt x="285750" y="393700"/>
                    </a:cubicBezTo>
                    <a:cubicBezTo>
                      <a:pt x="287867" y="385233"/>
                      <a:pt x="283542" y="370012"/>
                      <a:pt x="292100" y="368300"/>
                    </a:cubicBezTo>
                    <a:cubicBezTo>
                      <a:pt x="321232" y="362474"/>
                      <a:pt x="351620" y="370243"/>
                      <a:pt x="381000" y="374650"/>
                    </a:cubicBezTo>
                    <a:cubicBezTo>
                      <a:pt x="479054" y="389358"/>
                      <a:pt x="380132" y="387350"/>
                      <a:pt x="438150" y="387350"/>
                    </a:cubicBezTo>
                  </a:path>
                </a:pathLst>
              </a:custGeom>
              <a:noFill/>
              <a:ln w="31750"/>
              <a:scene3d>
                <a:camera prst="orthographicFront"/>
                <a:lightRig rig="threePt" dir="t"/>
              </a:scene3d>
              <a:sp3d>
                <a:bevelT w="31750"/>
                <a:bevelB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95675" y="408940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432175" y="43243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09975" y="45783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736975" y="44513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1" name="Straight Connector 50"/>
          <p:cNvCxnSpPr>
            <a:stCxn id="49" idx="2"/>
            <a:endCxn id="20" idx="6"/>
          </p:cNvCxnSpPr>
          <p:nvPr/>
        </p:nvCxnSpPr>
        <p:spPr>
          <a:xfrm flipH="1" flipV="1">
            <a:off x="3364425" y="3736856"/>
            <a:ext cx="295741" cy="7137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scene3d>
            <a:camera prst="orthographicFront"/>
            <a:lightRig rig="threePt" dir="t"/>
          </a:scene3d>
          <a:sp3d>
            <a:bevelT w="190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9" idx="7"/>
          </p:cNvCxnSpPr>
          <p:nvPr/>
        </p:nvCxnSpPr>
        <p:spPr>
          <a:xfrm flipH="1">
            <a:off x="3328831" y="3299438"/>
            <a:ext cx="201790" cy="94249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scene3d>
            <a:camera prst="orthographicFront"/>
            <a:lightRig rig="threePt" dir="t"/>
          </a:scene3d>
          <a:sp3d>
            <a:bevelT w="190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545413" y="3201736"/>
            <a:ext cx="1488693" cy="1292556"/>
            <a:chOff x="2444750" y="4089400"/>
            <a:chExt cx="1488693" cy="1292556"/>
          </a:xfrm>
        </p:grpSpPr>
        <p:sp>
          <p:nvSpPr>
            <p:cNvPr id="68" name="Rectangle 67"/>
            <p:cNvSpPr/>
            <p:nvPr/>
          </p:nvSpPr>
          <p:spPr>
            <a:xfrm>
              <a:off x="2444750" y="4089400"/>
              <a:ext cx="1488693" cy="127420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8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462901" y="4260849"/>
              <a:ext cx="1195605" cy="1121107"/>
              <a:chOff x="2174875" y="323850"/>
              <a:chExt cx="1102631" cy="10668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2181225" y="361950"/>
                <a:ext cx="1050811" cy="1028700"/>
              </a:xfrm>
              <a:custGeom>
                <a:avLst/>
                <a:gdLst>
                  <a:gd name="connsiteX0" fmla="*/ 0 w 1050811"/>
                  <a:gd name="connsiteY0" fmla="*/ 666750 h 1028700"/>
                  <a:gd name="connsiteX1" fmla="*/ 47625 w 1050811"/>
                  <a:gd name="connsiteY1" fmla="*/ 619125 h 1028700"/>
                  <a:gd name="connsiteX2" fmla="*/ 66675 w 1050811"/>
                  <a:gd name="connsiteY2" fmla="*/ 561975 h 1028700"/>
                  <a:gd name="connsiteX3" fmla="*/ 47625 w 1050811"/>
                  <a:gd name="connsiteY3" fmla="*/ 457200 h 1028700"/>
                  <a:gd name="connsiteX4" fmla="*/ 28575 w 1050811"/>
                  <a:gd name="connsiteY4" fmla="*/ 400050 h 1028700"/>
                  <a:gd name="connsiteX5" fmla="*/ 38100 w 1050811"/>
                  <a:gd name="connsiteY5" fmla="*/ 361950 h 1028700"/>
                  <a:gd name="connsiteX6" fmla="*/ 95250 w 1050811"/>
                  <a:gd name="connsiteY6" fmla="*/ 342900 h 1028700"/>
                  <a:gd name="connsiteX7" fmla="*/ 200025 w 1050811"/>
                  <a:gd name="connsiteY7" fmla="*/ 323850 h 1028700"/>
                  <a:gd name="connsiteX8" fmla="*/ 238125 w 1050811"/>
                  <a:gd name="connsiteY8" fmla="*/ 219075 h 1028700"/>
                  <a:gd name="connsiteX9" fmla="*/ 304800 w 1050811"/>
                  <a:gd name="connsiteY9" fmla="*/ 171450 h 1028700"/>
                  <a:gd name="connsiteX10" fmla="*/ 333375 w 1050811"/>
                  <a:gd name="connsiteY10" fmla="*/ 133350 h 1028700"/>
                  <a:gd name="connsiteX11" fmla="*/ 352425 w 1050811"/>
                  <a:gd name="connsiteY11" fmla="*/ 104775 h 1028700"/>
                  <a:gd name="connsiteX12" fmla="*/ 409575 w 1050811"/>
                  <a:gd name="connsiteY12" fmla="*/ 76200 h 1028700"/>
                  <a:gd name="connsiteX13" fmla="*/ 476250 w 1050811"/>
                  <a:gd name="connsiteY13" fmla="*/ 47625 h 1028700"/>
                  <a:gd name="connsiteX14" fmla="*/ 590550 w 1050811"/>
                  <a:gd name="connsiteY14" fmla="*/ 0 h 1028700"/>
                  <a:gd name="connsiteX15" fmla="*/ 695325 w 1050811"/>
                  <a:gd name="connsiteY15" fmla="*/ 19050 h 1028700"/>
                  <a:gd name="connsiteX16" fmla="*/ 723900 w 1050811"/>
                  <a:gd name="connsiteY16" fmla="*/ 38100 h 1028700"/>
                  <a:gd name="connsiteX17" fmla="*/ 781050 w 1050811"/>
                  <a:gd name="connsiteY17" fmla="*/ 95250 h 1028700"/>
                  <a:gd name="connsiteX18" fmla="*/ 771525 w 1050811"/>
                  <a:gd name="connsiteY18" fmla="*/ 219075 h 1028700"/>
                  <a:gd name="connsiteX19" fmla="*/ 762000 w 1050811"/>
                  <a:gd name="connsiteY19" fmla="*/ 247650 h 1028700"/>
                  <a:gd name="connsiteX20" fmla="*/ 733425 w 1050811"/>
                  <a:gd name="connsiteY20" fmla="*/ 257175 h 1028700"/>
                  <a:gd name="connsiteX21" fmla="*/ 704850 w 1050811"/>
                  <a:gd name="connsiteY21" fmla="*/ 276225 h 1028700"/>
                  <a:gd name="connsiteX22" fmla="*/ 695325 w 1050811"/>
                  <a:gd name="connsiteY22" fmla="*/ 304800 h 1028700"/>
                  <a:gd name="connsiteX23" fmla="*/ 685800 w 1050811"/>
                  <a:gd name="connsiteY23" fmla="*/ 428625 h 1028700"/>
                  <a:gd name="connsiteX24" fmla="*/ 723900 w 1050811"/>
                  <a:gd name="connsiteY24" fmla="*/ 438150 h 1028700"/>
                  <a:gd name="connsiteX25" fmla="*/ 752475 w 1050811"/>
                  <a:gd name="connsiteY25" fmla="*/ 457200 h 1028700"/>
                  <a:gd name="connsiteX26" fmla="*/ 828675 w 1050811"/>
                  <a:gd name="connsiteY26" fmla="*/ 485775 h 1028700"/>
                  <a:gd name="connsiteX27" fmla="*/ 866775 w 1050811"/>
                  <a:gd name="connsiteY27" fmla="*/ 495300 h 1028700"/>
                  <a:gd name="connsiteX28" fmla="*/ 923925 w 1050811"/>
                  <a:gd name="connsiteY28" fmla="*/ 533400 h 1028700"/>
                  <a:gd name="connsiteX29" fmla="*/ 981075 w 1050811"/>
                  <a:gd name="connsiteY29" fmla="*/ 552450 h 1028700"/>
                  <a:gd name="connsiteX30" fmla="*/ 1009650 w 1050811"/>
                  <a:gd name="connsiteY30" fmla="*/ 561975 h 1028700"/>
                  <a:gd name="connsiteX31" fmla="*/ 1038225 w 1050811"/>
                  <a:gd name="connsiteY31" fmla="*/ 581025 h 1028700"/>
                  <a:gd name="connsiteX32" fmla="*/ 1028700 w 1050811"/>
                  <a:gd name="connsiteY32" fmla="*/ 695325 h 1028700"/>
                  <a:gd name="connsiteX33" fmla="*/ 1000125 w 1050811"/>
                  <a:gd name="connsiteY33" fmla="*/ 714375 h 1028700"/>
                  <a:gd name="connsiteX34" fmla="*/ 981075 w 1050811"/>
                  <a:gd name="connsiteY34" fmla="*/ 742950 h 1028700"/>
                  <a:gd name="connsiteX35" fmla="*/ 923925 w 1050811"/>
                  <a:gd name="connsiteY35" fmla="*/ 762000 h 1028700"/>
                  <a:gd name="connsiteX36" fmla="*/ 857250 w 1050811"/>
                  <a:gd name="connsiteY36" fmla="*/ 781050 h 1028700"/>
                  <a:gd name="connsiteX37" fmla="*/ 742950 w 1050811"/>
                  <a:gd name="connsiteY37" fmla="*/ 771525 h 1028700"/>
                  <a:gd name="connsiteX38" fmla="*/ 676275 w 1050811"/>
                  <a:gd name="connsiteY38" fmla="*/ 742950 h 1028700"/>
                  <a:gd name="connsiteX39" fmla="*/ 638175 w 1050811"/>
                  <a:gd name="connsiteY39" fmla="*/ 733425 h 1028700"/>
                  <a:gd name="connsiteX40" fmla="*/ 571500 w 1050811"/>
                  <a:gd name="connsiteY40" fmla="*/ 714375 h 1028700"/>
                  <a:gd name="connsiteX41" fmla="*/ 447675 w 1050811"/>
                  <a:gd name="connsiteY41" fmla="*/ 723900 h 1028700"/>
                  <a:gd name="connsiteX42" fmla="*/ 390525 w 1050811"/>
                  <a:gd name="connsiteY42" fmla="*/ 742950 h 1028700"/>
                  <a:gd name="connsiteX43" fmla="*/ 361950 w 1050811"/>
                  <a:gd name="connsiteY43" fmla="*/ 752475 h 1028700"/>
                  <a:gd name="connsiteX44" fmla="*/ 304800 w 1050811"/>
                  <a:gd name="connsiteY44" fmla="*/ 771525 h 1028700"/>
                  <a:gd name="connsiteX45" fmla="*/ 276225 w 1050811"/>
                  <a:gd name="connsiteY45" fmla="*/ 781050 h 1028700"/>
                  <a:gd name="connsiteX46" fmla="*/ 257175 w 1050811"/>
                  <a:gd name="connsiteY46" fmla="*/ 809625 h 1028700"/>
                  <a:gd name="connsiteX47" fmla="*/ 257175 w 1050811"/>
                  <a:gd name="connsiteY47" fmla="*/ 942975 h 1028700"/>
                  <a:gd name="connsiteX48" fmla="*/ 276225 w 1050811"/>
                  <a:gd name="connsiteY48" fmla="*/ 971550 h 1028700"/>
                  <a:gd name="connsiteX49" fmla="*/ 333375 w 1050811"/>
                  <a:gd name="connsiteY49" fmla="*/ 1009650 h 1028700"/>
                  <a:gd name="connsiteX50" fmla="*/ 352425 w 1050811"/>
                  <a:gd name="connsiteY50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50811" h="1028700">
                    <a:moveTo>
                      <a:pt x="0" y="666750"/>
                    </a:moveTo>
                    <a:cubicBezTo>
                      <a:pt x="15875" y="650875"/>
                      <a:pt x="35572" y="638066"/>
                      <a:pt x="47625" y="619125"/>
                    </a:cubicBezTo>
                    <a:cubicBezTo>
                      <a:pt x="58406" y="602184"/>
                      <a:pt x="66675" y="561975"/>
                      <a:pt x="66675" y="561975"/>
                    </a:cubicBezTo>
                    <a:cubicBezTo>
                      <a:pt x="59967" y="515016"/>
                      <a:pt x="59873" y="498027"/>
                      <a:pt x="47625" y="457200"/>
                    </a:cubicBezTo>
                    <a:cubicBezTo>
                      <a:pt x="41855" y="437966"/>
                      <a:pt x="28575" y="400050"/>
                      <a:pt x="28575" y="400050"/>
                    </a:cubicBezTo>
                    <a:cubicBezTo>
                      <a:pt x="31750" y="387350"/>
                      <a:pt x="28161" y="370469"/>
                      <a:pt x="38100" y="361950"/>
                    </a:cubicBezTo>
                    <a:cubicBezTo>
                      <a:pt x="53346" y="348882"/>
                      <a:pt x="75443" y="346201"/>
                      <a:pt x="95250" y="342900"/>
                    </a:cubicBezTo>
                    <a:cubicBezTo>
                      <a:pt x="168369" y="330713"/>
                      <a:pt x="133462" y="337163"/>
                      <a:pt x="200025" y="323850"/>
                    </a:cubicBezTo>
                    <a:cubicBezTo>
                      <a:pt x="268880" y="277947"/>
                      <a:pt x="186254" y="343566"/>
                      <a:pt x="238125" y="219075"/>
                    </a:cubicBezTo>
                    <a:cubicBezTo>
                      <a:pt x="243482" y="206218"/>
                      <a:pt x="293231" y="183019"/>
                      <a:pt x="304800" y="171450"/>
                    </a:cubicBezTo>
                    <a:cubicBezTo>
                      <a:pt x="316025" y="160225"/>
                      <a:pt x="324148" y="146268"/>
                      <a:pt x="333375" y="133350"/>
                    </a:cubicBezTo>
                    <a:cubicBezTo>
                      <a:pt x="340029" y="124035"/>
                      <a:pt x="344330" y="112870"/>
                      <a:pt x="352425" y="104775"/>
                    </a:cubicBezTo>
                    <a:cubicBezTo>
                      <a:pt x="379722" y="77478"/>
                      <a:pt x="378587" y="91694"/>
                      <a:pt x="409575" y="76200"/>
                    </a:cubicBezTo>
                    <a:cubicBezTo>
                      <a:pt x="475354" y="43311"/>
                      <a:pt x="396956" y="67449"/>
                      <a:pt x="476250" y="47625"/>
                    </a:cubicBezTo>
                    <a:cubicBezTo>
                      <a:pt x="549469" y="-1188"/>
                      <a:pt x="510816" y="13289"/>
                      <a:pt x="590550" y="0"/>
                    </a:cubicBezTo>
                    <a:cubicBezTo>
                      <a:pt x="625475" y="6350"/>
                      <a:pt x="661193" y="9298"/>
                      <a:pt x="695325" y="19050"/>
                    </a:cubicBezTo>
                    <a:cubicBezTo>
                      <a:pt x="706332" y="22195"/>
                      <a:pt x="714585" y="31446"/>
                      <a:pt x="723900" y="38100"/>
                    </a:cubicBezTo>
                    <a:cubicBezTo>
                      <a:pt x="769010" y="70321"/>
                      <a:pt x="754743" y="55790"/>
                      <a:pt x="781050" y="95250"/>
                    </a:cubicBezTo>
                    <a:cubicBezTo>
                      <a:pt x="777875" y="136525"/>
                      <a:pt x="776660" y="177998"/>
                      <a:pt x="771525" y="219075"/>
                    </a:cubicBezTo>
                    <a:cubicBezTo>
                      <a:pt x="770280" y="229038"/>
                      <a:pt x="769100" y="240550"/>
                      <a:pt x="762000" y="247650"/>
                    </a:cubicBezTo>
                    <a:cubicBezTo>
                      <a:pt x="754900" y="254750"/>
                      <a:pt x="742405" y="252685"/>
                      <a:pt x="733425" y="257175"/>
                    </a:cubicBezTo>
                    <a:cubicBezTo>
                      <a:pt x="723186" y="262295"/>
                      <a:pt x="714375" y="269875"/>
                      <a:pt x="704850" y="276225"/>
                    </a:cubicBezTo>
                    <a:cubicBezTo>
                      <a:pt x="701675" y="285750"/>
                      <a:pt x="699815" y="295820"/>
                      <a:pt x="695325" y="304800"/>
                    </a:cubicBezTo>
                    <a:cubicBezTo>
                      <a:pt x="670056" y="355339"/>
                      <a:pt x="643137" y="334766"/>
                      <a:pt x="685800" y="428625"/>
                    </a:cubicBezTo>
                    <a:cubicBezTo>
                      <a:pt x="691217" y="440542"/>
                      <a:pt x="711200" y="434975"/>
                      <a:pt x="723900" y="438150"/>
                    </a:cubicBezTo>
                    <a:cubicBezTo>
                      <a:pt x="733425" y="444500"/>
                      <a:pt x="742236" y="452080"/>
                      <a:pt x="752475" y="457200"/>
                    </a:cubicBezTo>
                    <a:cubicBezTo>
                      <a:pt x="765895" y="463910"/>
                      <a:pt x="809440" y="480279"/>
                      <a:pt x="828675" y="485775"/>
                    </a:cubicBezTo>
                    <a:cubicBezTo>
                      <a:pt x="841262" y="489371"/>
                      <a:pt x="854075" y="492125"/>
                      <a:pt x="866775" y="495300"/>
                    </a:cubicBezTo>
                    <a:cubicBezTo>
                      <a:pt x="885825" y="508000"/>
                      <a:pt x="902205" y="526160"/>
                      <a:pt x="923925" y="533400"/>
                    </a:cubicBezTo>
                    <a:lnTo>
                      <a:pt x="981075" y="552450"/>
                    </a:lnTo>
                    <a:cubicBezTo>
                      <a:pt x="990600" y="555625"/>
                      <a:pt x="1001296" y="556406"/>
                      <a:pt x="1009650" y="561975"/>
                    </a:cubicBezTo>
                    <a:lnTo>
                      <a:pt x="1038225" y="581025"/>
                    </a:lnTo>
                    <a:cubicBezTo>
                      <a:pt x="1053786" y="627708"/>
                      <a:pt x="1059317" y="627967"/>
                      <a:pt x="1028700" y="695325"/>
                    </a:cubicBezTo>
                    <a:cubicBezTo>
                      <a:pt x="1023963" y="705747"/>
                      <a:pt x="1009650" y="708025"/>
                      <a:pt x="1000125" y="714375"/>
                    </a:cubicBezTo>
                    <a:cubicBezTo>
                      <a:pt x="993775" y="723900"/>
                      <a:pt x="990783" y="736883"/>
                      <a:pt x="981075" y="742950"/>
                    </a:cubicBezTo>
                    <a:cubicBezTo>
                      <a:pt x="964047" y="753593"/>
                      <a:pt x="942975" y="755650"/>
                      <a:pt x="923925" y="762000"/>
                    </a:cubicBezTo>
                    <a:cubicBezTo>
                      <a:pt x="882931" y="775665"/>
                      <a:pt x="905090" y="769090"/>
                      <a:pt x="857250" y="781050"/>
                    </a:cubicBezTo>
                    <a:cubicBezTo>
                      <a:pt x="819150" y="777875"/>
                      <a:pt x="780847" y="776578"/>
                      <a:pt x="742950" y="771525"/>
                    </a:cubicBezTo>
                    <a:cubicBezTo>
                      <a:pt x="718481" y="768263"/>
                      <a:pt x="698498" y="751284"/>
                      <a:pt x="676275" y="742950"/>
                    </a:cubicBezTo>
                    <a:cubicBezTo>
                      <a:pt x="664018" y="738353"/>
                      <a:pt x="650762" y="737021"/>
                      <a:pt x="638175" y="733425"/>
                    </a:cubicBezTo>
                    <a:cubicBezTo>
                      <a:pt x="542522" y="706096"/>
                      <a:pt x="690607" y="744152"/>
                      <a:pt x="571500" y="714375"/>
                    </a:cubicBezTo>
                    <a:cubicBezTo>
                      <a:pt x="530225" y="717550"/>
                      <a:pt x="488565" y="717444"/>
                      <a:pt x="447675" y="723900"/>
                    </a:cubicBezTo>
                    <a:cubicBezTo>
                      <a:pt x="427840" y="727032"/>
                      <a:pt x="409575" y="736600"/>
                      <a:pt x="390525" y="742950"/>
                    </a:cubicBezTo>
                    <a:lnTo>
                      <a:pt x="361950" y="752475"/>
                    </a:lnTo>
                    <a:lnTo>
                      <a:pt x="304800" y="771525"/>
                    </a:lnTo>
                    <a:lnTo>
                      <a:pt x="276225" y="781050"/>
                    </a:lnTo>
                    <a:cubicBezTo>
                      <a:pt x="269875" y="790575"/>
                      <a:pt x="262295" y="799386"/>
                      <a:pt x="257175" y="809625"/>
                    </a:cubicBezTo>
                    <a:cubicBezTo>
                      <a:pt x="236306" y="851363"/>
                      <a:pt x="247629" y="898429"/>
                      <a:pt x="257175" y="942975"/>
                    </a:cubicBezTo>
                    <a:cubicBezTo>
                      <a:pt x="259574" y="954169"/>
                      <a:pt x="267610" y="964012"/>
                      <a:pt x="276225" y="971550"/>
                    </a:cubicBezTo>
                    <a:cubicBezTo>
                      <a:pt x="293455" y="986627"/>
                      <a:pt x="317186" y="993461"/>
                      <a:pt x="333375" y="1009650"/>
                    </a:cubicBezTo>
                    <a:lnTo>
                      <a:pt x="352425" y="1028700"/>
                    </a:lnTo>
                  </a:path>
                </a:pathLst>
              </a:custGeom>
              <a:noFill/>
              <a:ln w="28575"/>
              <a:scene3d>
                <a:camera prst="orthographicFront"/>
                <a:lightRig rig="threePt" dir="t"/>
              </a:scene3d>
              <a:sp3d>
                <a:bevelT w="171450" h="107950"/>
                <a:bevelB w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339975" y="546100"/>
                <a:ext cx="137431" cy="13335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174875" y="812800"/>
                <a:ext cx="137431" cy="13335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43175" y="3238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809875" y="3365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22575" y="6159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987675" y="768350"/>
                <a:ext cx="137431" cy="13335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936875" y="1057275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140075" y="9207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57475" y="984250"/>
                <a:ext cx="137431" cy="13335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428875" y="10985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432175" y="4089400"/>
              <a:ext cx="492125" cy="651612"/>
              <a:chOff x="3432175" y="4089400"/>
              <a:chExt cx="492125" cy="651612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3486150" y="4121150"/>
                <a:ext cx="438150" cy="619862"/>
              </a:xfrm>
              <a:custGeom>
                <a:avLst/>
                <a:gdLst>
                  <a:gd name="connsiteX0" fmla="*/ 63500 w 438150"/>
                  <a:gd name="connsiteY0" fmla="*/ 0 h 619862"/>
                  <a:gd name="connsiteX1" fmla="*/ 133350 w 438150"/>
                  <a:gd name="connsiteY1" fmla="*/ 69850 h 619862"/>
                  <a:gd name="connsiteX2" fmla="*/ 133350 w 438150"/>
                  <a:gd name="connsiteY2" fmla="*/ 152400 h 619862"/>
                  <a:gd name="connsiteX3" fmla="*/ 107950 w 438150"/>
                  <a:gd name="connsiteY3" fmla="*/ 158750 h 619862"/>
                  <a:gd name="connsiteX4" fmla="*/ 88900 w 438150"/>
                  <a:gd name="connsiteY4" fmla="*/ 165100 h 619862"/>
                  <a:gd name="connsiteX5" fmla="*/ 19050 w 438150"/>
                  <a:gd name="connsiteY5" fmla="*/ 215900 h 619862"/>
                  <a:gd name="connsiteX6" fmla="*/ 6350 w 438150"/>
                  <a:gd name="connsiteY6" fmla="*/ 260350 h 619862"/>
                  <a:gd name="connsiteX7" fmla="*/ 0 w 438150"/>
                  <a:gd name="connsiteY7" fmla="*/ 285750 h 619862"/>
                  <a:gd name="connsiteX8" fmla="*/ 6350 w 438150"/>
                  <a:gd name="connsiteY8" fmla="*/ 311150 h 619862"/>
                  <a:gd name="connsiteX9" fmla="*/ 38100 w 438150"/>
                  <a:gd name="connsiteY9" fmla="*/ 330200 h 619862"/>
                  <a:gd name="connsiteX10" fmla="*/ 63500 w 438150"/>
                  <a:gd name="connsiteY10" fmla="*/ 342900 h 619862"/>
                  <a:gd name="connsiteX11" fmla="*/ 171450 w 438150"/>
                  <a:gd name="connsiteY11" fmla="*/ 361950 h 619862"/>
                  <a:gd name="connsiteX12" fmla="*/ 171450 w 438150"/>
                  <a:gd name="connsiteY12" fmla="*/ 431800 h 619862"/>
                  <a:gd name="connsiteX13" fmla="*/ 177800 w 438150"/>
                  <a:gd name="connsiteY13" fmla="*/ 539750 h 619862"/>
                  <a:gd name="connsiteX14" fmla="*/ 190500 w 438150"/>
                  <a:gd name="connsiteY14" fmla="*/ 558800 h 619862"/>
                  <a:gd name="connsiteX15" fmla="*/ 260350 w 438150"/>
                  <a:gd name="connsiteY15" fmla="*/ 609600 h 619862"/>
                  <a:gd name="connsiteX16" fmla="*/ 279400 w 438150"/>
                  <a:gd name="connsiteY16" fmla="*/ 615950 h 619862"/>
                  <a:gd name="connsiteX17" fmla="*/ 342900 w 438150"/>
                  <a:gd name="connsiteY17" fmla="*/ 609600 h 619862"/>
                  <a:gd name="connsiteX18" fmla="*/ 317500 w 438150"/>
                  <a:gd name="connsiteY18" fmla="*/ 457200 h 619862"/>
                  <a:gd name="connsiteX19" fmla="*/ 304800 w 438150"/>
                  <a:gd name="connsiteY19" fmla="*/ 431800 h 619862"/>
                  <a:gd name="connsiteX20" fmla="*/ 285750 w 438150"/>
                  <a:gd name="connsiteY20" fmla="*/ 393700 h 619862"/>
                  <a:gd name="connsiteX21" fmla="*/ 292100 w 438150"/>
                  <a:gd name="connsiteY21" fmla="*/ 368300 h 619862"/>
                  <a:gd name="connsiteX22" fmla="*/ 381000 w 438150"/>
                  <a:gd name="connsiteY22" fmla="*/ 374650 h 619862"/>
                  <a:gd name="connsiteX23" fmla="*/ 438150 w 438150"/>
                  <a:gd name="connsiteY23" fmla="*/ 387350 h 61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8150" h="619862">
                    <a:moveTo>
                      <a:pt x="63500" y="0"/>
                    </a:moveTo>
                    <a:cubicBezTo>
                      <a:pt x="86783" y="23283"/>
                      <a:pt x="111921" y="44849"/>
                      <a:pt x="133350" y="69850"/>
                    </a:cubicBezTo>
                    <a:cubicBezTo>
                      <a:pt x="148433" y="87447"/>
                      <a:pt x="133990" y="150992"/>
                      <a:pt x="133350" y="152400"/>
                    </a:cubicBezTo>
                    <a:cubicBezTo>
                      <a:pt x="129739" y="160345"/>
                      <a:pt x="116341" y="156352"/>
                      <a:pt x="107950" y="158750"/>
                    </a:cubicBezTo>
                    <a:cubicBezTo>
                      <a:pt x="101514" y="160589"/>
                      <a:pt x="94776" y="161895"/>
                      <a:pt x="88900" y="165100"/>
                    </a:cubicBezTo>
                    <a:cubicBezTo>
                      <a:pt x="40707" y="191387"/>
                      <a:pt x="47623" y="187327"/>
                      <a:pt x="19050" y="215900"/>
                    </a:cubicBezTo>
                    <a:cubicBezTo>
                      <a:pt x="-801" y="295305"/>
                      <a:pt x="24570" y="196581"/>
                      <a:pt x="6350" y="260350"/>
                    </a:cubicBezTo>
                    <a:cubicBezTo>
                      <a:pt x="3952" y="268741"/>
                      <a:pt x="2117" y="277283"/>
                      <a:pt x="0" y="285750"/>
                    </a:cubicBezTo>
                    <a:cubicBezTo>
                      <a:pt x="2117" y="294217"/>
                      <a:pt x="670" y="304524"/>
                      <a:pt x="6350" y="311150"/>
                    </a:cubicBezTo>
                    <a:cubicBezTo>
                      <a:pt x="14382" y="320521"/>
                      <a:pt x="27311" y="324206"/>
                      <a:pt x="38100" y="330200"/>
                    </a:cubicBezTo>
                    <a:cubicBezTo>
                      <a:pt x="46375" y="334797"/>
                      <a:pt x="54520" y="339907"/>
                      <a:pt x="63500" y="342900"/>
                    </a:cubicBezTo>
                    <a:cubicBezTo>
                      <a:pt x="106872" y="357357"/>
                      <a:pt x="125529" y="356848"/>
                      <a:pt x="171450" y="361950"/>
                    </a:cubicBezTo>
                    <a:cubicBezTo>
                      <a:pt x="186013" y="405638"/>
                      <a:pt x="171450" y="352818"/>
                      <a:pt x="171450" y="431800"/>
                    </a:cubicBezTo>
                    <a:cubicBezTo>
                      <a:pt x="171450" y="467846"/>
                      <a:pt x="172453" y="504103"/>
                      <a:pt x="177800" y="539750"/>
                    </a:cubicBezTo>
                    <a:cubicBezTo>
                      <a:pt x="178932" y="547297"/>
                      <a:pt x="185395" y="553127"/>
                      <a:pt x="190500" y="558800"/>
                    </a:cubicBezTo>
                    <a:cubicBezTo>
                      <a:pt x="239057" y="612753"/>
                      <a:pt x="215481" y="596780"/>
                      <a:pt x="260350" y="609600"/>
                    </a:cubicBezTo>
                    <a:cubicBezTo>
                      <a:pt x="266786" y="611439"/>
                      <a:pt x="273050" y="613833"/>
                      <a:pt x="279400" y="615950"/>
                    </a:cubicBezTo>
                    <a:cubicBezTo>
                      <a:pt x="300567" y="613833"/>
                      <a:pt x="335630" y="629592"/>
                      <a:pt x="342900" y="609600"/>
                    </a:cubicBezTo>
                    <a:cubicBezTo>
                      <a:pt x="381180" y="504330"/>
                      <a:pt x="346131" y="507304"/>
                      <a:pt x="317500" y="457200"/>
                    </a:cubicBezTo>
                    <a:cubicBezTo>
                      <a:pt x="312804" y="448981"/>
                      <a:pt x="309496" y="440019"/>
                      <a:pt x="304800" y="431800"/>
                    </a:cubicBezTo>
                    <a:cubicBezTo>
                      <a:pt x="285105" y="397333"/>
                      <a:pt x="297392" y="428627"/>
                      <a:pt x="285750" y="393700"/>
                    </a:cubicBezTo>
                    <a:cubicBezTo>
                      <a:pt x="287867" y="385233"/>
                      <a:pt x="283542" y="370012"/>
                      <a:pt x="292100" y="368300"/>
                    </a:cubicBezTo>
                    <a:cubicBezTo>
                      <a:pt x="321232" y="362474"/>
                      <a:pt x="351620" y="370243"/>
                      <a:pt x="381000" y="374650"/>
                    </a:cubicBezTo>
                    <a:cubicBezTo>
                      <a:pt x="479054" y="389358"/>
                      <a:pt x="380132" y="387350"/>
                      <a:pt x="438150" y="387350"/>
                    </a:cubicBezTo>
                  </a:path>
                </a:pathLst>
              </a:custGeom>
              <a:noFill/>
              <a:ln w="31750"/>
              <a:scene3d>
                <a:camera prst="orthographicFront"/>
                <a:lightRig rig="threePt" dir="t"/>
              </a:scene3d>
              <a:sp3d>
                <a:bevelT w="31750"/>
                <a:bevelB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95675" y="408940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432175" y="43243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609975" y="4578350"/>
                <a:ext cx="137431" cy="1333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736975" y="4451350"/>
                <a:ext cx="137431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8" name="Straight Connector 87"/>
          <p:cNvCxnSpPr/>
          <p:nvPr/>
        </p:nvCxnSpPr>
        <p:spPr>
          <a:xfrm flipH="1">
            <a:off x="7402136" y="3308147"/>
            <a:ext cx="206841" cy="92898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scene3d>
            <a:camera prst="orthographicFront"/>
            <a:lightRig rig="threePt" dir="t"/>
          </a:scene3d>
          <a:sp3d>
            <a:bevelT w="190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117499" y="2210685"/>
            <a:ext cx="1957983" cy="2277290"/>
            <a:chOff x="2009049" y="3074285"/>
            <a:chExt cx="1957983" cy="227729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31510" y="3074285"/>
              <a:ext cx="1935522" cy="1003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009049" y="3092635"/>
              <a:ext cx="454836" cy="2258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035238" y="3092635"/>
              <a:ext cx="431973" cy="984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2035239" y="3074285"/>
              <a:ext cx="887856" cy="9897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21" y="661128"/>
            <a:ext cx="3960000" cy="382558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3735" y="4632960"/>
            <a:ext cx="12050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Figure 1</a:t>
            </a:r>
            <a:r>
              <a:rPr lang="en-US" sz="1600" dirty="0" smtClean="0"/>
              <a:t>: </a:t>
            </a:r>
            <a:r>
              <a:rPr lang="en-US" sz="1600" b="1" dirty="0" smtClean="0"/>
              <a:t>Stages in the Simulation of chromatin spatial organization post UV-C irradiation.</a:t>
            </a:r>
            <a:r>
              <a:rPr lang="en-US" sz="1600" dirty="0" smtClean="0"/>
              <a:t> </a:t>
            </a:r>
            <a:r>
              <a:rPr lang="en-US" sz="1600" b="1" dirty="0" smtClean="0"/>
              <a:t>A.</a:t>
            </a:r>
            <a:r>
              <a:rPr lang="en-US" sz="1600" dirty="0" smtClean="0"/>
              <a:t> a Rouse chain of 500 monomers (circles) connected by harmonic spring (black lines) with a minimal length L</a:t>
            </a:r>
            <a:r>
              <a:rPr lang="en-US" sz="1200" dirty="0" smtClean="0"/>
              <a:t>0</a:t>
            </a:r>
            <a:r>
              <a:rPr lang="en-US" sz="1600" dirty="0" smtClean="0"/>
              <a:t> is crossed-linked by harmonic springs </a:t>
            </a:r>
            <a:r>
              <a:rPr lang="en-US" sz="1600" dirty="0" smtClean="0"/>
              <a:t>(dashed lines in box) </a:t>
            </a:r>
            <a:r>
              <a:rPr lang="en-US" sz="1600" dirty="0" smtClean="0"/>
              <a:t>is simulated up to relaxation time, at which point a UV-C beam is </a:t>
            </a:r>
            <a:r>
              <a:rPr lang="en-US" sz="1600" dirty="0" smtClean="0"/>
              <a:t>vertically </a:t>
            </a:r>
            <a:r>
              <a:rPr lang="en-US" sz="1600" dirty="0" smtClean="0"/>
              <a:t>shot through a circular damage region (red dashed circle) around the polymer’s center-of-mass. </a:t>
            </a:r>
            <a:r>
              <a:rPr lang="en-US" sz="1600" b="1" dirty="0" smtClean="0"/>
              <a:t>B. </a:t>
            </a:r>
            <a:r>
              <a:rPr lang="en-US" sz="1600" dirty="0" smtClean="0"/>
              <a:t> damaged monomers (red circles) are set to be distributed uniformly for each UV dose. Following UV-C irradiation, </a:t>
            </a:r>
            <a:r>
              <a:rPr lang="en-US" sz="1600" dirty="0"/>
              <a:t>c</a:t>
            </a:r>
            <a:r>
              <a:rPr lang="en-US" sz="1600" dirty="0" smtClean="0"/>
              <a:t>ross-links (dashed lines in box) to and from damaged monomers are removed. </a:t>
            </a:r>
            <a:r>
              <a:rPr lang="en-US" sz="1600" b="1" dirty="0" smtClean="0"/>
              <a:t>C. </a:t>
            </a:r>
            <a:r>
              <a:rPr lang="en-US" sz="1600" dirty="0"/>
              <a:t>c</a:t>
            </a:r>
            <a:r>
              <a:rPr lang="en-US" sz="1600" dirty="0" smtClean="0"/>
              <a:t>rowding of repair proteins is simulated by regions of exclusion centered around each damaged monomer. An elastic pushing force is applied to surrounding monomers with a maximal affect </a:t>
            </a:r>
            <a:r>
              <a:rPr lang="en-US" sz="1600" dirty="0" smtClean="0"/>
              <a:t>radius of </a:t>
            </a:r>
            <a:r>
              <a:rPr lang="en-US" sz="1600" dirty="0" err="1" smtClean="0"/>
              <a:t>r</a:t>
            </a:r>
            <a:r>
              <a:rPr lang="en-US" sz="1200" dirty="0" err="1" smtClean="0"/>
              <a:t>p</a:t>
            </a:r>
            <a:r>
              <a:rPr lang="en-US" sz="1600" dirty="0" smtClean="0"/>
              <a:t>. </a:t>
            </a:r>
            <a:r>
              <a:rPr lang="en-US" sz="1600" dirty="0" smtClean="0"/>
              <a:t>As a result, the damage region expands until reaching its maximal size 15 minutes post UV-C. The Region of Interest (ROI) is then determined as the circles containing 90% of the damaged monomers </a:t>
            </a:r>
            <a:r>
              <a:rPr lang="en-US" sz="1600" dirty="0" smtClean="0"/>
              <a:t>(dashed </a:t>
            </a:r>
            <a:r>
              <a:rPr lang="en-US" sz="1600" smtClean="0"/>
              <a:t>red circle)</a:t>
            </a:r>
            <a:r>
              <a:rPr lang="en-US" sz="1600" smtClean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39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77</cp:revision>
  <dcterms:created xsi:type="dcterms:W3CDTF">2016-01-13T11:08:28Z</dcterms:created>
  <dcterms:modified xsi:type="dcterms:W3CDTF">2016-01-13T13:31:10Z</dcterms:modified>
</cp:coreProperties>
</file>