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zaitcev" initials="rz" lastIdx="2" clrIdx="0">
    <p:extLst>
      <p:ext uri="{19B8F6BF-5375-455C-9EA6-DF929625EA0E}">
        <p15:presenceInfo xmlns:p15="http://schemas.microsoft.com/office/powerpoint/2012/main" userId="e0635566c77a2e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FE831B-0E13-4EFD-9423-F94C02F966A8}" type="datetimeFigureOut">
              <a:rPr lang="he-IL" smtClean="0"/>
              <a:t>ט"ז/תמוז/תשפ"א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FD7E80-2053-4FAB-9954-3C9BC11356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0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5E22-9EEE-4E20-A8BD-96E3738FFAC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DFCB-2905-4C74-AD88-6DAE1A87E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ultiple interweaving highways with cars driving in different directions">
            <a:extLst>
              <a:ext uri="{FF2B5EF4-FFF2-40B4-BE49-F238E27FC236}">
                <a16:creationId xmlns:a16="http://schemas.microsoft.com/office/drawing/2014/main" id="{72706DFC-426C-4DB8-9CA1-5A796AD02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78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DCC81-4D1D-4E1A-8217-E6089BD4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Used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27E3-EC78-4009-B07B-B9A250BBE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Model to predict used car prices for sale based on </a:t>
            </a:r>
            <a:r>
              <a:rPr lang="en-US" sz="2000"/>
              <a:t>features </a:t>
            </a:r>
            <a:endParaRPr lang="en-US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EEF018B-E4C4-47A8-B81F-52919927E8E4}"/>
              </a:ext>
            </a:extLst>
          </p:cNvPr>
          <p:cNvSpPr txBox="1"/>
          <p:nvPr/>
        </p:nvSpPr>
        <p:spPr>
          <a:xfrm>
            <a:off x="477980" y="5907738"/>
            <a:ext cx="28218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Ilana Zaitsev  318358744</a:t>
            </a:r>
          </a:p>
          <a:p>
            <a:r>
              <a:rPr lang="en-US" dirty="0" err="1"/>
              <a:t>Ofir</a:t>
            </a:r>
            <a:r>
              <a:rPr lang="en-US" dirty="0"/>
              <a:t> </a:t>
            </a:r>
            <a:r>
              <a:rPr lang="en-US" dirty="0" err="1"/>
              <a:t>avioz</a:t>
            </a:r>
            <a:r>
              <a:rPr lang="en-US" dirty="0"/>
              <a:t> 313533812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523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4547D-71B6-47BF-9296-CB267A332EE8}"/>
              </a:ext>
            </a:extLst>
          </p:cNvPr>
          <p:cNvSpPr txBox="1"/>
          <p:nvPr/>
        </p:nvSpPr>
        <p:spPr>
          <a:xfrm>
            <a:off x="5455539" y="807241"/>
            <a:ext cx="2688336" cy="129266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Missing Data :</a:t>
            </a:r>
          </a:p>
          <a:p>
            <a:pPr algn="ctr"/>
            <a:r>
              <a:rPr lang="en-US" dirty="0"/>
              <a:t>Removing empty cells and listings with non provided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736F5-3BD9-43E6-81E0-02D108D65A7F}"/>
              </a:ext>
            </a:extLst>
          </p:cNvPr>
          <p:cNvSpPr txBox="1"/>
          <p:nvPr/>
        </p:nvSpPr>
        <p:spPr>
          <a:xfrm>
            <a:off x="6909245" y="2258888"/>
            <a:ext cx="5936359" cy="553997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outliers:</a:t>
            </a:r>
          </a:p>
          <a:p>
            <a:pPr algn="ctr"/>
            <a:endParaRPr lang="en-US" sz="2400" b="1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have noticed that we have only 5%</a:t>
            </a:r>
          </a:p>
          <a:p>
            <a:pPr algn="ctr"/>
            <a:r>
              <a:rPr lang="en-US" dirty="0"/>
              <a:t>of cars that exchanged  more then 4 hands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have noticed that we have handful</a:t>
            </a:r>
          </a:p>
          <a:p>
            <a:pPr algn="ctr"/>
            <a:r>
              <a:rPr lang="en-US" dirty="0"/>
              <a:t>of cars that cost more than 500k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 have noticed that we have handful</a:t>
            </a:r>
          </a:p>
          <a:p>
            <a:pPr algn="ctr"/>
            <a:r>
              <a:rPr lang="en-US" dirty="0"/>
              <a:t>of cars that their engine is bigger then 5k.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CD863D3-F4C9-447C-A55E-59388192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3787558"/>
            <a:ext cx="5348975" cy="2682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95B9A-0407-4FE4-A14B-4B9FA47DE463}"/>
              </a:ext>
            </a:extLst>
          </p:cNvPr>
          <p:cNvSpPr txBox="1"/>
          <p:nvPr/>
        </p:nvSpPr>
        <p:spPr>
          <a:xfrm>
            <a:off x="8415337" y="5948203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We removed all the outliers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9C9377-4DF1-44A1-A022-A7A1D85048A6}"/>
              </a:ext>
            </a:extLst>
          </p:cNvPr>
          <p:cNvCxnSpPr/>
          <p:nvPr/>
        </p:nvCxnSpPr>
        <p:spPr>
          <a:xfrm>
            <a:off x="348724" y="498627"/>
            <a:ext cx="1143000" cy="676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9FBE3C8-64E0-4281-9F72-6A48B101C4EC}"/>
              </a:ext>
            </a:extLst>
          </p:cNvPr>
          <p:cNvCxnSpPr/>
          <p:nvPr/>
        </p:nvCxnSpPr>
        <p:spPr>
          <a:xfrm>
            <a:off x="4159970" y="1221502"/>
            <a:ext cx="1143000" cy="676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411B94-B6A1-40A8-8C18-743F506AA812}"/>
              </a:ext>
            </a:extLst>
          </p:cNvPr>
          <p:cNvSpPr txBox="1"/>
          <p:nvPr/>
        </p:nvSpPr>
        <p:spPr>
          <a:xfrm>
            <a:off x="1387533" y="713671"/>
            <a:ext cx="2688336" cy="101566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noise data:</a:t>
            </a:r>
          </a:p>
          <a:p>
            <a:pPr algn="ctr"/>
            <a:r>
              <a:rPr lang="en-US" dirty="0"/>
              <a:t>Cleaning unnecessary signs and words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E7DF35D7-D1F3-4FAF-A051-6C9CCCBEF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15" y="2125033"/>
            <a:ext cx="2990850" cy="1266825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6206851-2634-437C-8F76-902C0E8260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3075" y="1988577"/>
            <a:ext cx="791200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E98E8-3D7A-44E8-8179-2BF4C79DCBC6}"/>
              </a:ext>
            </a:extLst>
          </p:cNvPr>
          <p:cNvCxnSpPr/>
          <p:nvPr/>
        </p:nvCxnSpPr>
        <p:spPr>
          <a:xfrm>
            <a:off x="9877425" y="5378430"/>
            <a:ext cx="0" cy="4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2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866C-E29A-4CFD-84C4-52D8883C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and preparation-part1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283E-2ADA-4C19-9E67-6D8514B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string values to numeric values </a:t>
            </a:r>
          </a:p>
          <a:p>
            <a:r>
              <a:rPr lang="en-US" dirty="0"/>
              <a:t>Creating a new numeric columns of brand and brand category.</a:t>
            </a:r>
          </a:p>
          <a:p>
            <a:pPr marL="0" indent="0">
              <a:buNone/>
            </a:pPr>
            <a:r>
              <a:rPr lang="en-US" dirty="0"/>
              <a:t>Brand: the car’s brand</a:t>
            </a:r>
          </a:p>
          <a:p>
            <a:pPr marL="0" indent="0">
              <a:buNone/>
            </a:pPr>
            <a:r>
              <a:rPr lang="en-US" dirty="0"/>
              <a:t>Brand category: budget, mid range, luxury.</a:t>
            </a:r>
          </a:p>
        </p:txBody>
      </p:sp>
    </p:spTree>
    <p:extLst>
      <p:ext uri="{BB962C8B-B14F-4D97-AF65-F5344CB8AC3E}">
        <p14:creationId xmlns:p14="http://schemas.microsoft.com/office/powerpoint/2010/main" val="75113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2EBEA-83E6-4334-81EC-10E0F6E2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017"/>
          <a:stretch/>
        </p:blipFill>
        <p:spPr>
          <a:xfrm>
            <a:off x="0" y="11312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0B772-DD14-4823-B6B2-2A8DF522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624" y="295898"/>
            <a:ext cx="7454900" cy="13537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4440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92EE-D66E-497D-88F3-592CD1F8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46050"/>
            <a:ext cx="2486025" cy="663575"/>
          </a:xfrm>
        </p:spPr>
        <p:txBody>
          <a:bodyPr>
            <a:normAutofit/>
          </a:bodyPr>
          <a:lstStyle/>
          <a:p>
            <a:r>
              <a:rPr lang="en-US" sz="2000" b="1" dirty="0"/>
              <a:t>Average price vs brand</a:t>
            </a:r>
          </a:p>
        </p:txBody>
      </p:sp>
      <p:pic>
        <p:nvPicPr>
          <p:cNvPr id="7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C1EC652-5392-4B0E-AD4F-10175DC99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4106490"/>
            <a:ext cx="10515600" cy="2605460"/>
          </a:xfr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1DE328-A12B-431E-BD03-186A1D76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685800"/>
            <a:ext cx="11572875" cy="260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4138C-D8DA-4DBA-A75D-28C18CC562BC}"/>
              </a:ext>
            </a:extLst>
          </p:cNvPr>
          <p:cNvSpPr txBox="1"/>
          <p:nvPr/>
        </p:nvSpPr>
        <p:spPr>
          <a:xfrm>
            <a:off x="8277225" y="3291260"/>
            <a:ext cx="42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used this chart to create brand category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D7966A-9186-4C89-983C-D4B68922C76B}"/>
              </a:ext>
            </a:extLst>
          </p:cNvPr>
          <p:cNvSpPr txBox="1">
            <a:spLocks/>
          </p:cNvSpPr>
          <p:nvPr/>
        </p:nvSpPr>
        <p:spPr>
          <a:xfrm>
            <a:off x="266699" y="3460537"/>
            <a:ext cx="2486025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Count of cars vs brand</a:t>
            </a:r>
          </a:p>
        </p:txBody>
      </p:sp>
    </p:spTree>
    <p:extLst>
      <p:ext uri="{BB962C8B-B14F-4D97-AF65-F5344CB8AC3E}">
        <p14:creationId xmlns:p14="http://schemas.microsoft.com/office/powerpoint/2010/main" val="92835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438FDF-5C00-4F04-91EB-487ECE6DEA84}"/>
              </a:ext>
            </a:extLst>
          </p:cNvPr>
          <p:cNvSpPr txBox="1"/>
          <p:nvPr/>
        </p:nvSpPr>
        <p:spPr>
          <a:xfrm>
            <a:off x="1502367" y="149366"/>
            <a:ext cx="459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of last owner and current owner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0941-4548-49D1-81E3-B2B0198A38DC}"/>
              </a:ext>
            </a:extLst>
          </p:cNvPr>
          <p:cNvSpPr txBox="1"/>
          <p:nvPr/>
        </p:nvSpPr>
        <p:spPr>
          <a:xfrm>
            <a:off x="5265586" y="2970228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vs last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E2606-DBDB-489D-A3DB-A3F5059B7DDB}"/>
              </a:ext>
            </a:extLst>
          </p:cNvPr>
          <p:cNvSpPr txBox="1"/>
          <p:nvPr/>
        </p:nvSpPr>
        <p:spPr>
          <a:xfrm>
            <a:off x="8310419" y="2993874"/>
            <a:ext cx="258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Price vs current owner</a:t>
            </a:r>
          </a:p>
        </p:txBody>
      </p:sp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EBF189F1-AC11-4F96-AB90-6A4213ED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18698"/>
            <a:ext cx="6372646" cy="2350731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D2392B-230C-4175-B50D-EA5BD363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14" y="3429000"/>
            <a:ext cx="6888629" cy="30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5641D-BF6D-4061-A811-3BD544664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7" r="1" b="1"/>
          <a:stretch/>
        </p:blipFill>
        <p:spPr>
          <a:xfrm>
            <a:off x="4426858" y="3390900"/>
            <a:ext cx="7765144" cy="3467103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BF4DF57-6A3E-4544-9EB1-0C1A22CC8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5"/>
          <a:stretch/>
        </p:blipFill>
        <p:spPr>
          <a:xfrm>
            <a:off x="4426854" y="0"/>
            <a:ext cx="7765146" cy="3209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A05BCC-4D78-41FD-8744-7E03657DDC19}"/>
              </a:ext>
            </a:extLst>
          </p:cNvPr>
          <p:cNvSpPr txBox="1"/>
          <p:nvPr/>
        </p:nvSpPr>
        <p:spPr>
          <a:xfrm>
            <a:off x="765051" y="2286000"/>
            <a:ext cx="2968749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gear box(stick) and hand:</a:t>
            </a:r>
          </a:p>
        </p:txBody>
      </p:sp>
    </p:spTree>
    <p:extLst>
      <p:ext uri="{BB962C8B-B14F-4D97-AF65-F5344CB8AC3E}">
        <p14:creationId xmlns:p14="http://schemas.microsoft.com/office/powerpoint/2010/main" val="399949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DFBFE-F7FD-4C34-BD3B-A7BEF214C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68" y="2385643"/>
            <a:ext cx="3840434" cy="407402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170805E-D515-433F-84F1-E0377FF1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3668844"/>
            <a:ext cx="4885996" cy="279082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384B882-A932-49FC-BB55-328CD679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52026"/>
            <a:ext cx="4782312" cy="2970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9A09F9-036C-4D33-BC16-AD1D9588AE7C}"/>
              </a:ext>
            </a:extLst>
          </p:cNvPr>
          <p:cNvSpPr txBox="1"/>
          <p:nvPr/>
        </p:nvSpPr>
        <p:spPr>
          <a:xfrm>
            <a:off x="786286" y="398331"/>
            <a:ext cx="469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a </a:t>
            </a:r>
            <a:r>
              <a:rPr lang="en-US" u="sng" dirty="0"/>
              <a:t>positive linear relationship </a:t>
            </a:r>
            <a:r>
              <a:rPr lang="en-US" dirty="0"/>
              <a:t>between the engine ,brand category and year with the price category:</a:t>
            </a:r>
          </a:p>
        </p:txBody>
      </p:sp>
    </p:spTree>
    <p:extLst>
      <p:ext uri="{BB962C8B-B14F-4D97-AF65-F5344CB8AC3E}">
        <p14:creationId xmlns:p14="http://schemas.microsoft.com/office/powerpoint/2010/main" val="420984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723B-6B7E-4796-9267-022E6B20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2" y="520573"/>
            <a:ext cx="5231184" cy="1325563"/>
          </a:xfrm>
        </p:spPr>
        <p:txBody>
          <a:bodyPr>
            <a:normAutofit/>
          </a:bodyPr>
          <a:lstStyle/>
          <a:p>
            <a:r>
              <a:rPr lang="en-US" sz="1800" dirty="0"/>
              <a:t>We can see a </a:t>
            </a:r>
            <a:r>
              <a:rPr lang="en-US" sz="1800" u="sng" dirty="0"/>
              <a:t>negative linear relationship </a:t>
            </a:r>
            <a:r>
              <a:rPr lang="en-US" sz="1800" dirty="0"/>
              <a:t>between the hand and year category with the price category: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6D581D-7FEB-44FC-B64D-EBD1203D2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46137"/>
            <a:ext cx="5548312" cy="46467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D40131-CC77-479F-802F-4BB616A4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2" y="1846136"/>
            <a:ext cx="5364317" cy="46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C2721AF-CAC8-4C93-B890-42E7303C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88"/>
            <a:ext cx="11854433" cy="6761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6EF34-5669-4A46-A11D-41BD6787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3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/>
              <a:t>Machine</a:t>
            </a:r>
            <a:r>
              <a:rPr lang="en-US" b="1" dirty="0"/>
              <a:t> </a:t>
            </a:r>
            <a:r>
              <a:rPr lang="en-US" sz="7300" b="1" dirty="0"/>
              <a:t>learning</a:t>
            </a:r>
            <a:br>
              <a:rPr lang="en-US" b="1" dirty="0"/>
            </a:br>
            <a:br>
              <a:rPr lang="en-US" sz="4400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437D261-62F5-41D9-B932-D90E4C659E6D}"/>
              </a:ext>
            </a:extLst>
          </p:cNvPr>
          <p:cNvSpPr txBox="1"/>
          <p:nvPr/>
        </p:nvSpPr>
        <p:spPr>
          <a:xfrm>
            <a:off x="838200" y="1863860"/>
            <a:ext cx="686462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Our independent variable – price is a </a:t>
            </a:r>
            <a:r>
              <a:rPr lang="en-US" sz="2000" b="0" i="0" dirty="0">
                <a:effectLst/>
                <a:latin typeface="Assistant" panose="020B0604020202020204" pitchFamily="2" charset="-79"/>
                <a:cs typeface="Assistant" panose="020B0604020202020204" pitchFamily="2" charset="-79"/>
              </a:rPr>
              <a:t>Continuous variable.</a:t>
            </a:r>
          </a:p>
          <a:p>
            <a:r>
              <a:rPr lang="en-US" sz="2000" dirty="0">
                <a:latin typeface="Assistant" panose="020B0604020202020204" pitchFamily="2" charset="-79"/>
                <a:cs typeface="Assistant" panose="020B0604020202020204" pitchFamily="2" charset="-79"/>
              </a:rPr>
              <a:t>Meaning, our problem is a regression problem, so we used linear regression algorithms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728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52E8-5A3D-4DDE-AB0E-2F045A76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Our label is price column </a:t>
            </a:r>
            <a:r>
              <a:rPr lang="en-US" sz="2400" dirty="0"/>
              <a:t>because are our research question refers to  predict the price of a used car based on the fetchers we have presented.</a:t>
            </a:r>
          </a:p>
          <a:p>
            <a:r>
              <a:rPr lang="en-US" sz="2400" dirty="0"/>
              <a:t>We used linear regression – supervised learning (by ordinary least squares and </a:t>
            </a:r>
            <a:r>
              <a:rPr lang="en-US" sz="2400" dirty="0" err="1"/>
              <a:t>RFE</a:t>
            </a:r>
            <a:r>
              <a:rPr lang="en-US" sz="2400" dirty="0"/>
              <a:t>  method).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What is ordinary least squares (</a:t>
            </a:r>
            <a:r>
              <a:rPr lang="en-US" sz="2400" dirty="0" err="1">
                <a:solidFill>
                  <a:srgbClr val="0070C0"/>
                </a:solidFill>
              </a:rPr>
              <a:t>ols</a:t>
            </a:r>
            <a:r>
              <a:rPr lang="en-US" sz="2400" dirty="0">
                <a:solidFill>
                  <a:srgbClr val="0070C0"/>
                </a:solidFill>
              </a:rPr>
              <a:t>)?</a:t>
            </a:r>
          </a:p>
          <a:p>
            <a:pPr marL="0" indent="0">
              <a:buNone/>
            </a:pPr>
            <a:r>
              <a:rPr lang="en-US" sz="2400" dirty="0"/>
              <a:t>OLS is the method used to find the simple linear regression of a set of data and estimating the relationship between one or more independent variables and a dependent variable.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What is Recursive feature elimination (</a:t>
            </a:r>
            <a:r>
              <a:rPr lang="en-US" sz="2400" dirty="0" err="1">
                <a:solidFill>
                  <a:srgbClr val="0070C0"/>
                </a:solidFill>
              </a:rPr>
              <a:t>RFE</a:t>
            </a:r>
            <a:r>
              <a:rPr lang="en-US" sz="2400" dirty="0">
                <a:solidFill>
                  <a:srgbClr val="0070C0"/>
                </a:solidFill>
              </a:rPr>
              <a:t>)?</a:t>
            </a:r>
          </a:p>
          <a:p>
            <a:pPr marL="0" indent="0">
              <a:buNone/>
            </a:pPr>
            <a:r>
              <a:rPr lang="en-US" sz="2400" dirty="0" err="1"/>
              <a:t>RFE</a:t>
            </a:r>
            <a:r>
              <a:rPr lang="en-US" sz="2400" dirty="0"/>
              <a:t> is </a:t>
            </a:r>
            <a:r>
              <a:rPr lang="en-US" sz="2400" u="sng" dirty="0"/>
              <a:t>a feature selection </a:t>
            </a:r>
            <a:r>
              <a:rPr lang="en-US" sz="2400" dirty="0"/>
              <a:t>method that fits a model and removes the weakest feature (or features) until the specified number of features is reached.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before feature engineering, we got accuracy of 45%</a:t>
            </a:r>
            <a:br>
              <a:rPr lang="en-US" sz="2400" dirty="0"/>
            </a:br>
            <a:r>
              <a:rPr lang="en-US" sz="2400" dirty="0"/>
              <a:t>Our final mode accuracy is 63%</a:t>
            </a:r>
          </a:p>
        </p:txBody>
      </p:sp>
    </p:spTree>
    <p:extLst>
      <p:ext uri="{BB962C8B-B14F-4D97-AF65-F5344CB8AC3E}">
        <p14:creationId xmlns:p14="http://schemas.microsoft.com/office/powerpoint/2010/main" val="15048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5A43F4-3392-4A59-B0D9-271EA4EF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5" y="205274"/>
            <a:ext cx="11588620" cy="6382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C9814-B258-4C6E-B0E1-8079D31D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93" y="1728132"/>
            <a:ext cx="6013145" cy="72883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Cars are great!</a:t>
            </a:r>
            <a:b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5400" b="1" dirty="0">
                <a:effectLst/>
                <a:latin typeface="inherit"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49BA-2341-4DE8-996B-3567D280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728132"/>
            <a:ext cx="5912477" cy="448064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But d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eciding whether a used car is worth the posted price can be difficult.</a:t>
            </a:r>
          </a:p>
          <a:p>
            <a:pPr marL="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The average car loses 35 percent of its value in the first three years of its lif</a:t>
            </a:r>
            <a:r>
              <a:rPr lang="en-US" dirty="0">
                <a:latin typeface="Roboto" panose="02000000000000000000" pitchFamily="2" charset="0"/>
              </a:rPr>
              <a:t>e.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 which is great news for driver, shopping for a good deal on the used market.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In addition, fro</a:t>
            </a:r>
            <a:r>
              <a:rPr lang="en-US" dirty="0">
                <a:latin typeface="Roboto" panose="02000000000000000000" pitchFamily="2" charset="0"/>
              </a:rPr>
              <a:t>m </a:t>
            </a:r>
            <a:r>
              <a:rPr lang="en-US" b="0" i="0" dirty="0">
                <a:effectLst/>
                <a:latin typeface="Roboto" panose="02000000000000000000" pitchFamily="2" charset="0"/>
              </a:rPr>
              <a:t>the perspective of a seller, it is also a dilemma to price a used car appropriately.</a:t>
            </a:r>
          </a:p>
          <a:p>
            <a:pPr marL="0" indent="0">
              <a:buNone/>
            </a:pPr>
            <a:br>
              <a:rPr lang="en-US" sz="1900" b="0" i="0" dirty="0">
                <a:effectLst/>
                <a:latin typeface="Roboto" panose="02000000000000000000" pitchFamily="2" charset="0"/>
              </a:rPr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0422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03AA-1064-4BB7-8DDE-56488CC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"/>
            <a:ext cx="11131296" cy="5683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 1: We applied machine learning process: </a:t>
            </a:r>
          </a:p>
          <a:p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Dividing our data frame: features and label (status).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Dividing features and label to train and test (train = 70%, test = 30%).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ran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RFE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 to save only 3 strong </a:t>
            </a:r>
            <a:r>
              <a:rPr lang="en-US" sz="2400" dirty="0"/>
              <a:t>variables.</a:t>
            </a: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ran the linear regression (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ols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method and checked the p values to verify the strength of the remaining </a:t>
            </a:r>
            <a:r>
              <a:rPr lang="en-US" sz="2400" dirty="0"/>
              <a:t>variables</a:t>
            </a: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 &amp; Predict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Step 2: Feature Engineering: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dropped the model and brand columns and created a new column- brand category.</a:t>
            </a:r>
          </a:p>
          <a:p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all columns except the 3 most significant using RFE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4F9A3-B20F-4269-B97F-6D97BFC40749}"/>
              </a:ext>
            </a:extLst>
          </p:cNvPr>
          <p:cNvSpPr txBox="1"/>
          <p:nvPr/>
        </p:nvSpPr>
        <p:spPr>
          <a:xfrm>
            <a:off x="8497100" y="3429000"/>
            <a:ext cx="29553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 value</a:t>
            </a:r>
            <a:r>
              <a:rPr lang="en-US" dirty="0"/>
              <a:t>&lt; 0.05= the category has meaningful relationship with the label</a:t>
            </a:r>
          </a:p>
        </p:txBody>
      </p:sp>
    </p:spTree>
    <p:extLst>
      <p:ext uri="{BB962C8B-B14F-4D97-AF65-F5344CB8AC3E}">
        <p14:creationId xmlns:p14="http://schemas.microsoft.com/office/powerpoint/2010/main" val="366910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onitor&#10;&#10;Description automatically generated">
            <a:extLst>
              <a:ext uri="{FF2B5EF4-FFF2-40B4-BE49-F238E27FC236}">
                <a16:creationId xmlns:a16="http://schemas.microsoft.com/office/drawing/2014/main" id="{3D404324-1D35-472D-AED2-8422E3B95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5" r="2077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9EE8-F861-4941-8AD5-C23D0A04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15" y="805221"/>
            <a:ext cx="4747042" cy="4768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</a:rPr>
              <a:t>There are s</a:t>
            </a:r>
            <a:r>
              <a:rPr lang="en-US" b="0" i="0" dirty="0">
                <a:effectLst/>
                <a:latin typeface="Roboto" panose="02000000000000000000" pitchFamily="2" charset="0"/>
              </a:rPr>
              <a:t>everal factors, including kilometers, number of hands, model, year, etc. can influence the actual worth of a car.</a:t>
            </a:r>
          </a:p>
          <a:p>
            <a:pPr marL="0" indent="0"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Based on existing data, the aim is to use machine learning algorithms to develop models for predicting used car prices.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96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ene, way, road&#10;&#10;Description automatically generated">
            <a:extLst>
              <a:ext uri="{FF2B5EF4-FFF2-40B4-BE49-F238E27FC236}">
                <a16:creationId xmlns:a16="http://schemas.microsoft.com/office/drawing/2014/main" id="{D16BB62E-9A31-4C4D-B157-3E7520222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" y="0"/>
            <a:ext cx="12129547" cy="6814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F7CD5-2EB6-4AB7-AEF7-C0978356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06" y="151401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Crawling</a:t>
            </a:r>
            <a:br>
              <a:rPr lang="en-US" sz="6000" b="1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8DD4A7-D001-4C41-99BB-B4559C9155D5}"/>
              </a:ext>
            </a:extLst>
          </p:cNvPr>
          <p:cNvSpPr txBox="1">
            <a:spLocks/>
          </p:cNvSpPr>
          <p:nvPr/>
        </p:nvSpPr>
        <p:spPr>
          <a:xfrm>
            <a:off x="1524000" y="2709279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CB606A-DC46-4F72-A799-65CDCB990012}"/>
              </a:ext>
            </a:extLst>
          </p:cNvPr>
          <p:cNvSpPr txBox="1">
            <a:spLocks/>
          </p:cNvSpPr>
          <p:nvPr/>
        </p:nvSpPr>
        <p:spPr>
          <a:xfrm>
            <a:off x="3110453" y="528481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source-Komo.co.il</a:t>
            </a:r>
            <a:br>
              <a:rPr lang="en-US" sz="6000" b="1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E641-256E-47E2-A921-97DE74EA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10A2-9F62-4A51-84B3-F4A784CD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The site shows maximum 10 pages of data for each filter.</a:t>
            </a:r>
          </a:p>
          <a:p>
            <a:r>
              <a:rPr lang="en-US" sz="2200" dirty="0"/>
              <a:t>We found base URL for filtered pages based on all manufacturers and the years 2001-2021</a:t>
            </a:r>
          </a:p>
          <a:p>
            <a:r>
              <a:rPr lang="en-US" sz="2200" dirty="0"/>
              <a:t>From the base </a:t>
            </a:r>
            <a:r>
              <a:rPr lang="en-US" sz="2200" dirty="0" err="1"/>
              <a:t>url</a:t>
            </a:r>
            <a:r>
              <a:rPr lang="en-US" sz="2200" dirty="0"/>
              <a:t> we extracted the number of pages.</a:t>
            </a:r>
          </a:p>
          <a:p>
            <a:r>
              <a:rPr lang="en-US" sz="2200" dirty="0"/>
              <a:t>From each page we extracted listing id number.</a:t>
            </a:r>
          </a:p>
          <a:p>
            <a:endParaRPr lang="en-US" sz="22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F1016D-19F4-4A9E-9439-B8CC6A04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64" y="5486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DF1B-2ADF-4C04-A27C-25B0FB3F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7CD7-B3A8-4A5C-9217-98CAC517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We found the </a:t>
            </a:r>
            <a:r>
              <a:rPr lang="en-US" sz="2200" dirty="0" err="1"/>
              <a:t>url</a:t>
            </a:r>
            <a:r>
              <a:rPr lang="en-US" sz="2200" dirty="0"/>
              <a:t> for each specifying listing </a:t>
            </a:r>
          </a:p>
          <a:p>
            <a:r>
              <a:rPr lang="en-US" sz="2200" dirty="0"/>
              <a:t>We used the listing id to access each listing</a:t>
            </a:r>
          </a:p>
          <a:p>
            <a:r>
              <a:rPr lang="en-US" sz="2200" dirty="0"/>
              <a:t>we extracted all the data we needed:</a:t>
            </a:r>
          </a:p>
          <a:p>
            <a:pPr marL="0" indent="0">
              <a:buNone/>
            </a:pPr>
            <a:r>
              <a:rPr lang="en-US" sz="2200" dirty="0"/>
              <a:t>Kilometers ,model, price ,year ,hand , engine size, last owner, current owner and gear box.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B4911-F1F4-432C-84AC-D8D0A46A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115444"/>
            <a:ext cx="4237686" cy="45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161-06B3-4265-AC3E-F3DE0AA5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data frame: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E1E4F14-6940-4799-BB4A-99C89489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194"/>
            <a:ext cx="10512547" cy="39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AAC8E-F340-441F-BF53-335513A8F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643063"/>
            <a:ext cx="81153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C9293-07F0-4C8D-962B-3B3D90AE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42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40610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701865-E1D0-4880-8F03-F0F66CBCFBA1}"/>
              </a:ext>
            </a:extLst>
          </p:cNvPr>
          <p:cNvSpPr txBox="1"/>
          <p:nvPr/>
        </p:nvSpPr>
        <p:spPr>
          <a:xfrm>
            <a:off x="4751832" y="568912"/>
            <a:ext cx="2688336" cy="166199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Duplicates: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dirty="0"/>
              <a:t>We made sure that we don’t have duplicated data</a:t>
            </a:r>
          </a:p>
          <a:p>
            <a:pPr algn="ctr"/>
            <a:r>
              <a:rPr lang="en-US" dirty="0"/>
              <a:t>Using unique identifier-&gt;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4BE30-0349-47D9-862C-4AD80D1E4C4D}"/>
              </a:ext>
            </a:extLst>
          </p:cNvPr>
          <p:cNvSpPr txBox="1"/>
          <p:nvPr/>
        </p:nvSpPr>
        <p:spPr>
          <a:xfrm>
            <a:off x="8498493" y="609679"/>
            <a:ext cx="2688336" cy="249299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Data handling: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dirty="0"/>
              <a:t>Replacing all gears that aren't manual into auto gear category.</a:t>
            </a:r>
            <a:endParaRPr lang="en-US" sz="2400" b="1" u="sng" dirty="0"/>
          </a:p>
          <a:p>
            <a:pPr algn="ctr"/>
            <a:r>
              <a:rPr lang="en-US" dirty="0"/>
              <a:t>Removing listing cell in which the cars weren’t private or leased-&gt;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B12BC-B292-483A-BA78-7D66B0263365}"/>
              </a:ext>
            </a:extLst>
          </p:cNvPr>
          <p:cNvSpPr txBox="1"/>
          <p:nvPr/>
        </p:nvSpPr>
        <p:spPr>
          <a:xfrm>
            <a:off x="683132" y="492633"/>
            <a:ext cx="3027045" cy="203132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 Understanding the data: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dirty="0"/>
              <a:t>Data Types, missing data, mean, unique, frequency, count, etc.</a:t>
            </a:r>
          </a:p>
        </p:txBody>
      </p: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52F892-93C6-4955-9F9B-246FCEFB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64" y="2523958"/>
            <a:ext cx="1634872" cy="3881432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857D1FC3-EA7C-40A4-9916-F59845FE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25" y="3102669"/>
            <a:ext cx="1634872" cy="3005607"/>
          </a:xfrm>
          <a:prstGeom prst="rect">
            <a:avLst/>
          </a:prstGeom>
        </p:spPr>
      </p:pic>
      <p:pic>
        <p:nvPicPr>
          <p:cNvPr id="26" name="Picture 25" descr="A picture containing text, screenshot, receipt&#10;&#10;Description automatically generated">
            <a:extLst>
              <a:ext uri="{FF2B5EF4-FFF2-40B4-BE49-F238E27FC236}">
                <a16:creationId xmlns:a16="http://schemas.microsoft.com/office/drawing/2014/main" id="{56355CDA-1A4B-4246-AC1E-0D2C700A4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71" y="2601254"/>
            <a:ext cx="2395254" cy="3881569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28E65AA-8988-4787-98A1-7A9411F85AA3}"/>
              </a:ext>
            </a:extLst>
          </p:cNvPr>
          <p:cNvCxnSpPr/>
          <p:nvPr/>
        </p:nvCxnSpPr>
        <p:spPr>
          <a:xfrm>
            <a:off x="3857625" y="609679"/>
            <a:ext cx="894207" cy="676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9B7FB2-60B5-4231-805C-9F9067949C96}"/>
              </a:ext>
            </a:extLst>
          </p:cNvPr>
          <p:cNvCxnSpPr/>
          <p:nvPr/>
        </p:nvCxnSpPr>
        <p:spPr>
          <a:xfrm>
            <a:off x="7522227" y="947777"/>
            <a:ext cx="894207" cy="676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2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801</Words>
  <Application>Microsoft Office PowerPoint</Application>
  <PresentationFormat>מסך רחב</PresentationFormat>
  <Paragraphs>98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8" baseType="lpstr">
      <vt:lpstr>Arial</vt:lpstr>
      <vt:lpstr>Assistant</vt:lpstr>
      <vt:lpstr>Calibri</vt:lpstr>
      <vt:lpstr>Calibri Light</vt:lpstr>
      <vt:lpstr>inherit</vt:lpstr>
      <vt:lpstr>Roboto</vt:lpstr>
      <vt:lpstr>Verdana</vt:lpstr>
      <vt:lpstr>Office Theme</vt:lpstr>
      <vt:lpstr>Used cars</vt:lpstr>
      <vt:lpstr>Cars are great!  </vt:lpstr>
      <vt:lpstr>מצגת של PowerPoint‏</vt:lpstr>
      <vt:lpstr>Crawling </vt:lpstr>
      <vt:lpstr>Step 1</vt:lpstr>
      <vt:lpstr>Step 2</vt:lpstr>
      <vt:lpstr>Our data frame:</vt:lpstr>
      <vt:lpstr>Data cleaning</vt:lpstr>
      <vt:lpstr>מצגת של PowerPoint‏</vt:lpstr>
      <vt:lpstr>מצגת של PowerPoint‏</vt:lpstr>
      <vt:lpstr>Data handling and preparation-part1</vt:lpstr>
      <vt:lpstr>visualization</vt:lpstr>
      <vt:lpstr>Average price vs brand</vt:lpstr>
      <vt:lpstr>מצגת של PowerPoint‏</vt:lpstr>
      <vt:lpstr>מצגת של PowerPoint‏</vt:lpstr>
      <vt:lpstr>מצגת של PowerPoint‏</vt:lpstr>
      <vt:lpstr>We can see a negative linear relationship between the hand and year category with the price category: </vt:lpstr>
      <vt:lpstr>Machine learning   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</dc:title>
  <dc:creator>Ilana Zaitcev</dc:creator>
  <cp:lastModifiedBy>roman zaitcev</cp:lastModifiedBy>
  <cp:revision>32</cp:revision>
  <dcterms:created xsi:type="dcterms:W3CDTF">2021-06-22T15:42:28Z</dcterms:created>
  <dcterms:modified xsi:type="dcterms:W3CDTF">2021-06-26T16:12:35Z</dcterms:modified>
</cp:coreProperties>
</file>