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7" r:id="rId4"/>
    <p:sldId id="257" r:id="rId5"/>
    <p:sldId id="260" r:id="rId6"/>
    <p:sldId id="262" r:id="rId7"/>
    <p:sldId id="263" r:id="rId8"/>
    <p:sldId id="264" r:id="rId9"/>
    <p:sldId id="265" r:id="rId10"/>
    <p:sldId id="268" r:id="rId11"/>
    <p:sldId id="269" r:id="rId12"/>
    <p:sldId id="270" r:id="rId13"/>
    <p:sldId id="271" r:id="rId14"/>
    <p:sldId id="272" r:id="rId15"/>
    <p:sldId id="273" r:id="rId16"/>
    <p:sldId id="322" r:id="rId17"/>
    <p:sldId id="275" r:id="rId18"/>
    <p:sldId id="276" r:id="rId19"/>
    <p:sldId id="277" r:id="rId20"/>
    <p:sldId id="323"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17" r:id="rId46"/>
    <p:sldId id="318" r:id="rId47"/>
    <p:sldId id="319" r:id="rId48"/>
    <p:sldId id="303" r:id="rId49"/>
    <p:sldId id="304" r:id="rId50"/>
    <p:sldId id="305" r:id="rId51"/>
    <p:sldId id="311" r:id="rId52"/>
    <p:sldId id="313" r:id="rId53"/>
    <p:sldId id="32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51"/>
    <p:restoredTop sz="95921"/>
  </p:normalViewPr>
  <p:slideViewPr>
    <p:cSldViewPr snapToGrid="0" snapToObjects="1">
      <p:cViewPr>
        <p:scale>
          <a:sx n="81" d="100"/>
          <a:sy n="81" d="100"/>
        </p:scale>
        <p:origin x="1536" y="1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0568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10/26/21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10/26/21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68"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hyperlink" Target="mailto:habib@cse.green.edu.bd" TargetMode="Externa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jp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1.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CC72-8287-EE4D-8114-149296622EE0}"/>
              </a:ext>
            </a:extLst>
          </p:cNvPr>
          <p:cNvSpPr>
            <a:spLocks noGrp="1"/>
          </p:cNvSpPr>
          <p:nvPr>
            <p:ph type="ctrTitle"/>
          </p:nvPr>
        </p:nvSpPr>
        <p:spPr/>
        <p:txBody>
          <a:bodyPr/>
          <a:lstStyle/>
          <a:p>
            <a:pPr rtl="1"/>
            <a:r>
              <a:rPr lang="he-IL" cap="none" dirty="0"/>
              <a:t>תכנות מונחה עצמים</a:t>
            </a:r>
            <a:br>
              <a:rPr lang="he-IL" cap="none" dirty="0"/>
            </a:br>
            <a:r>
              <a:rPr lang="he-IL" cap="none" dirty="0"/>
              <a:t>תרגול 3</a:t>
            </a:r>
            <a:br>
              <a:rPr lang="he-IL" cap="none" dirty="0"/>
            </a:br>
            <a:endParaRPr lang="en-US" cap="none" dirty="0"/>
          </a:p>
        </p:txBody>
      </p:sp>
      <p:sp>
        <p:nvSpPr>
          <p:cNvPr id="3" name="Subtitle 2">
            <a:extLst>
              <a:ext uri="{FF2B5EF4-FFF2-40B4-BE49-F238E27FC236}">
                <a16:creationId xmlns:a16="http://schemas.microsoft.com/office/drawing/2014/main" id="{40D8009E-5BE3-9E48-B259-52C1304435FC}"/>
              </a:ext>
            </a:extLst>
          </p:cNvPr>
          <p:cNvSpPr>
            <a:spLocks noGrp="1"/>
          </p:cNvSpPr>
          <p:nvPr>
            <p:ph type="subTitle" idx="1"/>
          </p:nvPr>
        </p:nvSpPr>
        <p:spPr/>
        <p:txBody>
          <a:bodyPr/>
          <a:lstStyle/>
          <a:p>
            <a:pPr marL="0" indent="0" algn="r" defTabSz="457200" rtl="1" eaLnBrk="1" latinLnBrk="0" hangingPunct="1">
              <a:spcBef>
                <a:spcPct val="20000"/>
              </a:spcBef>
              <a:spcAft>
                <a:spcPts val="600"/>
              </a:spcAft>
              <a:buClr>
                <a:schemeClr val="tx1"/>
              </a:buClr>
              <a:buSzPct val="100000"/>
              <a:buFont typeface="Arial"/>
              <a:buNone/>
            </a:pPr>
            <a:r>
              <a:rPr lang="he-IL" dirty="0"/>
              <a:t>מייל:  </a:t>
            </a:r>
            <a:r>
              <a:rPr lang="en-US" dirty="0"/>
              <a:t> </a:t>
            </a:r>
            <a:r>
              <a:rPr lang="en-US" cap="none" dirty="0" err="1"/>
              <a:t>Lashover.ariel@gmail.com</a:t>
            </a:r>
            <a:endParaRPr lang="en-US" cap="none" dirty="0"/>
          </a:p>
          <a:p>
            <a:pPr marL="0" indent="0" algn="r" defTabSz="457200" rtl="1" eaLnBrk="1" latinLnBrk="0" hangingPunct="1">
              <a:spcBef>
                <a:spcPct val="20000"/>
              </a:spcBef>
              <a:spcAft>
                <a:spcPts val="600"/>
              </a:spcAft>
              <a:buClr>
                <a:schemeClr val="tx1"/>
              </a:buClr>
              <a:buSzPct val="100000"/>
              <a:buFont typeface="Arial"/>
              <a:buNone/>
            </a:pPr>
            <a:r>
              <a:rPr lang="he-IL" cap="none" dirty="0"/>
              <a:t>נכתב ע"י: איתי לשובר</a:t>
            </a:r>
            <a:endParaRPr lang="en-US" cap="none" dirty="0"/>
          </a:p>
        </p:txBody>
      </p:sp>
    </p:spTree>
    <p:extLst>
      <p:ext uri="{BB962C8B-B14F-4D97-AF65-F5344CB8AC3E}">
        <p14:creationId xmlns:p14="http://schemas.microsoft.com/office/powerpoint/2010/main" val="85709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9E57-1DE3-C84C-BC1A-756AF28C28F9}"/>
              </a:ext>
            </a:extLst>
          </p:cNvPr>
          <p:cNvSpPr>
            <a:spLocks noGrp="1"/>
          </p:cNvSpPr>
          <p:nvPr>
            <p:ph type="title"/>
          </p:nvPr>
        </p:nvSpPr>
        <p:spPr>
          <a:xfrm>
            <a:off x="1039813" y="2296160"/>
            <a:ext cx="9905998" cy="1905000"/>
          </a:xfrm>
        </p:spPr>
        <p:txBody>
          <a:bodyPr>
            <a:normAutofit/>
          </a:bodyPr>
          <a:lstStyle/>
          <a:p>
            <a:pPr algn="ctr"/>
            <a:r>
              <a:rPr lang="en-US" sz="8000" cap="none" dirty="0"/>
              <a:t>Practical</a:t>
            </a:r>
          </a:p>
        </p:txBody>
      </p:sp>
    </p:spTree>
    <p:extLst>
      <p:ext uri="{BB962C8B-B14F-4D97-AF65-F5344CB8AC3E}">
        <p14:creationId xmlns:p14="http://schemas.microsoft.com/office/powerpoint/2010/main" val="339308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4115" y="244189"/>
            <a:ext cx="4501490" cy="505267"/>
          </a:xfrm>
          <a:prstGeom prst="rect">
            <a:avLst/>
          </a:prstGeom>
        </p:spPr>
        <p:txBody>
          <a:bodyPr vert="horz" wrap="square" lIns="0" tIns="12700" rIns="0" bIns="0" rtlCol="0">
            <a:spAutoFit/>
          </a:bodyPr>
          <a:lstStyle/>
          <a:p>
            <a:pPr marL="12700">
              <a:lnSpc>
                <a:spcPct val="100000"/>
              </a:lnSpc>
              <a:spcBef>
                <a:spcPts val="100"/>
              </a:spcBef>
            </a:pPr>
            <a:r>
              <a:rPr cap="none" spc="-5" dirty="0">
                <a:solidFill>
                  <a:schemeClr val="tx1"/>
                </a:solidFill>
                <a:latin typeface="+mn-lt"/>
                <a:cs typeface="Trebuchet MS"/>
              </a:rPr>
              <a:t>Initialization</a:t>
            </a:r>
          </a:p>
        </p:txBody>
      </p:sp>
      <p:sp>
        <p:nvSpPr>
          <p:cNvPr id="3" name="object 3"/>
          <p:cNvSpPr txBox="1"/>
          <p:nvPr/>
        </p:nvSpPr>
        <p:spPr>
          <a:xfrm>
            <a:off x="1087094" y="1268857"/>
            <a:ext cx="6954520" cy="56682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Create </a:t>
            </a:r>
            <a:r>
              <a:rPr sz="1800" dirty="0">
                <a:cs typeface="Trebuchet MS"/>
              </a:rPr>
              <a:t>a </a:t>
            </a:r>
            <a:r>
              <a:rPr sz="1800" spc="-5" dirty="0">
                <a:cs typeface="Trebuchet MS"/>
              </a:rPr>
              <a:t>folder in any </a:t>
            </a:r>
            <a:r>
              <a:rPr sz="1800" spc="-25" dirty="0">
                <a:cs typeface="Trebuchet MS"/>
              </a:rPr>
              <a:t>directory. </a:t>
            </a:r>
            <a:r>
              <a:rPr sz="1800" spc="-5" dirty="0">
                <a:cs typeface="Trebuchet MS"/>
              </a:rPr>
              <a:t>For example, </a:t>
            </a:r>
            <a:r>
              <a:rPr sz="1800" dirty="0">
                <a:cs typeface="Trebuchet MS"/>
              </a:rPr>
              <a:t>I </a:t>
            </a:r>
            <a:r>
              <a:rPr sz="1800" spc="-5" dirty="0">
                <a:cs typeface="Trebuchet MS"/>
              </a:rPr>
              <a:t>created </a:t>
            </a:r>
            <a:r>
              <a:rPr sz="1800" dirty="0">
                <a:cs typeface="Trebuchet MS"/>
              </a:rPr>
              <a:t>a</a:t>
            </a:r>
            <a:r>
              <a:rPr sz="1800" spc="20" dirty="0">
                <a:cs typeface="Trebuchet MS"/>
              </a:rPr>
              <a:t> </a:t>
            </a:r>
            <a:r>
              <a:rPr lang="en-US" sz="1800" spc="20" dirty="0">
                <a:cs typeface="Trebuchet MS"/>
              </a:rPr>
              <a:t>  	</a:t>
            </a:r>
            <a:r>
              <a:rPr sz="1800" spc="-5" dirty="0">
                <a:cs typeface="Trebuchet MS"/>
              </a:rPr>
              <a:t>folder</a:t>
            </a:r>
            <a:r>
              <a:rPr lang="en-US" dirty="0">
                <a:cs typeface="Trebuchet MS"/>
              </a:rPr>
              <a:t> </a:t>
            </a:r>
            <a:r>
              <a:rPr sz="1800" spc="-5" dirty="0">
                <a:cs typeface="Trebuchet MS"/>
              </a:rPr>
              <a:t>named “Coffee” in my</a:t>
            </a:r>
            <a:r>
              <a:rPr sz="1800" dirty="0">
                <a:cs typeface="Trebuchet MS"/>
              </a:rPr>
              <a:t> </a:t>
            </a:r>
            <a:r>
              <a:rPr sz="1800" spc="-5" dirty="0">
                <a:cs typeface="Trebuchet MS"/>
              </a:rPr>
              <a:t>desktop.</a:t>
            </a:r>
            <a:endParaRPr sz="1800" dirty="0">
              <a:cs typeface="Trebuchet MS"/>
            </a:endParaRPr>
          </a:p>
        </p:txBody>
      </p:sp>
      <p:grpSp>
        <p:nvGrpSpPr>
          <p:cNvPr id="4" name="object 4"/>
          <p:cNvGrpSpPr/>
          <p:nvPr/>
        </p:nvGrpSpPr>
        <p:grpSpPr>
          <a:xfrm>
            <a:off x="7700799" y="1192938"/>
            <a:ext cx="3168906" cy="2458403"/>
            <a:chOff x="7165847" y="731519"/>
            <a:chExt cx="4897120" cy="2924810"/>
          </a:xfrm>
        </p:grpSpPr>
        <p:sp>
          <p:nvSpPr>
            <p:cNvPr id="5" name="object 5"/>
            <p:cNvSpPr/>
            <p:nvPr/>
          </p:nvSpPr>
          <p:spPr>
            <a:xfrm>
              <a:off x="8240267" y="731519"/>
              <a:ext cx="3558539" cy="164591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165847" y="2407919"/>
              <a:ext cx="4896611" cy="1248155"/>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6020338" y="3846078"/>
            <a:ext cx="4849367" cy="104698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6767187" y="5104891"/>
            <a:ext cx="2750820" cy="113080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087094" y="2624582"/>
            <a:ext cx="3234385" cy="289823"/>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dirty="0">
                <a:cs typeface="Trebuchet MS"/>
              </a:rPr>
              <a:t>Then </a:t>
            </a:r>
            <a:r>
              <a:rPr sz="1800" spc="-5" dirty="0">
                <a:cs typeface="Trebuchet MS"/>
              </a:rPr>
              <a:t>open Git </a:t>
            </a:r>
            <a:r>
              <a:rPr sz="1800" dirty="0">
                <a:cs typeface="Trebuchet MS"/>
              </a:rPr>
              <a:t>Ba</a:t>
            </a:r>
            <a:r>
              <a:rPr lang="en-US" sz="1800" dirty="0">
                <a:cs typeface="Trebuchet MS"/>
              </a:rPr>
              <a:t>sh</a:t>
            </a:r>
            <a:r>
              <a:rPr sz="1800" spc="-90" dirty="0">
                <a:cs typeface="Trebuchet MS"/>
              </a:rPr>
              <a:t> </a:t>
            </a:r>
            <a:r>
              <a:rPr sz="1800" spc="-5" dirty="0">
                <a:cs typeface="Trebuchet MS"/>
              </a:rPr>
              <a:t>here.</a:t>
            </a:r>
            <a:endParaRPr sz="1800" dirty="0">
              <a:cs typeface="Trebuchet MS"/>
            </a:endParaRPr>
          </a:p>
        </p:txBody>
      </p:sp>
      <p:sp>
        <p:nvSpPr>
          <p:cNvPr id="10" name="object 10"/>
          <p:cNvSpPr txBox="1"/>
          <p:nvPr/>
        </p:nvSpPr>
        <p:spPr>
          <a:xfrm>
            <a:off x="1087094" y="3830701"/>
            <a:ext cx="420687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dirty="0">
                <a:cs typeface="Trebuchet MS"/>
              </a:rPr>
              <a:t>Then </a:t>
            </a:r>
            <a:r>
              <a:rPr sz="1800" spc="-5" dirty="0">
                <a:cs typeface="Trebuchet MS"/>
              </a:rPr>
              <a:t>type </a:t>
            </a:r>
            <a:r>
              <a:rPr sz="1800" dirty="0">
                <a:cs typeface="Trebuchet MS"/>
              </a:rPr>
              <a:t>“git </a:t>
            </a:r>
            <a:r>
              <a:rPr sz="1800" spc="-5" dirty="0">
                <a:cs typeface="Trebuchet MS"/>
              </a:rPr>
              <a:t>init” for</a:t>
            </a:r>
            <a:r>
              <a:rPr sz="1800" spc="-65" dirty="0">
                <a:cs typeface="Trebuchet MS"/>
              </a:rPr>
              <a:t> </a:t>
            </a:r>
            <a:r>
              <a:rPr sz="1800" spc="-5" dirty="0">
                <a:cs typeface="Trebuchet MS"/>
              </a:rPr>
              <a:t>initialization.</a:t>
            </a:r>
            <a:endParaRPr sz="1800" dirty="0">
              <a:cs typeface="Trebuchet MS"/>
            </a:endParaRPr>
          </a:p>
        </p:txBody>
      </p:sp>
      <p:sp>
        <p:nvSpPr>
          <p:cNvPr id="11" name="object 11"/>
          <p:cNvSpPr txBox="1"/>
          <p:nvPr/>
        </p:nvSpPr>
        <p:spPr>
          <a:xfrm>
            <a:off x="1087094" y="5096255"/>
            <a:ext cx="5092065" cy="57404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cs typeface="Arial"/>
              </a:rPr>
              <a:t>	</a:t>
            </a:r>
            <a:r>
              <a:rPr sz="1800" spc="-5" dirty="0">
                <a:cs typeface="Trebuchet MS"/>
              </a:rPr>
              <a:t>Now you can </a:t>
            </a:r>
            <a:r>
              <a:rPr sz="1800" dirty="0">
                <a:cs typeface="Trebuchet MS"/>
              </a:rPr>
              <a:t>see </a:t>
            </a:r>
            <a:r>
              <a:rPr sz="1800" spc="-5" dirty="0">
                <a:cs typeface="Trebuchet MS"/>
              </a:rPr>
              <a:t>“.git” folder in you “Coffee”  </a:t>
            </a:r>
            <a:r>
              <a:rPr sz="1800" spc="-30" dirty="0">
                <a:cs typeface="Trebuchet MS"/>
              </a:rPr>
              <a:t>directory.</a:t>
            </a:r>
            <a:endParaRPr sz="1800" dirty="0">
              <a:cs typeface="Trebuchet MS"/>
            </a:endParaRPr>
          </a:p>
        </p:txBody>
      </p:sp>
    </p:spTree>
    <p:extLst>
      <p:ext uri="{BB962C8B-B14F-4D97-AF65-F5344CB8AC3E}">
        <p14:creationId xmlns:p14="http://schemas.microsoft.com/office/powerpoint/2010/main" val="95901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212059"/>
            <a:ext cx="5034890" cy="505267"/>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latin typeface="+mn-lt"/>
                <a:cs typeface="Trebuchet MS"/>
              </a:rPr>
              <a:t>Configuration</a:t>
            </a:r>
          </a:p>
        </p:txBody>
      </p:sp>
      <p:grpSp>
        <p:nvGrpSpPr>
          <p:cNvPr id="3" name="object 3"/>
          <p:cNvGrpSpPr/>
          <p:nvPr/>
        </p:nvGrpSpPr>
        <p:grpSpPr>
          <a:xfrm>
            <a:off x="6285740" y="1579040"/>
            <a:ext cx="5334380" cy="1121665"/>
            <a:chOff x="5926835" y="1328927"/>
            <a:chExt cx="6265545" cy="1915795"/>
          </a:xfrm>
        </p:grpSpPr>
        <p:sp>
          <p:nvSpPr>
            <p:cNvPr id="4" name="object 4"/>
            <p:cNvSpPr/>
            <p:nvPr/>
          </p:nvSpPr>
          <p:spPr>
            <a:xfrm>
              <a:off x="5926835" y="1328927"/>
              <a:ext cx="6265164" cy="12649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21907" y="1523999"/>
              <a:ext cx="5893308" cy="67665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21907" y="2633472"/>
              <a:ext cx="5940551" cy="61112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6133001" y="3260040"/>
            <a:ext cx="5021580" cy="1659889"/>
            <a:chOff x="7170419" y="4407408"/>
            <a:chExt cx="5021580" cy="1659889"/>
          </a:xfrm>
        </p:grpSpPr>
        <p:sp>
          <p:nvSpPr>
            <p:cNvPr id="8" name="object 8"/>
            <p:cNvSpPr/>
            <p:nvPr/>
          </p:nvSpPr>
          <p:spPr>
            <a:xfrm>
              <a:off x="7170419" y="4407408"/>
              <a:ext cx="5021580" cy="119786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365491" y="4602480"/>
              <a:ext cx="4567428" cy="60960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467599" y="5481828"/>
              <a:ext cx="3249168" cy="585216"/>
            </a:xfrm>
            <a:prstGeom prst="rect">
              <a:avLst/>
            </a:prstGeom>
            <a:blipFill>
              <a:blip r:embed="rId7" cstate="print"/>
              <a:stretch>
                <a:fillRect/>
              </a:stretch>
            </a:blipFill>
          </p:spPr>
          <p:txBody>
            <a:bodyPr wrap="square" lIns="0" tIns="0" rIns="0" bIns="0" rtlCol="0"/>
            <a:lstStyle/>
            <a:p>
              <a:endParaRPr/>
            </a:p>
          </p:txBody>
        </p:sp>
      </p:grpSp>
      <p:sp>
        <p:nvSpPr>
          <p:cNvPr id="11" name="object 11"/>
          <p:cNvSpPr txBox="1"/>
          <p:nvPr/>
        </p:nvSpPr>
        <p:spPr>
          <a:xfrm>
            <a:off x="1080906" y="870380"/>
            <a:ext cx="6265545" cy="5282921"/>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cs typeface="Arial"/>
              </a:rPr>
              <a:t>	</a:t>
            </a:r>
            <a:r>
              <a:rPr sz="1800" spc="-114" dirty="0">
                <a:cs typeface="Trebuchet MS"/>
              </a:rPr>
              <a:t>To </a:t>
            </a:r>
            <a:r>
              <a:rPr sz="1800" dirty="0">
                <a:cs typeface="Trebuchet MS"/>
              </a:rPr>
              <a:t>set </a:t>
            </a:r>
            <a:r>
              <a:rPr sz="1800" spc="-5" dirty="0">
                <a:cs typeface="Trebuchet MS"/>
              </a:rPr>
              <a:t>username</a:t>
            </a:r>
            <a:r>
              <a:rPr sz="1800" spc="114" dirty="0">
                <a:cs typeface="Trebuchet MS"/>
              </a:rPr>
              <a:t> </a:t>
            </a:r>
            <a:r>
              <a:rPr sz="1800" spc="-5" dirty="0">
                <a:cs typeface="Trebuchet MS"/>
              </a:rPr>
              <a:t>globally:</a:t>
            </a:r>
            <a:endParaRPr sz="1800" dirty="0">
              <a:cs typeface="Trebuchet MS"/>
            </a:endParaRPr>
          </a:p>
          <a:p>
            <a:pPr marL="469900">
              <a:lnSpc>
                <a:spcPct val="100000"/>
              </a:lnSpc>
              <a:spcBef>
                <a:spcPts val="1000"/>
              </a:spcBef>
            </a:pPr>
            <a:r>
              <a:rPr sz="1800" dirty="0">
                <a:cs typeface="Trebuchet MS"/>
              </a:rPr>
              <a:t>git </a:t>
            </a:r>
            <a:r>
              <a:rPr sz="1800" spc="-5" dirty="0">
                <a:cs typeface="Trebuchet MS"/>
              </a:rPr>
              <a:t>config --global </a:t>
            </a:r>
            <a:r>
              <a:rPr sz="1800" spc="-30" dirty="0" err="1">
                <a:cs typeface="Trebuchet MS"/>
              </a:rPr>
              <a:t>user.name</a:t>
            </a:r>
            <a:r>
              <a:rPr sz="1800" spc="-25" dirty="0">
                <a:cs typeface="Trebuchet MS"/>
              </a:rPr>
              <a:t> </a:t>
            </a:r>
            <a:r>
              <a:rPr sz="1800" dirty="0">
                <a:cs typeface="Trebuchet MS"/>
              </a:rPr>
              <a:t>“</a:t>
            </a:r>
            <a:r>
              <a:rPr lang="en-US" sz="1800" dirty="0">
                <a:cs typeface="Trebuchet MS"/>
              </a:rPr>
              <a:t>Itai</a:t>
            </a:r>
            <a:r>
              <a:rPr sz="1800" dirty="0">
                <a:cs typeface="Trebuchet MS"/>
              </a:rPr>
              <a:t>”</a:t>
            </a:r>
          </a:p>
          <a:p>
            <a:pPr>
              <a:lnSpc>
                <a:spcPct val="100000"/>
              </a:lnSpc>
            </a:pPr>
            <a:endParaRPr sz="2100" dirty="0">
              <a:cs typeface="Trebuchet MS"/>
            </a:endParaRPr>
          </a:p>
          <a:p>
            <a:pPr>
              <a:lnSpc>
                <a:spcPct val="100000"/>
              </a:lnSpc>
              <a:spcBef>
                <a:spcPts val="15"/>
              </a:spcBef>
            </a:pPr>
            <a:endParaRPr sz="2500" dirty="0">
              <a:cs typeface="Trebuchet MS"/>
            </a:endParaRPr>
          </a:p>
          <a:p>
            <a:pPr marL="12700">
              <a:lnSpc>
                <a:spcPct val="100000"/>
              </a:lnSpc>
              <a:tabLst>
                <a:tab pos="354965" algn="l"/>
              </a:tabLst>
            </a:pPr>
            <a:r>
              <a:rPr sz="1450" spc="235" dirty="0">
                <a:cs typeface="Arial"/>
              </a:rPr>
              <a:t>	</a:t>
            </a:r>
            <a:r>
              <a:rPr sz="1800" spc="-114" dirty="0">
                <a:cs typeface="Trebuchet MS"/>
              </a:rPr>
              <a:t>To </a:t>
            </a:r>
            <a:r>
              <a:rPr sz="1800" dirty="0">
                <a:cs typeface="Trebuchet MS"/>
              </a:rPr>
              <a:t>set </a:t>
            </a:r>
            <a:r>
              <a:rPr sz="1800" spc="-5" dirty="0">
                <a:cs typeface="Trebuchet MS"/>
              </a:rPr>
              <a:t>email</a:t>
            </a:r>
            <a:r>
              <a:rPr sz="1800" spc="90" dirty="0">
                <a:cs typeface="Trebuchet MS"/>
              </a:rPr>
              <a:t> </a:t>
            </a:r>
            <a:r>
              <a:rPr sz="1800" spc="-5" dirty="0">
                <a:cs typeface="Trebuchet MS"/>
              </a:rPr>
              <a:t>globally:</a:t>
            </a:r>
            <a:endParaRPr sz="1800" dirty="0">
              <a:cs typeface="Trebuchet MS"/>
            </a:endParaRPr>
          </a:p>
          <a:p>
            <a:pPr marL="469900">
              <a:lnSpc>
                <a:spcPct val="100000"/>
              </a:lnSpc>
              <a:spcBef>
                <a:spcPts val="994"/>
              </a:spcBef>
            </a:pPr>
            <a:r>
              <a:rPr sz="1800" dirty="0">
                <a:cs typeface="Trebuchet MS"/>
              </a:rPr>
              <a:t>git </a:t>
            </a:r>
            <a:r>
              <a:rPr sz="1800" spc="-5" dirty="0">
                <a:cs typeface="Trebuchet MS"/>
              </a:rPr>
              <a:t>config --global </a:t>
            </a:r>
            <a:r>
              <a:rPr sz="1800" spc="-30" dirty="0" err="1">
                <a:cs typeface="Trebuchet MS"/>
              </a:rPr>
              <a:t>user.email</a:t>
            </a:r>
            <a:r>
              <a:rPr sz="1800" dirty="0">
                <a:cs typeface="Trebuchet MS"/>
              </a:rPr>
              <a:t> </a:t>
            </a:r>
            <a:r>
              <a:rPr sz="1800" spc="-5" dirty="0">
                <a:cs typeface="Trebuchet MS"/>
                <a:hlinkClick r:id="rId8">
                  <a:extLst>
                    <a:ext uri="{A12FA001-AC4F-418D-AE19-62706E023703}">
                      <ahyp:hlinkClr xmlns:ahyp="http://schemas.microsoft.com/office/drawing/2018/hyperlinkcolor" val="tx"/>
                    </a:ext>
                  </a:extLst>
                </a:hlinkClick>
              </a:rPr>
              <a:t>“</a:t>
            </a:r>
            <a:r>
              <a:rPr lang="en-US" sz="1800" spc="-5" dirty="0" err="1">
                <a:cs typeface="Trebuchet MS"/>
              </a:rPr>
              <a:t>Lashover.ariel@gmail.com</a:t>
            </a:r>
            <a:r>
              <a:rPr sz="1800" spc="-5" dirty="0">
                <a:cs typeface="Trebuchet MS"/>
              </a:rPr>
              <a:t>”</a:t>
            </a:r>
            <a:endParaRPr sz="1800" dirty="0">
              <a:cs typeface="Trebuchet MS"/>
            </a:endParaRPr>
          </a:p>
          <a:p>
            <a:pPr>
              <a:lnSpc>
                <a:spcPct val="100000"/>
              </a:lnSpc>
              <a:spcBef>
                <a:spcPts val="50"/>
              </a:spcBef>
            </a:pPr>
            <a:endParaRPr sz="2700" dirty="0">
              <a:cs typeface="Trebuchet MS"/>
            </a:endParaRPr>
          </a:p>
          <a:p>
            <a:pPr marL="469900" marR="2336800" indent="-457200">
              <a:lnSpc>
                <a:spcPct val="146100"/>
              </a:lnSpc>
              <a:tabLst>
                <a:tab pos="354965" algn="l"/>
              </a:tabLst>
            </a:pPr>
            <a:r>
              <a:rPr sz="1450" spc="235" dirty="0">
                <a:cs typeface="Arial"/>
              </a:rPr>
              <a:t>	</a:t>
            </a:r>
            <a:r>
              <a:rPr sz="1800" spc="-114" dirty="0">
                <a:cs typeface="Trebuchet MS"/>
              </a:rPr>
              <a:t>To </a:t>
            </a:r>
            <a:r>
              <a:rPr sz="1800" dirty="0">
                <a:cs typeface="Trebuchet MS"/>
              </a:rPr>
              <a:t>set </a:t>
            </a:r>
            <a:r>
              <a:rPr sz="1800" spc="-5" dirty="0">
                <a:cs typeface="Trebuchet MS"/>
              </a:rPr>
              <a:t>username and email locally:  git config </a:t>
            </a:r>
            <a:r>
              <a:rPr sz="1800" spc="-30" dirty="0" err="1">
                <a:cs typeface="Trebuchet MS"/>
              </a:rPr>
              <a:t>user.name</a:t>
            </a:r>
            <a:r>
              <a:rPr sz="1800" spc="-35" dirty="0">
                <a:cs typeface="Trebuchet MS"/>
              </a:rPr>
              <a:t> </a:t>
            </a:r>
            <a:r>
              <a:rPr sz="1800" dirty="0">
                <a:cs typeface="Trebuchet MS"/>
              </a:rPr>
              <a:t>“</a:t>
            </a:r>
            <a:r>
              <a:rPr lang="en-US" sz="1800" dirty="0">
                <a:cs typeface="Trebuchet MS"/>
              </a:rPr>
              <a:t>Itai</a:t>
            </a:r>
            <a:r>
              <a:rPr sz="1800" dirty="0">
                <a:cs typeface="Trebuchet MS"/>
              </a:rPr>
              <a:t>”</a:t>
            </a:r>
          </a:p>
          <a:p>
            <a:pPr marL="469900">
              <a:lnSpc>
                <a:spcPct val="100000"/>
              </a:lnSpc>
              <a:spcBef>
                <a:spcPts val="994"/>
              </a:spcBef>
            </a:pPr>
            <a:r>
              <a:rPr sz="1800" dirty="0">
                <a:cs typeface="Trebuchet MS"/>
              </a:rPr>
              <a:t>git </a:t>
            </a:r>
            <a:r>
              <a:rPr sz="1800" spc="-10" dirty="0">
                <a:cs typeface="Trebuchet MS"/>
              </a:rPr>
              <a:t>config </a:t>
            </a:r>
            <a:r>
              <a:rPr sz="1800" spc="-30" dirty="0" err="1">
                <a:cs typeface="Trebuchet MS"/>
              </a:rPr>
              <a:t>user.email</a:t>
            </a:r>
            <a:r>
              <a:rPr sz="1800" spc="-5" dirty="0">
                <a:cs typeface="Trebuchet MS"/>
              </a:rPr>
              <a:t> </a:t>
            </a:r>
            <a:r>
              <a:rPr sz="1800" spc="-5" dirty="0">
                <a:cs typeface="Trebuchet MS"/>
                <a:hlinkClick r:id="rId8">
                  <a:extLst>
                    <a:ext uri="{A12FA001-AC4F-418D-AE19-62706E023703}">
                      <ahyp:hlinkClr xmlns:ahyp="http://schemas.microsoft.com/office/drawing/2018/hyperlinkcolor" val="tx"/>
                    </a:ext>
                  </a:extLst>
                </a:hlinkClick>
              </a:rPr>
              <a:t>“</a:t>
            </a:r>
            <a:r>
              <a:rPr lang="en-US" spc="-5" dirty="0" err="1">
                <a:cs typeface="Trebuchet MS"/>
              </a:rPr>
              <a:t>Lashover.ariel@gmail.com</a:t>
            </a:r>
            <a:r>
              <a:rPr sz="1800" spc="-5" dirty="0">
                <a:cs typeface="Trebuchet MS"/>
              </a:rPr>
              <a:t>”</a:t>
            </a:r>
            <a:endParaRPr sz="1800" dirty="0">
              <a:cs typeface="Trebuchet MS"/>
            </a:endParaRPr>
          </a:p>
          <a:p>
            <a:pPr marL="12700">
              <a:lnSpc>
                <a:spcPct val="100000"/>
              </a:lnSpc>
              <a:spcBef>
                <a:spcPts val="1495"/>
              </a:spcBef>
              <a:tabLst>
                <a:tab pos="354965" algn="l"/>
              </a:tabLst>
            </a:pPr>
            <a:r>
              <a:rPr sz="1450" spc="235" dirty="0">
                <a:cs typeface="Arial"/>
              </a:rPr>
              <a:t>	</a:t>
            </a:r>
            <a:r>
              <a:rPr sz="1800" spc="-5" dirty="0">
                <a:cs typeface="Trebuchet MS"/>
              </a:rPr>
              <a:t>Now type </a:t>
            </a:r>
            <a:r>
              <a:rPr sz="1800" dirty="0">
                <a:cs typeface="Trebuchet MS"/>
              </a:rPr>
              <a:t>“git </a:t>
            </a:r>
            <a:r>
              <a:rPr sz="1800" spc="-5" dirty="0">
                <a:cs typeface="Trebuchet MS"/>
              </a:rPr>
              <a:t>config --list” to </a:t>
            </a:r>
            <a:r>
              <a:rPr sz="1800" dirty="0">
                <a:cs typeface="Trebuchet MS"/>
              </a:rPr>
              <a:t>show </a:t>
            </a:r>
            <a:r>
              <a:rPr sz="1800" spc="-5" dirty="0">
                <a:cs typeface="Trebuchet MS"/>
              </a:rPr>
              <a:t>your</a:t>
            </a:r>
            <a:r>
              <a:rPr sz="1800" spc="-45" dirty="0">
                <a:cs typeface="Trebuchet MS"/>
              </a:rPr>
              <a:t> </a:t>
            </a:r>
            <a:r>
              <a:rPr sz="1800" spc="-10" dirty="0">
                <a:cs typeface="Trebuchet MS"/>
              </a:rPr>
              <a:t>configuration.</a:t>
            </a:r>
            <a:endParaRPr sz="1800" dirty="0">
              <a:cs typeface="Trebuchet MS"/>
            </a:endParaRPr>
          </a:p>
        </p:txBody>
      </p:sp>
    </p:spTree>
    <p:extLst>
      <p:ext uri="{BB962C8B-B14F-4D97-AF65-F5344CB8AC3E}">
        <p14:creationId xmlns:p14="http://schemas.microsoft.com/office/powerpoint/2010/main" val="49956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359768"/>
            <a:ext cx="4882490" cy="505267"/>
          </a:xfrm>
          <a:prstGeom prst="rect">
            <a:avLst/>
          </a:prstGeom>
        </p:spPr>
        <p:txBody>
          <a:bodyPr vert="horz" wrap="square" lIns="0" tIns="12700" rIns="0" bIns="0" rtlCol="0">
            <a:spAutoFit/>
          </a:bodyPr>
          <a:lstStyle/>
          <a:p>
            <a:pPr marL="12700">
              <a:lnSpc>
                <a:spcPct val="100000"/>
              </a:lnSpc>
              <a:spcBef>
                <a:spcPts val="100"/>
              </a:spcBef>
            </a:pPr>
            <a:r>
              <a:rPr spc="-5" dirty="0">
                <a:latin typeface="+mn-lt"/>
                <a:cs typeface="Trebuchet MS"/>
              </a:rPr>
              <a:t>Commands</a:t>
            </a:r>
          </a:p>
        </p:txBody>
      </p:sp>
      <p:grpSp>
        <p:nvGrpSpPr>
          <p:cNvPr id="3" name="object 3"/>
          <p:cNvGrpSpPr/>
          <p:nvPr/>
        </p:nvGrpSpPr>
        <p:grpSpPr>
          <a:xfrm>
            <a:off x="6272061" y="1054198"/>
            <a:ext cx="5081270" cy="1264920"/>
            <a:chOff x="6332220" y="1328927"/>
            <a:chExt cx="5081270" cy="1264920"/>
          </a:xfrm>
        </p:grpSpPr>
        <p:sp>
          <p:nvSpPr>
            <p:cNvPr id="4" name="object 4"/>
            <p:cNvSpPr/>
            <p:nvPr/>
          </p:nvSpPr>
          <p:spPr>
            <a:xfrm>
              <a:off x="6332220" y="1328927"/>
              <a:ext cx="5081016" cy="12649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27292" y="1523999"/>
              <a:ext cx="4492752" cy="676655"/>
            </a:xfrm>
            <a:prstGeom prst="rect">
              <a:avLst/>
            </a:prstGeom>
            <a:blipFill>
              <a:blip r:embed="rId3" cstate="print"/>
              <a:stretch>
                <a:fillRect/>
              </a:stretch>
            </a:blipFill>
          </p:spPr>
          <p:txBody>
            <a:bodyPr wrap="square" lIns="0" tIns="0" rIns="0" bIns="0" rtlCol="0"/>
            <a:lstStyle/>
            <a:p>
              <a:endParaRPr/>
            </a:p>
          </p:txBody>
        </p:sp>
      </p:grpSp>
      <p:grpSp>
        <p:nvGrpSpPr>
          <p:cNvPr id="6" name="object 6"/>
          <p:cNvGrpSpPr/>
          <p:nvPr/>
        </p:nvGrpSpPr>
        <p:grpSpPr>
          <a:xfrm>
            <a:off x="4259608" y="2473536"/>
            <a:ext cx="7467600" cy="4086226"/>
            <a:chOff x="3930396" y="2644139"/>
            <a:chExt cx="8261984" cy="4213860"/>
          </a:xfrm>
        </p:grpSpPr>
        <p:sp>
          <p:nvSpPr>
            <p:cNvPr id="7" name="object 7"/>
            <p:cNvSpPr/>
            <p:nvPr/>
          </p:nvSpPr>
          <p:spPr>
            <a:xfrm>
              <a:off x="6409944" y="2644139"/>
              <a:ext cx="5728715" cy="136550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30396" y="4014215"/>
              <a:ext cx="8261604" cy="284378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125468" y="4209287"/>
              <a:ext cx="7909559" cy="2452116"/>
            </a:xfrm>
            <a:prstGeom prst="rect">
              <a:avLst/>
            </a:prstGeom>
            <a:blipFill>
              <a:blip r:embed="rId6" cstate="print"/>
              <a:stretch>
                <a:fillRect/>
              </a:stretch>
            </a:blipFill>
          </p:spPr>
          <p:txBody>
            <a:bodyPr wrap="square" lIns="0" tIns="0" rIns="0" bIns="0" rtlCol="0"/>
            <a:lstStyle/>
            <a:p>
              <a:endParaRPr/>
            </a:p>
          </p:txBody>
        </p:sp>
      </p:grpSp>
      <p:sp>
        <p:nvSpPr>
          <p:cNvPr id="10" name="object 10"/>
          <p:cNvSpPr txBox="1"/>
          <p:nvPr/>
        </p:nvSpPr>
        <p:spPr>
          <a:xfrm>
            <a:off x="906718" y="1109894"/>
            <a:ext cx="4192904" cy="2727285"/>
          </a:xfrm>
          <a:prstGeom prst="rect">
            <a:avLst/>
          </a:prstGeom>
        </p:spPr>
        <p:txBody>
          <a:bodyPr vert="horz" wrap="square" lIns="0" tIns="12700" rIns="0" bIns="0" rtlCol="0">
            <a:spAutoFit/>
          </a:bodyPr>
          <a:lstStyle/>
          <a:p>
            <a:pPr marL="469900" marR="695960" indent="-457200">
              <a:lnSpc>
                <a:spcPct val="146200"/>
              </a:lnSpc>
              <a:spcBef>
                <a:spcPts val="100"/>
              </a:spcBef>
              <a:tabLst>
                <a:tab pos="354965" algn="l"/>
              </a:tabLst>
            </a:pPr>
            <a:r>
              <a:rPr sz="1450" spc="235" dirty="0">
                <a:cs typeface="Arial"/>
              </a:rPr>
              <a:t>	</a:t>
            </a:r>
            <a:r>
              <a:rPr sz="1800" spc="-114" dirty="0">
                <a:cs typeface="Trebuchet MS"/>
              </a:rPr>
              <a:t>To </a:t>
            </a:r>
            <a:r>
              <a:rPr sz="1800" spc="-5" dirty="0">
                <a:cs typeface="Trebuchet MS"/>
              </a:rPr>
              <a:t>clear your </a:t>
            </a:r>
            <a:r>
              <a:rPr sz="1800" dirty="0">
                <a:cs typeface="Trebuchet MS"/>
              </a:rPr>
              <a:t>screen just </a:t>
            </a:r>
            <a:r>
              <a:rPr sz="1800" spc="-5" dirty="0">
                <a:cs typeface="Trebuchet MS"/>
              </a:rPr>
              <a:t>type:  clear</a:t>
            </a:r>
            <a:endParaRPr sz="1800" dirty="0">
              <a:cs typeface="Trebuchet MS"/>
            </a:endParaRPr>
          </a:p>
          <a:p>
            <a:pPr>
              <a:lnSpc>
                <a:spcPct val="100000"/>
              </a:lnSpc>
            </a:pPr>
            <a:endParaRPr sz="2100" dirty="0">
              <a:cs typeface="Trebuchet MS"/>
            </a:endParaRPr>
          </a:p>
          <a:p>
            <a:pPr marL="12700">
              <a:lnSpc>
                <a:spcPct val="100000"/>
              </a:lnSpc>
              <a:spcBef>
                <a:spcPts val="1735"/>
              </a:spcBef>
              <a:tabLst>
                <a:tab pos="354965" algn="l"/>
              </a:tabLst>
            </a:pPr>
            <a:r>
              <a:rPr sz="1450" spc="235" dirty="0">
                <a:cs typeface="Arial"/>
              </a:rPr>
              <a:t>	</a:t>
            </a:r>
            <a:r>
              <a:rPr sz="1800" spc="-30" dirty="0">
                <a:cs typeface="Trebuchet MS"/>
              </a:rPr>
              <a:t>Let’s </a:t>
            </a:r>
            <a:r>
              <a:rPr sz="1800" spc="-5" dirty="0">
                <a:cs typeface="Trebuchet MS"/>
              </a:rPr>
              <a:t>create two files in “Coffee”</a:t>
            </a:r>
            <a:r>
              <a:rPr sz="1800" spc="-20" dirty="0">
                <a:cs typeface="Trebuchet MS"/>
              </a:rPr>
              <a:t> </a:t>
            </a:r>
            <a:r>
              <a:rPr sz="1800" spc="-65" dirty="0">
                <a:cs typeface="Trebuchet MS"/>
              </a:rPr>
              <a:t>dir.</a:t>
            </a:r>
            <a:endParaRPr sz="1800" dirty="0">
              <a:cs typeface="Trebuchet MS"/>
            </a:endParaRPr>
          </a:p>
          <a:p>
            <a:pPr marL="469900">
              <a:lnSpc>
                <a:spcPct val="100000"/>
              </a:lnSpc>
              <a:spcBef>
                <a:spcPts val="1000"/>
              </a:spcBef>
              <a:tabLst>
                <a:tab pos="812165" algn="l"/>
              </a:tabLst>
            </a:pPr>
            <a:r>
              <a:rPr sz="1450" spc="235" dirty="0">
                <a:cs typeface="Arial"/>
              </a:rPr>
              <a:t>	</a:t>
            </a:r>
            <a:r>
              <a:rPr sz="1800" spc="-5" dirty="0">
                <a:cs typeface="Trebuchet MS"/>
              </a:rPr>
              <a:t>cold.txt</a:t>
            </a:r>
            <a:endParaRPr sz="1800" dirty="0">
              <a:cs typeface="Trebuchet MS"/>
            </a:endParaRPr>
          </a:p>
          <a:p>
            <a:pPr marL="469900">
              <a:lnSpc>
                <a:spcPct val="100000"/>
              </a:lnSpc>
              <a:spcBef>
                <a:spcPts val="994"/>
              </a:spcBef>
              <a:tabLst>
                <a:tab pos="812165" algn="l"/>
              </a:tabLst>
            </a:pPr>
            <a:r>
              <a:rPr sz="1450" spc="235" dirty="0">
                <a:cs typeface="Arial"/>
              </a:rPr>
              <a:t>	</a:t>
            </a:r>
            <a:r>
              <a:rPr sz="1800" spc="-10" dirty="0">
                <a:cs typeface="Trebuchet MS"/>
              </a:rPr>
              <a:t>hot.txt</a:t>
            </a:r>
            <a:endParaRPr sz="1800" dirty="0">
              <a:cs typeface="Trebuchet MS"/>
            </a:endParaRPr>
          </a:p>
        </p:txBody>
      </p:sp>
      <p:sp>
        <p:nvSpPr>
          <p:cNvPr id="11" name="object 11"/>
          <p:cNvSpPr txBox="1"/>
          <p:nvPr/>
        </p:nvSpPr>
        <p:spPr>
          <a:xfrm>
            <a:off x="844232" y="4755809"/>
            <a:ext cx="3575368" cy="417422"/>
          </a:xfrm>
          <a:prstGeom prst="rect">
            <a:avLst/>
          </a:prstGeom>
        </p:spPr>
        <p:txBody>
          <a:bodyPr vert="horz" wrap="square" lIns="0" tIns="139065" rIns="0" bIns="0" rtlCol="0">
            <a:spAutoFit/>
          </a:bodyPr>
          <a:lstStyle/>
          <a:p>
            <a:pPr marR="24765">
              <a:lnSpc>
                <a:spcPct val="100000"/>
              </a:lnSpc>
              <a:spcBef>
                <a:spcPts val="1095"/>
              </a:spcBef>
              <a:tabLst>
                <a:tab pos="342265" algn="l"/>
              </a:tabLst>
            </a:pPr>
            <a:r>
              <a:rPr sz="1450" spc="235" dirty="0">
                <a:cs typeface="Arial"/>
              </a:rPr>
              <a:t>	</a:t>
            </a:r>
            <a:r>
              <a:rPr sz="1800" spc="-5" dirty="0">
                <a:cs typeface="Trebuchet MS"/>
              </a:rPr>
              <a:t>Now</a:t>
            </a:r>
            <a:r>
              <a:rPr sz="1800" spc="-110" dirty="0">
                <a:cs typeface="Trebuchet MS"/>
              </a:rPr>
              <a:t> </a:t>
            </a:r>
            <a:r>
              <a:rPr sz="1800" spc="-5" dirty="0">
                <a:cs typeface="Trebuchet MS"/>
              </a:rPr>
              <a:t>type:</a:t>
            </a:r>
            <a:r>
              <a:rPr lang="en-US" dirty="0">
                <a:cs typeface="Trebuchet MS"/>
              </a:rPr>
              <a:t> </a:t>
            </a:r>
            <a:r>
              <a:rPr sz="1800" spc="-5" dirty="0">
                <a:cs typeface="Trebuchet MS"/>
              </a:rPr>
              <a:t>git</a:t>
            </a:r>
            <a:r>
              <a:rPr sz="1800" spc="-100" dirty="0">
                <a:cs typeface="Trebuchet MS"/>
              </a:rPr>
              <a:t> </a:t>
            </a:r>
            <a:r>
              <a:rPr sz="1800" dirty="0">
                <a:cs typeface="Trebuchet MS"/>
              </a:rPr>
              <a:t>status</a:t>
            </a:r>
          </a:p>
        </p:txBody>
      </p:sp>
    </p:spTree>
    <p:extLst>
      <p:ext uri="{BB962C8B-B14F-4D97-AF65-F5344CB8AC3E}">
        <p14:creationId xmlns:p14="http://schemas.microsoft.com/office/powerpoint/2010/main" val="2907941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9368" y="219718"/>
            <a:ext cx="3510890" cy="505267"/>
          </a:xfrm>
          <a:prstGeom prst="rect">
            <a:avLst/>
          </a:prstGeom>
        </p:spPr>
        <p:txBody>
          <a:bodyPr vert="horz" wrap="square" lIns="0" tIns="12700" rIns="0" bIns="0" rtlCol="0">
            <a:spAutoFit/>
          </a:bodyPr>
          <a:lstStyle/>
          <a:p>
            <a:pPr marL="12700">
              <a:lnSpc>
                <a:spcPct val="100000"/>
              </a:lnSpc>
              <a:spcBef>
                <a:spcPts val="100"/>
              </a:spcBef>
            </a:pPr>
            <a:r>
              <a:rPr spc="-5" dirty="0">
                <a:latin typeface="+mn-lt"/>
                <a:cs typeface="Trebuchet MS"/>
              </a:rPr>
              <a:t>Commands</a:t>
            </a:r>
          </a:p>
        </p:txBody>
      </p:sp>
      <p:sp>
        <p:nvSpPr>
          <p:cNvPr id="3" name="object 3"/>
          <p:cNvSpPr txBox="1"/>
          <p:nvPr/>
        </p:nvSpPr>
        <p:spPr>
          <a:xfrm>
            <a:off x="898525" y="1417319"/>
            <a:ext cx="2854325" cy="1176156"/>
          </a:xfrm>
          <a:prstGeom prst="rect">
            <a:avLst/>
          </a:prstGeom>
        </p:spPr>
        <p:txBody>
          <a:bodyPr vert="horz" wrap="square" lIns="0" tIns="12700" rIns="0" bIns="0" rtlCol="0">
            <a:spAutoFit/>
          </a:bodyPr>
          <a:lstStyle/>
          <a:p>
            <a:pPr marL="469900" marR="5080" indent="-457200">
              <a:lnSpc>
                <a:spcPct val="146200"/>
              </a:lnSpc>
              <a:spcBef>
                <a:spcPts val="100"/>
              </a:spcBef>
              <a:tabLst>
                <a:tab pos="354965" algn="l"/>
              </a:tabLst>
            </a:pPr>
            <a:r>
              <a:rPr sz="1450" spc="235" dirty="0">
                <a:cs typeface="Arial"/>
              </a:rPr>
              <a:t>	</a:t>
            </a:r>
            <a:r>
              <a:rPr sz="1800" spc="-30" dirty="0">
                <a:cs typeface="Trebuchet MS"/>
              </a:rPr>
              <a:t>Let’s </a:t>
            </a:r>
            <a:r>
              <a:rPr sz="1800" spc="-5" dirty="0">
                <a:cs typeface="Trebuchet MS"/>
              </a:rPr>
              <a:t>use </a:t>
            </a:r>
            <a:r>
              <a:rPr sz="1800" dirty="0">
                <a:cs typeface="Trebuchet MS"/>
              </a:rPr>
              <a:t>add </a:t>
            </a:r>
            <a:r>
              <a:rPr sz="1800" spc="-5" dirty="0">
                <a:cs typeface="Trebuchet MS"/>
              </a:rPr>
              <a:t>command:  </a:t>
            </a:r>
            <a:r>
              <a:rPr sz="1800" dirty="0">
                <a:cs typeface="Trebuchet MS"/>
              </a:rPr>
              <a:t>git add</a:t>
            </a:r>
            <a:r>
              <a:rPr sz="1800" spc="-50" dirty="0">
                <a:cs typeface="Trebuchet MS"/>
              </a:rPr>
              <a:t> </a:t>
            </a:r>
            <a:r>
              <a:rPr sz="1800" spc="-5" dirty="0">
                <a:cs typeface="Trebuchet MS"/>
              </a:rPr>
              <a:t>cold.txt</a:t>
            </a:r>
            <a:endParaRPr sz="1800" dirty="0">
              <a:cs typeface="Trebuchet MS"/>
            </a:endParaRPr>
          </a:p>
        </p:txBody>
      </p:sp>
      <p:grpSp>
        <p:nvGrpSpPr>
          <p:cNvPr id="4" name="object 4"/>
          <p:cNvGrpSpPr/>
          <p:nvPr/>
        </p:nvGrpSpPr>
        <p:grpSpPr>
          <a:xfrm>
            <a:off x="4475987" y="1732201"/>
            <a:ext cx="7428230" cy="4418330"/>
            <a:chOff x="4674108" y="1222247"/>
            <a:chExt cx="7428230" cy="4418330"/>
          </a:xfrm>
        </p:grpSpPr>
        <p:sp>
          <p:nvSpPr>
            <p:cNvPr id="5" name="object 5"/>
            <p:cNvSpPr/>
            <p:nvPr/>
          </p:nvSpPr>
          <p:spPr>
            <a:xfrm>
              <a:off x="6711696" y="1222247"/>
              <a:ext cx="4427220" cy="14112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906768" y="1417319"/>
              <a:ext cx="3838955" cy="8229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674108" y="2439923"/>
              <a:ext cx="7427976" cy="3200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869180" y="2634995"/>
              <a:ext cx="6839711" cy="2612135"/>
            </a:xfrm>
            <a:prstGeom prst="rect">
              <a:avLst/>
            </a:prstGeom>
            <a:blipFill>
              <a:blip r:embed="rId5" cstate="print"/>
              <a:stretch>
                <a:fillRect/>
              </a:stretch>
            </a:blipFill>
          </p:spPr>
          <p:txBody>
            <a:bodyPr wrap="square" lIns="0" tIns="0" rIns="0" bIns="0" rtlCol="0"/>
            <a:lstStyle/>
            <a:p>
              <a:endParaRPr/>
            </a:p>
          </p:txBody>
        </p:sp>
      </p:grpSp>
      <p:sp>
        <p:nvSpPr>
          <p:cNvPr id="10" name="object 11">
            <a:extLst>
              <a:ext uri="{FF2B5EF4-FFF2-40B4-BE49-F238E27FC236}">
                <a16:creationId xmlns:a16="http://schemas.microsoft.com/office/drawing/2014/main" id="{2FC43876-4BDC-E242-9D23-C875AFF71670}"/>
              </a:ext>
            </a:extLst>
          </p:cNvPr>
          <p:cNvSpPr txBox="1"/>
          <p:nvPr/>
        </p:nvSpPr>
        <p:spPr>
          <a:xfrm>
            <a:off x="900619" y="3032517"/>
            <a:ext cx="3575368" cy="417422"/>
          </a:xfrm>
          <a:prstGeom prst="rect">
            <a:avLst/>
          </a:prstGeom>
        </p:spPr>
        <p:txBody>
          <a:bodyPr vert="horz" wrap="square" lIns="0" tIns="139065" rIns="0" bIns="0" rtlCol="0">
            <a:spAutoFit/>
          </a:bodyPr>
          <a:lstStyle/>
          <a:p>
            <a:pPr marR="24765">
              <a:lnSpc>
                <a:spcPct val="100000"/>
              </a:lnSpc>
              <a:spcBef>
                <a:spcPts val="1095"/>
              </a:spcBef>
              <a:tabLst>
                <a:tab pos="342265" algn="l"/>
              </a:tabLst>
            </a:pPr>
            <a:r>
              <a:rPr sz="1450" spc="235" dirty="0">
                <a:cs typeface="Arial"/>
              </a:rPr>
              <a:t>	</a:t>
            </a:r>
            <a:r>
              <a:rPr sz="1800" spc="-5" dirty="0">
                <a:cs typeface="Trebuchet MS"/>
              </a:rPr>
              <a:t>Now</a:t>
            </a:r>
            <a:r>
              <a:rPr sz="1800" spc="-110" dirty="0">
                <a:cs typeface="Trebuchet MS"/>
              </a:rPr>
              <a:t> </a:t>
            </a:r>
            <a:r>
              <a:rPr sz="1800" spc="-5" dirty="0">
                <a:cs typeface="Trebuchet MS"/>
              </a:rPr>
              <a:t>type:</a:t>
            </a:r>
            <a:r>
              <a:rPr lang="en-US" dirty="0">
                <a:cs typeface="Trebuchet MS"/>
              </a:rPr>
              <a:t> </a:t>
            </a:r>
            <a:r>
              <a:rPr sz="1800" spc="-5" dirty="0">
                <a:cs typeface="Trebuchet MS"/>
              </a:rPr>
              <a:t>git</a:t>
            </a:r>
            <a:r>
              <a:rPr sz="1800" spc="-100" dirty="0">
                <a:cs typeface="Trebuchet MS"/>
              </a:rPr>
              <a:t> </a:t>
            </a:r>
            <a:r>
              <a:rPr sz="1800" dirty="0">
                <a:cs typeface="Trebuchet MS"/>
              </a:rPr>
              <a:t>status</a:t>
            </a:r>
          </a:p>
        </p:txBody>
      </p:sp>
    </p:spTree>
    <p:extLst>
      <p:ext uri="{BB962C8B-B14F-4D97-AF65-F5344CB8AC3E}">
        <p14:creationId xmlns:p14="http://schemas.microsoft.com/office/powerpoint/2010/main" val="229716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09015" y="1585297"/>
            <a:ext cx="5724015" cy="2555443"/>
          </a:xfrm>
          <a:prstGeom prst="rect">
            <a:avLst/>
          </a:prstGeom>
        </p:spPr>
        <p:txBody>
          <a:bodyPr vert="horz" wrap="square" lIns="0" tIns="12700" rIns="0" bIns="0" rtlCol="0">
            <a:spAutoFit/>
          </a:bodyPr>
          <a:lstStyle/>
          <a:p>
            <a:pPr marL="469900" marR="5080" indent="-457200">
              <a:lnSpc>
                <a:spcPct val="146200"/>
              </a:lnSpc>
              <a:spcBef>
                <a:spcPts val="100"/>
              </a:spcBef>
              <a:tabLst>
                <a:tab pos="354965" algn="l"/>
                <a:tab pos="1808480" algn="l"/>
              </a:tabLst>
            </a:pPr>
            <a:r>
              <a:rPr sz="1450" spc="235" dirty="0">
                <a:latin typeface="+mj-lt"/>
                <a:cs typeface="Arial"/>
              </a:rPr>
              <a:t>	</a:t>
            </a:r>
            <a:r>
              <a:rPr sz="1800" spc="-5" dirty="0">
                <a:latin typeface="+mj-lt"/>
                <a:cs typeface="Trebuchet MS"/>
              </a:rPr>
              <a:t>Add all files using single command:  </a:t>
            </a:r>
            <a:r>
              <a:rPr sz="1800" dirty="0">
                <a:latin typeface="+mj-lt"/>
                <a:cs typeface="Trebuchet MS"/>
              </a:rPr>
              <a:t>git</a:t>
            </a:r>
            <a:r>
              <a:rPr sz="1800" spc="-10" dirty="0">
                <a:latin typeface="+mj-lt"/>
                <a:cs typeface="Trebuchet MS"/>
              </a:rPr>
              <a:t> </a:t>
            </a:r>
            <a:r>
              <a:rPr sz="1800" dirty="0">
                <a:latin typeface="+mj-lt"/>
                <a:cs typeface="Trebuchet MS"/>
              </a:rPr>
              <a:t>add</a:t>
            </a:r>
            <a:r>
              <a:rPr sz="1800" spc="-20" dirty="0">
                <a:latin typeface="+mj-lt"/>
                <a:cs typeface="Trebuchet MS"/>
              </a:rPr>
              <a:t> </a:t>
            </a:r>
            <a:r>
              <a:rPr lang="en-US" sz="1800" spc="-5" dirty="0">
                <a:latin typeface="+mj-lt"/>
                <a:cs typeface="Trebuchet MS"/>
              </a:rPr>
              <a:t>–</a:t>
            </a:r>
            <a:r>
              <a:rPr sz="1800" spc="-5" dirty="0">
                <a:latin typeface="+mj-lt"/>
                <a:cs typeface="Trebuchet MS"/>
              </a:rPr>
              <a:t>all</a:t>
            </a:r>
            <a:r>
              <a:rPr lang="en-US" sz="1800" spc="-5" dirty="0">
                <a:latin typeface="+mj-lt"/>
                <a:cs typeface="Trebuchet MS"/>
              </a:rPr>
              <a:t> </a:t>
            </a:r>
            <a:r>
              <a:rPr sz="1800" spc="-5" dirty="0">
                <a:latin typeface="+mj-lt"/>
                <a:cs typeface="Trebuchet MS"/>
              </a:rPr>
              <a:t>or</a:t>
            </a:r>
            <a:endParaRPr sz="1800" dirty="0">
              <a:latin typeface="+mj-lt"/>
              <a:cs typeface="Trebuchet MS"/>
            </a:endParaRPr>
          </a:p>
          <a:p>
            <a:pPr marL="469900">
              <a:lnSpc>
                <a:spcPct val="100000"/>
              </a:lnSpc>
              <a:spcBef>
                <a:spcPts val="994"/>
              </a:spcBef>
            </a:pPr>
            <a:r>
              <a:rPr sz="1800" dirty="0">
                <a:latin typeface="+mj-lt"/>
                <a:cs typeface="Trebuchet MS"/>
              </a:rPr>
              <a:t>git add</a:t>
            </a:r>
            <a:r>
              <a:rPr sz="1800" spc="-40" dirty="0">
                <a:latin typeface="+mj-lt"/>
                <a:cs typeface="Trebuchet MS"/>
              </a:rPr>
              <a:t> </a:t>
            </a:r>
            <a:r>
              <a:rPr sz="1800" dirty="0">
                <a:latin typeface="+mj-lt"/>
                <a:cs typeface="Trebuchet MS"/>
              </a:rPr>
              <a:t>.</a:t>
            </a:r>
          </a:p>
          <a:p>
            <a:pPr>
              <a:lnSpc>
                <a:spcPct val="100000"/>
              </a:lnSpc>
            </a:pPr>
            <a:endParaRPr sz="2100" dirty="0">
              <a:latin typeface="+mj-lt"/>
              <a:cs typeface="Trebuchet MS"/>
            </a:endParaRPr>
          </a:p>
          <a:p>
            <a:pPr>
              <a:lnSpc>
                <a:spcPct val="100000"/>
              </a:lnSpc>
              <a:spcBef>
                <a:spcPts val="5"/>
              </a:spcBef>
            </a:pPr>
            <a:endParaRPr sz="2100" dirty="0">
              <a:latin typeface="+mj-lt"/>
              <a:cs typeface="Trebuchet MS"/>
            </a:endParaRPr>
          </a:p>
          <a:p>
            <a:pPr marR="2558415">
              <a:lnSpc>
                <a:spcPct val="100000"/>
              </a:lnSpc>
              <a:tabLst>
                <a:tab pos="342265" algn="l"/>
              </a:tabLst>
            </a:pPr>
            <a:r>
              <a:rPr sz="1450" spc="235" dirty="0">
                <a:latin typeface="+mj-lt"/>
                <a:cs typeface="Arial"/>
              </a:rPr>
              <a:t>	</a:t>
            </a:r>
            <a:r>
              <a:rPr lang="en-US" sz="1800" spc="-5" dirty="0">
                <a:latin typeface="+mj-lt"/>
                <a:cs typeface="Trebuchet MS"/>
              </a:rPr>
              <a:t>Now type: </a:t>
            </a:r>
            <a:endParaRPr sz="1800" dirty="0">
              <a:latin typeface="+mj-lt"/>
              <a:cs typeface="Trebuchet MS"/>
            </a:endParaRPr>
          </a:p>
          <a:p>
            <a:pPr marR="2538730">
              <a:lnSpc>
                <a:spcPct val="100000"/>
              </a:lnSpc>
              <a:spcBef>
                <a:spcPts val="994"/>
              </a:spcBef>
            </a:pPr>
            <a:r>
              <a:rPr sz="1800" spc="-5" dirty="0">
                <a:latin typeface="+mj-lt"/>
                <a:cs typeface="Trebuchet MS"/>
              </a:rPr>
              <a:t>git</a:t>
            </a:r>
            <a:r>
              <a:rPr sz="1800" spc="-100" dirty="0">
                <a:latin typeface="+mj-lt"/>
                <a:cs typeface="Trebuchet MS"/>
              </a:rPr>
              <a:t> </a:t>
            </a:r>
            <a:r>
              <a:rPr sz="1800" dirty="0">
                <a:latin typeface="+mj-lt"/>
                <a:cs typeface="Trebuchet MS"/>
              </a:rPr>
              <a:t>status</a:t>
            </a:r>
          </a:p>
        </p:txBody>
      </p:sp>
      <p:grpSp>
        <p:nvGrpSpPr>
          <p:cNvPr id="4" name="object 4"/>
          <p:cNvGrpSpPr/>
          <p:nvPr/>
        </p:nvGrpSpPr>
        <p:grpSpPr>
          <a:xfrm>
            <a:off x="4780788" y="1136903"/>
            <a:ext cx="7411720" cy="5191125"/>
            <a:chOff x="4780788" y="1136903"/>
            <a:chExt cx="7411720" cy="5191125"/>
          </a:xfrm>
        </p:grpSpPr>
        <p:sp>
          <p:nvSpPr>
            <p:cNvPr id="5" name="object 5"/>
            <p:cNvSpPr/>
            <p:nvPr/>
          </p:nvSpPr>
          <p:spPr>
            <a:xfrm>
              <a:off x="7697723" y="1949195"/>
              <a:ext cx="3153155" cy="85343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712964" y="1136903"/>
              <a:ext cx="3122930" cy="822960"/>
            </a:xfrm>
            <a:custGeom>
              <a:avLst/>
              <a:gdLst/>
              <a:ahLst/>
              <a:cxnLst/>
              <a:rect l="l" t="t" r="r" b="b"/>
              <a:pathLst>
                <a:path w="3122929" h="822960">
                  <a:moveTo>
                    <a:pt x="3051936" y="0"/>
                  </a:moveTo>
                  <a:lnTo>
                    <a:pt x="70738" y="0"/>
                  </a:lnTo>
                  <a:lnTo>
                    <a:pt x="43183" y="5552"/>
                  </a:lnTo>
                  <a:lnTo>
                    <a:pt x="20700" y="20700"/>
                  </a:lnTo>
                  <a:lnTo>
                    <a:pt x="5552" y="43183"/>
                  </a:lnTo>
                  <a:lnTo>
                    <a:pt x="0" y="70738"/>
                  </a:lnTo>
                  <a:lnTo>
                    <a:pt x="0" y="752221"/>
                  </a:lnTo>
                  <a:lnTo>
                    <a:pt x="5552" y="779776"/>
                  </a:lnTo>
                  <a:lnTo>
                    <a:pt x="20700" y="802259"/>
                  </a:lnTo>
                  <a:lnTo>
                    <a:pt x="43183" y="817407"/>
                  </a:lnTo>
                  <a:lnTo>
                    <a:pt x="70738" y="822960"/>
                  </a:lnTo>
                  <a:lnTo>
                    <a:pt x="3051936" y="822960"/>
                  </a:lnTo>
                  <a:lnTo>
                    <a:pt x="3079492" y="817407"/>
                  </a:lnTo>
                  <a:lnTo>
                    <a:pt x="3101974" y="802259"/>
                  </a:lnTo>
                  <a:lnTo>
                    <a:pt x="3117123" y="779776"/>
                  </a:lnTo>
                  <a:lnTo>
                    <a:pt x="3122676" y="752221"/>
                  </a:lnTo>
                  <a:lnTo>
                    <a:pt x="3122676" y="70738"/>
                  </a:lnTo>
                  <a:lnTo>
                    <a:pt x="3117123" y="43183"/>
                  </a:lnTo>
                  <a:lnTo>
                    <a:pt x="3101975" y="20700"/>
                  </a:lnTo>
                  <a:lnTo>
                    <a:pt x="3079492" y="5552"/>
                  </a:lnTo>
                  <a:lnTo>
                    <a:pt x="3051936" y="0"/>
                  </a:lnTo>
                  <a:close/>
                </a:path>
              </a:pathLst>
            </a:custGeom>
            <a:solidFill>
              <a:srgbClr val="ECECEC"/>
            </a:solidFill>
          </p:spPr>
          <p:txBody>
            <a:bodyPr wrap="square" lIns="0" tIns="0" rIns="0" bIns="0" rtlCol="0"/>
            <a:lstStyle/>
            <a:p>
              <a:endParaRPr/>
            </a:p>
          </p:txBody>
        </p:sp>
        <p:sp>
          <p:nvSpPr>
            <p:cNvPr id="7" name="object 7"/>
            <p:cNvSpPr/>
            <p:nvPr/>
          </p:nvSpPr>
          <p:spPr>
            <a:xfrm>
              <a:off x="7712964" y="1136903"/>
              <a:ext cx="3122676" cy="8229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780788" y="3112008"/>
              <a:ext cx="7411211" cy="321564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975860" y="3307080"/>
              <a:ext cx="6839711" cy="262737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697723" y="2891027"/>
              <a:ext cx="3153155" cy="707136"/>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712964" y="2225039"/>
              <a:ext cx="3122930" cy="676910"/>
            </a:xfrm>
            <a:custGeom>
              <a:avLst/>
              <a:gdLst/>
              <a:ahLst/>
              <a:cxnLst/>
              <a:rect l="l" t="t" r="r" b="b"/>
              <a:pathLst>
                <a:path w="3122929" h="676910">
                  <a:moveTo>
                    <a:pt x="3064509" y="0"/>
                  </a:moveTo>
                  <a:lnTo>
                    <a:pt x="58165" y="0"/>
                  </a:lnTo>
                  <a:lnTo>
                    <a:pt x="35522" y="4570"/>
                  </a:lnTo>
                  <a:lnTo>
                    <a:pt x="17033" y="17033"/>
                  </a:lnTo>
                  <a:lnTo>
                    <a:pt x="4570" y="35522"/>
                  </a:lnTo>
                  <a:lnTo>
                    <a:pt x="0" y="58165"/>
                  </a:lnTo>
                  <a:lnTo>
                    <a:pt x="0" y="618489"/>
                  </a:lnTo>
                  <a:lnTo>
                    <a:pt x="4570" y="641133"/>
                  </a:lnTo>
                  <a:lnTo>
                    <a:pt x="17033" y="659622"/>
                  </a:lnTo>
                  <a:lnTo>
                    <a:pt x="35522" y="672085"/>
                  </a:lnTo>
                  <a:lnTo>
                    <a:pt x="58165" y="676656"/>
                  </a:lnTo>
                  <a:lnTo>
                    <a:pt x="3064509" y="676656"/>
                  </a:lnTo>
                  <a:lnTo>
                    <a:pt x="3087153" y="672085"/>
                  </a:lnTo>
                  <a:lnTo>
                    <a:pt x="3105642" y="659622"/>
                  </a:lnTo>
                  <a:lnTo>
                    <a:pt x="3118105" y="641133"/>
                  </a:lnTo>
                  <a:lnTo>
                    <a:pt x="3122676" y="618489"/>
                  </a:lnTo>
                  <a:lnTo>
                    <a:pt x="3122676" y="58165"/>
                  </a:lnTo>
                  <a:lnTo>
                    <a:pt x="3118105" y="35522"/>
                  </a:lnTo>
                  <a:lnTo>
                    <a:pt x="3105642" y="17033"/>
                  </a:lnTo>
                  <a:lnTo>
                    <a:pt x="3087153" y="4570"/>
                  </a:lnTo>
                  <a:lnTo>
                    <a:pt x="3064509" y="0"/>
                  </a:lnTo>
                  <a:close/>
                </a:path>
              </a:pathLst>
            </a:custGeom>
            <a:solidFill>
              <a:srgbClr val="ECECEC"/>
            </a:solidFill>
          </p:spPr>
          <p:txBody>
            <a:bodyPr wrap="square" lIns="0" tIns="0" rIns="0" bIns="0" rtlCol="0"/>
            <a:lstStyle/>
            <a:p>
              <a:endParaRPr/>
            </a:p>
          </p:txBody>
        </p:sp>
        <p:sp>
          <p:nvSpPr>
            <p:cNvPr id="12" name="object 12"/>
            <p:cNvSpPr/>
            <p:nvPr/>
          </p:nvSpPr>
          <p:spPr>
            <a:xfrm>
              <a:off x="7712964" y="2225039"/>
              <a:ext cx="3122676" cy="676656"/>
            </a:xfrm>
            <a:prstGeom prst="rect">
              <a:avLst/>
            </a:prstGeom>
            <a:blipFill>
              <a:blip r:embed="rId7" cstate="print"/>
              <a:stretch>
                <a:fillRect/>
              </a:stretch>
            </a:blipFill>
          </p:spPr>
          <p:txBody>
            <a:bodyPr wrap="square" lIns="0" tIns="0" rIns="0" bIns="0" rtlCol="0"/>
            <a:lstStyle/>
            <a:p>
              <a:endParaRPr/>
            </a:p>
          </p:txBody>
        </p:sp>
      </p:grpSp>
      <p:sp>
        <p:nvSpPr>
          <p:cNvPr id="15" name="object 2">
            <a:extLst>
              <a:ext uri="{FF2B5EF4-FFF2-40B4-BE49-F238E27FC236}">
                <a16:creationId xmlns:a16="http://schemas.microsoft.com/office/drawing/2014/main" id="{F3D8CAC2-FCC1-6F4C-9FA2-173B3F9D3F04}"/>
              </a:ext>
            </a:extLst>
          </p:cNvPr>
          <p:cNvSpPr txBox="1">
            <a:spLocks/>
          </p:cNvSpPr>
          <p:nvPr/>
        </p:nvSpPr>
        <p:spPr>
          <a:xfrm>
            <a:off x="4499368" y="219718"/>
            <a:ext cx="3510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pc="-5">
                <a:latin typeface="+mn-lt"/>
                <a:cs typeface="Trebuchet MS"/>
              </a:rPr>
              <a:t>Commands</a:t>
            </a:r>
            <a:endParaRPr lang="en-US" spc="-5" dirty="0">
              <a:latin typeface="+mn-lt"/>
              <a:cs typeface="Trebuchet MS"/>
            </a:endParaRPr>
          </a:p>
        </p:txBody>
      </p:sp>
    </p:spTree>
    <p:extLst>
      <p:ext uri="{BB962C8B-B14F-4D97-AF65-F5344CB8AC3E}">
        <p14:creationId xmlns:p14="http://schemas.microsoft.com/office/powerpoint/2010/main" val="2373113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9E57-1DE3-C84C-BC1A-756AF28C28F9}"/>
              </a:ext>
            </a:extLst>
          </p:cNvPr>
          <p:cNvSpPr>
            <a:spLocks noGrp="1"/>
          </p:cNvSpPr>
          <p:nvPr>
            <p:ph type="title"/>
          </p:nvPr>
        </p:nvSpPr>
        <p:spPr>
          <a:xfrm>
            <a:off x="1039813" y="2296160"/>
            <a:ext cx="9905998" cy="1905000"/>
          </a:xfrm>
        </p:spPr>
        <p:txBody>
          <a:bodyPr>
            <a:normAutofit/>
          </a:bodyPr>
          <a:lstStyle/>
          <a:p>
            <a:pPr algn="ctr"/>
            <a:r>
              <a:rPr lang="en-US" sz="8000" cap="none" dirty="0"/>
              <a:t>Commit</a:t>
            </a:r>
          </a:p>
        </p:txBody>
      </p:sp>
    </p:spTree>
    <p:extLst>
      <p:ext uri="{BB962C8B-B14F-4D97-AF65-F5344CB8AC3E}">
        <p14:creationId xmlns:p14="http://schemas.microsoft.com/office/powerpoint/2010/main" val="137351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7625" y="427589"/>
            <a:ext cx="3206090" cy="505267"/>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latin typeface="+mn-lt"/>
                <a:cs typeface="Trebuchet MS"/>
              </a:rPr>
              <a:t>Co</a:t>
            </a:r>
            <a:r>
              <a:rPr spc="5" dirty="0">
                <a:solidFill>
                  <a:schemeClr val="tx1"/>
                </a:solidFill>
                <a:latin typeface="+mn-lt"/>
                <a:cs typeface="Trebuchet MS"/>
              </a:rPr>
              <a:t>m</a:t>
            </a:r>
            <a:r>
              <a:rPr spc="-5" dirty="0">
                <a:solidFill>
                  <a:schemeClr val="tx1"/>
                </a:solidFill>
                <a:latin typeface="+mn-lt"/>
                <a:cs typeface="Trebuchet MS"/>
              </a:rPr>
              <a:t>m</a:t>
            </a:r>
            <a:r>
              <a:rPr spc="5" dirty="0">
                <a:solidFill>
                  <a:schemeClr val="tx1"/>
                </a:solidFill>
                <a:latin typeface="+mn-lt"/>
                <a:cs typeface="Trebuchet MS"/>
              </a:rPr>
              <a:t>i</a:t>
            </a:r>
            <a:r>
              <a:rPr dirty="0">
                <a:solidFill>
                  <a:schemeClr val="tx1"/>
                </a:solidFill>
                <a:latin typeface="+mn-lt"/>
                <a:cs typeface="Trebuchet MS"/>
              </a:rPr>
              <a:t>t</a:t>
            </a:r>
          </a:p>
        </p:txBody>
      </p:sp>
      <p:grpSp>
        <p:nvGrpSpPr>
          <p:cNvPr id="3" name="object 3"/>
          <p:cNvGrpSpPr/>
          <p:nvPr/>
        </p:nvGrpSpPr>
        <p:grpSpPr>
          <a:xfrm>
            <a:off x="6317925" y="1275722"/>
            <a:ext cx="4119880" cy="2328673"/>
            <a:chOff x="5905500" y="1328927"/>
            <a:chExt cx="6062980" cy="3815079"/>
          </a:xfrm>
        </p:grpSpPr>
        <p:sp>
          <p:nvSpPr>
            <p:cNvPr id="4" name="object 4"/>
            <p:cNvSpPr/>
            <p:nvPr/>
          </p:nvSpPr>
          <p:spPr>
            <a:xfrm>
              <a:off x="6365748" y="1328927"/>
              <a:ext cx="5602224" cy="12649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60819" y="1523999"/>
              <a:ext cx="5013960" cy="67665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905500" y="2496311"/>
              <a:ext cx="5757672" cy="140665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841236" y="3794760"/>
              <a:ext cx="4953000" cy="134873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36308" y="3989832"/>
              <a:ext cx="4364736" cy="760476"/>
            </a:xfrm>
            <a:prstGeom prst="rect">
              <a:avLst/>
            </a:prstGeom>
            <a:blipFill>
              <a:blip r:embed="rId6" cstate="print"/>
              <a:stretch>
                <a:fillRect/>
              </a:stretch>
            </a:blipFill>
          </p:spPr>
          <p:txBody>
            <a:bodyPr wrap="square" lIns="0" tIns="0" rIns="0" bIns="0" rtlCol="0"/>
            <a:lstStyle/>
            <a:p>
              <a:endParaRPr/>
            </a:p>
          </p:txBody>
        </p:sp>
      </p:grpSp>
      <p:sp>
        <p:nvSpPr>
          <p:cNvPr id="9" name="object 9"/>
          <p:cNvSpPr txBox="1"/>
          <p:nvPr/>
        </p:nvSpPr>
        <p:spPr>
          <a:xfrm>
            <a:off x="1196468" y="1159596"/>
            <a:ext cx="5628005" cy="457497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cs typeface="Arial"/>
              </a:rPr>
              <a:t>	</a:t>
            </a:r>
            <a:r>
              <a:rPr sz="1800" spc="-5" dirty="0">
                <a:cs typeface="Trebuchet MS"/>
              </a:rPr>
              <a:t>Staging area to Local</a:t>
            </a:r>
            <a:r>
              <a:rPr sz="1800" spc="-15" dirty="0">
                <a:cs typeface="Trebuchet MS"/>
              </a:rPr>
              <a:t> </a:t>
            </a:r>
            <a:r>
              <a:rPr sz="1800" spc="-5" dirty="0">
                <a:cs typeface="Trebuchet MS"/>
              </a:rPr>
              <a:t>repo:</a:t>
            </a:r>
            <a:endParaRPr sz="1800" dirty="0">
              <a:cs typeface="Trebuchet MS"/>
            </a:endParaRPr>
          </a:p>
          <a:p>
            <a:pPr marL="469900">
              <a:lnSpc>
                <a:spcPct val="100000"/>
              </a:lnSpc>
              <a:spcBef>
                <a:spcPts val="1000"/>
              </a:spcBef>
            </a:pPr>
            <a:r>
              <a:rPr sz="1800" dirty="0">
                <a:cs typeface="Trebuchet MS"/>
              </a:rPr>
              <a:t>git </a:t>
            </a:r>
            <a:r>
              <a:rPr sz="1800" spc="-5" dirty="0">
                <a:cs typeface="Trebuchet MS"/>
              </a:rPr>
              <a:t>commit –m “Added two</a:t>
            </a:r>
            <a:r>
              <a:rPr sz="1800" spc="-30" dirty="0">
                <a:cs typeface="Trebuchet MS"/>
              </a:rPr>
              <a:t> </a:t>
            </a:r>
            <a:r>
              <a:rPr sz="1800" spc="-5" dirty="0">
                <a:cs typeface="Trebuchet MS"/>
              </a:rPr>
              <a:t>files”</a:t>
            </a:r>
            <a:endParaRPr sz="1800" dirty="0">
              <a:cs typeface="Trebuchet MS"/>
            </a:endParaRPr>
          </a:p>
          <a:p>
            <a:pPr>
              <a:lnSpc>
                <a:spcPct val="100000"/>
              </a:lnSpc>
            </a:pPr>
            <a:endParaRPr sz="2850" dirty="0">
              <a:cs typeface="Trebuchet MS"/>
            </a:endParaRPr>
          </a:p>
          <a:p>
            <a:pPr marR="4220210" algn="r">
              <a:lnSpc>
                <a:spcPct val="100000"/>
              </a:lnSpc>
              <a:tabLst>
                <a:tab pos="342265" algn="l"/>
              </a:tabLst>
            </a:pPr>
            <a:r>
              <a:rPr sz="1450" spc="235" dirty="0">
                <a:cs typeface="Arial"/>
              </a:rPr>
              <a:t>	</a:t>
            </a:r>
            <a:r>
              <a:rPr sz="1800" spc="-5" dirty="0">
                <a:cs typeface="Trebuchet MS"/>
              </a:rPr>
              <a:t>Now</a:t>
            </a:r>
            <a:r>
              <a:rPr sz="1800" spc="-110" dirty="0">
                <a:cs typeface="Trebuchet MS"/>
              </a:rPr>
              <a:t> </a:t>
            </a:r>
            <a:r>
              <a:rPr sz="1800" spc="-5" dirty="0">
                <a:cs typeface="Trebuchet MS"/>
              </a:rPr>
              <a:t>type:</a:t>
            </a:r>
            <a:endParaRPr sz="1800" dirty="0">
              <a:cs typeface="Trebuchet MS"/>
            </a:endParaRPr>
          </a:p>
          <a:p>
            <a:pPr marR="4199890" algn="r">
              <a:lnSpc>
                <a:spcPct val="100000"/>
              </a:lnSpc>
              <a:spcBef>
                <a:spcPts val="994"/>
              </a:spcBef>
            </a:pPr>
            <a:r>
              <a:rPr sz="1800" dirty="0">
                <a:cs typeface="Trebuchet MS"/>
              </a:rPr>
              <a:t>git</a:t>
            </a:r>
            <a:r>
              <a:rPr sz="1800" spc="-110" dirty="0">
                <a:cs typeface="Trebuchet MS"/>
              </a:rPr>
              <a:t> </a:t>
            </a:r>
            <a:r>
              <a:rPr sz="1800" dirty="0">
                <a:cs typeface="Trebuchet MS"/>
              </a:rPr>
              <a:t>status</a:t>
            </a:r>
          </a:p>
          <a:p>
            <a:pPr>
              <a:lnSpc>
                <a:spcPct val="100000"/>
              </a:lnSpc>
            </a:pPr>
            <a:endParaRPr sz="2100" dirty="0">
              <a:cs typeface="Trebuchet MS"/>
            </a:endParaRPr>
          </a:p>
          <a:p>
            <a:pPr>
              <a:lnSpc>
                <a:spcPct val="100000"/>
              </a:lnSpc>
              <a:spcBef>
                <a:spcPts val="30"/>
              </a:spcBef>
            </a:pPr>
            <a:endParaRPr sz="1700" dirty="0">
              <a:cs typeface="Trebuchet MS"/>
            </a:endParaRPr>
          </a:p>
          <a:p>
            <a:pPr marL="12700">
              <a:lnSpc>
                <a:spcPct val="100000"/>
              </a:lnSpc>
              <a:tabLst>
                <a:tab pos="354965" algn="l"/>
              </a:tabLst>
            </a:pPr>
            <a:r>
              <a:rPr sz="1450" spc="235" dirty="0">
                <a:cs typeface="Arial"/>
              </a:rPr>
              <a:t>	</a:t>
            </a:r>
            <a:r>
              <a:rPr sz="1800" spc="-30" dirty="0">
                <a:cs typeface="Trebuchet MS"/>
              </a:rPr>
              <a:t>Let’s </a:t>
            </a:r>
            <a:r>
              <a:rPr sz="1800" spc="-5" dirty="0">
                <a:cs typeface="Trebuchet MS"/>
              </a:rPr>
              <a:t>commit</a:t>
            </a:r>
            <a:r>
              <a:rPr sz="1800" spc="20" dirty="0">
                <a:cs typeface="Trebuchet MS"/>
              </a:rPr>
              <a:t> </a:t>
            </a:r>
            <a:r>
              <a:rPr sz="1800" spc="-5" dirty="0">
                <a:cs typeface="Trebuchet MS"/>
              </a:rPr>
              <a:t>again:</a:t>
            </a:r>
            <a:endParaRPr sz="1800" dirty="0">
              <a:cs typeface="Trebuchet MS"/>
            </a:endParaRPr>
          </a:p>
          <a:p>
            <a:pPr marL="469900">
              <a:lnSpc>
                <a:spcPct val="100000"/>
              </a:lnSpc>
              <a:spcBef>
                <a:spcPts val="994"/>
              </a:spcBef>
              <a:tabLst>
                <a:tab pos="812165" algn="l"/>
              </a:tabLst>
            </a:pPr>
            <a:r>
              <a:rPr sz="1450" spc="240" dirty="0">
                <a:cs typeface="Arial"/>
              </a:rPr>
              <a:t>	</a:t>
            </a:r>
            <a:r>
              <a:rPr sz="1800" dirty="0">
                <a:cs typeface="Trebuchet MS"/>
              </a:rPr>
              <a:t>First </a:t>
            </a:r>
            <a:r>
              <a:rPr sz="1800" spc="-5" dirty="0">
                <a:cs typeface="Trebuchet MS"/>
              </a:rPr>
              <a:t>create </a:t>
            </a:r>
            <a:r>
              <a:rPr sz="1800" dirty="0">
                <a:cs typeface="Trebuchet MS"/>
              </a:rPr>
              <a:t>a </a:t>
            </a:r>
            <a:r>
              <a:rPr sz="1800" spc="-5" dirty="0">
                <a:cs typeface="Trebuchet MS"/>
              </a:rPr>
              <a:t>file “chocolate.txt” in</a:t>
            </a:r>
            <a:r>
              <a:rPr sz="1800" spc="-45" dirty="0">
                <a:cs typeface="Trebuchet MS"/>
              </a:rPr>
              <a:t> </a:t>
            </a:r>
            <a:r>
              <a:rPr sz="1800" spc="-5" dirty="0">
                <a:cs typeface="Trebuchet MS"/>
              </a:rPr>
              <a:t>“Coffee”.</a:t>
            </a:r>
            <a:endParaRPr sz="1800" dirty="0">
              <a:cs typeface="Trebuchet MS"/>
            </a:endParaRPr>
          </a:p>
          <a:p>
            <a:pPr marL="469900">
              <a:lnSpc>
                <a:spcPct val="100000"/>
              </a:lnSpc>
              <a:spcBef>
                <a:spcPts val="1000"/>
              </a:spcBef>
              <a:tabLst>
                <a:tab pos="812165" algn="l"/>
              </a:tabLst>
            </a:pPr>
            <a:r>
              <a:rPr sz="1450" spc="235" dirty="0">
                <a:cs typeface="Arial"/>
              </a:rPr>
              <a:t>	</a:t>
            </a:r>
            <a:r>
              <a:rPr sz="1800" spc="-5" dirty="0">
                <a:cs typeface="Trebuchet MS"/>
              </a:rPr>
              <a:t>Now </a:t>
            </a:r>
            <a:r>
              <a:rPr sz="1800" dirty="0">
                <a:cs typeface="Trebuchet MS"/>
              </a:rPr>
              <a:t>add </a:t>
            </a:r>
            <a:r>
              <a:rPr sz="1800" spc="-5" dirty="0">
                <a:cs typeface="Trebuchet MS"/>
              </a:rPr>
              <a:t>this</a:t>
            </a:r>
            <a:r>
              <a:rPr sz="1800" spc="-50" dirty="0">
                <a:cs typeface="Trebuchet MS"/>
              </a:rPr>
              <a:t> </a:t>
            </a:r>
            <a:r>
              <a:rPr sz="1800" spc="-5" dirty="0">
                <a:cs typeface="Trebuchet MS"/>
              </a:rPr>
              <a:t>file.</a:t>
            </a:r>
            <a:endParaRPr sz="1800" dirty="0">
              <a:cs typeface="Trebuchet MS"/>
            </a:endParaRPr>
          </a:p>
          <a:p>
            <a:pPr marL="469900">
              <a:lnSpc>
                <a:spcPct val="100000"/>
              </a:lnSpc>
              <a:spcBef>
                <a:spcPts val="1005"/>
              </a:spcBef>
              <a:tabLst>
                <a:tab pos="812165" algn="l"/>
              </a:tabLst>
            </a:pPr>
            <a:r>
              <a:rPr sz="1450" spc="235" dirty="0">
                <a:cs typeface="Arial"/>
              </a:rPr>
              <a:t>	</a:t>
            </a:r>
            <a:r>
              <a:rPr sz="1800" dirty="0">
                <a:cs typeface="Trebuchet MS"/>
              </a:rPr>
              <a:t>Then</a:t>
            </a:r>
            <a:r>
              <a:rPr sz="1800" spc="5" dirty="0">
                <a:cs typeface="Trebuchet MS"/>
              </a:rPr>
              <a:t> </a:t>
            </a:r>
            <a:r>
              <a:rPr sz="1800" spc="-5" dirty="0">
                <a:cs typeface="Trebuchet MS"/>
              </a:rPr>
              <a:t>commit.</a:t>
            </a:r>
            <a:endParaRPr sz="1800" dirty="0">
              <a:cs typeface="Trebuchet MS"/>
            </a:endParaRPr>
          </a:p>
        </p:txBody>
      </p:sp>
      <p:grpSp>
        <p:nvGrpSpPr>
          <p:cNvPr id="10" name="object 10"/>
          <p:cNvGrpSpPr/>
          <p:nvPr/>
        </p:nvGrpSpPr>
        <p:grpSpPr>
          <a:xfrm>
            <a:off x="3824759" y="4859536"/>
            <a:ext cx="8315325" cy="1750060"/>
            <a:chOff x="1505711" y="4899659"/>
            <a:chExt cx="8315325" cy="1750060"/>
          </a:xfrm>
        </p:grpSpPr>
        <p:sp>
          <p:nvSpPr>
            <p:cNvPr id="11" name="object 11"/>
            <p:cNvSpPr/>
            <p:nvPr/>
          </p:nvSpPr>
          <p:spPr>
            <a:xfrm>
              <a:off x="7174991" y="4899659"/>
              <a:ext cx="2645663" cy="583691"/>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505711" y="5390387"/>
              <a:ext cx="5385816" cy="1258824"/>
            </a:xfrm>
            <a:prstGeom prst="rect">
              <a:avLst/>
            </a:prstGeom>
            <a:blipFill>
              <a:blip r:embed="rId8"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8901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5592" y="1470804"/>
            <a:ext cx="2783942" cy="773610"/>
          </a:xfrm>
          <a:prstGeom prst="rect">
            <a:avLst/>
          </a:prstGeom>
        </p:spPr>
        <p:txBody>
          <a:bodyPr vert="horz" wrap="square" lIns="0" tIns="12700" rIns="0" bIns="0" rtlCol="0">
            <a:spAutoFit/>
          </a:bodyPr>
          <a:lstStyle/>
          <a:p>
            <a:pPr marL="469900" marR="5080" indent="-457200">
              <a:lnSpc>
                <a:spcPct val="146100"/>
              </a:lnSpc>
              <a:spcBef>
                <a:spcPts val="100"/>
              </a:spcBef>
              <a:tabLst>
                <a:tab pos="354965" algn="l"/>
              </a:tabLst>
            </a:pPr>
            <a:r>
              <a:rPr sz="1450" spc="235" dirty="0">
                <a:cs typeface="Arial"/>
              </a:rPr>
              <a:t>	</a:t>
            </a:r>
            <a:r>
              <a:rPr sz="1800" spc="-114" dirty="0">
                <a:cs typeface="Trebuchet MS"/>
              </a:rPr>
              <a:t>To </a:t>
            </a:r>
            <a:r>
              <a:rPr sz="1800" dirty="0">
                <a:cs typeface="Trebuchet MS"/>
              </a:rPr>
              <a:t>show </a:t>
            </a:r>
            <a:r>
              <a:rPr sz="1800" spc="-5" dirty="0">
                <a:cs typeface="Trebuchet MS"/>
              </a:rPr>
              <a:t>our commit:  </a:t>
            </a:r>
            <a:r>
              <a:rPr sz="1800" dirty="0">
                <a:cs typeface="Trebuchet MS"/>
              </a:rPr>
              <a:t>git</a:t>
            </a:r>
            <a:r>
              <a:rPr sz="1800" spc="-15" dirty="0">
                <a:cs typeface="Trebuchet MS"/>
              </a:rPr>
              <a:t> </a:t>
            </a:r>
            <a:r>
              <a:rPr sz="1800" spc="-5" dirty="0">
                <a:cs typeface="Trebuchet MS"/>
              </a:rPr>
              <a:t>log</a:t>
            </a:r>
            <a:endParaRPr sz="1800" dirty="0">
              <a:cs typeface="Trebuchet MS"/>
            </a:endParaRPr>
          </a:p>
        </p:txBody>
      </p:sp>
      <p:grpSp>
        <p:nvGrpSpPr>
          <p:cNvPr id="4" name="object 4"/>
          <p:cNvGrpSpPr/>
          <p:nvPr/>
        </p:nvGrpSpPr>
        <p:grpSpPr>
          <a:xfrm>
            <a:off x="5472022" y="1216567"/>
            <a:ext cx="6096507" cy="4145281"/>
            <a:chOff x="4125467" y="655319"/>
            <a:chExt cx="8067040" cy="5611495"/>
          </a:xfrm>
        </p:grpSpPr>
        <p:sp>
          <p:nvSpPr>
            <p:cNvPr id="5" name="object 5"/>
            <p:cNvSpPr/>
            <p:nvPr/>
          </p:nvSpPr>
          <p:spPr>
            <a:xfrm>
              <a:off x="4125467" y="655319"/>
              <a:ext cx="8066532" cy="404469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320539" y="850392"/>
              <a:ext cx="7586471" cy="34564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879591" y="4712207"/>
              <a:ext cx="5759196" cy="1554480"/>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305272" y="3723509"/>
            <a:ext cx="3157745" cy="771750"/>
          </a:xfrm>
          <a:prstGeom prst="rect">
            <a:avLst/>
          </a:prstGeom>
        </p:spPr>
        <p:txBody>
          <a:bodyPr vert="horz" wrap="square" lIns="0" tIns="12700" rIns="0" bIns="0" rtlCol="0">
            <a:spAutoFit/>
          </a:bodyPr>
          <a:lstStyle/>
          <a:p>
            <a:pPr marL="469900" marR="5080" indent="-457200">
              <a:lnSpc>
                <a:spcPct val="146100"/>
              </a:lnSpc>
              <a:spcBef>
                <a:spcPts val="100"/>
              </a:spcBef>
              <a:tabLst>
                <a:tab pos="354965" algn="l"/>
              </a:tabLst>
            </a:pPr>
            <a:r>
              <a:rPr sz="1450" spc="235" dirty="0">
                <a:cs typeface="Arial"/>
              </a:rPr>
              <a:t>	</a:t>
            </a:r>
            <a:r>
              <a:rPr sz="1800" spc="-10" dirty="0">
                <a:cs typeface="Trebuchet MS"/>
              </a:rPr>
              <a:t>Another </a:t>
            </a:r>
            <a:r>
              <a:rPr sz="1800" dirty="0">
                <a:cs typeface="Trebuchet MS"/>
              </a:rPr>
              <a:t>way </a:t>
            </a:r>
            <a:r>
              <a:rPr sz="1800" spc="-5" dirty="0">
                <a:cs typeface="Trebuchet MS"/>
              </a:rPr>
              <a:t>[Simple]:  </a:t>
            </a:r>
            <a:r>
              <a:rPr sz="1800" dirty="0">
                <a:cs typeface="Trebuchet MS"/>
              </a:rPr>
              <a:t>git </a:t>
            </a:r>
            <a:r>
              <a:rPr sz="1800" spc="-5" dirty="0">
                <a:cs typeface="Trebuchet MS"/>
              </a:rPr>
              <a:t>log</a:t>
            </a:r>
            <a:r>
              <a:rPr sz="1800" spc="-40" dirty="0">
                <a:cs typeface="Trebuchet MS"/>
              </a:rPr>
              <a:t> </a:t>
            </a:r>
            <a:r>
              <a:rPr sz="1800" spc="-5" dirty="0">
                <a:cs typeface="Trebuchet MS"/>
              </a:rPr>
              <a:t>--oneline</a:t>
            </a:r>
            <a:endParaRPr sz="1800" dirty="0">
              <a:cs typeface="Trebuchet MS"/>
            </a:endParaRPr>
          </a:p>
        </p:txBody>
      </p:sp>
      <p:sp>
        <p:nvSpPr>
          <p:cNvPr id="11" name="object 2">
            <a:extLst>
              <a:ext uri="{FF2B5EF4-FFF2-40B4-BE49-F238E27FC236}">
                <a16:creationId xmlns:a16="http://schemas.microsoft.com/office/drawing/2014/main" id="{37A542E5-20BD-4E40-A35E-D14FE2224E66}"/>
              </a:ext>
            </a:extLst>
          </p:cNvPr>
          <p:cNvSpPr txBox="1">
            <a:spLocks/>
          </p:cNvSpPr>
          <p:nvPr/>
        </p:nvSpPr>
        <p:spPr>
          <a:xfrm>
            <a:off x="5027625" y="427589"/>
            <a:ext cx="32060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Co</a:t>
            </a:r>
            <a:r>
              <a:rPr lang="en-US" spc="5" dirty="0">
                <a:solidFill>
                  <a:schemeClr val="tx1"/>
                </a:solidFill>
                <a:latin typeface="+mn-lt"/>
                <a:cs typeface="Trebuchet MS"/>
              </a:rPr>
              <a:t>m</a:t>
            </a:r>
            <a:r>
              <a:rPr lang="en-US" spc="-5" dirty="0">
                <a:solidFill>
                  <a:schemeClr val="tx1"/>
                </a:solidFill>
                <a:latin typeface="+mn-lt"/>
                <a:cs typeface="Trebuchet MS"/>
              </a:rPr>
              <a:t>m</a:t>
            </a:r>
            <a:r>
              <a:rPr lang="en-US" spc="5" dirty="0">
                <a:solidFill>
                  <a:schemeClr val="tx1"/>
                </a:solidFill>
                <a:latin typeface="+mn-lt"/>
                <a:cs typeface="Trebuchet MS"/>
              </a:rPr>
              <a:t>i</a:t>
            </a:r>
            <a:r>
              <a:rPr lang="en-US" dirty="0">
                <a:solidFill>
                  <a:schemeClr val="tx1"/>
                </a:solidFill>
                <a:latin typeface="+mn-lt"/>
                <a:cs typeface="Trebuchet MS"/>
              </a:rPr>
              <a:t>t</a:t>
            </a:r>
          </a:p>
        </p:txBody>
      </p:sp>
    </p:spTree>
    <p:extLst>
      <p:ext uri="{BB962C8B-B14F-4D97-AF65-F5344CB8AC3E}">
        <p14:creationId xmlns:p14="http://schemas.microsoft.com/office/powerpoint/2010/main" val="167245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62380" y="1434501"/>
            <a:ext cx="421576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30" dirty="0">
                <a:cs typeface="Trebuchet MS"/>
              </a:rPr>
              <a:t>Let’s </a:t>
            </a:r>
            <a:r>
              <a:rPr sz="1800" spc="-5" dirty="0">
                <a:cs typeface="Trebuchet MS"/>
              </a:rPr>
              <a:t>write something in cold.txt</a:t>
            </a:r>
            <a:r>
              <a:rPr sz="1800" spc="20" dirty="0">
                <a:cs typeface="Trebuchet MS"/>
              </a:rPr>
              <a:t> </a:t>
            </a:r>
            <a:r>
              <a:rPr sz="1800" spc="-10" dirty="0">
                <a:cs typeface="Trebuchet MS"/>
              </a:rPr>
              <a:t>file.</a:t>
            </a:r>
            <a:endParaRPr sz="1800" dirty="0">
              <a:cs typeface="Trebuchet MS"/>
            </a:endParaRPr>
          </a:p>
        </p:txBody>
      </p:sp>
      <p:grpSp>
        <p:nvGrpSpPr>
          <p:cNvPr id="4" name="object 4"/>
          <p:cNvGrpSpPr/>
          <p:nvPr/>
        </p:nvGrpSpPr>
        <p:grpSpPr>
          <a:xfrm>
            <a:off x="6349579" y="1075625"/>
            <a:ext cx="5229350" cy="2417064"/>
            <a:chOff x="4736591" y="554736"/>
            <a:chExt cx="6817359" cy="3287395"/>
          </a:xfrm>
        </p:grpSpPr>
        <p:sp>
          <p:nvSpPr>
            <p:cNvPr id="5" name="object 5"/>
            <p:cNvSpPr/>
            <p:nvPr/>
          </p:nvSpPr>
          <p:spPr>
            <a:xfrm>
              <a:off x="6505955" y="554736"/>
              <a:ext cx="4331208" cy="17434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01027" y="749807"/>
              <a:ext cx="3742944" cy="11551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36591" y="2042160"/>
              <a:ext cx="6816852" cy="1799844"/>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262380" y="2834093"/>
            <a:ext cx="5317490" cy="3454151"/>
          </a:xfrm>
          <a:prstGeom prst="rect">
            <a:avLst/>
          </a:prstGeom>
        </p:spPr>
        <p:txBody>
          <a:bodyPr vert="horz" wrap="square" lIns="0" tIns="139065" rIns="0" bIns="0" rtlCol="0">
            <a:spAutoFit/>
          </a:bodyPr>
          <a:lstStyle/>
          <a:p>
            <a:pPr marR="3909695" algn="r">
              <a:lnSpc>
                <a:spcPct val="100000"/>
              </a:lnSpc>
              <a:spcBef>
                <a:spcPts val="1095"/>
              </a:spcBef>
              <a:tabLst>
                <a:tab pos="342265" algn="l"/>
              </a:tabLst>
            </a:pPr>
            <a:r>
              <a:rPr sz="1450" spc="235" dirty="0">
                <a:cs typeface="Arial"/>
              </a:rPr>
              <a:t>	</a:t>
            </a:r>
            <a:r>
              <a:rPr sz="1800" spc="-5" dirty="0">
                <a:cs typeface="Trebuchet MS"/>
              </a:rPr>
              <a:t>Now</a:t>
            </a:r>
            <a:r>
              <a:rPr sz="1800" spc="-110" dirty="0">
                <a:cs typeface="Trebuchet MS"/>
              </a:rPr>
              <a:t> </a:t>
            </a:r>
            <a:r>
              <a:rPr sz="1800" spc="-5" dirty="0">
                <a:cs typeface="Trebuchet MS"/>
              </a:rPr>
              <a:t>type:</a:t>
            </a:r>
            <a:endParaRPr sz="1800" dirty="0">
              <a:cs typeface="Trebuchet MS"/>
            </a:endParaRPr>
          </a:p>
          <a:p>
            <a:pPr marR="3889375" algn="r">
              <a:lnSpc>
                <a:spcPct val="100000"/>
              </a:lnSpc>
              <a:spcBef>
                <a:spcPts val="994"/>
              </a:spcBef>
            </a:pPr>
            <a:r>
              <a:rPr sz="1800" dirty="0">
                <a:cs typeface="Trebuchet MS"/>
              </a:rPr>
              <a:t>git</a:t>
            </a:r>
            <a:r>
              <a:rPr sz="1800" spc="-110" dirty="0">
                <a:cs typeface="Trebuchet MS"/>
              </a:rPr>
              <a:t> </a:t>
            </a:r>
            <a:r>
              <a:rPr sz="1800" dirty="0">
                <a:cs typeface="Trebuchet MS"/>
              </a:rPr>
              <a:t>status</a:t>
            </a:r>
          </a:p>
          <a:p>
            <a:pPr>
              <a:lnSpc>
                <a:spcPct val="100000"/>
              </a:lnSpc>
            </a:pPr>
            <a:endParaRPr sz="2100" dirty="0">
              <a:cs typeface="Trebuchet MS"/>
            </a:endParaRPr>
          </a:p>
          <a:p>
            <a:pPr>
              <a:lnSpc>
                <a:spcPct val="100000"/>
              </a:lnSpc>
              <a:spcBef>
                <a:spcPts val="25"/>
              </a:spcBef>
            </a:pPr>
            <a:endParaRPr sz="1700" dirty="0">
              <a:cs typeface="Trebuchet MS"/>
            </a:endParaRPr>
          </a:p>
          <a:p>
            <a:pPr marL="12700">
              <a:lnSpc>
                <a:spcPct val="100000"/>
              </a:lnSpc>
              <a:spcBef>
                <a:spcPts val="5"/>
              </a:spcBef>
              <a:tabLst>
                <a:tab pos="354965" algn="l"/>
              </a:tabLst>
            </a:pPr>
            <a:r>
              <a:rPr sz="1450" spc="235" dirty="0">
                <a:cs typeface="Arial"/>
              </a:rPr>
              <a:t>	</a:t>
            </a:r>
            <a:r>
              <a:rPr sz="1800" spc="-30" dirty="0">
                <a:cs typeface="Trebuchet MS"/>
              </a:rPr>
              <a:t>Let’s </a:t>
            </a:r>
            <a:r>
              <a:rPr sz="1800" spc="-5" dirty="0">
                <a:cs typeface="Trebuchet MS"/>
              </a:rPr>
              <a:t>commit</a:t>
            </a:r>
            <a:r>
              <a:rPr sz="1800" spc="20" dirty="0">
                <a:cs typeface="Trebuchet MS"/>
              </a:rPr>
              <a:t> </a:t>
            </a:r>
            <a:r>
              <a:rPr sz="1800" spc="-5" dirty="0">
                <a:cs typeface="Trebuchet MS"/>
              </a:rPr>
              <a:t>again:</a:t>
            </a:r>
            <a:endParaRPr sz="1800" dirty="0">
              <a:cs typeface="Trebuchet MS"/>
            </a:endParaRPr>
          </a:p>
          <a:p>
            <a:pPr marL="469900">
              <a:lnSpc>
                <a:spcPct val="100000"/>
              </a:lnSpc>
              <a:spcBef>
                <a:spcPts val="994"/>
              </a:spcBef>
              <a:tabLst>
                <a:tab pos="812165" algn="l"/>
              </a:tabLst>
            </a:pPr>
            <a:r>
              <a:rPr sz="1450" spc="240" dirty="0">
                <a:cs typeface="Arial"/>
              </a:rPr>
              <a:t>	</a:t>
            </a:r>
            <a:r>
              <a:rPr sz="1800" spc="-5" dirty="0">
                <a:cs typeface="Trebuchet MS"/>
              </a:rPr>
              <a:t>Add the changed file</a:t>
            </a:r>
            <a:r>
              <a:rPr sz="1800" spc="-10" dirty="0">
                <a:cs typeface="Trebuchet MS"/>
              </a:rPr>
              <a:t> </a:t>
            </a:r>
            <a:r>
              <a:rPr sz="1800" spc="-5" dirty="0">
                <a:cs typeface="Trebuchet MS"/>
              </a:rPr>
              <a:t>[cold.txt].</a:t>
            </a:r>
            <a:endParaRPr sz="1800" dirty="0">
              <a:cs typeface="Trebuchet MS"/>
            </a:endParaRPr>
          </a:p>
          <a:p>
            <a:pPr marL="469900">
              <a:lnSpc>
                <a:spcPct val="100000"/>
              </a:lnSpc>
              <a:spcBef>
                <a:spcPts val="994"/>
              </a:spcBef>
              <a:tabLst>
                <a:tab pos="812165" algn="l"/>
              </a:tabLst>
            </a:pPr>
            <a:r>
              <a:rPr sz="1450" spc="235" dirty="0">
                <a:cs typeface="Arial"/>
              </a:rPr>
              <a:t>	</a:t>
            </a:r>
            <a:r>
              <a:rPr sz="1800" dirty="0">
                <a:cs typeface="Trebuchet MS"/>
              </a:rPr>
              <a:t>Then</a:t>
            </a:r>
            <a:r>
              <a:rPr sz="1800" spc="5" dirty="0">
                <a:cs typeface="Trebuchet MS"/>
              </a:rPr>
              <a:t> </a:t>
            </a:r>
            <a:r>
              <a:rPr sz="1800" spc="-5" dirty="0">
                <a:cs typeface="Trebuchet MS"/>
              </a:rPr>
              <a:t>commit.</a:t>
            </a:r>
            <a:endParaRPr sz="1800" dirty="0">
              <a:cs typeface="Trebuchet MS"/>
            </a:endParaRPr>
          </a:p>
          <a:p>
            <a:pPr marL="469900">
              <a:lnSpc>
                <a:spcPct val="100000"/>
              </a:lnSpc>
              <a:spcBef>
                <a:spcPts val="1010"/>
              </a:spcBef>
              <a:tabLst>
                <a:tab pos="812165" algn="l"/>
              </a:tabLst>
            </a:pPr>
            <a:r>
              <a:rPr sz="1450" spc="235" dirty="0">
                <a:cs typeface="Arial"/>
              </a:rPr>
              <a:t>	</a:t>
            </a:r>
            <a:r>
              <a:rPr sz="1800" spc="-5" dirty="0">
                <a:cs typeface="Trebuchet MS"/>
              </a:rPr>
              <a:t>Now use </a:t>
            </a:r>
            <a:r>
              <a:rPr sz="1800" dirty="0">
                <a:cs typeface="Trebuchet MS"/>
              </a:rPr>
              <a:t>git </a:t>
            </a:r>
            <a:r>
              <a:rPr sz="1800" spc="-5" dirty="0">
                <a:cs typeface="Trebuchet MS"/>
              </a:rPr>
              <a:t>log command to </a:t>
            </a:r>
            <a:r>
              <a:rPr sz="1800" dirty="0">
                <a:cs typeface="Trebuchet MS"/>
              </a:rPr>
              <a:t>show</a:t>
            </a:r>
            <a:r>
              <a:rPr sz="1800" spc="-75" dirty="0">
                <a:cs typeface="Trebuchet MS"/>
              </a:rPr>
              <a:t> </a:t>
            </a:r>
            <a:r>
              <a:rPr sz="1800" spc="-5" dirty="0">
                <a:cs typeface="Trebuchet MS"/>
              </a:rPr>
              <a:t>commits.</a:t>
            </a:r>
            <a:endParaRPr sz="1800" dirty="0">
              <a:cs typeface="Trebuchet MS"/>
            </a:endParaRPr>
          </a:p>
        </p:txBody>
      </p:sp>
      <p:sp>
        <p:nvSpPr>
          <p:cNvPr id="9" name="object 9"/>
          <p:cNvSpPr/>
          <p:nvPr/>
        </p:nvSpPr>
        <p:spPr>
          <a:xfrm>
            <a:off x="6349579" y="3945727"/>
            <a:ext cx="2645664" cy="58369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349579" y="5010753"/>
            <a:ext cx="5385816" cy="1382268"/>
          </a:xfrm>
          <a:prstGeom prst="rect">
            <a:avLst/>
          </a:prstGeom>
          <a:blipFill>
            <a:blip r:embed="rId6" cstate="print"/>
            <a:stretch>
              <a:fillRect/>
            </a:stretch>
          </a:blipFill>
        </p:spPr>
        <p:txBody>
          <a:bodyPr wrap="square" lIns="0" tIns="0" rIns="0" bIns="0" rtlCol="0"/>
          <a:lstStyle/>
          <a:p>
            <a:endParaRPr/>
          </a:p>
        </p:txBody>
      </p:sp>
      <p:sp>
        <p:nvSpPr>
          <p:cNvPr id="11" name="object 2">
            <a:extLst>
              <a:ext uri="{FF2B5EF4-FFF2-40B4-BE49-F238E27FC236}">
                <a16:creationId xmlns:a16="http://schemas.microsoft.com/office/drawing/2014/main" id="{6C1EAF70-E202-7845-84A2-0443BC6272FF}"/>
              </a:ext>
            </a:extLst>
          </p:cNvPr>
          <p:cNvSpPr txBox="1">
            <a:spLocks/>
          </p:cNvSpPr>
          <p:nvPr/>
        </p:nvSpPr>
        <p:spPr>
          <a:xfrm>
            <a:off x="5027625" y="427589"/>
            <a:ext cx="32060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Co</a:t>
            </a:r>
            <a:r>
              <a:rPr lang="en-US" spc="5" dirty="0">
                <a:solidFill>
                  <a:schemeClr val="tx1"/>
                </a:solidFill>
                <a:latin typeface="+mn-lt"/>
                <a:cs typeface="Trebuchet MS"/>
              </a:rPr>
              <a:t>m</a:t>
            </a:r>
            <a:r>
              <a:rPr lang="en-US" spc="-5" dirty="0">
                <a:solidFill>
                  <a:schemeClr val="tx1"/>
                </a:solidFill>
                <a:latin typeface="+mn-lt"/>
                <a:cs typeface="Trebuchet MS"/>
              </a:rPr>
              <a:t>m</a:t>
            </a:r>
            <a:r>
              <a:rPr lang="en-US" spc="5" dirty="0">
                <a:solidFill>
                  <a:schemeClr val="tx1"/>
                </a:solidFill>
                <a:latin typeface="+mn-lt"/>
                <a:cs typeface="Trebuchet MS"/>
              </a:rPr>
              <a:t>i</a:t>
            </a:r>
            <a:r>
              <a:rPr lang="en-US" dirty="0">
                <a:solidFill>
                  <a:schemeClr val="tx1"/>
                </a:solidFill>
                <a:latin typeface="+mn-lt"/>
                <a:cs typeface="Trebuchet MS"/>
              </a:rPr>
              <a:t>t</a:t>
            </a:r>
          </a:p>
        </p:txBody>
      </p:sp>
    </p:spTree>
    <p:extLst>
      <p:ext uri="{BB962C8B-B14F-4D97-AF65-F5344CB8AC3E}">
        <p14:creationId xmlns:p14="http://schemas.microsoft.com/office/powerpoint/2010/main" val="226986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4771-2AE9-FB4E-B32F-72FB8F65C1BB}"/>
              </a:ext>
            </a:extLst>
          </p:cNvPr>
          <p:cNvSpPr>
            <a:spLocks noGrp="1"/>
          </p:cNvSpPr>
          <p:nvPr>
            <p:ph type="title"/>
          </p:nvPr>
        </p:nvSpPr>
        <p:spPr/>
        <p:txBody>
          <a:bodyPr/>
          <a:lstStyle/>
          <a:p>
            <a:pPr algn="r"/>
            <a:r>
              <a:rPr lang="he-IL" dirty="0"/>
              <a:t>נושאים להיום:</a:t>
            </a:r>
            <a:endParaRPr lang="en-US" dirty="0"/>
          </a:p>
        </p:txBody>
      </p:sp>
      <p:sp>
        <p:nvSpPr>
          <p:cNvPr id="3" name="Content Placeholder 2">
            <a:extLst>
              <a:ext uri="{FF2B5EF4-FFF2-40B4-BE49-F238E27FC236}">
                <a16:creationId xmlns:a16="http://schemas.microsoft.com/office/drawing/2014/main" id="{1635461C-155E-6146-BA90-2A3B0A969D55}"/>
              </a:ext>
            </a:extLst>
          </p:cNvPr>
          <p:cNvSpPr>
            <a:spLocks noGrp="1"/>
          </p:cNvSpPr>
          <p:nvPr>
            <p:ph idx="1"/>
          </p:nvPr>
        </p:nvSpPr>
        <p:spPr/>
        <p:txBody>
          <a:bodyPr>
            <a:normAutofit/>
          </a:bodyPr>
          <a:lstStyle/>
          <a:p>
            <a:pPr algn="r" rtl="1"/>
            <a:r>
              <a:rPr lang="en-US" cap="none" dirty="0"/>
              <a:t>Git</a:t>
            </a:r>
          </a:p>
          <a:p>
            <a:pPr algn="r" rtl="1"/>
            <a:r>
              <a:rPr lang="en-US" cap="none" dirty="0" err="1"/>
              <a:t>Github</a:t>
            </a:r>
            <a:endParaRPr lang="en-US" cap="none" dirty="0"/>
          </a:p>
          <a:p>
            <a:pPr algn="r" rtl="1"/>
            <a:r>
              <a:rPr lang="en-US" cap="none" dirty="0" err="1"/>
              <a:t>Readme.md</a:t>
            </a:r>
            <a:endParaRPr lang="en-US" cap="none" dirty="0"/>
          </a:p>
          <a:p>
            <a:pPr algn="r" rtl="1"/>
            <a:r>
              <a:rPr lang="en-US" cap="none" dirty="0"/>
              <a:t>Serialization</a:t>
            </a:r>
          </a:p>
          <a:p>
            <a:pPr algn="r" rtl="1"/>
            <a:r>
              <a:rPr lang="en-US" cap="none" dirty="0"/>
              <a:t>Python</a:t>
            </a:r>
            <a:endParaRPr lang="he-IL" cap="none" dirty="0"/>
          </a:p>
        </p:txBody>
      </p:sp>
    </p:spTree>
    <p:extLst>
      <p:ext uri="{BB962C8B-B14F-4D97-AF65-F5344CB8AC3E}">
        <p14:creationId xmlns:p14="http://schemas.microsoft.com/office/powerpoint/2010/main" val="4250453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9E57-1DE3-C84C-BC1A-756AF28C28F9}"/>
              </a:ext>
            </a:extLst>
          </p:cNvPr>
          <p:cNvSpPr>
            <a:spLocks noGrp="1"/>
          </p:cNvSpPr>
          <p:nvPr>
            <p:ph type="title"/>
          </p:nvPr>
        </p:nvSpPr>
        <p:spPr>
          <a:xfrm>
            <a:off x="1039813" y="2296160"/>
            <a:ext cx="9905998" cy="1905000"/>
          </a:xfrm>
        </p:spPr>
        <p:txBody>
          <a:bodyPr>
            <a:normAutofit/>
          </a:bodyPr>
          <a:lstStyle/>
          <a:p>
            <a:pPr algn="ctr"/>
            <a:r>
              <a:rPr lang="en-US" sz="8000" cap="none" dirty="0"/>
              <a:t>Checkout</a:t>
            </a:r>
          </a:p>
        </p:txBody>
      </p:sp>
    </p:spTree>
    <p:extLst>
      <p:ext uri="{BB962C8B-B14F-4D97-AF65-F5344CB8AC3E}">
        <p14:creationId xmlns:p14="http://schemas.microsoft.com/office/powerpoint/2010/main" val="152235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00" y="273029"/>
            <a:ext cx="3891890" cy="505267"/>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cs typeface="Trebuchet MS"/>
              </a:rPr>
              <a:t>Checkout</a:t>
            </a:r>
          </a:p>
        </p:txBody>
      </p:sp>
      <p:sp>
        <p:nvSpPr>
          <p:cNvPr id="3" name="object 3"/>
          <p:cNvSpPr txBox="1"/>
          <p:nvPr/>
        </p:nvSpPr>
        <p:spPr>
          <a:xfrm>
            <a:off x="1261968" y="1167610"/>
            <a:ext cx="6289040" cy="4769896"/>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mj-lt"/>
                <a:cs typeface="Arial"/>
              </a:rPr>
              <a:t>	</a:t>
            </a:r>
            <a:r>
              <a:rPr sz="1800" spc="-30" dirty="0">
                <a:latin typeface="+mj-lt"/>
                <a:cs typeface="Trebuchet MS"/>
              </a:rPr>
              <a:t>Let’s </a:t>
            </a:r>
            <a:r>
              <a:rPr sz="1800" dirty="0">
                <a:latin typeface="+mj-lt"/>
                <a:cs typeface="Trebuchet MS"/>
              </a:rPr>
              <a:t>we </a:t>
            </a:r>
            <a:r>
              <a:rPr sz="1800" spc="-5" dirty="0">
                <a:latin typeface="+mj-lt"/>
                <a:cs typeface="Trebuchet MS"/>
              </a:rPr>
              <a:t>need to </a:t>
            </a:r>
            <a:r>
              <a:rPr sz="1800" dirty="0">
                <a:latin typeface="+mj-lt"/>
                <a:cs typeface="Trebuchet MS"/>
              </a:rPr>
              <a:t>go </a:t>
            </a:r>
            <a:r>
              <a:rPr sz="1800" spc="-5" dirty="0">
                <a:latin typeface="+mj-lt"/>
                <a:cs typeface="Trebuchet MS"/>
              </a:rPr>
              <a:t>back our previous version of</a:t>
            </a:r>
            <a:r>
              <a:rPr sz="1800" spc="-30" dirty="0">
                <a:latin typeface="+mj-lt"/>
                <a:cs typeface="Trebuchet MS"/>
              </a:rPr>
              <a:t> </a:t>
            </a:r>
            <a:r>
              <a:rPr sz="1800" spc="-5" dirty="0">
                <a:latin typeface="+mj-lt"/>
                <a:cs typeface="Trebuchet MS"/>
              </a:rPr>
              <a:t>cold.txt.</a:t>
            </a:r>
            <a:endParaRPr sz="1800" dirty="0">
              <a:latin typeface="+mj-lt"/>
              <a:cs typeface="Trebuchet MS"/>
            </a:endParaRPr>
          </a:p>
          <a:p>
            <a:pPr marL="12700">
              <a:lnSpc>
                <a:spcPct val="100000"/>
              </a:lnSpc>
              <a:spcBef>
                <a:spcPts val="1000"/>
              </a:spcBef>
              <a:tabLst>
                <a:tab pos="354965" algn="l"/>
              </a:tabLst>
            </a:pPr>
            <a:r>
              <a:rPr sz="1450" spc="235" dirty="0">
                <a:latin typeface="+mj-lt"/>
                <a:cs typeface="Arial"/>
              </a:rPr>
              <a:t>	</a:t>
            </a:r>
            <a:r>
              <a:rPr sz="1800" dirty="0">
                <a:latin typeface="+mj-lt"/>
                <a:cs typeface="Trebuchet MS"/>
              </a:rPr>
              <a:t>Can </a:t>
            </a:r>
            <a:r>
              <a:rPr sz="1800" spc="-5" dirty="0">
                <a:latin typeface="+mj-lt"/>
                <a:cs typeface="Trebuchet MS"/>
              </a:rPr>
              <a:t>we </a:t>
            </a:r>
            <a:r>
              <a:rPr sz="1800" dirty="0">
                <a:latin typeface="+mj-lt"/>
                <a:cs typeface="Trebuchet MS"/>
              </a:rPr>
              <a:t>do</a:t>
            </a:r>
            <a:r>
              <a:rPr sz="1800" spc="-25" dirty="0">
                <a:latin typeface="+mj-lt"/>
                <a:cs typeface="Trebuchet MS"/>
              </a:rPr>
              <a:t> </a:t>
            </a:r>
            <a:r>
              <a:rPr sz="1800" spc="-10" dirty="0">
                <a:latin typeface="+mj-lt"/>
                <a:cs typeface="Trebuchet MS"/>
              </a:rPr>
              <a:t>that?</a:t>
            </a:r>
            <a:endParaRPr sz="1800" dirty="0">
              <a:latin typeface="+mj-lt"/>
              <a:cs typeface="Trebuchet MS"/>
            </a:endParaRPr>
          </a:p>
          <a:p>
            <a:pPr marL="12700">
              <a:lnSpc>
                <a:spcPct val="100000"/>
              </a:lnSpc>
              <a:spcBef>
                <a:spcPts val="994"/>
              </a:spcBef>
              <a:tabLst>
                <a:tab pos="354965" algn="l"/>
              </a:tabLst>
            </a:pPr>
            <a:r>
              <a:rPr sz="1450" spc="235" dirty="0">
                <a:latin typeface="+mj-lt"/>
                <a:cs typeface="Arial"/>
              </a:rPr>
              <a:t>	</a:t>
            </a:r>
            <a:r>
              <a:rPr sz="1800" spc="-50" dirty="0">
                <a:latin typeface="+mj-lt"/>
                <a:cs typeface="Trebuchet MS"/>
              </a:rPr>
              <a:t>Yes, </a:t>
            </a:r>
            <a:r>
              <a:rPr sz="1800" spc="-35" dirty="0">
                <a:latin typeface="+mj-lt"/>
                <a:cs typeface="Trebuchet MS"/>
              </a:rPr>
              <a:t>It’s </a:t>
            </a:r>
            <a:r>
              <a:rPr sz="1800" dirty="0">
                <a:latin typeface="+mj-lt"/>
                <a:cs typeface="Trebuchet MS"/>
              </a:rPr>
              <a:t>simple. </a:t>
            </a:r>
            <a:r>
              <a:rPr sz="1800" spc="-5" dirty="0">
                <a:latin typeface="+mj-lt"/>
                <a:cs typeface="Trebuchet MS"/>
              </a:rPr>
              <a:t>Just use checkout</a:t>
            </a:r>
            <a:r>
              <a:rPr sz="1800" spc="30" dirty="0">
                <a:latin typeface="+mj-lt"/>
                <a:cs typeface="Trebuchet MS"/>
              </a:rPr>
              <a:t> </a:t>
            </a:r>
            <a:r>
              <a:rPr sz="1800" spc="-5" dirty="0">
                <a:latin typeface="+mj-lt"/>
                <a:cs typeface="Trebuchet MS"/>
              </a:rPr>
              <a:t>command.</a:t>
            </a:r>
            <a:endParaRPr sz="1800" dirty="0">
              <a:latin typeface="+mj-lt"/>
              <a:cs typeface="Trebuchet MS"/>
            </a:endParaRPr>
          </a:p>
          <a:p>
            <a:pPr>
              <a:lnSpc>
                <a:spcPct val="100000"/>
              </a:lnSpc>
            </a:pPr>
            <a:endParaRPr sz="2100" dirty="0">
              <a:latin typeface="+mj-lt"/>
              <a:cs typeface="Trebuchet MS"/>
            </a:endParaRPr>
          </a:p>
          <a:p>
            <a:pPr>
              <a:lnSpc>
                <a:spcPct val="100000"/>
              </a:lnSpc>
            </a:pPr>
            <a:endParaRPr sz="2100" dirty="0">
              <a:latin typeface="+mj-lt"/>
              <a:cs typeface="Trebuchet MS"/>
            </a:endParaRPr>
          </a:p>
          <a:p>
            <a:pPr marL="12700">
              <a:lnSpc>
                <a:spcPct val="100000"/>
              </a:lnSpc>
              <a:spcBef>
                <a:spcPts val="1280"/>
              </a:spcBef>
              <a:tabLst>
                <a:tab pos="354965" algn="l"/>
              </a:tabLst>
            </a:pPr>
            <a:r>
              <a:rPr sz="1450" spc="235" dirty="0">
                <a:latin typeface="+mj-lt"/>
                <a:cs typeface="Arial"/>
              </a:rPr>
              <a:t>	</a:t>
            </a:r>
            <a:r>
              <a:rPr sz="1800" spc="-114" dirty="0">
                <a:latin typeface="+mj-lt"/>
                <a:cs typeface="Trebuchet MS"/>
              </a:rPr>
              <a:t>To </a:t>
            </a:r>
            <a:r>
              <a:rPr sz="1800" dirty="0">
                <a:latin typeface="+mj-lt"/>
                <a:cs typeface="Trebuchet MS"/>
              </a:rPr>
              <a:t>do</a:t>
            </a:r>
            <a:r>
              <a:rPr sz="1800" spc="85" dirty="0">
                <a:latin typeface="+mj-lt"/>
                <a:cs typeface="Trebuchet MS"/>
              </a:rPr>
              <a:t> </a:t>
            </a:r>
            <a:r>
              <a:rPr sz="1800" spc="-5" dirty="0">
                <a:latin typeface="+mj-lt"/>
                <a:cs typeface="Trebuchet MS"/>
              </a:rPr>
              <a:t>this.</a:t>
            </a:r>
            <a:endParaRPr sz="1800" dirty="0">
              <a:latin typeface="+mj-lt"/>
              <a:cs typeface="Trebuchet MS"/>
            </a:endParaRPr>
          </a:p>
          <a:p>
            <a:pPr marL="469900">
              <a:lnSpc>
                <a:spcPct val="100000"/>
              </a:lnSpc>
              <a:spcBef>
                <a:spcPts val="994"/>
              </a:spcBef>
              <a:tabLst>
                <a:tab pos="812165" algn="l"/>
              </a:tabLst>
            </a:pPr>
            <a:r>
              <a:rPr sz="1450" spc="235" dirty="0">
                <a:latin typeface="+mj-lt"/>
                <a:cs typeface="Arial"/>
              </a:rPr>
              <a:t>	</a:t>
            </a:r>
            <a:r>
              <a:rPr sz="1800" dirty="0">
                <a:latin typeface="+mj-lt"/>
                <a:cs typeface="Trebuchet MS"/>
              </a:rPr>
              <a:t>First </a:t>
            </a:r>
            <a:r>
              <a:rPr sz="1800" spc="-5" dirty="0">
                <a:latin typeface="+mj-lt"/>
                <a:cs typeface="Trebuchet MS"/>
              </a:rPr>
              <a:t>log </a:t>
            </a:r>
            <a:r>
              <a:rPr sz="1800" spc="-10" dirty="0">
                <a:latin typeface="+mj-lt"/>
                <a:cs typeface="Trebuchet MS"/>
              </a:rPr>
              <a:t>the</a:t>
            </a:r>
            <a:r>
              <a:rPr sz="1800" spc="-20" dirty="0">
                <a:latin typeface="+mj-lt"/>
                <a:cs typeface="Trebuchet MS"/>
              </a:rPr>
              <a:t> </a:t>
            </a:r>
            <a:r>
              <a:rPr sz="1800" spc="-5" dirty="0">
                <a:latin typeface="+mj-lt"/>
                <a:cs typeface="Trebuchet MS"/>
              </a:rPr>
              <a:t>commits.</a:t>
            </a:r>
            <a:endParaRPr sz="1800" dirty="0">
              <a:latin typeface="+mj-lt"/>
              <a:cs typeface="Trebuchet MS"/>
            </a:endParaRPr>
          </a:p>
          <a:p>
            <a:pPr marL="469900">
              <a:lnSpc>
                <a:spcPct val="100000"/>
              </a:lnSpc>
              <a:spcBef>
                <a:spcPts val="994"/>
              </a:spcBef>
              <a:tabLst>
                <a:tab pos="812165" algn="l"/>
              </a:tabLst>
            </a:pPr>
            <a:r>
              <a:rPr sz="1450" spc="240" dirty="0">
                <a:latin typeface="+mj-lt"/>
                <a:cs typeface="Arial"/>
              </a:rPr>
              <a:t>	</a:t>
            </a:r>
            <a:r>
              <a:rPr sz="1800" dirty="0">
                <a:latin typeface="+mj-lt"/>
                <a:cs typeface="Trebuchet MS"/>
              </a:rPr>
              <a:t>Then </a:t>
            </a:r>
            <a:r>
              <a:rPr sz="1800" spc="-5" dirty="0">
                <a:latin typeface="+mj-lt"/>
                <a:cs typeface="Trebuchet MS"/>
              </a:rPr>
              <a:t>use checkout using commit</a:t>
            </a:r>
            <a:r>
              <a:rPr sz="1800" spc="-15" dirty="0">
                <a:latin typeface="+mj-lt"/>
                <a:cs typeface="Trebuchet MS"/>
              </a:rPr>
              <a:t> </a:t>
            </a:r>
            <a:r>
              <a:rPr sz="1800" dirty="0">
                <a:latin typeface="+mj-lt"/>
                <a:cs typeface="Trebuchet MS"/>
              </a:rPr>
              <a:t>id.</a:t>
            </a:r>
          </a:p>
          <a:p>
            <a:pPr marL="812165" marR="1673860" indent="-342900">
              <a:lnSpc>
                <a:spcPct val="100000"/>
              </a:lnSpc>
              <a:spcBef>
                <a:spcPts val="1015"/>
              </a:spcBef>
              <a:tabLst>
                <a:tab pos="812165" algn="l"/>
              </a:tabLst>
            </a:pPr>
            <a:r>
              <a:rPr sz="1450" spc="235" dirty="0">
                <a:latin typeface="+mj-lt"/>
                <a:cs typeface="Arial"/>
              </a:rPr>
              <a:t>	</a:t>
            </a:r>
            <a:r>
              <a:rPr sz="1800" spc="-70" dirty="0">
                <a:latin typeface="+mj-lt"/>
                <a:cs typeface="Trebuchet MS"/>
              </a:rPr>
              <a:t>You </a:t>
            </a:r>
            <a:r>
              <a:rPr sz="1800" spc="-5" dirty="0">
                <a:latin typeface="+mj-lt"/>
                <a:cs typeface="Trebuchet MS"/>
              </a:rPr>
              <a:t>can </a:t>
            </a:r>
            <a:r>
              <a:rPr sz="1800" dirty="0">
                <a:latin typeface="+mj-lt"/>
                <a:cs typeface="Trebuchet MS"/>
              </a:rPr>
              <a:t>see </a:t>
            </a:r>
            <a:r>
              <a:rPr sz="1800" spc="-5" dirty="0">
                <a:latin typeface="+mj-lt"/>
                <a:cs typeface="Trebuchet MS"/>
              </a:rPr>
              <a:t>that you cold.txt file got  empty</a:t>
            </a:r>
            <a:r>
              <a:rPr sz="1800" spc="-15" dirty="0">
                <a:latin typeface="+mj-lt"/>
                <a:cs typeface="Trebuchet MS"/>
              </a:rPr>
              <a:t> </a:t>
            </a:r>
            <a:r>
              <a:rPr sz="1800" spc="-5" dirty="0">
                <a:latin typeface="+mj-lt"/>
                <a:cs typeface="Trebuchet MS"/>
              </a:rPr>
              <a:t>again.</a:t>
            </a:r>
            <a:endParaRPr sz="1800" dirty="0">
              <a:latin typeface="+mj-lt"/>
              <a:cs typeface="Trebuchet MS"/>
            </a:endParaRPr>
          </a:p>
          <a:p>
            <a:pPr marL="812165" marR="1925320" indent="-342900">
              <a:lnSpc>
                <a:spcPct val="100000"/>
              </a:lnSpc>
              <a:spcBef>
                <a:spcPts val="994"/>
              </a:spcBef>
              <a:tabLst>
                <a:tab pos="812165" algn="l"/>
              </a:tabLst>
            </a:pPr>
            <a:r>
              <a:rPr sz="1450" spc="235" dirty="0">
                <a:latin typeface="+mj-lt"/>
                <a:cs typeface="Arial"/>
              </a:rPr>
              <a:t>	</a:t>
            </a:r>
            <a:r>
              <a:rPr sz="1800" spc="-5" dirty="0">
                <a:latin typeface="+mj-lt"/>
                <a:cs typeface="Trebuchet MS"/>
              </a:rPr>
              <a:t>Note: we are not in master </a:t>
            </a:r>
            <a:r>
              <a:rPr sz="1800" dirty="0">
                <a:latin typeface="+mj-lt"/>
                <a:cs typeface="Trebuchet MS"/>
              </a:rPr>
              <a:t>branch  </a:t>
            </a:r>
            <a:r>
              <a:rPr sz="1800" spc="-55" dirty="0">
                <a:latin typeface="+mj-lt"/>
                <a:cs typeface="Trebuchet MS"/>
              </a:rPr>
              <a:t>now.</a:t>
            </a:r>
            <a:endParaRPr sz="1800" dirty="0">
              <a:latin typeface="+mj-lt"/>
              <a:cs typeface="Trebuchet MS"/>
            </a:endParaRPr>
          </a:p>
        </p:txBody>
      </p:sp>
      <p:sp>
        <p:nvSpPr>
          <p:cNvPr id="4" name="object 4"/>
          <p:cNvSpPr/>
          <p:nvPr/>
        </p:nvSpPr>
        <p:spPr>
          <a:xfrm>
            <a:off x="7165924" y="1305854"/>
            <a:ext cx="4482008" cy="941240"/>
          </a:xfrm>
          <a:prstGeom prst="rect">
            <a:avLst/>
          </a:prstGeom>
          <a:blipFill>
            <a:blip r:embed="rId2" cstate="print"/>
            <a:stretch>
              <a:fillRect/>
            </a:stretch>
          </a:blipFill>
        </p:spPr>
        <p:txBody>
          <a:bodyPr wrap="square" lIns="0" tIns="0" rIns="0" bIns="0" rtlCol="0"/>
          <a:lstStyle/>
          <a:p>
            <a:endParaRPr>
              <a:latin typeface="+mj-lt"/>
            </a:endParaRPr>
          </a:p>
        </p:txBody>
      </p:sp>
      <p:sp>
        <p:nvSpPr>
          <p:cNvPr id="5" name="object 5"/>
          <p:cNvSpPr/>
          <p:nvPr/>
        </p:nvSpPr>
        <p:spPr>
          <a:xfrm>
            <a:off x="7070980" y="2636408"/>
            <a:ext cx="4671895" cy="1113292"/>
          </a:xfrm>
          <a:prstGeom prst="rect">
            <a:avLst/>
          </a:prstGeom>
          <a:blipFill>
            <a:blip r:embed="rId3" cstate="print"/>
            <a:stretch>
              <a:fillRect/>
            </a:stretch>
          </a:blipFill>
        </p:spPr>
        <p:txBody>
          <a:bodyPr wrap="square" lIns="0" tIns="0" rIns="0" bIns="0" rtlCol="0"/>
          <a:lstStyle/>
          <a:p>
            <a:endParaRPr>
              <a:latin typeface="+mj-lt"/>
            </a:endParaRPr>
          </a:p>
        </p:txBody>
      </p:sp>
      <p:grpSp>
        <p:nvGrpSpPr>
          <p:cNvPr id="6" name="object 6"/>
          <p:cNvGrpSpPr/>
          <p:nvPr/>
        </p:nvGrpSpPr>
        <p:grpSpPr>
          <a:xfrm>
            <a:off x="4070956" y="5940038"/>
            <a:ext cx="7671919" cy="533398"/>
            <a:chOff x="1618488" y="6138670"/>
            <a:chExt cx="8844280" cy="623570"/>
          </a:xfrm>
        </p:grpSpPr>
        <p:sp>
          <p:nvSpPr>
            <p:cNvPr id="7" name="object 7"/>
            <p:cNvSpPr/>
            <p:nvPr/>
          </p:nvSpPr>
          <p:spPr>
            <a:xfrm>
              <a:off x="1618488" y="6138670"/>
              <a:ext cx="8249411" cy="623316"/>
            </a:xfrm>
            <a:prstGeom prst="rect">
              <a:avLst/>
            </a:prstGeom>
            <a:blipFill>
              <a:blip r:embed="rId4" cstate="print"/>
              <a:stretch>
                <a:fillRect/>
              </a:stretch>
            </a:blipFill>
          </p:spPr>
          <p:txBody>
            <a:bodyPr wrap="square" lIns="0" tIns="0" rIns="0" bIns="0" rtlCol="0"/>
            <a:lstStyle/>
            <a:p>
              <a:endParaRPr>
                <a:latin typeface="+mj-lt"/>
              </a:endParaRPr>
            </a:p>
          </p:txBody>
        </p:sp>
        <p:sp>
          <p:nvSpPr>
            <p:cNvPr id="8" name="object 8"/>
            <p:cNvSpPr/>
            <p:nvPr/>
          </p:nvSpPr>
          <p:spPr>
            <a:xfrm>
              <a:off x="9742169" y="6351269"/>
              <a:ext cx="710565" cy="317500"/>
            </a:xfrm>
            <a:custGeom>
              <a:avLst/>
              <a:gdLst/>
              <a:ahLst/>
              <a:cxnLst/>
              <a:rect l="l" t="t" r="r" b="b"/>
              <a:pathLst>
                <a:path w="710565" h="317500">
                  <a:moveTo>
                    <a:pt x="158496" y="0"/>
                  </a:moveTo>
                  <a:lnTo>
                    <a:pt x="0" y="158495"/>
                  </a:lnTo>
                  <a:lnTo>
                    <a:pt x="158496" y="316991"/>
                  </a:lnTo>
                  <a:lnTo>
                    <a:pt x="158496" y="237743"/>
                  </a:lnTo>
                  <a:lnTo>
                    <a:pt x="710183" y="237743"/>
                  </a:lnTo>
                  <a:lnTo>
                    <a:pt x="710183" y="79247"/>
                  </a:lnTo>
                  <a:lnTo>
                    <a:pt x="158496" y="79247"/>
                  </a:lnTo>
                  <a:lnTo>
                    <a:pt x="158496" y="0"/>
                  </a:lnTo>
                  <a:close/>
                </a:path>
              </a:pathLst>
            </a:custGeom>
            <a:solidFill>
              <a:srgbClr val="FFC000"/>
            </a:solidFill>
          </p:spPr>
          <p:txBody>
            <a:bodyPr wrap="square" lIns="0" tIns="0" rIns="0" bIns="0" rtlCol="0"/>
            <a:lstStyle/>
            <a:p>
              <a:endParaRPr>
                <a:latin typeface="+mj-lt"/>
              </a:endParaRPr>
            </a:p>
          </p:txBody>
        </p:sp>
        <p:sp>
          <p:nvSpPr>
            <p:cNvPr id="9" name="object 9"/>
            <p:cNvSpPr/>
            <p:nvPr/>
          </p:nvSpPr>
          <p:spPr>
            <a:xfrm>
              <a:off x="9742169" y="6351269"/>
              <a:ext cx="710565" cy="317500"/>
            </a:xfrm>
            <a:custGeom>
              <a:avLst/>
              <a:gdLst/>
              <a:ahLst/>
              <a:cxnLst/>
              <a:rect l="l" t="t" r="r" b="b"/>
              <a:pathLst>
                <a:path w="710565" h="317500">
                  <a:moveTo>
                    <a:pt x="0" y="158495"/>
                  </a:moveTo>
                  <a:lnTo>
                    <a:pt x="158496" y="0"/>
                  </a:lnTo>
                  <a:lnTo>
                    <a:pt x="158496" y="79247"/>
                  </a:lnTo>
                  <a:lnTo>
                    <a:pt x="710183" y="79247"/>
                  </a:lnTo>
                  <a:lnTo>
                    <a:pt x="710183" y="237743"/>
                  </a:lnTo>
                  <a:lnTo>
                    <a:pt x="158496" y="237743"/>
                  </a:lnTo>
                  <a:lnTo>
                    <a:pt x="158496" y="316991"/>
                  </a:lnTo>
                  <a:lnTo>
                    <a:pt x="0" y="158495"/>
                  </a:lnTo>
                  <a:close/>
                </a:path>
              </a:pathLst>
            </a:custGeom>
            <a:ln w="19812">
              <a:solidFill>
                <a:srgbClr val="4494AF"/>
              </a:solidFill>
            </a:ln>
          </p:spPr>
          <p:txBody>
            <a:bodyPr wrap="square" lIns="0" tIns="0" rIns="0" bIns="0" rtlCol="0"/>
            <a:lstStyle/>
            <a:p>
              <a:endParaRPr>
                <a:latin typeface="+mj-lt"/>
              </a:endParaRPr>
            </a:p>
          </p:txBody>
        </p:sp>
      </p:grpSp>
    </p:spTree>
    <p:extLst>
      <p:ext uri="{BB962C8B-B14F-4D97-AF65-F5344CB8AC3E}">
        <p14:creationId xmlns:p14="http://schemas.microsoft.com/office/powerpoint/2010/main" val="1426490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85769" y="1476558"/>
            <a:ext cx="5903595" cy="176715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30" dirty="0">
                <a:cs typeface="Trebuchet MS"/>
              </a:rPr>
              <a:t>Let’s </a:t>
            </a:r>
            <a:r>
              <a:rPr sz="1800" spc="-5" dirty="0">
                <a:cs typeface="Trebuchet MS"/>
              </a:rPr>
              <a:t>use </a:t>
            </a:r>
            <a:r>
              <a:rPr sz="1800" dirty="0">
                <a:cs typeface="Trebuchet MS"/>
              </a:rPr>
              <a:t>git </a:t>
            </a:r>
            <a:r>
              <a:rPr sz="1800" spc="-5" dirty="0">
                <a:cs typeface="Trebuchet MS"/>
              </a:rPr>
              <a:t>log again. </a:t>
            </a:r>
            <a:r>
              <a:rPr sz="1800" spc="-70" dirty="0">
                <a:cs typeface="Trebuchet MS"/>
              </a:rPr>
              <a:t>You </a:t>
            </a:r>
            <a:r>
              <a:rPr sz="1800" spc="-5" dirty="0">
                <a:cs typeface="Trebuchet MS"/>
              </a:rPr>
              <a:t>can </a:t>
            </a:r>
            <a:r>
              <a:rPr sz="1800" dirty="0">
                <a:cs typeface="Trebuchet MS"/>
              </a:rPr>
              <a:t>see </a:t>
            </a:r>
            <a:r>
              <a:rPr sz="1800" spc="-5" dirty="0">
                <a:cs typeface="Trebuchet MS"/>
              </a:rPr>
              <a:t>there are only</a:t>
            </a:r>
            <a:r>
              <a:rPr sz="1800" spc="5" dirty="0">
                <a:cs typeface="Trebuchet MS"/>
              </a:rPr>
              <a:t> </a:t>
            </a:r>
            <a:r>
              <a:rPr sz="1800" spc="-10" dirty="0">
                <a:cs typeface="Trebuchet MS"/>
              </a:rPr>
              <a:t>two</a:t>
            </a:r>
            <a:endParaRPr sz="1800" dirty="0">
              <a:cs typeface="Trebuchet MS"/>
            </a:endParaRPr>
          </a:p>
          <a:p>
            <a:pPr marL="355600">
              <a:lnSpc>
                <a:spcPct val="100000"/>
              </a:lnSpc>
            </a:pPr>
            <a:r>
              <a:rPr sz="1800" spc="-5" dirty="0">
                <a:cs typeface="Trebuchet MS"/>
              </a:rPr>
              <a:t>commits</a:t>
            </a:r>
            <a:r>
              <a:rPr sz="1800" spc="-25" dirty="0">
                <a:cs typeface="Trebuchet MS"/>
              </a:rPr>
              <a:t> </a:t>
            </a:r>
            <a:r>
              <a:rPr sz="1800" spc="-5" dirty="0">
                <a:cs typeface="Trebuchet MS"/>
              </a:rPr>
              <a:t>exist.</a:t>
            </a:r>
            <a:endParaRPr sz="1800" dirty="0">
              <a:cs typeface="Trebuchet MS"/>
            </a:endParaRPr>
          </a:p>
          <a:p>
            <a:pPr>
              <a:lnSpc>
                <a:spcPct val="100000"/>
              </a:lnSpc>
            </a:pPr>
            <a:endParaRPr sz="2100" dirty="0">
              <a:cs typeface="Trebuchet MS"/>
            </a:endParaRPr>
          </a:p>
          <a:p>
            <a:pPr>
              <a:lnSpc>
                <a:spcPct val="100000"/>
              </a:lnSpc>
              <a:spcBef>
                <a:spcPts val="5"/>
              </a:spcBef>
            </a:pPr>
            <a:endParaRPr sz="2100" dirty="0">
              <a:cs typeface="Trebuchet MS"/>
            </a:endParaRPr>
          </a:p>
          <a:p>
            <a:pPr marL="12700">
              <a:lnSpc>
                <a:spcPct val="100000"/>
              </a:lnSpc>
              <a:tabLst>
                <a:tab pos="354965" algn="l"/>
              </a:tabLst>
            </a:pPr>
            <a:r>
              <a:rPr sz="1450" spc="235" dirty="0">
                <a:cs typeface="Arial"/>
              </a:rPr>
              <a:t>	</a:t>
            </a:r>
            <a:r>
              <a:rPr sz="1800" dirty="0">
                <a:cs typeface="Trebuchet MS"/>
              </a:rPr>
              <a:t>Can </a:t>
            </a:r>
            <a:r>
              <a:rPr sz="1800" spc="-5" dirty="0">
                <a:cs typeface="Trebuchet MS"/>
              </a:rPr>
              <a:t>you switch one of the commit-ids</a:t>
            </a:r>
            <a:r>
              <a:rPr sz="1800" spc="-30" dirty="0">
                <a:cs typeface="Trebuchet MS"/>
              </a:rPr>
              <a:t> </a:t>
            </a:r>
            <a:r>
              <a:rPr sz="1800" dirty="0">
                <a:cs typeface="Trebuchet MS"/>
              </a:rPr>
              <a:t>?</a:t>
            </a:r>
          </a:p>
        </p:txBody>
      </p:sp>
      <p:sp>
        <p:nvSpPr>
          <p:cNvPr id="4" name="object 4"/>
          <p:cNvSpPr/>
          <p:nvPr/>
        </p:nvSpPr>
        <p:spPr>
          <a:xfrm>
            <a:off x="7051345" y="1838218"/>
            <a:ext cx="4683252" cy="117500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85769" y="3712519"/>
            <a:ext cx="1687830" cy="289823"/>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Have </a:t>
            </a:r>
            <a:r>
              <a:rPr sz="1800" dirty="0">
                <a:cs typeface="Trebuchet MS"/>
              </a:rPr>
              <a:t>a </a:t>
            </a:r>
            <a:r>
              <a:rPr sz="1800" spc="-5" dirty="0">
                <a:cs typeface="Trebuchet MS"/>
              </a:rPr>
              <a:t>tr</a:t>
            </a:r>
            <a:r>
              <a:rPr lang="en-US" sz="1800" spc="-5" dirty="0">
                <a:cs typeface="Trebuchet MS"/>
              </a:rPr>
              <a:t>y </a:t>
            </a:r>
            <a:endParaRPr sz="1800" dirty="0">
              <a:cs typeface="Wingdings"/>
            </a:endParaRPr>
          </a:p>
        </p:txBody>
      </p:sp>
      <p:sp>
        <p:nvSpPr>
          <p:cNvPr id="6" name="object 6"/>
          <p:cNvSpPr txBox="1"/>
          <p:nvPr/>
        </p:nvSpPr>
        <p:spPr>
          <a:xfrm>
            <a:off x="1285769" y="4694356"/>
            <a:ext cx="3716020" cy="56682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30" dirty="0">
                <a:cs typeface="Trebuchet MS"/>
              </a:rPr>
              <a:t>Let’s </a:t>
            </a:r>
            <a:r>
              <a:rPr sz="1800" spc="-5" dirty="0">
                <a:cs typeface="Trebuchet MS"/>
              </a:rPr>
              <a:t>back to our master</a:t>
            </a:r>
            <a:r>
              <a:rPr sz="1800" spc="-50" dirty="0">
                <a:cs typeface="Trebuchet MS"/>
              </a:rPr>
              <a:t> </a:t>
            </a:r>
            <a:r>
              <a:rPr sz="1800" spc="-5" dirty="0">
                <a:cs typeface="Trebuchet MS"/>
              </a:rPr>
              <a:t>branch.</a:t>
            </a:r>
            <a:endParaRPr sz="1800" dirty="0">
              <a:cs typeface="Trebuchet MS"/>
            </a:endParaRPr>
          </a:p>
        </p:txBody>
      </p:sp>
      <p:sp>
        <p:nvSpPr>
          <p:cNvPr id="7" name="object 7"/>
          <p:cNvSpPr/>
          <p:nvPr/>
        </p:nvSpPr>
        <p:spPr>
          <a:xfrm>
            <a:off x="4793411" y="3712519"/>
            <a:ext cx="6780276" cy="950976"/>
          </a:xfrm>
          <a:prstGeom prst="rect">
            <a:avLst/>
          </a:prstGeom>
          <a:blipFill>
            <a:blip r:embed="rId3" cstate="print"/>
            <a:stretch>
              <a:fillRect/>
            </a:stretch>
          </a:blipFill>
        </p:spPr>
        <p:txBody>
          <a:bodyPr wrap="square" lIns="0" tIns="0" rIns="0" bIns="0" rtlCol="0"/>
          <a:lstStyle/>
          <a:p>
            <a:endParaRPr/>
          </a:p>
        </p:txBody>
      </p:sp>
      <p:sp>
        <p:nvSpPr>
          <p:cNvPr id="8" name="object 2">
            <a:extLst>
              <a:ext uri="{FF2B5EF4-FFF2-40B4-BE49-F238E27FC236}">
                <a16:creationId xmlns:a16="http://schemas.microsoft.com/office/drawing/2014/main" id="{C8959E5C-DD75-D347-94AE-2F636DB38850}"/>
              </a:ext>
            </a:extLst>
          </p:cNvPr>
          <p:cNvSpPr txBox="1">
            <a:spLocks/>
          </p:cNvSpPr>
          <p:nvPr/>
        </p:nvSpPr>
        <p:spPr>
          <a:xfrm>
            <a:off x="5105400" y="273029"/>
            <a:ext cx="3891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a:solidFill>
                  <a:schemeClr val="tx1"/>
                </a:solidFill>
                <a:cs typeface="Trebuchet MS"/>
              </a:rPr>
              <a:t>Checkout</a:t>
            </a:r>
            <a:endParaRPr lang="en-US" dirty="0">
              <a:solidFill>
                <a:schemeClr val="tx1"/>
              </a:solidFill>
              <a:cs typeface="Trebuchet MS"/>
            </a:endParaRPr>
          </a:p>
        </p:txBody>
      </p:sp>
    </p:spTree>
    <p:extLst>
      <p:ext uri="{BB962C8B-B14F-4D97-AF65-F5344CB8AC3E}">
        <p14:creationId xmlns:p14="http://schemas.microsoft.com/office/powerpoint/2010/main" val="1735498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DDEA148-CEC8-DD4A-AC6A-98774A81D71D}"/>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Diff</a:t>
            </a:r>
          </a:p>
        </p:txBody>
      </p:sp>
    </p:spTree>
    <p:extLst>
      <p:ext uri="{BB962C8B-B14F-4D97-AF65-F5344CB8AC3E}">
        <p14:creationId xmlns:p14="http://schemas.microsoft.com/office/powerpoint/2010/main" val="211460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1200" y="424022"/>
            <a:ext cx="1986890" cy="505267"/>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latin typeface="+mn-lt"/>
                <a:cs typeface="Trebuchet MS"/>
              </a:rPr>
              <a:t>Diff</a:t>
            </a:r>
            <a:endParaRPr dirty="0">
              <a:solidFill>
                <a:schemeClr val="tx1"/>
              </a:solidFill>
              <a:latin typeface="+mn-lt"/>
              <a:cs typeface="Trebuchet MS"/>
            </a:endParaRPr>
          </a:p>
        </p:txBody>
      </p:sp>
      <p:sp>
        <p:nvSpPr>
          <p:cNvPr id="3" name="object 3"/>
          <p:cNvSpPr txBox="1"/>
          <p:nvPr/>
        </p:nvSpPr>
        <p:spPr>
          <a:xfrm>
            <a:off x="1154501" y="1450676"/>
            <a:ext cx="6383020" cy="4603824"/>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30" dirty="0">
                <a:cs typeface="Trebuchet MS"/>
              </a:rPr>
              <a:t>Let’s </a:t>
            </a:r>
            <a:r>
              <a:rPr sz="1800" spc="-5" dirty="0">
                <a:cs typeface="Trebuchet MS"/>
              </a:rPr>
              <a:t>compare two files. </a:t>
            </a:r>
            <a:r>
              <a:rPr sz="1800" spc="-45" dirty="0">
                <a:cs typeface="Trebuchet MS"/>
              </a:rPr>
              <a:t>We </a:t>
            </a:r>
            <a:r>
              <a:rPr sz="1800" spc="-5" dirty="0">
                <a:cs typeface="Trebuchet MS"/>
              </a:rPr>
              <a:t>have to use </a:t>
            </a:r>
            <a:r>
              <a:rPr sz="1800" dirty="0">
                <a:cs typeface="Trebuchet MS"/>
              </a:rPr>
              <a:t>git </a:t>
            </a:r>
            <a:r>
              <a:rPr sz="1800" spc="-5" dirty="0">
                <a:cs typeface="Trebuchet MS"/>
              </a:rPr>
              <a:t>diff</a:t>
            </a:r>
            <a:r>
              <a:rPr sz="1800" spc="40" dirty="0">
                <a:cs typeface="Trebuchet MS"/>
              </a:rPr>
              <a:t> </a:t>
            </a:r>
            <a:r>
              <a:rPr sz="1800" spc="-5" dirty="0">
                <a:cs typeface="Trebuchet MS"/>
              </a:rPr>
              <a:t>command.</a:t>
            </a:r>
            <a:endParaRPr sz="1800" dirty="0">
              <a:cs typeface="Trebuchet MS"/>
            </a:endParaRPr>
          </a:p>
          <a:p>
            <a:pPr>
              <a:lnSpc>
                <a:spcPct val="100000"/>
              </a:lnSpc>
            </a:pPr>
            <a:endParaRPr sz="2100" dirty="0">
              <a:cs typeface="Trebuchet MS"/>
            </a:endParaRPr>
          </a:p>
          <a:p>
            <a:pPr marL="12700">
              <a:lnSpc>
                <a:spcPct val="100000"/>
              </a:lnSpc>
              <a:spcBef>
                <a:spcPts val="1315"/>
              </a:spcBef>
              <a:tabLst>
                <a:tab pos="354965" algn="l"/>
              </a:tabLst>
            </a:pPr>
            <a:r>
              <a:rPr sz="1450" spc="235" dirty="0">
                <a:cs typeface="Arial"/>
              </a:rPr>
              <a:t>	</a:t>
            </a:r>
            <a:r>
              <a:rPr sz="1800" spc="-114" dirty="0">
                <a:cs typeface="Trebuchet MS"/>
              </a:rPr>
              <a:t>To </a:t>
            </a:r>
            <a:r>
              <a:rPr sz="1800" dirty="0">
                <a:cs typeface="Trebuchet MS"/>
              </a:rPr>
              <a:t>do</a:t>
            </a:r>
            <a:r>
              <a:rPr sz="1800" spc="85" dirty="0">
                <a:cs typeface="Trebuchet MS"/>
              </a:rPr>
              <a:t> </a:t>
            </a:r>
            <a:r>
              <a:rPr sz="1800" spc="-5" dirty="0">
                <a:cs typeface="Trebuchet MS"/>
              </a:rPr>
              <a:t>this.</a:t>
            </a:r>
            <a:endParaRPr sz="1800" dirty="0">
              <a:cs typeface="Trebuchet MS"/>
            </a:endParaRPr>
          </a:p>
          <a:p>
            <a:pPr marL="469900">
              <a:lnSpc>
                <a:spcPct val="100000"/>
              </a:lnSpc>
              <a:spcBef>
                <a:spcPts val="994"/>
              </a:spcBef>
              <a:tabLst>
                <a:tab pos="812165" algn="l"/>
              </a:tabLst>
            </a:pPr>
            <a:r>
              <a:rPr sz="1450" spc="235" dirty="0">
                <a:cs typeface="Arial"/>
              </a:rPr>
              <a:t>	</a:t>
            </a:r>
            <a:r>
              <a:rPr sz="1800" dirty="0">
                <a:cs typeface="Trebuchet MS"/>
              </a:rPr>
              <a:t>First </a:t>
            </a:r>
            <a:r>
              <a:rPr sz="1800" spc="-5" dirty="0">
                <a:cs typeface="Trebuchet MS"/>
              </a:rPr>
              <a:t>add </a:t>
            </a:r>
            <a:r>
              <a:rPr sz="1800" dirty="0">
                <a:cs typeface="Trebuchet MS"/>
              </a:rPr>
              <a:t>some </a:t>
            </a:r>
            <a:r>
              <a:rPr sz="1800" spc="-5" dirty="0">
                <a:cs typeface="Trebuchet MS"/>
              </a:rPr>
              <a:t>text in</a:t>
            </a:r>
            <a:r>
              <a:rPr sz="1800" spc="-45" dirty="0">
                <a:cs typeface="Trebuchet MS"/>
              </a:rPr>
              <a:t> </a:t>
            </a:r>
            <a:r>
              <a:rPr sz="1800" spc="-5" dirty="0">
                <a:cs typeface="Trebuchet MS"/>
              </a:rPr>
              <a:t>chocolate.txt.</a:t>
            </a:r>
            <a:endParaRPr sz="1800" dirty="0">
              <a:cs typeface="Trebuchet MS"/>
            </a:endParaRPr>
          </a:p>
          <a:p>
            <a:pPr marL="812165" marR="2275840" indent="-342900">
              <a:lnSpc>
                <a:spcPct val="100000"/>
              </a:lnSpc>
              <a:spcBef>
                <a:spcPts val="1000"/>
              </a:spcBef>
              <a:tabLst>
                <a:tab pos="812165" algn="l"/>
              </a:tabLst>
            </a:pPr>
            <a:r>
              <a:rPr sz="1450" spc="235" dirty="0">
                <a:cs typeface="Arial"/>
              </a:rPr>
              <a:t>	</a:t>
            </a:r>
            <a:r>
              <a:rPr sz="1800" spc="-70" dirty="0">
                <a:cs typeface="Trebuchet MS"/>
              </a:rPr>
              <a:t>You </a:t>
            </a:r>
            <a:r>
              <a:rPr sz="1800" spc="-5" dirty="0">
                <a:cs typeface="Trebuchet MS"/>
              </a:rPr>
              <a:t>can use </a:t>
            </a:r>
            <a:r>
              <a:rPr sz="1800" dirty="0">
                <a:cs typeface="Trebuchet MS"/>
              </a:rPr>
              <a:t>git status </a:t>
            </a:r>
            <a:r>
              <a:rPr sz="1800" spc="-5" dirty="0">
                <a:cs typeface="Trebuchet MS"/>
              </a:rPr>
              <a:t>to </a:t>
            </a:r>
            <a:r>
              <a:rPr sz="1800" dirty="0">
                <a:cs typeface="Trebuchet MS"/>
              </a:rPr>
              <a:t>show </a:t>
            </a:r>
            <a:r>
              <a:rPr sz="1800" spc="-5" dirty="0">
                <a:cs typeface="Trebuchet MS"/>
              </a:rPr>
              <a:t>if  chocolate.txt changes </a:t>
            </a:r>
            <a:r>
              <a:rPr sz="1800" dirty="0">
                <a:cs typeface="Trebuchet MS"/>
              </a:rPr>
              <a:t>or</a:t>
            </a:r>
            <a:r>
              <a:rPr sz="1800" spc="-15" dirty="0">
                <a:cs typeface="Trebuchet MS"/>
              </a:rPr>
              <a:t> </a:t>
            </a:r>
            <a:r>
              <a:rPr sz="1800" spc="-10" dirty="0">
                <a:cs typeface="Trebuchet MS"/>
              </a:rPr>
              <a:t>not.</a:t>
            </a:r>
            <a:endParaRPr sz="1800" dirty="0">
              <a:cs typeface="Trebuchet MS"/>
            </a:endParaRPr>
          </a:p>
          <a:p>
            <a:pPr marL="469900">
              <a:lnSpc>
                <a:spcPct val="100000"/>
              </a:lnSpc>
              <a:spcBef>
                <a:spcPts val="1005"/>
              </a:spcBef>
              <a:tabLst>
                <a:tab pos="812165" algn="l"/>
              </a:tabLst>
            </a:pPr>
            <a:r>
              <a:rPr sz="1450" spc="235" dirty="0">
                <a:cs typeface="Arial"/>
              </a:rPr>
              <a:t>	</a:t>
            </a:r>
            <a:r>
              <a:rPr sz="1800" dirty="0">
                <a:cs typeface="Trebuchet MS"/>
              </a:rPr>
              <a:t>Then </a:t>
            </a:r>
            <a:r>
              <a:rPr sz="1800" spc="-5" dirty="0">
                <a:cs typeface="Trebuchet MS"/>
              </a:rPr>
              <a:t>use </a:t>
            </a:r>
            <a:r>
              <a:rPr sz="1800" dirty="0">
                <a:cs typeface="Trebuchet MS"/>
              </a:rPr>
              <a:t>git </a:t>
            </a:r>
            <a:r>
              <a:rPr sz="1800" spc="-5" dirty="0">
                <a:cs typeface="Trebuchet MS"/>
              </a:rPr>
              <a:t>diff</a:t>
            </a:r>
            <a:r>
              <a:rPr sz="1800" spc="-30" dirty="0">
                <a:cs typeface="Trebuchet MS"/>
              </a:rPr>
              <a:t> </a:t>
            </a:r>
            <a:r>
              <a:rPr sz="1800" spc="-5" dirty="0">
                <a:cs typeface="Trebuchet MS"/>
              </a:rPr>
              <a:t>comman.</a:t>
            </a:r>
            <a:endParaRPr sz="1800" dirty="0">
              <a:cs typeface="Trebuchet MS"/>
            </a:endParaRPr>
          </a:p>
          <a:p>
            <a:pPr marL="469900">
              <a:lnSpc>
                <a:spcPct val="100000"/>
              </a:lnSpc>
              <a:spcBef>
                <a:spcPts val="994"/>
              </a:spcBef>
              <a:tabLst>
                <a:tab pos="812165" algn="l"/>
              </a:tabLst>
            </a:pPr>
            <a:r>
              <a:rPr sz="1450" spc="235" dirty="0">
                <a:cs typeface="Arial"/>
              </a:rPr>
              <a:t>	</a:t>
            </a:r>
            <a:r>
              <a:rPr sz="1800" spc="-70" dirty="0">
                <a:cs typeface="Trebuchet MS"/>
              </a:rPr>
              <a:t>You </a:t>
            </a:r>
            <a:r>
              <a:rPr sz="1800" spc="-5" dirty="0">
                <a:cs typeface="Trebuchet MS"/>
              </a:rPr>
              <a:t>can </a:t>
            </a:r>
            <a:r>
              <a:rPr sz="1800" dirty="0">
                <a:cs typeface="Trebuchet MS"/>
              </a:rPr>
              <a:t>see </a:t>
            </a:r>
            <a:r>
              <a:rPr sz="1800" spc="-5" dirty="0">
                <a:cs typeface="Trebuchet MS"/>
              </a:rPr>
              <a:t>the</a:t>
            </a:r>
            <a:r>
              <a:rPr sz="1800" spc="45" dirty="0">
                <a:cs typeface="Trebuchet MS"/>
              </a:rPr>
              <a:t> </a:t>
            </a:r>
            <a:r>
              <a:rPr sz="1800" spc="-5" dirty="0">
                <a:cs typeface="Trebuchet MS"/>
              </a:rPr>
              <a:t>changes.</a:t>
            </a:r>
            <a:endParaRPr sz="1800" dirty="0">
              <a:cs typeface="Trebuchet MS"/>
            </a:endParaRPr>
          </a:p>
          <a:p>
            <a:pPr>
              <a:lnSpc>
                <a:spcPct val="100000"/>
              </a:lnSpc>
            </a:pPr>
            <a:endParaRPr sz="2100" dirty="0">
              <a:cs typeface="Trebuchet MS"/>
            </a:endParaRPr>
          </a:p>
          <a:p>
            <a:pPr marL="812165" marR="1864995" indent="-342900">
              <a:lnSpc>
                <a:spcPct val="100000"/>
              </a:lnSpc>
              <a:spcBef>
                <a:spcPts val="1730"/>
              </a:spcBef>
              <a:tabLst>
                <a:tab pos="812165" algn="l"/>
              </a:tabLst>
            </a:pPr>
            <a:r>
              <a:rPr sz="1450" spc="235" dirty="0">
                <a:cs typeface="Arial"/>
              </a:rPr>
              <a:t>	</a:t>
            </a:r>
            <a:r>
              <a:rPr sz="1800" spc="-5" dirty="0">
                <a:cs typeface="Trebuchet MS"/>
              </a:rPr>
              <a:t>Note: </a:t>
            </a:r>
            <a:r>
              <a:rPr sz="1800" dirty="0">
                <a:cs typeface="Trebuchet MS"/>
              </a:rPr>
              <a:t>git </a:t>
            </a:r>
            <a:r>
              <a:rPr sz="1800" spc="-5" dirty="0">
                <a:cs typeface="Trebuchet MS"/>
              </a:rPr>
              <a:t>diff always works between  </a:t>
            </a:r>
            <a:r>
              <a:rPr sz="1800" dirty="0">
                <a:cs typeface="Trebuchet MS"/>
              </a:rPr>
              <a:t>latest</a:t>
            </a:r>
            <a:r>
              <a:rPr sz="1800" spc="-10" dirty="0">
                <a:cs typeface="Trebuchet MS"/>
              </a:rPr>
              <a:t> </a:t>
            </a:r>
            <a:r>
              <a:rPr sz="1800" spc="-5" dirty="0">
                <a:cs typeface="Trebuchet MS"/>
              </a:rPr>
              <a:t>changes.</a:t>
            </a:r>
            <a:endParaRPr sz="1800" dirty="0">
              <a:cs typeface="Trebuchet MS"/>
            </a:endParaRPr>
          </a:p>
        </p:txBody>
      </p:sp>
      <p:sp>
        <p:nvSpPr>
          <p:cNvPr id="4" name="object 4"/>
          <p:cNvSpPr/>
          <p:nvPr/>
        </p:nvSpPr>
        <p:spPr>
          <a:xfrm>
            <a:off x="6627114" y="2205426"/>
            <a:ext cx="5460492" cy="12557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27114" y="4215952"/>
            <a:ext cx="4389121" cy="16062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7759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42364" y="1072407"/>
            <a:ext cx="6047105" cy="820738"/>
          </a:xfrm>
          <a:prstGeom prst="rect">
            <a:avLst/>
          </a:prstGeom>
        </p:spPr>
        <p:txBody>
          <a:bodyPr vert="horz" wrap="square" lIns="0" tIns="12700" rIns="0" bIns="0" rtlCol="0">
            <a:spAutoFit/>
          </a:bodyPr>
          <a:lstStyle/>
          <a:p>
            <a:pPr marL="12700">
              <a:lnSpc>
                <a:spcPts val="2050"/>
              </a:lnSpc>
              <a:spcBef>
                <a:spcPts val="100"/>
              </a:spcBef>
              <a:tabLst>
                <a:tab pos="354965" algn="l"/>
              </a:tabLst>
            </a:pPr>
            <a:r>
              <a:rPr sz="1450" spc="235" dirty="0">
                <a:cs typeface="Arial"/>
              </a:rPr>
              <a:t>	</a:t>
            </a:r>
            <a:r>
              <a:rPr sz="1800" spc="-114" dirty="0">
                <a:cs typeface="Trebuchet MS"/>
              </a:rPr>
              <a:t>To </a:t>
            </a:r>
            <a:r>
              <a:rPr sz="1800" dirty="0">
                <a:cs typeface="Trebuchet MS"/>
              </a:rPr>
              <a:t>show </a:t>
            </a:r>
            <a:r>
              <a:rPr sz="1800" spc="-5" dirty="0">
                <a:cs typeface="Trebuchet MS"/>
              </a:rPr>
              <a:t>changes </a:t>
            </a:r>
            <a:r>
              <a:rPr sz="1800" dirty="0">
                <a:cs typeface="Trebuchet MS"/>
              </a:rPr>
              <a:t>at a </a:t>
            </a:r>
            <a:r>
              <a:rPr sz="1800" spc="-5" dirty="0">
                <a:cs typeface="Trebuchet MS"/>
              </a:rPr>
              <a:t>particular commit you can use</a:t>
            </a:r>
            <a:r>
              <a:rPr sz="1800" spc="45" dirty="0">
                <a:cs typeface="Trebuchet MS"/>
              </a:rPr>
              <a:t> </a:t>
            </a:r>
            <a:r>
              <a:rPr sz="1800" dirty="0">
                <a:cs typeface="Trebuchet MS"/>
              </a:rPr>
              <a:t>git</a:t>
            </a:r>
          </a:p>
          <a:p>
            <a:pPr marL="355600">
              <a:lnSpc>
                <a:spcPts val="2050"/>
              </a:lnSpc>
            </a:pPr>
            <a:r>
              <a:rPr sz="1800" dirty="0">
                <a:cs typeface="Trebuchet MS"/>
              </a:rPr>
              <a:t>show </a:t>
            </a:r>
            <a:r>
              <a:rPr sz="1800" spc="-5" dirty="0">
                <a:cs typeface="Trebuchet MS"/>
              </a:rPr>
              <a:t>with</a:t>
            </a:r>
            <a:r>
              <a:rPr sz="1800" spc="-25" dirty="0">
                <a:cs typeface="Trebuchet MS"/>
              </a:rPr>
              <a:t> </a:t>
            </a:r>
            <a:r>
              <a:rPr sz="1800" spc="-5" dirty="0">
                <a:cs typeface="Trebuchet MS"/>
              </a:rPr>
              <a:t>commit-id.</a:t>
            </a:r>
            <a:endParaRPr sz="1800" dirty="0">
              <a:cs typeface="Trebuchet MS"/>
            </a:endParaRPr>
          </a:p>
        </p:txBody>
      </p:sp>
      <p:sp>
        <p:nvSpPr>
          <p:cNvPr id="4" name="object 4"/>
          <p:cNvSpPr/>
          <p:nvPr/>
        </p:nvSpPr>
        <p:spPr>
          <a:xfrm>
            <a:off x="1071119" y="2036263"/>
            <a:ext cx="7629144" cy="4309872"/>
          </a:xfrm>
          <a:prstGeom prst="rect">
            <a:avLst/>
          </a:prstGeom>
          <a:blipFill>
            <a:blip r:embed="rId2" cstate="print"/>
            <a:stretch>
              <a:fillRect/>
            </a:stretch>
          </a:blipFill>
        </p:spPr>
        <p:txBody>
          <a:bodyPr wrap="square" lIns="0" tIns="0" rIns="0" bIns="0" rtlCol="0"/>
          <a:lstStyle/>
          <a:p>
            <a:endParaRPr/>
          </a:p>
        </p:txBody>
      </p:sp>
      <p:sp>
        <p:nvSpPr>
          <p:cNvPr id="7" name="object 2">
            <a:extLst>
              <a:ext uri="{FF2B5EF4-FFF2-40B4-BE49-F238E27FC236}">
                <a16:creationId xmlns:a16="http://schemas.microsoft.com/office/drawing/2014/main" id="{1FFF20CB-67F0-2B4D-8C44-2E8ED2FC93C0}"/>
              </a:ext>
            </a:extLst>
          </p:cNvPr>
          <p:cNvSpPr txBox="1">
            <a:spLocks/>
          </p:cNvSpPr>
          <p:nvPr/>
        </p:nvSpPr>
        <p:spPr>
          <a:xfrm>
            <a:off x="5791200" y="424022"/>
            <a:ext cx="1986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Diff</a:t>
            </a:r>
          </a:p>
        </p:txBody>
      </p:sp>
    </p:spTree>
    <p:extLst>
      <p:ext uri="{BB962C8B-B14F-4D97-AF65-F5344CB8AC3E}">
        <p14:creationId xmlns:p14="http://schemas.microsoft.com/office/powerpoint/2010/main" val="2837800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58815" y="1279338"/>
            <a:ext cx="6336030" cy="193129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45" dirty="0">
                <a:cs typeface="Trebuchet MS"/>
              </a:rPr>
              <a:t>We </a:t>
            </a:r>
            <a:r>
              <a:rPr sz="1800" spc="-5" dirty="0">
                <a:cs typeface="Trebuchet MS"/>
              </a:rPr>
              <a:t>haven’t </a:t>
            </a:r>
            <a:r>
              <a:rPr sz="1800" dirty="0">
                <a:cs typeface="Trebuchet MS"/>
              </a:rPr>
              <a:t>add </a:t>
            </a:r>
            <a:r>
              <a:rPr sz="1800" spc="-5" dirty="0">
                <a:cs typeface="Trebuchet MS"/>
              </a:rPr>
              <a:t>the updated chocolate.txt file yet.</a:t>
            </a:r>
            <a:r>
              <a:rPr sz="1800" spc="40" dirty="0">
                <a:cs typeface="Trebuchet MS"/>
              </a:rPr>
              <a:t> </a:t>
            </a:r>
            <a:r>
              <a:rPr sz="1800" spc="-10" dirty="0">
                <a:cs typeface="Trebuchet MS"/>
              </a:rPr>
              <a:t>Just</a:t>
            </a:r>
            <a:endParaRPr sz="1800" dirty="0">
              <a:cs typeface="Trebuchet MS"/>
            </a:endParaRPr>
          </a:p>
          <a:p>
            <a:pPr marL="355600">
              <a:lnSpc>
                <a:spcPct val="100000"/>
              </a:lnSpc>
            </a:pPr>
            <a:r>
              <a:rPr sz="1800" spc="-5" dirty="0">
                <a:cs typeface="Trebuchet MS"/>
              </a:rPr>
              <a:t>add this file. </a:t>
            </a:r>
            <a:r>
              <a:rPr sz="1800" dirty="0">
                <a:cs typeface="Trebuchet MS"/>
              </a:rPr>
              <a:t>Then </a:t>
            </a:r>
            <a:r>
              <a:rPr sz="1800" spc="-5" dirty="0">
                <a:cs typeface="Trebuchet MS"/>
              </a:rPr>
              <a:t>commit</a:t>
            </a:r>
            <a:r>
              <a:rPr sz="1800" spc="-60" dirty="0">
                <a:cs typeface="Trebuchet MS"/>
              </a:rPr>
              <a:t> </a:t>
            </a:r>
            <a:r>
              <a:rPr sz="1800" spc="-5" dirty="0">
                <a:cs typeface="Trebuchet MS"/>
              </a:rPr>
              <a:t>it.</a:t>
            </a:r>
            <a:endParaRPr sz="1800" dirty="0">
              <a:cs typeface="Trebuchet MS"/>
            </a:endParaRPr>
          </a:p>
          <a:p>
            <a:pPr marL="355600" marR="5080" indent="-342900">
              <a:lnSpc>
                <a:spcPct val="100000"/>
              </a:lnSpc>
              <a:spcBef>
                <a:spcPts val="994"/>
              </a:spcBef>
              <a:tabLst>
                <a:tab pos="354965" algn="l"/>
              </a:tabLst>
            </a:pPr>
            <a:r>
              <a:rPr sz="1450" spc="235" dirty="0">
                <a:cs typeface="Arial"/>
              </a:rPr>
              <a:t>	</a:t>
            </a:r>
            <a:r>
              <a:rPr sz="1800" spc="-5" dirty="0">
                <a:cs typeface="Trebuchet MS"/>
              </a:rPr>
              <a:t>Now we again added </a:t>
            </a:r>
            <a:r>
              <a:rPr sz="1800" dirty="0">
                <a:cs typeface="Trebuchet MS"/>
              </a:rPr>
              <a:t>some </a:t>
            </a:r>
            <a:r>
              <a:rPr sz="1800" spc="-5" dirty="0">
                <a:cs typeface="Trebuchet MS"/>
              </a:rPr>
              <a:t>text in chocolate.txt file. </a:t>
            </a:r>
            <a:r>
              <a:rPr sz="1800" dirty="0">
                <a:cs typeface="Trebuchet MS"/>
              </a:rPr>
              <a:t>Then  add </a:t>
            </a:r>
            <a:r>
              <a:rPr sz="1800" spc="-5" dirty="0">
                <a:cs typeface="Trebuchet MS"/>
              </a:rPr>
              <a:t>and commit</a:t>
            </a:r>
            <a:r>
              <a:rPr sz="1800" spc="-30" dirty="0">
                <a:cs typeface="Trebuchet MS"/>
              </a:rPr>
              <a:t> </a:t>
            </a:r>
            <a:r>
              <a:rPr sz="1800" spc="-5" dirty="0">
                <a:cs typeface="Trebuchet MS"/>
              </a:rPr>
              <a:t>it.</a:t>
            </a:r>
            <a:endParaRPr sz="1800" dirty="0">
              <a:cs typeface="Trebuchet MS"/>
            </a:endParaRPr>
          </a:p>
          <a:p>
            <a:pPr marL="12700">
              <a:lnSpc>
                <a:spcPct val="100000"/>
              </a:lnSpc>
              <a:spcBef>
                <a:spcPts val="994"/>
              </a:spcBef>
              <a:tabLst>
                <a:tab pos="354965" algn="l"/>
              </a:tabLst>
            </a:pPr>
            <a:r>
              <a:rPr sz="1450" spc="235" dirty="0">
                <a:cs typeface="Arial"/>
              </a:rPr>
              <a:t>	</a:t>
            </a:r>
            <a:r>
              <a:rPr sz="1800" spc="-5" dirty="0">
                <a:cs typeface="Trebuchet MS"/>
              </a:rPr>
              <a:t>Using </a:t>
            </a:r>
            <a:r>
              <a:rPr sz="1800" dirty="0">
                <a:cs typeface="Trebuchet MS"/>
              </a:rPr>
              <a:t>git </a:t>
            </a:r>
            <a:r>
              <a:rPr sz="1800" spc="-5" dirty="0">
                <a:cs typeface="Trebuchet MS"/>
              </a:rPr>
              <a:t>log </a:t>
            </a:r>
            <a:r>
              <a:rPr sz="1800" spc="-10" dirty="0">
                <a:cs typeface="Trebuchet MS"/>
              </a:rPr>
              <a:t>you </a:t>
            </a:r>
            <a:r>
              <a:rPr sz="1800" spc="-5" dirty="0">
                <a:cs typeface="Trebuchet MS"/>
              </a:rPr>
              <a:t>can </a:t>
            </a:r>
            <a:r>
              <a:rPr sz="1800" dirty="0">
                <a:cs typeface="Trebuchet MS"/>
              </a:rPr>
              <a:t>see like</a:t>
            </a:r>
            <a:r>
              <a:rPr sz="1800" spc="-20" dirty="0">
                <a:cs typeface="Trebuchet MS"/>
              </a:rPr>
              <a:t> </a:t>
            </a:r>
            <a:r>
              <a:rPr sz="1800" spc="-5" dirty="0">
                <a:cs typeface="Trebuchet MS"/>
              </a:rPr>
              <a:t>this.</a:t>
            </a:r>
            <a:endParaRPr sz="1800" dirty="0">
              <a:cs typeface="Trebuchet MS"/>
            </a:endParaRPr>
          </a:p>
        </p:txBody>
      </p:sp>
      <p:sp>
        <p:nvSpPr>
          <p:cNvPr id="4" name="object 4"/>
          <p:cNvSpPr/>
          <p:nvPr/>
        </p:nvSpPr>
        <p:spPr>
          <a:xfrm>
            <a:off x="5933546" y="2744826"/>
            <a:ext cx="5410200" cy="101650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158815" y="3560685"/>
            <a:ext cx="5140960" cy="1602746"/>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cs typeface="Arial"/>
              </a:rPr>
              <a:t>	</a:t>
            </a:r>
            <a:r>
              <a:rPr sz="1800" spc="-5" dirty="0">
                <a:cs typeface="Trebuchet MS"/>
              </a:rPr>
              <a:t>Now we want to </a:t>
            </a:r>
            <a:r>
              <a:rPr sz="1800" dirty="0">
                <a:cs typeface="Trebuchet MS"/>
              </a:rPr>
              <a:t>show </a:t>
            </a:r>
            <a:r>
              <a:rPr sz="1800" spc="-5" dirty="0">
                <a:cs typeface="Trebuchet MS"/>
              </a:rPr>
              <a:t>differences between  two chocolate.txt files [previous and</a:t>
            </a:r>
            <a:r>
              <a:rPr sz="1800" spc="-45" dirty="0">
                <a:cs typeface="Trebuchet MS"/>
              </a:rPr>
              <a:t> </a:t>
            </a:r>
            <a:r>
              <a:rPr sz="1800" spc="-5" dirty="0">
                <a:cs typeface="Trebuchet MS"/>
              </a:rPr>
              <a:t>current].</a:t>
            </a:r>
            <a:endParaRPr sz="1800" dirty="0">
              <a:cs typeface="Trebuchet MS"/>
            </a:endParaRPr>
          </a:p>
          <a:p>
            <a:pPr marL="926465" marR="380365" indent="-914400">
              <a:lnSpc>
                <a:spcPct val="146100"/>
              </a:lnSpc>
              <a:tabLst>
                <a:tab pos="354965" algn="l"/>
              </a:tabLst>
            </a:pPr>
            <a:r>
              <a:rPr sz="1450" spc="235" dirty="0">
                <a:cs typeface="Arial"/>
              </a:rPr>
              <a:t>	</a:t>
            </a:r>
            <a:r>
              <a:rPr sz="1800" spc="-114" dirty="0">
                <a:cs typeface="Trebuchet MS"/>
              </a:rPr>
              <a:t>To </a:t>
            </a:r>
            <a:r>
              <a:rPr sz="1800" dirty="0">
                <a:cs typeface="Trebuchet MS"/>
              </a:rPr>
              <a:t>do </a:t>
            </a:r>
            <a:r>
              <a:rPr sz="1800" spc="-5" dirty="0">
                <a:cs typeface="Trebuchet MS"/>
              </a:rPr>
              <a:t>use use </a:t>
            </a:r>
            <a:r>
              <a:rPr sz="1800" dirty="0">
                <a:cs typeface="Trebuchet MS"/>
              </a:rPr>
              <a:t>git </a:t>
            </a:r>
            <a:r>
              <a:rPr sz="1800" spc="-5" dirty="0">
                <a:cs typeface="Trebuchet MS"/>
              </a:rPr>
              <a:t>diff with two commit-ids.  </a:t>
            </a:r>
            <a:r>
              <a:rPr sz="1800" dirty="0">
                <a:cs typeface="Trebuchet MS"/>
              </a:rPr>
              <a:t>git </a:t>
            </a:r>
            <a:r>
              <a:rPr sz="1800" spc="-5" dirty="0">
                <a:cs typeface="Trebuchet MS"/>
              </a:rPr>
              <a:t>diff </a:t>
            </a:r>
            <a:r>
              <a:rPr sz="1800" dirty="0">
                <a:cs typeface="Trebuchet MS"/>
              </a:rPr>
              <a:t>id1</a:t>
            </a:r>
            <a:r>
              <a:rPr sz="1800" spc="-55" dirty="0">
                <a:cs typeface="Trebuchet MS"/>
              </a:rPr>
              <a:t> </a:t>
            </a:r>
            <a:r>
              <a:rPr sz="1800" dirty="0">
                <a:cs typeface="Trebuchet MS"/>
              </a:rPr>
              <a:t>id2</a:t>
            </a:r>
          </a:p>
        </p:txBody>
      </p:sp>
      <p:sp>
        <p:nvSpPr>
          <p:cNvPr id="6" name="object 6"/>
          <p:cNvSpPr/>
          <p:nvPr/>
        </p:nvSpPr>
        <p:spPr>
          <a:xfrm>
            <a:off x="5933546" y="4362058"/>
            <a:ext cx="5529071" cy="2095498"/>
          </a:xfrm>
          <a:prstGeom prst="rect">
            <a:avLst/>
          </a:prstGeom>
          <a:blipFill>
            <a:blip r:embed="rId3" cstate="print"/>
            <a:stretch>
              <a:fillRect/>
            </a:stretch>
          </a:blipFill>
        </p:spPr>
        <p:txBody>
          <a:bodyPr wrap="square" lIns="0" tIns="0" rIns="0" bIns="0" rtlCol="0"/>
          <a:lstStyle/>
          <a:p>
            <a:endParaRPr/>
          </a:p>
        </p:txBody>
      </p:sp>
      <p:sp>
        <p:nvSpPr>
          <p:cNvPr id="9" name="object 2">
            <a:extLst>
              <a:ext uri="{FF2B5EF4-FFF2-40B4-BE49-F238E27FC236}">
                <a16:creationId xmlns:a16="http://schemas.microsoft.com/office/drawing/2014/main" id="{D9E12DDA-E3CF-054D-9364-AD0BC2188BD7}"/>
              </a:ext>
            </a:extLst>
          </p:cNvPr>
          <p:cNvSpPr txBox="1">
            <a:spLocks/>
          </p:cNvSpPr>
          <p:nvPr/>
        </p:nvSpPr>
        <p:spPr>
          <a:xfrm>
            <a:off x="5791200" y="424022"/>
            <a:ext cx="1986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Diff</a:t>
            </a:r>
          </a:p>
        </p:txBody>
      </p:sp>
    </p:spTree>
    <p:extLst>
      <p:ext uri="{BB962C8B-B14F-4D97-AF65-F5344CB8AC3E}">
        <p14:creationId xmlns:p14="http://schemas.microsoft.com/office/powerpoint/2010/main" val="392096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8525" y="1188638"/>
            <a:ext cx="5786120" cy="418685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What if we want to </a:t>
            </a:r>
            <a:r>
              <a:rPr sz="1800" dirty="0">
                <a:cs typeface="Trebuchet MS"/>
              </a:rPr>
              <a:t>see </a:t>
            </a:r>
            <a:r>
              <a:rPr sz="1800" spc="-5" dirty="0">
                <a:cs typeface="Trebuchet MS"/>
              </a:rPr>
              <a:t>the differences in the</a:t>
            </a:r>
            <a:r>
              <a:rPr sz="1800" spc="-35" dirty="0">
                <a:cs typeface="Trebuchet MS"/>
              </a:rPr>
              <a:t> </a:t>
            </a:r>
            <a:r>
              <a:rPr sz="1800" dirty="0">
                <a:cs typeface="Trebuchet MS"/>
              </a:rPr>
              <a:t>staged</a:t>
            </a:r>
          </a:p>
          <a:p>
            <a:pPr marL="355600">
              <a:lnSpc>
                <a:spcPct val="100000"/>
              </a:lnSpc>
            </a:pPr>
            <a:r>
              <a:rPr sz="1800" spc="-5" dirty="0">
                <a:cs typeface="Trebuchet MS"/>
              </a:rPr>
              <a:t>section </a:t>
            </a:r>
            <a:r>
              <a:rPr sz="1800" dirty="0">
                <a:cs typeface="Trebuchet MS"/>
              </a:rPr>
              <a:t>ie. </a:t>
            </a:r>
            <a:r>
              <a:rPr sz="1800" spc="-10" dirty="0">
                <a:cs typeface="Trebuchet MS"/>
              </a:rPr>
              <a:t>Afer </a:t>
            </a:r>
            <a:r>
              <a:rPr sz="1800" spc="-5" dirty="0">
                <a:cs typeface="Trebuchet MS"/>
              </a:rPr>
              <a:t>adding and before</a:t>
            </a:r>
            <a:r>
              <a:rPr sz="1800" spc="-120" dirty="0">
                <a:cs typeface="Trebuchet MS"/>
              </a:rPr>
              <a:t> </a:t>
            </a:r>
            <a:r>
              <a:rPr sz="1800" spc="-5" dirty="0">
                <a:cs typeface="Trebuchet MS"/>
              </a:rPr>
              <a:t>commit.</a:t>
            </a:r>
            <a:endParaRPr sz="1800" dirty="0">
              <a:cs typeface="Trebuchet MS"/>
            </a:endParaRPr>
          </a:p>
          <a:p>
            <a:pPr marL="12700">
              <a:lnSpc>
                <a:spcPct val="100000"/>
              </a:lnSpc>
              <a:spcBef>
                <a:spcPts val="994"/>
              </a:spcBef>
              <a:tabLst>
                <a:tab pos="354965" algn="l"/>
              </a:tabLst>
            </a:pPr>
            <a:r>
              <a:rPr sz="1450" spc="235" dirty="0">
                <a:cs typeface="Arial"/>
              </a:rPr>
              <a:t>	</a:t>
            </a:r>
            <a:r>
              <a:rPr sz="1800" spc="-5" dirty="0">
                <a:cs typeface="Trebuchet MS"/>
              </a:rPr>
              <a:t>Use: </a:t>
            </a:r>
            <a:r>
              <a:rPr sz="1800" dirty="0">
                <a:cs typeface="Trebuchet MS"/>
              </a:rPr>
              <a:t>git </a:t>
            </a:r>
            <a:r>
              <a:rPr sz="1800" spc="-5" dirty="0">
                <a:cs typeface="Trebuchet MS"/>
              </a:rPr>
              <a:t>diff</a:t>
            </a:r>
            <a:r>
              <a:rPr sz="1800" spc="-35" dirty="0">
                <a:cs typeface="Trebuchet MS"/>
              </a:rPr>
              <a:t> </a:t>
            </a:r>
            <a:r>
              <a:rPr sz="1800" spc="-5" dirty="0">
                <a:cs typeface="Trebuchet MS"/>
              </a:rPr>
              <a:t>--staged</a:t>
            </a:r>
            <a:endParaRPr sz="1800" dirty="0">
              <a:cs typeface="Trebuchet MS"/>
            </a:endParaRPr>
          </a:p>
          <a:p>
            <a:pPr>
              <a:lnSpc>
                <a:spcPct val="100000"/>
              </a:lnSpc>
              <a:spcBef>
                <a:spcPts val="30"/>
              </a:spcBef>
            </a:pPr>
            <a:endParaRPr sz="2850" dirty="0">
              <a:cs typeface="Trebuchet MS"/>
            </a:endParaRPr>
          </a:p>
          <a:p>
            <a:pPr marL="12700">
              <a:lnSpc>
                <a:spcPct val="100000"/>
              </a:lnSpc>
              <a:spcBef>
                <a:spcPts val="5"/>
              </a:spcBef>
              <a:tabLst>
                <a:tab pos="354965" algn="l"/>
              </a:tabLst>
            </a:pPr>
            <a:r>
              <a:rPr sz="1450" spc="235" dirty="0">
                <a:cs typeface="Arial"/>
              </a:rPr>
              <a:t>	</a:t>
            </a:r>
            <a:r>
              <a:rPr sz="1800" spc="-114" dirty="0">
                <a:cs typeface="Trebuchet MS"/>
              </a:rPr>
              <a:t>To </a:t>
            </a:r>
            <a:r>
              <a:rPr sz="1800" dirty="0">
                <a:cs typeface="Trebuchet MS"/>
              </a:rPr>
              <a:t>do</a:t>
            </a:r>
            <a:r>
              <a:rPr sz="1800" spc="85" dirty="0">
                <a:cs typeface="Trebuchet MS"/>
              </a:rPr>
              <a:t> </a:t>
            </a:r>
            <a:r>
              <a:rPr sz="1800" spc="-5" dirty="0">
                <a:cs typeface="Trebuchet MS"/>
              </a:rPr>
              <a:t>this:</a:t>
            </a:r>
            <a:endParaRPr sz="1800" dirty="0">
              <a:cs typeface="Trebuchet MS"/>
            </a:endParaRPr>
          </a:p>
          <a:p>
            <a:pPr marL="756285" marR="592455" indent="-287020" algn="just">
              <a:lnSpc>
                <a:spcPct val="100000"/>
              </a:lnSpc>
              <a:spcBef>
                <a:spcPts val="1005"/>
              </a:spcBef>
            </a:pPr>
            <a:r>
              <a:rPr sz="1250" spc="254" dirty="0">
                <a:cs typeface="Arial"/>
              </a:rPr>
              <a:t> </a:t>
            </a:r>
            <a:r>
              <a:rPr sz="1600" spc="-5" dirty="0">
                <a:cs typeface="Trebuchet MS"/>
              </a:rPr>
              <a:t>Update chocolate.txt again. Use </a:t>
            </a:r>
            <a:r>
              <a:rPr sz="1600" dirty="0">
                <a:cs typeface="Trebuchet MS"/>
              </a:rPr>
              <a:t>git </a:t>
            </a:r>
            <a:r>
              <a:rPr sz="1600" spc="-5" dirty="0">
                <a:cs typeface="Trebuchet MS"/>
              </a:rPr>
              <a:t>diff </a:t>
            </a:r>
            <a:r>
              <a:rPr sz="1600" spc="-165" dirty="0">
                <a:cs typeface="Trebuchet MS"/>
              </a:rPr>
              <a:t>to  </a:t>
            </a:r>
            <a:r>
              <a:rPr sz="1600" spc="-5" dirty="0">
                <a:cs typeface="Trebuchet MS"/>
              </a:rPr>
              <a:t>show</a:t>
            </a:r>
            <a:r>
              <a:rPr sz="1600" dirty="0">
                <a:cs typeface="Trebuchet MS"/>
              </a:rPr>
              <a:t> </a:t>
            </a:r>
            <a:r>
              <a:rPr sz="1600" spc="-5" dirty="0">
                <a:cs typeface="Trebuchet MS"/>
              </a:rPr>
              <a:t>changes.</a:t>
            </a:r>
            <a:endParaRPr sz="1600" dirty="0">
              <a:cs typeface="Trebuchet MS"/>
            </a:endParaRPr>
          </a:p>
          <a:p>
            <a:pPr marL="756285" marR="592455" indent="-287020" algn="just">
              <a:lnSpc>
                <a:spcPct val="100000"/>
              </a:lnSpc>
              <a:spcBef>
                <a:spcPts val="994"/>
              </a:spcBef>
            </a:pPr>
            <a:r>
              <a:rPr sz="1250" spc="254" dirty="0">
                <a:cs typeface="Arial"/>
              </a:rPr>
              <a:t> </a:t>
            </a:r>
            <a:r>
              <a:rPr sz="1600" spc="-10" dirty="0">
                <a:cs typeface="Trebuchet MS"/>
              </a:rPr>
              <a:t>Now </a:t>
            </a:r>
            <a:r>
              <a:rPr sz="1600" dirty="0">
                <a:cs typeface="Trebuchet MS"/>
              </a:rPr>
              <a:t>use git add </a:t>
            </a:r>
            <a:r>
              <a:rPr sz="1600" spc="-5" dirty="0">
                <a:cs typeface="Trebuchet MS"/>
              </a:rPr>
              <a:t>command. </a:t>
            </a:r>
            <a:r>
              <a:rPr sz="1600" dirty="0">
                <a:cs typeface="Trebuchet MS"/>
              </a:rPr>
              <a:t>If </a:t>
            </a:r>
            <a:r>
              <a:rPr sz="1600" spc="-5" dirty="0">
                <a:cs typeface="Trebuchet MS"/>
              </a:rPr>
              <a:t>you want </a:t>
            </a:r>
            <a:r>
              <a:rPr sz="1600" spc="-175" dirty="0">
                <a:cs typeface="Trebuchet MS"/>
              </a:rPr>
              <a:t>to  </a:t>
            </a:r>
            <a:r>
              <a:rPr sz="1600" spc="-5" dirty="0">
                <a:cs typeface="Trebuchet MS"/>
              </a:rPr>
              <a:t>show changes </a:t>
            </a:r>
            <a:r>
              <a:rPr sz="1600" dirty="0">
                <a:cs typeface="Trebuchet MS"/>
              </a:rPr>
              <a:t>now </a:t>
            </a:r>
            <a:r>
              <a:rPr sz="1600" spc="-5" dirty="0">
                <a:cs typeface="Trebuchet MS"/>
              </a:rPr>
              <a:t>and </a:t>
            </a:r>
            <a:r>
              <a:rPr sz="1600" dirty="0">
                <a:cs typeface="Trebuchet MS"/>
              </a:rPr>
              <a:t>use git </a:t>
            </a:r>
            <a:r>
              <a:rPr sz="1600" spc="-5" dirty="0">
                <a:cs typeface="Trebuchet MS"/>
              </a:rPr>
              <a:t>diff command it  shows</a:t>
            </a:r>
            <a:r>
              <a:rPr sz="1600" spc="10" dirty="0">
                <a:cs typeface="Trebuchet MS"/>
              </a:rPr>
              <a:t> </a:t>
            </a:r>
            <a:r>
              <a:rPr sz="1600" spc="-5" dirty="0">
                <a:cs typeface="Trebuchet MS"/>
              </a:rPr>
              <a:t>nothing.</a:t>
            </a:r>
            <a:endParaRPr sz="1600" dirty="0">
              <a:cs typeface="Trebuchet MS"/>
            </a:endParaRPr>
          </a:p>
          <a:p>
            <a:pPr marL="926465" marR="2983865" indent="-457200" algn="just">
              <a:lnSpc>
                <a:spcPts val="2930"/>
              </a:lnSpc>
              <a:spcBef>
                <a:spcPts val="254"/>
              </a:spcBef>
            </a:pPr>
            <a:r>
              <a:rPr sz="1250" spc="254" dirty="0">
                <a:cs typeface="Arial"/>
              </a:rPr>
              <a:t> </a:t>
            </a:r>
            <a:r>
              <a:rPr sz="1600" spc="-110" dirty="0">
                <a:cs typeface="Trebuchet MS"/>
              </a:rPr>
              <a:t>To </a:t>
            </a:r>
            <a:r>
              <a:rPr sz="1600" spc="-5" dirty="0">
                <a:cs typeface="Trebuchet MS"/>
              </a:rPr>
              <a:t>show changes </a:t>
            </a:r>
            <a:r>
              <a:rPr sz="1600" spc="-105" dirty="0">
                <a:cs typeface="Trebuchet MS"/>
              </a:rPr>
              <a:t>use:  </a:t>
            </a:r>
            <a:r>
              <a:rPr sz="1600" spc="-10" dirty="0">
                <a:cs typeface="Trebuchet MS"/>
              </a:rPr>
              <a:t>Git </a:t>
            </a:r>
            <a:r>
              <a:rPr sz="1600" spc="-5" dirty="0">
                <a:cs typeface="Trebuchet MS"/>
              </a:rPr>
              <a:t>diff --staged</a:t>
            </a:r>
            <a:endParaRPr sz="1600" dirty="0">
              <a:cs typeface="Trebuchet MS"/>
            </a:endParaRPr>
          </a:p>
        </p:txBody>
      </p:sp>
      <p:sp>
        <p:nvSpPr>
          <p:cNvPr id="4" name="object 4"/>
          <p:cNvSpPr/>
          <p:nvPr/>
        </p:nvSpPr>
        <p:spPr>
          <a:xfrm>
            <a:off x="6784645" y="1824948"/>
            <a:ext cx="3829812" cy="15270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784645" y="4273825"/>
            <a:ext cx="5218263" cy="2203330"/>
          </a:xfrm>
          <a:prstGeom prst="rect">
            <a:avLst/>
          </a:prstGeom>
          <a:blipFill>
            <a:blip r:embed="rId3" cstate="print"/>
            <a:stretch>
              <a:fillRect/>
            </a:stretch>
          </a:blipFill>
        </p:spPr>
        <p:txBody>
          <a:bodyPr wrap="square" lIns="0" tIns="0" rIns="0" bIns="0" rtlCol="0"/>
          <a:lstStyle/>
          <a:p>
            <a:endParaRPr/>
          </a:p>
        </p:txBody>
      </p:sp>
      <p:sp>
        <p:nvSpPr>
          <p:cNvPr id="6" name="object 2">
            <a:extLst>
              <a:ext uri="{FF2B5EF4-FFF2-40B4-BE49-F238E27FC236}">
                <a16:creationId xmlns:a16="http://schemas.microsoft.com/office/drawing/2014/main" id="{C292E782-DF20-5C4B-9A40-260EB331D84A}"/>
              </a:ext>
            </a:extLst>
          </p:cNvPr>
          <p:cNvSpPr txBox="1">
            <a:spLocks/>
          </p:cNvSpPr>
          <p:nvPr/>
        </p:nvSpPr>
        <p:spPr>
          <a:xfrm>
            <a:off x="5791200" y="424022"/>
            <a:ext cx="1986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Diff</a:t>
            </a:r>
          </a:p>
        </p:txBody>
      </p:sp>
    </p:spTree>
    <p:extLst>
      <p:ext uri="{BB962C8B-B14F-4D97-AF65-F5344CB8AC3E}">
        <p14:creationId xmlns:p14="http://schemas.microsoft.com/office/powerpoint/2010/main" val="3823912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688E78-D4CB-6845-B398-6E8554B47C2E}"/>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Remove</a:t>
            </a:r>
          </a:p>
        </p:txBody>
      </p:sp>
    </p:spTree>
    <p:extLst>
      <p:ext uri="{BB962C8B-B14F-4D97-AF65-F5344CB8AC3E}">
        <p14:creationId xmlns:p14="http://schemas.microsoft.com/office/powerpoint/2010/main" val="1137732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284173"/>
            <a:ext cx="3434690" cy="505267"/>
          </a:xfrm>
          <a:prstGeom prst="rect">
            <a:avLst/>
          </a:prstGeom>
        </p:spPr>
        <p:txBody>
          <a:bodyPr vert="horz" wrap="square" lIns="0" tIns="12700" rIns="0" bIns="0" rtlCol="0">
            <a:spAutoFit/>
          </a:bodyPr>
          <a:lstStyle/>
          <a:p>
            <a:pPr marL="12700">
              <a:lnSpc>
                <a:spcPct val="100000"/>
              </a:lnSpc>
              <a:spcBef>
                <a:spcPts val="100"/>
              </a:spcBef>
            </a:pPr>
            <a:r>
              <a:rPr dirty="0">
                <a:latin typeface="+mn-lt"/>
                <a:cs typeface="Trebuchet MS"/>
              </a:rPr>
              <a:t>Remove</a:t>
            </a:r>
            <a:r>
              <a:rPr spc="-80" dirty="0">
                <a:latin typeface="+mn-lt"/>
                <a:cs typeface="Trebuchet MS"/>
              </a:rPr>
              <a:t> </a:t>
            </a:r>
            <a:r>
              <a:rPr dirty="0">
                <a:latin typeface="+mn-lt"/>
                <a:cs typeface="Trebuchet MS"/>
              </a:rPr>
              <a:t>file</a:t>
            </a:r>
          </a:p>
        </p:txBody>
      </p:sp>
      <p:sp>
        <p:nvSpPr>
          <p:cNvPr id="3" name="object 3"/>
          <p:cNvSpPr txBox="1"/>
          <p:nvPr/>
        </p:nvSpPr>
        <p:spPr>
          <a:xfrm>
            <a:off x="1348597" y="1045333"/>
            <a:ext cx="5200015" cy="504433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mj-lt"/>
                <a:cs typeface="Arial"/>
              </a:rPr>
              <a:t>	</a:t>
            </a:r>
            <a:r>
              <a:rPr sz="1800" spc="-5" dirty="0">
                <a:latin typeface="+mj-lt"/>
                <a:cs typeface="Trebuchet MS"/>
              </a:rPr>
              <a:t>How can we delete </a:t>
            </a:r>
            <a:r>
              <a:rPr sz="1800" dirty="0">
                <a:latin typeface="+mj-lt"/>
                <a:cs typeface="Trebuchet MS"/>
              </a:rPr>
              <a:t>a</a:t>
            </a:r>
            <a:r>
              <a:rPr sz="1800" spc="-20" dirty="0">
                <a:latin typeface="+mj-lt"/>
                <a:cs typeface="Trebuchet MS"/>
              </a:rPr>
              <a:t> </a:t>
            </a:r>
            <a:r>
              <a:rPr sz="1800" dirty="0">
                <a:latin typeface="+mj-lt"/>
                <a:cs typeface="Trebuchet MS"/>
              </a:rPr>
              <a:t>file?</a:t>
            </a:r>
          </a:p>
          <a:p>
            <a:pPr marL="355600" marR="5080" indent="-342900">
              <a:lnSpc>
                <a:spcPct val="100000"/>
              </a:lnSpc>
              <a:spcBef>
                <a:spcPts val="1000"/>
              </a:spcBef>
              <a:tabLst>
                <a:tab pos="354965" algn="l"/>
              </a:tabLst>
            </a:pPr>
            <a:r>
              <a:rPr sz="1450" spc="235" dirty="0">
                <a:latin typeface="+mj-lt"/>
                <a:cs typeface="Arial"/>
              </a:rPr>
              <a:t>	</a:t>
            </a:r>
            <a:r>
              <a:rPr sz="1800" spc="-5" dirty="0">
                <a:latin typeface="+mj-lt"/>
                <a:cs typeface="Trebuchet MS"/>
              </a:rPr>
              <a:t>If </a:t>
            </a:r>
            <a:r>
              <a:rPr sz="1800" spc="-10" dirty="0">
                <a:latin typeface="+mj-lt"/>
                <a:cs typeface="Trebuchet MS"/>
              </a:rPr>
              <a:t>you </a:t>
            </a:r>
            <a:r>
              <a:rPr sz="1800" dirty="0">
                <a:latin typeface="+mj-lt"/>
                <a:cs typeface="Trebuchet MS"/>
              </a:rPr>
              <a:t>delete </a:t>
            </a:r>
            <a:r>
              <a:rPr sz="1800" spc="-10" dirty="0">
                <a:latin typeface="+mj-lt"/>
                <a:cs typeface="Trebuchet MS"/>
              </a:rPr>
              <a:t>from </a:t>
            </a:r>
            <a:r>
              <a:rPr sz="1800" spc="-5" dirty="0">
                <a:latin typeface="+mj-lt"/>
                <a:cs typeface="Trebuchet MS"/>
              </a:rPr>
              <a:t>“Coffee” directory </a:t>
            </a:r>
            <a:r>
              <a:rPr sz="1800" spc="-10" dirty="0">
                <a:latin typeface="+mj-lt"/>
                <a:cs typeface="Trebuchet MS"/>
              </a:rPr>
              <a:t>then </a:t>
            </a:r>
            <a:r>
              <a:rPr sz="1800" spc="-5" dirty="0">
                <a:latin typeface="+mj-lt"/>
                <a:cs typeface="Trebuchet MS"/>
              </a:rPr>
              <a:t>it is  removed from current </a:t>
            </a:r>
            <a:r>
              <a:rPr sz="1800" dirty="0">
                <a:latin typeface="+mj-lt"/>
                <a:cs typeface="Trebuchet MS"/>
              </a:rPr>
              <a:t>stage </a:t>
            </a:r>
            <a:r>
              <a:rPr sz="1800" spc="-5" dirty="0">
                <a:latin typeface="+mj-lt"/>
                <a:cs typeface="Trebuchet MS"/>
              </a:rPr>
              <a:t>[not all</a:t>
            </a:r>
            <a:r>
              <a:rPr sz="1800" spc="-15" dirty="0">
                <a:latin typeface="+mj-lt"/>
                <a:cs typeface="Trebuchet MS"/>
              </a:rPr>
              <a:t> </a:t>
            </a:r>
            <a:r>
              <a:rPr sz="1800" spc="-5" dirty="0">
                <a:latin typeface="+mj-lt"/>
                <a:cs typeface="Trebuchet MS"/>
              </a:rPr>
              <a:t>commits].</a:t>
            </a:r>
            <a:endParaRPr sz="1800" dirty="0">
              <a:latin typeface="+mj-lt"/>
              <a:cs typeface="Trebuchet MS"/>
            </a:endParaRPr>
          </a:p>
          <a:p>
            <a:pPr>
              <a:lnSpc>
                <a:spcPct val="100000"/>
              </a:lnSpc>
              <a:spcBef>
                <a:spcPts val="35"/>
              </a:spcBef>
            </a:pPr>
            <a:endParaRPr sz="2450" dirty="0">
              <a:latin typeface="+mj-lt"/>
              <a:cs typeface="Trebuchet MS"/>
            </a:endParaRPr>
          </a:p>
          <a:p>
            <a:pPr marL="355600" marR="7620" indent="-342900">
              <a:lnSpc>
                <a:spcPct val="100000"/>
              </a:lnSpc>
              <a:spcBef>
                <a:spcPts val="5"/>
              </a:spcBef>
              <a:tabLst>
                <a:tab pos="354965" algn="l"/>
                <a:tab pos="1015365" algn="l"/>
                <a:tab pos="1294130" algn="l"/>
                <a:tab pos="1717675" algn="l"/>
                <a:tab pos="2352040" algn="l"/>
                <a:tab pos="2693670" algn="l"/>
                <a:tab pos="3482975" algn="l"/>
                <a:tab pos="4909820" algn="l"/>
              </a:tabLst>
            </a:pPr>
            <a:r>
              <a:rPr sz="1450" spc="235" dirty="0">
                <a:latin typeface="+mj-lt"/>
                <a:cs typeface="Arial"/>
              </a:rPr>
              <a:t>	</a:t>
            </a:r>
            <a:r>
              <a:rPr sz="1800" spc="-5" dirty="0">
                <a:latin typeface="+mj-lt"/>
                <a:cs typeface="Trebuchet MS"/>
              </a:rPr>
              <a:t>Wh</a:t>
            </a:r>
            <a:r>
              <a:rPr sz="1800" spc="5" dirty="0">
                <a:latin typeface="+mj-lt"/>
                <a:cs typeface="Trebuchet MS"/>
              </a:rPr>
              <a:t>a</a:t>
            </a:r>
            <a:r>
              <a:rPr sz="1800" dirty="0">
                <a:latin typeface="+mj-lt"/>
                <a:cs typeface="Trebuchet MS"/>
              </a:rPr>
              <a:t>t	if	we	</a:t>
            </a:r>
            <a:r>
              <a:rPr sz="1800" spc="-10" dirty="0">
                <a:latin typeface="+mj-lt"/>
                <a:cs typeface="Trebuchet MS"/>
              </a:rPr>
              <a:t>w</a:t>
            </a:r>
            <a:r>
              <a:rPr sz="1800" spc="-5" dirty="0">
                <a:latin typeface="+mj-lt"/>
                <a:cs typeface="Trebuchet MS"/>
              </a:rPr>
              <a:t>an</a:t>
            </a:r>
            <a:r>
              <a:rPr sz="1800" dirty="0">
                <a:latin typeface="+mj-lt"/>
                <a:cs typeface="Trebuchet MS"/>
              </a:rPr>
              <a:t>t	</a:t>
            </a:r>
            <a:r>
              <a:rPr sz="1800" spc="-10" dirty="0">
                <a:latin typeface="+mj-lt"/>
                <a:cs typeface="Trebuchet MS"/>
              </a:rPr>
              <a:t>t</a:t>
            </a:r>
            <a:r>
              <a:rPr sz="1800" dirty="0">
                <a:latin typeface="+mj-lt"/>
                <a:cs typeface="Trebuchet MS"/>
              </a:rPr>
              <a:t>o	d</a:t>
            </a:r>
            <a:r>
              <a:rPr sz="1800" spc="-5" dirty="0">
                <a:latin typeface="+mj-lt"/>
                <a:cs typeface="Trebuchet MS"/>
              </a:rPr>
              <a:t>elet</a:t>
            </a:r>
            <a:r>
              <a:rPr sz="1800" dirty="0">
                <a:latin typeface="+mj-lt"/>
                <a:cs typeface="Trebuchet MS"/>
              </a:rPr>
              <a:t>e	p</a:t>
            </a:r>
            <a:r>
              <a:rPr sz="1800" spc="-5" dirty="0">
                <a:latin typeface="+mj-lt"/>
                <a:cs typeface="Trebuchet MS"/>
              </a:rPr>
              <a:t>erm</a:t>
            </a:r>
            <a:r>
              <a:rPr sz="1800" dirty="0">
                <a:latin typeface="+mj-lt"/>
                <a:cs typeface="Trebuchet MS"/>
              </a:rPr>
              <a:t>a</a:t>
            </a:r>
            <a:r>
              <a:rPr sz="1800" spc="-5" dirty="0">
                <a:latin typeface="+mj-lt"/>
                <a:cs typeface="Trebuchet MS"/>
              </a:rPr>
              <a:t>ne</a:t>
            </a:r>
            <a:r>
              <a:rPr sz="1800" dirty="0">
                <a:latin typeface="+mj-lt"/>
                <a:cs typeface="Trebuchet MS"/>
              </a:rPr>
              <a:t>n</a:t>
            </a:r>
            <a:r>
              <a:rPr sz="1800" spc="-5" dirty="0">
                <a:latin typeface="+mj-lt"/>
                <a:cs typeface="Trebuchet MS"/>
              </a:rPr>
              <a:t>t</a:t>
            </a:r>
            <a:r>
              <a:rPr sz="1800" spc="-10" dirty="0">
                <a:latin typeface="+mj-lt"/>
                <a:cs typeface="Trebuchet MS"/>
              </a:rPr>
              <a:t>l</a:t>
            </a:r>
            <a:r>
              <a:rPr sz="1800" dirty="0">
                <a:latin typeface="+mj-lt"/>
                <a:cs typeface="Trebuchet MS"/>
              </a:rPr>
              <a:t>y	ie.  </a:t>
            </a:r>
            <a:r>
              <a:rPr sz="1800" spc="-5" dirty="0">
                <a:latin typeface="+mj-lt"/>
                <a:cs typeface="Trebuchet MS"/>
              </a:rPr>
              <a:t>delete </a:t>
            </a:r>
            <a:r>
              <a:rPr sz="1800" dirty="0">
                <a:latin typeface="+mj-lt"/>
                <a:cs typeface="Trebuchet MS"/>
              </a:rPr>
              <a:t>a </a:t>
            </a:r>
            <a:r>
              <a:rPr sz="1800" spc="-5" dirty="0">
                <a:latin typeface="+mj-lt"/>
                <a:cs typeface="Trebuchet MS"/>
              </a:rPr>
              <a:t>file from all commits</a:t>
            </a:r>
            <a:r>
              <a:rPr sz="1800" spc="-10" dirty="0">
                <a:latin typeface="+mj-lt"/>
                <a:cs typeface="Trebuchet MS"/>
              </a:rPr>
              <a:t> </a:t>
            </a:r>
            <a:r>
              <a:rPr sz="1800" dirty="0">
                <a:latin typeface="+mj-lt"/>
                <a:cs typeface="Trebuchet MS"/>
              </a:rPr>
              <a:t>?</a:t>
            </a:r>
          </a:p>
          <a:p>
            <a:pPr marL="12700">
              <a:lnSpc>
                <a:spcPct val="100000"/>
              </a:lnSpc>
              <a:spcBef>
                <a:spcPts val="994"/>
              </a:spcBef>
              <a:tabLst>
                <a:tab pos="354965" algn="l"/>
              </a:tabLst>
            </a:pPr>
            <a:r>
              <a:rPr sz="1450" spc="240" dirty="0">
                <a:latin typeface="+mj-lt"/>
                <a:cs typeface="Arial"/>
              </a:rPr>
              <a:t>	</a:t>
            </a:r>
            <a:r>
              <a:rPr sz="1800" spc="-20" dirty="0">
                <a:latin typeface="+mj-lt"/>
                <a:cs typeface="Trebuchet MS"/>
              </a:rPr>
              <a:t>We </a:t>
            </a:r>
            <a:r>
              <a:rPr sz="1800" dirty="0">
                <a:latin typeface="+mj-lt"/>
                <a:cs typeface="Trebuchet MS"/>
              </a:rPr>
              <a:t>have </a:t>
            </a:r>
            <a:r>
              <a:rPr sz="1800" spc="-5" dirty="0">
                <a:latin typeface="+mj-lt"/>
                <a:cs typeface="Trebuchet MS"/>
              </a:rPr>
              <a:t>to use: </a:t>
            </a:r>
            <a:r>
              <a:rPr sz="1800" dirty="0">
                <a:latin typeface="+mj-lt"/>
                <a:cs typeface="Trebuchet MS"/>
              </a:rPr>
              <a:t>git </a:t>
            </a:r>
            <a:r>
              <a:rPr sz="1800" spc="-5" dirty="0">
                <a:latin typeface="+mj-lt"/>
                <a:cs typeface="Trebuchet MS"/>
              </a:rPr>
              <a:t>rm</a:t>
            </a:r>
            <a:r>
              <a:rPr sz="1800" spc="-40" dirty="0">
                <a:latin typeface="+mj-lt"/>
                <a:cs typeface="Trebuchet MS"/>
              </a:rPr>
              <a:t> </a:t>
            </a:r>
            <a:r>
              <a:rPr sz="1800" spc="-5" dirty="0">
                <a:latin typeface="+mj-lt"/>
                <a:cs typeface="Trebuchet MS"/>
              </a:rPr>
              <a:t>file_name</a:t>
            </a:r>
            <a:endParaRPr sz="1800" dirty="0">
              <a:latin typeface="+mj-lt"/>
              <a:cs typeface="Trebuchet MS"/>
            </a:endParaRPr>
          </a:p>
          <a:p>
            <a:pPr marL="12700">
              <a:lnSpc>
                <a:spcPct val="100000"/>
              </a:lnSpc>
              <a:spcBef>
                <a:spcPts val="994"/>
              </a:spcBef>
              <a:tabLst>
                <a:tab pos="354965" algn="l"/>
              </a:tabLst>
            </a:pPr>
            <a:r>
              <a:rPr sz="1450" spc="235" dirty="0">
                <a:latin typeface="+mj-lt"/>
                <a:cs typeface="Arial"/>
              </a:rPr>
              <a:t>	</a:t>
            </a:r>
            <a:r>
              <a:rPr sz="1800" dirty="0">
                <a:latin typeface="+mj-lt"/>
                <a:cs typeface="Trebuchet MS"/>
              </a:rPr>
              <a:t>It </a:t>
            </a:r>
            <a:r>
              <a:rPr sz="1800" spc="-5" dirty="0">
                <a:latin typeface="+mj-lt"/>
                <a:cs typeface="Trebuchet MS"/>
              </a:rPr>
              <a:t>deletes the file from </a:t>
            </a:r>
            <a:r>
              <a:rPr sz="1800" dirty="0">
                <a:latin typeface="+mj-lt"/>
                <a:cs typeface="Trebuchet MS"/>
              </a:rPr>
              <a:t>all</a:t>
            </a:r>
            <a:r>
              <a:rPr sz="1800" spc="-20" dirty="0">
                <a:latin typeface="+mj-lt"/>
                <a:cs typeface="Trebuchet MS"/>
              </a:rPr>
              <a:t> </a:t>
            </a:r>
            <a:r>
              <a:rPr sz="1800" spc="-5" dirty="0">
                <a:latin typeface="+mj-lt"/>
                <a:cs typeface="Trebuchet MS"/>
              </a:rPr>
              <a:t>commits.</a:t>
            </a:r>
            <a:endParaRPr sz="1800" dirty="0">
              <a:latin typeface="+mj-lt"/>
              <a:cs typeface="Trebuchet MS"/>
            </a:endParaRPr>
          </a:p>
          <a:p>
            <a:pPr>
              <a:lnSpc>
                <a:spcPct val="100000"/>
              </a:lnSpc>
            </a:pPr>
            <a:endParaRPr sz="2100" dirty="0">
              <a:latin typeface="+mj-lt"/>
              <a:cs typeface="Trebuchet MS"/>
            </a:endParaRPr>
          </a:p>
          <a:p>
            <a:pPr marL="355600" marR="6350" indent="-342900" algn="just">
              <a:lnSpc>
                <a:spcPct val="100000"/>
              </a:lnSpc>
              <a:spcBef>
                <a:spcPts val="1670"/>
              </a:spcBef>
            </a:pPr>
            <a:r>
              <a:rPr sz="1450" spc="235" dirty="0">
                <a:latin typeface="+mj-lt"/>
                <a:cs typeface="Arial"/>
              </a:rPr>
              <a:t> </a:t>
            </a:r>
            <a:r>
              <a:rPr sz="1800" dirty="0">
                <a:latin typeface="+mj-lt"/>
                <a:cs typeface="Trebuchet MS"/>
              </a:rPr>
              <a:t>If we run git status </a:t>
            </a:r>
            <a:r>
              <a:rPr sz="1800" spc="-5" dirty="0">
                <a:latin typeface="+mj-lt"/>
                <a:cs typeface="Trebuchet MS"/>
              </a:rPr>
              <a:t>then </a:t>
            </a:r>
            <a:r>
              <a:rPr sz="1800" dirty="0">
                <a:latin typeface="+mj-lt"/>
                <a:cs typeface="Trebuchet MS"/>
              </a:rPr>
              <a:t>we </a:t>
            </a:r>
            <a:r>
              <a:rPr sz="1800" spc="-5" dirty="0">
                <a:latin typeface="+mj-lt"/>
                <a:cs typeface="Trebuchet MS"/>
              </a:rPr>
              <a:t>can </a:t>
            </a:r>
            <a:r>
              <a:rPr sz="1800" dirty="0">
                <a:latin typeface="+mj-lt"/>
                <a:cs typeface="Trebuchet MS"/>
              </a:rPr>
              <a:t>see </a:t>
            </a:r>
            <a:r>
              <a:rPr sz="1800" spc="-5" dirty="0">
                <a:latin typeface="+mj-lt"/>
                <a:cs typeface="Trebuchet MS"/>
              </a:rPr>
              <a:t>that </a:t>
            </a:r>
            <a:r>
              <a:rPr sz="1800" spc="-125" dirty="0">
                <a:latin typeface="+mj-lt"/>
                <a:cs typeface="Trebuchet MS"/>
              </a:rPr>
              <a:t>the  </a:t>
            </a:r>
            <a:r>
              <a:rPr sz="1800" spc="-5" dirty="0">
                <a:latin typeface="+mj-lt"/>
                <a:cs typeface="Trebuchet MS"/>
              </a:rPr>
              <a:t>hot.txt file </a:t>
            </a:r>
            <a:r>
              <a:rPr sz="1800" dirty="0">
                <a:latin typeface="+mj-lt"/>
                <a:cs typeface="Trebuchet MS"/>
              </a:rPr>
              <a:t>is </a:t>
            </a:r>
            <a:r>
              <a:rPr sz="1800" spc="-5" dirty="0">
                <a:latin typeface="+mj-lt"/>
                <a:cs typeface="Trebuchet MS"/>
              </a:rPr>
              <a:t>in </a:t>
            </a:r>
            <a:r>
              <a:rPr sz="1800" dirty="0">
                <a:latin typeface="+mj-lt"/>
                <a:cs typeface="Trebuchet MS"/>
              </a:rPr>
              <a:t>staged </a:t>
            </a:r>
            <a:r>
              <a:rPr sz="1800" spc="-5" dirty="0">
                <a:latin typeface="+mj-lt"/>
                <a:cs typeface="Trebuchet MS"/>
              </a:rPr>
              <a:t>section. </a:t>
            </a:r>
            <a:r>
              <a:rPr sz="1800" dirty="0">
                <a:latin typeface="+mj-lt"/>
                <a:cs typeface="Trebuchet MS"/>
              </a:rPr>
              <a:t>If we </a:t>
            </a:r>
            <a:r>
              <a:rPr sz="1800" spc="-5" dirty="0">
                <a:latin typeface="+mj-lt"/>
                <a:cs typeface="Trebuchet MS"/>
              </a:rPr>
              <a:t>want </a:t>
            </a:r>
            <a:r>
              <a:rPr sz="1800" spc="-10" dirty="0">
                <a:latin typeface="+mj-lt"/>
                <a:cs typeface="Trebuchet MS"/>
              </a:rPr>
              <a:t>to  </a:t>
            </a:r>
            <a:r>
              <a:rPr sz="1800" spc="-5" dirty="0">
                <a:latin typeface="+mj-lt"/>
                <a:cs typeface="Trebuchet MS"/>
              </a:rPr>
              <a:t>delete from </a:t>
            </a:r>
            <a:r>
              <a:rPr sz="1800" dirty="0">
                <a:latin typeface="+mj-lt"/>
                <a:cs typeface="Trebuchet MS"/>
              </a:rPr>
              <a:t>staged </a:t>
            </a:r>
            <a:r>
              <a:rPr sz="1800" spc="-5" dirty="0">
                <a:latin typeface="+mj-lt"/>
                <a:cs typeface="Trebuchet MS"/>
              </a:rPr>
              <a:t>section then </a:t>
            </a:r>
            <a:r>
              <a:rPr sz="1800" dirty="0">
                <a:latin typeface="+mj-lt"/>
                <a:cs typeface="Trebuchet MS"/>
              </a:rPr>
              <a:t>we have </a:t>
            </a:r>
            <a:r>
              <a:rPr sz="1800" spc="-10" dirty="0">
                <a:latin typeface="+mj-lt"/>
                <a:cs typeface="Trebuchet MS"/>
              </a:rPr>
              <a:t>to  </a:t>
            </a:r>
            <a:r>
              <a:rPr sz="1800" spc="-5" dirty="0">
                <a:latin typeface="+mj-lt"/>
                <a:cs typeface="Trebuchet MS"/>
              </a:rPr>
              <a:t>use: </a:t>
            </a:r>
            <a:r>
              <a:rPr sz="1800" dirty="0">
                <a:latin typeface="+mj-lt"/>
                <a:cs typeface="Trebuchet MS"/>
              </a:rPr>
              <a:t>git reset </a:t>
            </a:r>
            <a:r>
              <a:rPr sz="1800" spc="-10" dirty="0">
                <a:latin typeface="+mj-lt"/>
                <a:cs typeface="Trebuchet MS"/>
              </a:rPr>
              <a:t>HEAD </a:t>
            </a:r>
            <a:r>
              <a:rPr sz="1800" spc="-5" dirty="0">
                <a:latin typeface="+mj-lt"/>
                <a:cs typeface="Trebuchet MS"/>
              </a:rPr>
              <a:t>hot.txt. Now again </a:t>
            </a:r>
            <a:r>
              <a:rPr sz="1800" dirty="0">
                <a:latin typeface="+mj-lt"/>
                <a:cs typeface="Trebuchet MS"/>
              </a:rPr>
              <a:t>run git  </a:t>
            </a:r>
            <a:r>
              <a:rPr sz="1800" spc="-5" dirty="0">
                <a:latin typeface="+mj-lt"/>
                <a:cs typeface="Trebuchet MS"/>
              </a:rPr>
              <a:t>status command to </a:t>
            </a:r>
            <a:r>
              <a:rPr sz="1800" dirty="0">
                <a:latin typeface="+mj-lt"/>
                <a:cs typeface="Trebuchet MS"/>
              </a:rPr>
              <a:t>see </a:t>
            </a:r>
            <a:r>
              <a:rPr sz="1800" spc="-5" dirty="0">
                <a:latin typeface="+mj-lt"/>
                <a:cs typeface="Trebuchet MS"/>
              </a:rPr>
              <a:t>the</a:t>
            </a:r>
            <a:r>
              <a:rPr sz="1800" dirty="0">
                <a:latin typeface="+mj-lt"/>
                <a:cs typeface="Trebuchet MS"/>
              </a:rPr>
              <a:t> </a:t>
            </a:r>
            <a:r>
              <a:rPr sz="1800" spc="-5" dirty="0">
                <a:latin typeface="+mj-lt"/>
                <a:cs typeface="Trebuchet MS"/>
              </a:rPr>
              <a:t>chages.</a:t>
            </a:r>
            <a:endParaRPr sz="1800" dirty="0">
              <a:latin typeface="+mj-lt"/>
              <a:cs typeface="Trebuchet MS"/>
            </a:endParaRPr>
          </a:p>
        </p:txBody>
      </p:sp>
      <p:sp>
        <p:nvSpPr>
          <p:cNvPr id="4" name="object 4"/>
          <p:cNvSpPr/>
          <p:nvPr/>
        </p:nvSpPr>
        <p:spPr>
          <a:xfrm>
            <a:off x="7700327" y="1349429"/>
            <a:ext cx="3581400" cy="145378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945011" y="3428999"/>
            <a:ext cx="4336716" cy="73273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970330" y="5105203"/>
            <a:ext cx="4311397" cy="67513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1552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9E57-1DE3-C84C-BC1A-756AF28C28F9}"/>
              </a:ext>
            </a:extLst>
          </p:cNvPr>
          <p:cNvSpPr>
            <a:spLocks noGrp="1"/>
          </p:cNvSpPr>
          <p:nvPr>
            <p:ph type="title"/>
          </p:nvPr>
        </p:nvSpPr>
        <p:spPr>
          <a:xfrm>
            <a:off x="1039813" y="2296160"/>
            <a:ext cx="9905998" cy="1905000"/>
          </a:xfrm>
        </p:spPr>
        <p:txBody>
          <a:bodyPr>
            <a:normAutofit/>
          </a:bodyPr>
          <a:lstStyle/>
          <a:p>
            <a:pPr algn="ctr"/>
            <a:r>
              <a:rPr lang="en-US" sz="8000" cap="none" dirty="0"/>
              <a:t>Theory</a:t>
            </a:r>
          </a:p>
        </p:txBody>
      </p:sp>
    </p:spTree>
    <p:extLst>
      <p:ext uri="{BB962C8B-B14F-4D97-AF65-F5344CB8AC3E}">
        <p14:creationId xmlns:p14="http://schemas.microsoft.com/office/powerpoint/2010/main" val="811252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675E89D-B9D1-9341-980A-62BEDBDD7DA0}"/>
              </a:ext>
            </a:extLst>
          </p:cNvPr>
          <p:cNvSpPr txBox="1">
            <a:spLocks/>
          </p:cNvSpPr>
          <p:nvPr/>
        </p:nvSpPr>
        <p:spPr>
          <a:xfrm>
            <a:off x="1039813" y="2296160"/>
            <a:ext cx="9905998" cy="1905000"/>
          </a:xfrm>
          <a:prstGeom prst="rect">
            <a:avLst/>
          </a:prstGeom>
        </p:spPr>
        <p:txBody>
          <a:bodyPr vert="horz" lIns="91440" tIns="45720" rIns="91440" bIns="45720" rtlCol="0" anchor="ctr">
            <a:normAutofit fontScale="775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spc="-60" dirty="0"/>
              <a:t>Let’s </a:t>
            </a:r>
            <a:r>
              <a:rPr lang="en-US" sz="8000" cap="none" dirty="0"/>
              <a:t>Store/Push </a:t>
            </a:r>
            <a:r>
              <a:rPr lang="en-US" sz="8000" cap="none" spc="-5" dirty="0"/>
              <a:t>the </a:t>
            </a:r>
            <a:r>
              <a:rPr lang="en-US" sz="8000" cap="none" dirty="0"/>
              <a:t>files</a:t>
            </a:r>
            <a:r>
              <a:rPr lang="en-US" sz="8000" cap="none" spc="-60" dirty="0"/>
              <a:t> </a:t>
            </a:r>
            <a:r>
              <a:rPr lang="en-US" sz="8000" cap="none" dirty="0"/>
              <a:t>into  </a:t>
            </a:r>
            <a:r>
              <a:rPr lang="en-US" sz="8000" cap="none" spc="-35" dirty="0"/>
              <a:t>Remote</a:t>
            </a:r>
            <a:r>
              <a:rPr lang="en-US" sz="8000" cap="none" spc="-15" dirty="0"/>
              <a:t> </a:t>
            </a:r>
            <a:r>
              <a:rPr lang="en-US" sz="8000" cap="none" spc="-20" dirty="0"/>
              <a:t>Repository!!</a:t>
            </a:r>
            <a:endParaRPr lang="en-US" sz="8000" cap="none" dirty="0"/>
          </a:p>
        </p:txBody>
      </p:sp>
    </p:spTree>
    <p:extLst>
      <p:ext uri="{BB962C8B-B14F-4D97-AF65-F5344CB8AC3E}">
        <p14:creationId xmlns:p14="http://schemas.microsoft.com/office/powerpoint/2010/main" val="3674851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0064" y="297492"/>
            <a:ext cx="5321300" cy="505267"/>
          </a:xfrm>
          <a:prstGeom prst="rect">
            <a:avLst/>
          </a:prstGeom>
        </p:spPr>
        <p:txBody>
          <a:bodyPr vert="horz" wrap="square" lIns="0" tIns="12700" rIns="0" bIns="0" rtlCol="0">
            <a:spAutoFit/>
          </a:bodyPr>
          <a:lstStyle/>
          <a:p>
            <a:pPr marL="12700">
              <a:lnSpc>
                <a:spcPct val="100000"/>
              </a:lnSpc>
              <a:spcBef>
                <a:spcPts val="100"/>
              </a:spcBef>
            </a:pPr>
            <a:r>
              <a:rPr cap="none" dirty="0"/>
              <a:t>Full System </a:t>
            </a:r>
            <a:r>
              <a:rPr cap="none" spc="-20" dirty="0"/>
              <a:t>Pictorial</a:t>
            </a:r>
            <a:r>
              <a:rPr cap="none" spc="-100" dirty="0"/>
              <a:t> </a:t>
            </a:r>
            <a:r>
              <a:rPr cap="none" spc="-20" dirty="0"/>
              <a:t>View</a:t>
            </a:r>
          </a:p>
        </p:txBody>
      </p:sp>
      <p:sp>
        <p:nvSpPr>
          <p:cNvPr id="3" name="object 3"/>
          <p:cNvSpPr/>
          <p:nvPr/>
        </p:nvSpPr>
        <p:spPr>
          <a:xfrm>
            <a:off x="1771554" y="1255143"/>
            <a:ext cx="9418319" cy="455828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76025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10841" y="551751"/>
            <a:ext cx="2672690" cy="505267"/>
          </a:xfrm>
          <a:prstGeom prst="rect">
            <a:avLst/>
          </a:prstGeom>
        </p:spPr>
        <p:txBody>
          <a:bodyPr vert="horz" wrap="square" lIns="0" tIns="12700" rIns="0" bIns="0" rtlCol="0">
            <a:spAutoFit/>
          </a:bodyPr>
          <a:lstStyle/>
          <a:p>
            <a:pPr marL="12700">
              <a:lnSpc>
                <a:spcPct val="100000"/>
              </a:lnSpc>
              <a:spcBef>
                <a:spcPts val="100"/>
              </a:spcBef>
            </a:pPr>
            <a:r>
              <a:rPr dirty="0">
                <a:latin typeface="+mn-lt"/>
                <a:cs typeface="Trebuchet MS"/>
              </a:rPr>
              <a:t>Push</a:t>
            </a:r>
          </a:p>
        </p:txBody>
      </p:sp>
      <p:sp>
        <p:nvSpPr>
          <p:cNvPr id="3" name="object 3"/>
          <p:cNvSpPr txBox="1"/>
          <p:nvPr/>
        </p:nvSpPr>
        <p:spPr>
          <a:xfrm>
            <a:off x="1425838" y="1420483"/>
            <a:ext cx="6563995" cy="423192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How can we push the files into </a:t>
            </a:r>
            <a:r>
              <a:rPr sz="1800" spc="-20" dirty="0">
                <a:cs typeface="Trebuchet MS"/>
              </a:rPr>
              <a:t>Remote</a:t>
            </a:r>
            <a:r>
              <a:rPr sz="1800" spc="-10" dirty="0">
                <a:cs typeface="Trebuchet MS"/>
              </a:rPr>
              <a:t> </a:t>
            </a:r>
            <a:r>
              <a:rPr sz="1800" spc="-20" dirty="0">
                <a:cs typeface="Trebuchet MS"/>
              </a:rPr>
              <a:t>Repo?</a:t>
            </a:r>
            <a:endParaRPr sz="1800" dirty="0">
              <a:cs typeface="Trebuchet MS"/>
            </a:endParaRPr>
          </a:p>
          <a:p>
            <a:pPr>
              <a:lnSpc>
                <a:spcPct val="100000"/>
              </a:lnSpc>
            </a:pPr>
            <a:endParaRPr sz="2100" dirty="0">
              <a:cs typeface="Trebuchet MS"/>
            </a:endParaRPr>
          </a:p>
          <a:p>
            <a:pPr marL="12700">
              <a:lnSpc>
                <a:spcPct val="100000"/>
              </a:lnSpc>
              <a:spcBef>
                <a:spcPts val="1390"/>
              </a:spcBef>
              <a:tabLst>
                <a:tab pos="354965" algn="l"/>
              </a:tabLst>
            </a:pPr>
            <a:r>
              <a:rPr sz="1450" spc="235" dirty="0">
                <a:cs typeface="Arial"/>
              </a:rPr>
              <a:t>	</a:t>
            </a:r>
            <a:r>
              <a:rPr sz="1800" spc="-114" dirty="0">
                <a:cs typeface="Trebuchet MS"/>
              </a:rPr>
              <a:t>To </a:t>
            </a:r>
            <a:r>
              <a:rPr sz="1800" dirty="0">
                <a:cs typeface="Trebuchet MS"/>
              </a:rPr>
              <a:t>do</a:t>
            </a:r>
            <a:r>
              <a:rPr sz="1800" spc="85" dirty="0">
                <a:cs typeface="Trebuchet MS"/>
              </a:rPr>
              <a:t> </a:t>
            </a:r>
            <a:r>
              <a:rPr sz="1800" spc="-5" dirty="0">
                <a:cs typeface="Trebuchet MS"/>
              </a:rPr>
              <a:t>this:</a:t>
            </a:r>
            <a:endParaRPr sz="1800" dirty="0">
              <a:cs typeface="Trebuchet MS"/>
            </a:endParaRPr>
          </a:p>
          <a:p>
            <a:pPr marL="469900">
              <a:lnSpc>
                <a:spcPct val="100000"/>
              </a:lnSpc>
              <a:spcBef>
                <a:spcPts val="1000"/>
              </a:spcBef>
            </a:pPr>
            <a:r>
              <a:rPr sz="1450" spc="235" dirty="0">
                <a:cs typeface="Arial"/>
              </a:rPr>
              <a:t> </a:t>
            </a:r>
            <a:r>
              <a:rPr sz="1800" spc="-20" dirty="0">
                <a:cs typeface="Trebuchet MS"/>
              </a:rPr>
              <a:t>We </a:t>
            </a:r>
            <a:r>
              <a:rPr sz="1800" spc="-5" dirty="0">
                <a:cs typeface="Trebuchet MS"/>
              </a:rPr>
              <a:t>need to </a:t>
            </a:r>
            <a:r>
              <a:rPr sz="1800" dirty="0">
                <a:cs typeface="Trebuchet MS"/>
              </a:rPr>
              <a:t>have a github</a:t>
            </a:r>
            <a:r>
              <a:rPr sz="1800" spc="-305" dirty="0">
                <a:cs typeface="Trebuchet MS"/>
              </a:rPr>
              <a:t> </a:t>
            </a:r>
            <a:r>
              <a:rPr sz="1800" dirty="0">
                <a:cs typeface="Trebuchet MS"/>
              </a:rPr>
              <a:t>account.</a:t>
            </a:r>
          </a:p>
          <a:p>
            <a:pPr marL="469900">
              <a:lnSpc>
                <a:spcPct val="100000"/>
              </a:lnSpc>
              <a:spcBef>
                <a:spcPts val="994"/>
              </a:spcBef>
            </a:pPr>
            <a:r>
              <a:rPr sz="1450" spc="235" dirty="0">
                <a:cs typeface="Arial"/>
              </a:rPr>
              <a:t> </a:t>
            </a:r>
            <a:r>
              <a:rPr sz="1800" spc="-5" dirty="0">
                <a:cs typeface="Trebuchet MS"/>
              </a:rPr>
              <a:t>Now </a:t>
            </a:r>
            <a:r>
              <a:rPr sz="1800" spc="-35" dirty="0">
                <a:cs typeface="Trebuchet MS"/>
              </a:rPr>
              <a:t>let’s </a:t>
            </a:r>
            <a:r>
              <a:rPr sz="1800" dirty="0">
                <a:cs typeface="Trebuchet MS"/>
              </a:rPr>
              <a:t>create a</a:t>
            </a:r>
            <a:r>
              <a:rPr sz="1800" spc="-265" dirty="0">
                <a:cs typeface="Trebuchet MS"/>
              </a:rPr>
              <a:t> </a:t>
            </a:r>
            <a:r>
              <a:rPr sz="1800" spc="-20" dirty="0">
                <a:cs typeface="Trebuchet MS"/>
              </a:rPr>
              <a:t>Repository.</a:t>
            </a:r>
            <a:endParaRPr sz="1800" dirty="0">
              <a:cs typeface="Trebuchet MS"/>
            </a:endParaRPr>
          </a:p>
          <a:p>
            <a:pPr marL="469900">
              <a:lnSpc>
                <a:spcPct val="100000"/>
              </a:lnSpc>
              <a:spcBef>
                <a:spcPts val="1010"/>
              </a:spcBef>
            </a:pPr>
            <a:r>
              <a:rPr sz="1450" spc="235" dirty="0">
                <a:cs typeface="Arial"/>
              </a:rPr>
              <a:t> </a:t>
            </a:r>
            <a:r>
              <a:rPr sz="1800" dirty="0">
                <a:cs typeface="Trebuchet MS"/>
              </a:rPr>
              <a:t>Then </a:t>
            </a:r>
            <a:r>
              <a:rPr sz="1800" spc="-5" dirty="0">
                <a:cs typeface="Trebuchet MS"/>
              </a:rPr>
              <a:t>follow some</a:t>
            </a:r>
            <a:r>
              <a:rPr sz="1800" spc="-345" dirty="0">
                <a:cs typeface="Trebuchet MS"/>
              </a:rPr>
              <a:t> </a:t>
            </a:r>
            <a:r>
              <a:rPr sz="1800" spc="-5" dirty="0">
                <a:cs typeface="Trebuchet MS"/>
              </a:rPr>
              <a:t>steps.</a:t>
            </a:r>
            <a:endParaRPr sz="1800" dirty="0">
              <a:cs typeface="Trebuchet MS"/>
            </a:endParaRPr>
          </a:p>
          <a:p>
            <a:pPr marL="926465">
              <a:lnSpc>
                <a:spcPct val="100000"/>
              </a:lnSpc>
              <a:spcBef>
                <a:spcPts val="1005"/>
              </a:spcBef>
            </a:pPr>
            <a:r>
              <a:rPr sz="1250" spc="254" dirty="0">
                <a:cs typeface="Arial"/>
              </a:rPr>
              <a:t> </a:t>
            </a:r>
            <a:r>
              <a:rPr sz="1600" spc="-10" dirty="0">
                <a:cs typeface="Trebuchet MS"/>
              </a:rPr>
              <a:t>Copy </a:t>
            </a:r>
            <a:r>
              <a:rPr sz="1600" spc="-5" dirty="0">
                <a:cs typeface="Trebuchet MS"/>
              </a:rPr>
              <a:t>the </a:t>
            </a:r>
            <a:r>
              <a:rPr sz="1600" spc="-10" dirty="0">
                <a:cs typeface="Trebuchet MS"/>
              </a:rPr>
              <a:t>remote repo </a:t>
            </a:r>
            <a:r>
              <a:rPr sz="1600" spc="-5" dirty="0">
                <a:cs typeface="Trebuchet MS"/>
              </a:rPr>
              <a:t>link and run in the </a:t>
            </a:r>
            <a:r>
              <a:rPr sz="1600" spc="-10" dirty="0">
                <a:cs typeface="Trebuchet MS"/>
              </a:rPr>
              <a:t>Bash</a:t>
            </a:r>
            <a:r>
              <a:rPr sz="1600" spc="310" dirty="0">
                <a:cs typeface="Trebuchet MS"/>
              </a:rPr>
              <a:t> </a:t>
            </a:r>
            <a:r>
              <a:rPr sz="1600" spc="-50" dirty="0">
                <a:cs typeface="Trebuchet MS"/>
              </a:rPr>
              <a:t>Terminal.</a:t>
            </a:r>
            <a:endParaRPr sz="1600" dirty="0">
              <a:cs typeface="Trebuchet MS"/>
            </a:endParaRPr>
          </a:p>
          <a:p>
            <a:pPr marL="926465">
              <a:lnSpc>
                <a:spcPct val="100000"/>
              </a:lnSpc>
              <a:spcBef>
                <a:spcPts val="994"/>
              </a:spcBef>
            </a:pPr>
            <a:r>
              <a:rPr sz="1250" spc="254" dirty="0">
                <a:cs typeface="Arial"/>
              </a:rPr>
              <a:t> </a:t>
            </a:r>
            <a:r>
              <a:rPr sz="1600" spc="-10" dirty="0">
                <a:cs typeface="Trebuchet MS"/>
              </a:rPr>
              <a:t>Use </a:t>
            </a:r>
            <a:r>
              <a:rPr sz="1600" spc="-5" dirty="0">
                <a:cs typeface="Trebuchet MS"/>
              </a:rPr>
              <a:t>push</a:t>
            </a:r>
            <a:r>
              <a:rPr sz="1600" spc="120" dirty="0">
                <a:cs typeface="Trebuchet MS"/>
              </a:rPr>
              <a:t> </a:t>
            </a:r>
            <a:r>
              <a:rPr sz="1600" spc="-5" dirty="0">
                <a:cs typeface="Trebuchet MS"/>
              </a:rPr>
              <a:t>command.</a:t>
            </a:r>
            <a:endParaRPr sz="1600" dirty="0">
              <a:cs typeface="Trebuchet MS"/>
            </a:endParaRPr>
          </a:p>
          <a:p>
            <a:pPr marL="926465">
              <a:lnSpc>
                <a:spcPct val="100000"/>
              </a:lnSpc>
              <a:spcBef>
                <a:spcPts val="1000"/>
              </a:spcBef>
            </a:pPr>
            <a:r>
              <a:rPr sz="1250" spc="254" dirty="0">
                <a:cs typeface="Arial"/>
              </a:rPr>
              <a:t> </a:t>
            </a:r>
            <a:r>
              <a:rPr sz="1600" spc="-10" dirty="0">
                <a:cs typeface="Trebuchet MS"/>
              </a:rPr>
              <a:t>Now refresh </a:t>
            </a:r>
            <a:r>
              <a:rPr sz="1600" spc="-5" dirty="0">
                <a:cs typeface="Trebuchet MS"/>
              </a:rPr>
              <a:t>your</a:t>
            </a:r>
            <a:r>
              <a:rPr sz="1600" spc="135" dirty="0">
                <a:cs typeface="Trebuchet MS"/>
              </a:rPr>
              <a:t> </a:t>
            </a:r>
            <a:r>
              <a:rPr sz="1600" spc="-10" dirty="0">
                <a:cs typeface="Trebuchet MS"/>
              </a:rPr>
              <a:t>repo.</a:t>
            </a:r>
            <a:endParaRPr sz="1600" dirty="0">
              <a:cs typeface="Trebuchet MS"/>
            </a:endParaRPr>
          </a:p>
          <a:p>
            <a:pPr>
              <a:lnSpc>
                <a:spcPct val="100000"/>
              </a:lnSpc>
            </a:pPr>
            <a:endParaRPr sz="1800" dirty="0">
              <a:cs typeface="Trebuchet MS"/>
            </a:endParaRPr>
          </a:p>
          <a:p>
            <a:pPr>
              <a:lnSpc>
                <a:spcPct val="100000"/>
              </a:lnSpc>
              <a:spcBef>
                <a:spcPts val="30"/>
              </a:spcBef>
            </a:pPr>
            <a:endParaRPr sz="1750" dirty="0">
              <a:cs typeface="Trebuchet MS"/>
            </a:endParaRPr>
          </a:p>
          <a:p>
            <a:pPr marL="12700">
              <a:lnSpc>
                <a:spcPct val="100000"/>
              </a:lnSpc>
              <a:tabLst>
                <a:tab pos="354965" algn="l"/>
              </a:tabLst>
            </a:pPr>
            <a:r>
              <a:rPr sz="1450" spc="235" dirty="0">
                <a:cs typeface="Arial"/>
              </a:rPr>
              <a:t>	</a:t>
            </a:r>
            <a:r>
              <a:rPr sz="1800" spc="-30" dirty="0">
                <a:cs typeface="Trebuchet MS"/>
              </a:rPr>
              <a:t>Let’s </a:t>
            </a:r>
            <a:r>
              <a:rPr sz="1800" dirty="0">
                <a:cs typeface="Trebuchet MS"/>
              </a:rPr>
              <a:t>see</a:t>
            </a:r>
            <a:r>
              <a:rPr sz="1800" spc="20" dirty="0">
                <a:cs typeface="Trebuchet MS"/>
              </a:rPr>
              <a:t> </a:t>
            </a:r>
            <a:r>
              <a:rPr sz="1800" spc="-25" dirty="0">
                <a:cs typeface="Trebuchet MS"/>
              </a:rPr>
              <a:t>graphically.</a:t>
            </a:r>
            <a:endParaRPr sz="1800" dirty="0">
              <a:cs typeface="Trebuchet MS"/>
            </a:endParaRPr>
          </a:p>
        </p:txBody>
      </p:sp>
    </p:spTree>
    <p:extLst>
      <p:ext uri="{BB962C8B-B14F-4D97-AF65-F5344CB8AC3E}">
        <p14:creationId xmlns:p14="http://schemas.microsoft.com/office/powerpoint/2010/main" val="1390550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32140" y="1888744"/>
            <a:ext cx="2988945" cy="56682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First, create </a:t>
            </a:r>
            <a:r>
              <a:rPr sz="1800" dirty="0">
                <a:cs typeface="Trebuchet MS"/>
              </a:rPr>
              <a:t>a</a:t>
            </a:r>
            <a:r>
              <a:rPr sz="1800" spc="-40" dirty="0">
                <a:cs typeface="Trebuchet MS"/>
              </a:rPr>
              <a:t> </a:t>
            </a:r>
            <a:r>
              <a:rPr sz="1800" spc="-25" dirty="0">
                <a:cs typeface="Trebuchet MS"/>
              </a:rPr>
              <a:t>repository.</a:t>
            </a:r>
            <a:endParaRPr sz="1800" dirty="0">
              <a:cs typeface="Trebuchet MS"/>
            </a:endParaRPr>
          </a:p>
        </p:txBody>
      </p:sp>
      <p:sp>
        <p:nvSpPr>
          <p:cNvPr id="4" name="object 4"/>
          <p:cNvSpPr txBox="1"/>
          <p:nvPr/>
        </p:nvSpPr>
        <p:spPr>
          <a:xfrm>
            <a:off x="1232140" y="2823719"/>
            <a:ext cx="4715510" cy="56682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dirty="0">
                <a:cs typeface="Trebuchet MS"/>
              </a:rPr>
              <a:t>Then </a:t>
            </a:r>
            <a:r>
              <a:rPr sz="1800" spc="-5" dirty="0">
                <a:cs typeface="Trebuchet MS"/>
              </a:rPr>
              <a:t>copy the </a:t>
            </a:r>
            <a:r>
              <a:rPr sz="1800" dirty="0">
                <a:cs typeface="Trebuchet MS"/>
              </a:rPr>
              <a:t>link </a:t>
            </a:r>
            <a:r>
              <a:rPr sz="1800" spc="-5" dirty="0">
                <a:cs typeface="Trebuchet MS"/>
              </a:rPr>
              <a:t>(remote </a:t>
            </a:r>
            <a:r>
              <a:rPr sz="1800" dirty="0">
                <a:cs typeface="Trebuchet MS"/>
              </a:rPr>
              <a:t>repo) </a:t>
            </a:r>
            <a:r>
              <a:rPr sz="1800" spc="-5" dirty="0">
                <a:cs typeface="Trebuchet MS"/>
              </a:rPr>
              <a:t>and</a:t>
            </a:r>
            <a:r>
              <a:rPr sz="1800" spc="-55" dirty="0">
                <a:cs typeface="Trebuchet MS"/>
              </a:rPr>
              <a:t> </a:t>
            </a:r>
            <a:r>
              <a:rPr sz="1800" spc="-5" dirty="0">
                <a:cs typeface="Trebuchet MS"/>
              </a:rPr>
              <a:t>run.</a:t>
            </a:r>
            <a:endParaRPr sz="1800" dirty="0">
              <a:cs typeface="Trebuchet MS"/>
            </a:endParaRPr>
          </a:p>
        </p:txBody>
      </p:sp>
      <p:sp>
        <p:nvSpPr>
          <p:cNvPr id="5" name="object 5"/>
          <p:cNvSpPr/>
          <p:nvPr/>
        </p:nvSpPr>
        <p:spPr>
          <a:xfrm>
            <a:off x="6153151" y="1214375"/>
            <a:ext cx="4904233" cy="160934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105144" y="3420996"/>
            <a:ext cx="6167627" cy="61112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32140" y="3726558"/>
            <a:ext cx="3518103" cy="1188980"/>
          </a:xfrm>
          <a:prstGeom prst="rect">
            <a:avLst/>
          </a:prstGeom>
        </p:spPr>
        <p:txBody>
          <a:bodyPr vert="horz" wrap="square" lIns="0" tIns="12700" rIns="0" bIns="0" rtlCol="0">
            <a:spAutoFit/>
          </a:bodyPr>
          <a:lstStyle/>
          <a:p>
            <a:pPr marL="469900" marR="5080" indent="-457200">
              <a:lnSpc>
                <a:spcPct val="146100"/>
              </a:lnSpc>
              <a:spcBef>
                <a:spcPts val="100"/>
              </a:spcBef>
              <a:tabLst>
                <a:tab pos="354965" algn="l"/>
              </a:tabLst>
            </a:pPr>
            <a:r>
              <a:rPr sz="1450" spc="235" dirty="0">
                <a:cs typeface="Arial"/>
              </a:rPr>
              <a:t>	</a:t>
            </a:r>
            <a:r>
              <a:rPr sz="1800" spc="-5" dirty="0">
                <a:cs typeface="Trebuchet MS"/>
              </a:rPr>
              <a:t>Now </a:t>
            </a:r>
            <a:r>
              <a:rPr sz="1800" dirty="0">
                <a:cs typeface="Trebuchet MS"/>
              </a:rPr>
              <a:t>run </a:t>
            </a:r>
            <a:r>
              <a:rPr sz="1800" spc="-5" dirty="0">
                <a:cs typeface="Trebuchet MS"/>
              </a:rPr>
              <a:t>push command.  </a:t>
            </a:r>
            <a:r>
              <a:rPr sz="1800" dirty="0">
                <a:cs typeface="Trebuchet MS"/>
              </a:rPr>
              <a:t>git </a:t>
            </a:r>
            <a:r>
              <a:rPr sz="1800" spc="-5" dirty="0">
                <a:cs typeface="Trebuchet MS"/>
              </a:rPr>
              <a:t>push origin master</a:t>
            </a:r>
            <a:r>
              <a:rPr sz="1800" spc="-75" dirty="0">
                <a:cs typeface="Trebuchet MS"/>
              </a:rPr>
              <a:t> </a:t>
            </a:r>
            <a:r>
              <a:rPr sz="1800" spc="-10" dirty="0">
                <a:cs typeface="Trebuchet MS"/>
              </a:rPr>
              <a:t>or  </a:t>
            </a:r>
            <a:endParaRPr lang="en-US" sz="1800" spc="-10" dirty="0">
              <a:cs typeface="Trebuchet MS"/>
            </a:endParaRPr>
          </a:p>
          <a:p>
            <a:pPr marL="469900" marR="5080" indent="-457200">
              <a:lnSpc>
                <a:spcPct val="146100"/>
              </a:lnSpc>
              <a:spcBef>
                <a:spcPts val="100"/>
              </a:spcBef>
              <a:tabLst>
                <a:tab pos="354965" algn="l"/>
              </a:tabLst>
            </a:pPr>
            <a:r>
              <a:rPr lang="en-US" spc="-10" dirty="0">
                <a:cs typeface="Trebuchet MS"/>
              </a:rPr>
              <a:t>	</a:t>
            </a:r>
            <a:r>
              <a:rPr sz="1800" dirty="0">
                <a:cs typeface="Trebuchet MS"/>
              </a:rPr>
              <a:t>git </a:t>
            </a:r>
            <a:r>
              <a:rPr sz="1800" spc="-5" dirty="0">
                <a:cs typeface="Trebuchet MS"/>
              </a:rPr>
              <a:t>push –u origin</a:t>
            </a:r>
            <a:r>
              <a:rPr sz="1800" spc="-75" dirty="0">
                <a:cs typeface="Trebuchet MS"/>
              </a:rPr>
              <a:t> </a:t>
            </a:r>
            <a:r>
              <a:rPr sz="1800" spc="-5" dirty="0">
                <a:cs typeface="Trebuchet MS"/>
              </a:rPr>
              <a:t>master</a:t>
            </a:r>
            <a:endParaRPr sz="1800" dirty="0">
              <a:cs typeface="Trebuchet MS"/>
            </a:endParaRPr>
          </a:p>
        </p:txBody>
      </p:sp>
      <p:sp>
        <p:nvSpPr>
          <p:cNvPr id="8" name="object 8"/>
          <p:cNvSpPr/>
          <p:nvPr/>
        </p:nvSpPr>
        <p:spPr>
          <a:xfrm>
            <a:off x="6153151" y="4189477"/>
            <a:ext cx="5715000" cy="2095500"/>
          </a:xfrm>
          <a:prstGeom prst="rect">
            <a:avLst/>
          </a:prstGeom>
          <a:blipFill>
            <a:blip r:embed="rId4" cstate="print"/>
            <a:stretch>
              <a:fillRect/>
            </a:stretch>
          </a:blipFill>
        </p:spPr>
        <p:txBody>
          <a:bodyPr wrap="square" lIns="0" tIns="0" rIns="0" bIns="0" rtlCol="0"/>
          <a:lstStyle/>
          <a:p>
            <a:endParaRPr/>
          </a:p>
        </p:txBody>
      </p:sp>
      <p:sp>
        <p:nvSpPr>
          <p:cNvPr id="11" name="object 2">
            <a:extLst>
              <a:ext uri="{FF2B5EF4-FFF2-40B4-BE49-F238E27FC236}">
                <a16:creationId xmlns:a16="http://schemas.microsoft.com/office/drawing/2014/main" id="{6968286E-841E-5242-BF66-E6B98C23AE65}"/>
              </a:ext>
            </a:extLst>
          </p:cNvPr>
          <p:cNvSpPr txBox="1">
            <a:spLocks/>
          </p:cNvSpPr>
          <p:nvPr/>
        </p:nvSpPr>
        <p:spPr>
          <a:xfrm>
            <a:off x="5510841" y="551751"/>
            <a:ext cx="26726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a:latin typeface="+mn-lt"/>
                <a:cs typeface="Trebuchet MS"/>
              </a:rPr>
              <a:t>Push</a:t>
            </a:r>
            <a:endParaRPr lang="en-US" dirty="0">
              <a:latin typeface="+mn-lt"/>
              <a:cs typeface="Trebuchet MS"/>
            </a:endParaRPr>
          </a:p>
        </p:txBody>
      </p:sp>
    </p:spTree>
    <p:extLst>
      <p:ext uri="{BB962C8B-B14F-4D97-AF65-F5344CB8AC3E}">
        <p14:creationId xmlns:p14="http://schemas.microsoft.com/office/powerpoint/2010/main" val="2420563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7941" y="278187"/>
            <a:ext cx="4501490" cy="505267"/>
          </a:xfrm>
          <a:prstGeom prst="rect">
            <a:avLst/>
          </a:prstGeom>
        </p:spPr>
        <p:txBody>
          <a:bodyPr vert="horz" wrap="square" lIns="0" tIns="12700" rIns="0" bIns="0" rtlCol="0">
            <a:spAutoFit/>
          </a:bodyPr>
          <a:lstStyle/>
          <a:p>
            <a:pPr marL="12700">
              <a:lnSpc>
                <a:spcPct val="100000"/>
              </a:lnSpc>
              <a:spcBef>
                <a:spcPts val="100"/>
              </a:spcBef>
            </a:pPr>
            <a:r>
              <a:rPr dirty="0">
                <a:latin typeface="+mn-lt"/>
                <a:cs typeface="Trebuchet MS"/>
              </a:rPr>
              <a:t>Repository</a:t>
            </a:r>
          </a:p>
        </p:txBody>
      </p:sp>
      <p:sp>
        <p:nvSpPr>
          <p:cNvPr id="3" name="object 3"/>
          <p:cNvSpPr txBox="1"/>
          <p:nvPr/>
        </p:nvSpPr>
        <p:spPr>
          <a:xfrm>
            <a:off x="1233830" y="1331058"/>
            <a:ext cx="3431540" cy="1526059"/>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45" dirty="0">
                <a:cs typeface="Trebuchet MS"/>
              </a:rPr>
              <a:t>We </a:t>
            </a:r>
            <a:r>
              <a:rPr sz="1800" spc="-5" dirty="0">
                <a:cs typeface="Trebuchet MS"/>
              </a:rPr>
              <a:t>can </a:t>
            </a:r>
            <a:r>
              <a:rPr sz="1800" dirty="0">
                <a:cs typeface="Trebuchet MS"/>
              </a:rPr>
              <a:t>see </a:t>
            </a:r>
            <a:r>
              <a:rPr sz="1800" spc="-5" dirty="0">
                <a:cs typeface="Trebuchet MS"/>
              </a:rPr>
              <a:t>here all</a:t>
            </a:r>
            <a:r>
              <a:rPr sz="1800" spc="-20" dirty="0">
                <a:cs typeface="Trebuchet MS"/>
              </a:rPr>
              <a:t> </a:t>
            </a:r>
            <a:r>
              <a:rPr sz="1800" spc="-5" dirty="0">
                <a:cs typeface="Trebuchet MS"/>
              </a:rPr>
              <a:t>commits</a:t>
            </a:r>
            <a:endParaRPr sz="1800" dirty="0">
              <a:cs typeface="Trebuchet MS"/>
            </a:endParaRPr>
          </a:p>
          <a:p>
            <a:pPr marL="355600">
              <a:lnSpc>
                <a:spcPct val="100000"/>
              </a:lnSpc>
            </a:pPr>
            <a:r>
              <a:rPr sz="1800" spc="-5" dirty="0">
                <a:cs typeface="Trebuchet MS"/>
              </a:rPr>
              <a:t>we have</a:t>
            </a:r>
            <a:r>
              <a:rPr sz="1800" spc="-10" dirty="0">
                <a:cs typeface="Trebuchet MS"/>
              </a:rPr>
              <a:t> </a:t>
            </a:r>
            <a:r>
              <a:rPr sz="1800" spc="-5" dirty="0">
                <a:cs typeface="Trebuchet MS"/>
              </a:rPr>
              <a:t>done.</a:t>
            </a:r>
            <a:endParaRPr sz="1800" dirty="0">
              <a:cs typeface="Trebuchet MS"/>
            </a:endParaRPr>
          </a:p>
          <a:p>
            <a:pPr marL="355600" marR="5080" indent="-342900">
              <a:lnSpc>
                <a:spcPct val="100000"/>
              </a:lnSpc>
              <a:spcBef>
                <a:spcPts val="994"/>
              </a:spcBef>
              <a:tabLst>
                <a:tab pos="354965" algn="l"/>
              </a:tabLst>
            </a:pPr>
            <a:r>
              <a:rPr sz="1450" spc="235" dirty="0">
                <a:cs typeface="Arial"/>
              </a:rPr>
              <a:t>	</a:t>
            </a:r>
            <a:r>
              <a:rPr sz="1800" spc="-5" dirty="0">
                <a:cs typeface="Trebuchet MS"/>
              </a:rPr>
              <a:t>And we can </a:t>
            </a:r>
            <a:r>
              <a:rPr sz="1800" dirty="0">
                <a:cs typeface="Trebuchet MS"/>
              </a:rPr>
              <a:t>go </a:t>
            </a:r>
            <a:r>
              <a:rPr sz="1800" spc="-5" dirty="0">
                <a:cs typeface="Trebuchet MS"/>
              </a:rPr>
              <a:t>back any</a:t>
            </a:r>
            <a:r>
              <a:rPr sz="1800" spc="-90" dirty="0">
                <a:cs typeface="Trebuchet MS"/>
              </a:rPr>
              <a:t> </a:t>
            </a:r>
            <a:r>
              <a:rPr sz="1800" spc="-5" dirty="0">
                <a:cs typeface="Trebuchet MS"/>
              </a:rPr>
              <a:t>stage  of those</a:t>
            </a:r>
            <a:r>
              <a:rPr sz="1800" spc="-10" dirty="0">
                <a:cs typeface="Trebuchet MS"/>
              </a:rPr>
              <a:t> </a:t>
            </a:r>
            <a:r>
              <a:rPr sz="1800" spc="-5" dirty="0">
                <a:cs typeface="Trebuchet MS"/>
              </a:rPr>
              <a:t>commits.</a:t>
            </a:r>
            <a:endParaRPr sz="1800" dirty="0">
              <a:cs typeface="Trebuchet MS"/>
            </a:endParaRPr>
          </a:p>
        </p:txBody>
      </p:sp>
      <p:grpSp>
        <p:nvGrpSpPr>
          <p:cNvPr id="4" name="object 4"/>
          <p:cNvGrpSpPr/>
          <p:nvPr/>
        </p:nvGrpSpPr>
        <p:grpSpPr>
          <a:xfrm>
            <a:off x="5742802" y="1175378"/>
            <a:ext cx="5638800" cy="5178552"/>
            <a:chOff x="6830219" y="762000"/>
            <a:chExt cx="5638800" cy="5178552"/>
          </a:xfrm>
        </p:grpSpPr>
        <p:sp>
          <p:nvSpPr>
            <p:cNvPr id="6" name="object 6"/>
            <p:cNvSpPr/>
            <p:nvPr/>
          </p:nvSpPr>
          <p:spPr>
            <a:xfrm>
              <a:off x="6830219" y="3709416"/>
              <a:ext cx="5638800" cy="22311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58000" y="762000"/>
              <a:ext cx="5547009" cy="207896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08695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461" y="842985"/>
            <a:ext cx="9444085" cy="567463"/>
          </a:xfrm>
          <a:prstGeom prst="rect">
            <a:avLst/>
          </a:prstGeom>
        </p:spPr>
        <p:txBody>
          <a:bodyPr vert="horz" wrap="square" lIns="0" tIns="13335" rIns="0" bIns="0" rtlCol="0">
            <a:spAutoFit/>
          </a:bodyPr>
          <a:lstStyle/>
          <a:p>
            <a:pPr marL="2277745" marR="5080" indent="-2265045">
              <a:lnSpc>
                <a:spcPct val="100000"/>
              </a:lnSpc>
              <a:spcBef>
                <a:spcPts val="105"/>
              </a:spcBef>
            </a:pPr>
            <a:r>
              <a:rPr lang="en-US" sz="3600" cap="none" dirty="0"/>
              <a:t>Download/Clone from remote repository</a:t>
            </a:r>
            <a:endParaRPr sz="3600" cap="none" dirty="0"/>
          </a:p>
        </p:txBody>
      </p:sp>
      <p:sp>
        <p:nvSpPr>
          <p:cNvPr id="3" name="object 3"/>
          <p:cNvSpPr/>
          <p:nvPr/>
        </p:nvSpPr>
        <p:spPr>
          <a:xfrm>
            <a:off x="2159479" y="1948133"/>
            <a:ext cx="7754111" cy="379780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2591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304333"/>
            <a:ext cx="3968090" cy="505267"/>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latin typeface="+mn-lt"/>
                <a:cs typeface="Trebuchet MS"/>
              </a:rPr>
              <a:t>Clone</a:t>
            </a:r>
          </a:p>
        </p:txBody>
      </p:sp>
      <p:sp>
        <p:nvSpPr>
          <p:cNvPr id="3" name="object 3"/>
          <p:cNvSpPr txBox="1"/>
          <p:nvPr/>
        </p:nvSpPr>
        <p:spPr>
          <a:xfrm>
            <a:off x="1009291" y="1143984"/>
            <a:ext cx="6609080" cy="1946687"/>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How can we download/clone the projects into </a:t>
            </a:r>
            <a:r>
              <a:rPr sz="1800" spc="-20" dirty="0">
                <a:cs typeface="Trebuchet MS"/>
              </a:rPr>
              <a:t>Remote</a:t>
            </a:r>
            <a:r>
              <a:rPr sz="1800" spc="5" dirty="0">
                <a:cs typeface="Trebuchet MS"/>
              </a:rPr>
              <a:t> </a:t>
            </a:r>
            <a:r>
              <a:rPr sz="1800" spc="-20" dirty="0">
                <a:cs typeface="Trebuchet MS"/>
              </a:rPr>
              <a:t>Repo?</a:t>
            </a:r>
            <a:endParaRPr sz="1800" dirty="0">
              <a:cs typeface="Trebuchet MS"/>
            </a:endParaRPr>
          </a:p>
          <a:p>
            <a:pPr>
              <a:lnSpc>
                <a:spcPct val="100000"/>
              </a:lnSpc>
              <a:spcBef>
                <a:spcPts val="45"/>
              </a:spcBef>
            </a:pPr>
            <a:endParaRPr sz="1900" dirty="0">
              <a:cs typeface="Trebuchet MS"/>
            </a:endParaRPr>
          </a:p>
          <a:p>
            <a:pPr marL="57150">
              <a:lnSpc>
                <a:spcPct val="100000"/>
              </a:lnSpc>
              <a:spcBef>
                <a:spcPts val="5"/>
              </a:spcBef>
              <a:tabLst>
                <a:tab pos="399415" algn="l"/>
              </a:tabLst>
            </a:pPr>
            <a:r>
              <a:rPr sz="1450" spc="240" dirty="0">
                <a:cs typeface="Arial"/>
              </a:rPr>
              <a:t>	</a:t>
            </a:r>
            <a:r>
              <a:rPr sz="1800" spc="-120" dirty="0">
                <a:cs typeface="Trebuchet MS"/>
              </a:rPr>
              <a:t>To </a:t>
            </a:r>
            <a:r>
              <a:rPr sz="1800" dirty="0">
                <a:cs typeface="Trebuchet MS"/>
              </a:rPr>
              <a:t>do</a:t>
            </a:r>
            <a:r>
              <a:rPr sz="1800" spc="90" dirty="0">
                <a:cs typeface="Trebuchet MS"/>
              </a:rPr>
              <a:t> </a:t>
            </a:r>
            <a:r>
              <a:rPr sz="1800" spc="-5" dirty="0">
                <a:cs typeface="Trebuchet MS"/>
              </a:rPr>
              <a:t>this:</a:t>
            </a:r>
            <a:endParaRPr sz="1800" dirty="0">
              <a:cs typeface="Trebuchet MS"/>
            </a:endParaRPr>
          </a:p>
          <a:p>
            <a:pPr marL="514350">
              <a:lnSpc>
                <a:spcPct val="100000"/>
              </a:lnSpc>
              <a:spcBef>
                <a:spcPts val="994"/>
              </a:spcBef>
            </a:pPr>
            <a:r>
              <a:rPr sz="1450" spc="235" dirty="0">
                <a:cs typeface="Arial"/>
              </a:rPr>
              <a:t> </a:t>
            </a:r>
            <a:r>
              <a:rPr sz="1800" spc="-20" dirty="0">
                <a:cs typeface="Trebuchet MS"/>
              </a:rPr>
              <a:t>We </a:t>
            </a:r>
            <a:r>
              <a:rPr sz="1800" dirty="0">
                <a:cs typeface="Trebuchet MS"/>
              </a:rPr>
              <a:t>can download as a </a:t>
            </a:r>
            <a:r>
              <a:rPr sz="1800" spc="-5" dirty="0">
                <a:cs typeface="Trebuchet MS"/>
              </a:rPr>
              <a:t>zip</a:t>
            </a:r>
            <a:r>
              <a:rPr sz="1800" spc="-330" dirty="0">
                <a:cs typeface="Trebuchet MS"/>
              </a:rPr>
              <a:t> </a:t>
            </a:r>
            <a:r>
              <a:rPr sz="1800" dirty="0">
                <a:cs typeface="Trebuchet MS"/>
              </a:rPr>
              <a:t>or</a:t>
            </a:r>
          </a:p>
          <a:p>
            <a:pPr marL="514350">
              <a:lnSpc>
                <a:spcPct val="100000"/>
              </a:lnSpc>
              <a:spcBef>
                <a:spcPts val="994"/>
              </a:spcBef>
            </a:pPr>
            <a:r>
              <a:rPr sz="1450" spc="235" dirty="0">
                <a:cs typeface="Arial"/>
              </a:rPr>
              <a:t> </a:t>
            </a:r>
            <a:r>
              <a:rPr sz="1800" spc="-20" dirty="0">
                <a:cs typeface="Trebuchet MS"/>
              </a:rPr>
              <a:t>We </a:t>
            </a:r>
            <a:r>
              <a:rPr sz="1800" dirty="0">
                <a:cs typeface="Trebuchet MS"/>
              </a:rPr>
              <a:t>can clone </a:t>
            </a:r>
            <a:r>
              <a:rPr sz="1800" spc="-5" dirty="0">
                <a:cs typeface="Trebuchet MS"/>
              </a:rPr>
              <a:t>the</a:t>
            </a:r>
            <a:r>
              <a:rPr sz="1800" spc="-310" dirty="0">
                <a:cs typeface="Trebuchet MS"/>
              </a:rPr>
              <a:t> </a:t>
            </a:r>
            <a:r>
              <a:rPr sz="1800" spc="-5" dirty="0">
                <a:cs typeface="Trebuchet MS"/>
              </a:rPr>
              <a:t>repo.</a:t>
            </a:r>
            <a:endParaRPr sz="1800" dirty="0">
              <a:cs typeface="Trebuchet MS"/>
            </a:endParaRPr>
          </a:p>
        </p:txBody>
      </p:sp>
      <p:grpSp>
        <p:nvGrpSpPr>
          <p:cNvPr id="4" name="object 4"/>
          <p:cNvGrpSpPr/>
          <p:nvPr/>
        </p:nvGrpSpPr>
        <p:grpSpPr>
          <a:xfrm>
            <a:off x="845388" y="3090671"/>
            <a:ext cx="9296400" cy="3662679"/>
            <a:chOff x="2895600" y="3195827"/>
            <a:chExt cx="9296400" cy="3662679"/>
          </a:xfrm>
        </p:grpSpPr>
        <p:sp>
          <p:nvSpPr>
            <p:cNvPr id="5" name="object 5"/>
            <p:cNvSpPr/>
            <p:nvPr/>
          </p:nvSpPr>
          <p:spPr>
            <a:xfrm>
              <a:off x="2895600" y="3195827"/>
              <a:ext cx="9296400" cy="366217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90671" y="3390898"/>
              <a:ext cx="8830056" cy="335280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779009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1449" y="3050931"/>
            <a:ext cx="9542145" cy="3446145"/>
            <a:chOff x="0" y="3412235"/>
            <a:chExt cx="12132945" cy="3446145"/>
          </a:xfrm>
        </p:grpSpPr>
        <p:sp>
          <p:nvSpPr>
            <p:cNvPr id="3" name="object 3"/>
            <p:cNvSpPr/>
            <p:nvPr/>
          </p:nvSpPr>
          <p:spPr>
            <a:xfrm>
              <a:off x="481583" y="3412235"/>
              <a:ext cx="11650980" cy="23149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76655" y="3607307"/>
              <a:ext cx="11062716" cy="17266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81583" y="5359906"/>
              <a:ext cx="11650980" cy="14188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76655" y="5554979"/>
              <a:ext cx="11062716" cy="83058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4953000" y="290155"/>
            <a:ext cx="3968090" cy="505267"/>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latin typeface="+mn-lt"/>
                <a:cs typeface="Trebuchet MS"/>
              </a:rPr>
              <a:t>Clone</a:t>
            </a:r>
          </a:p>
        </p:txBody>
      </p:sp>
      <p:sp>
        <p:nvSpPr>
          <p:cNvPr id="8" name="object 8"/>
          <p:cNvSpPr txBox="1"/>
          <p:nvPr/>
        </p:nvSpPr>
        <p:spPr>
          <a:xfrm>
            <a:off x="974784" y="1156726"/>
            <a:ext cx="7651115" cy="1894205"/>
          </a:xfrm>
          <a:prstGeom prst="rect">
            <a:avLst/>
          </a:prstGeom>
        </p:spPr>
        <p:txBody>
          <a:bodyPr vert="horz" wrap="square" lIns="0" tIns="12700" rIns="0" bIns="0" rtlCol="0">
            <a:spAutoFit/>
          </a:bodyPr>
          <a:lstStyle/>
          <a:p>
            <a:pPr marL="926465" marR="5080" indent="-914400">
              <a:lnSpc>
                <a:spcPct val="136100"/>
              </a:lnSpc>
              <a:spcBef>
                <a:spcPts val="100"/>
              </a:spcBef>
              <a:tabLst>
                <a:tab pos="354965" algn="l"/>
              </a:tabLst>
            </a:pPr>
            <a:r>
              <a:rPr sz="1450" spc="235" dirty="0">
                <a:cs typeface="Arial"/>
              </a:rPr>
              <a:t>	</a:t>
            </a:r>
            <a:r>
              <a:rPr sz="1800" spc="-114" dirty="0">
                <a:cs typeface="Trebuchet MS"/>
              </a:rPr>
              <a:t>To </a:t>
            </a:r>
            <a:r>
              <a:rPr sz="1800" dirty="0">
                <a:cs typeface="Trebuchet MS"/>
              </a:rPr>
              <a:t>clone </a:t>
            </a:r>
            <a:r>
              <a:rPr sz="1800" spc="-5" dirty="0">
                <a:cs typeface="Trebuchet MS"/>
              </a:rPr>
              <a:t>the repository </a:t>
            </a:r>
            <a:r>
              <a:rPr sz="1800" dirty="0">
                <a:cs typeface="Trebuchet MS"/>
              </a:rPr>
              <a:t>copy </a:t>
            </a:r>
            <a:r>
              <a:rPr sz="1800" spc="-5" dirty="0">
                <a:cs typeface="Trebuchet MS"/>
              </a:rPr>
              <a:t>the project </a:t>
            </a:r>
            <a:r>
              <a:rPr sz="1800" dirty="0">
                <a:cs typeface="Trebuchet MS"/>
              </a:rPr>
              <a:t>link and </a:t>
            </a:r>
            <a:r>
              <a:rPr sz="1800" spc="-5" dirty="0">
                <a:cs typeface="Trebuchet MS"/>
              </a:rPr>
              <a:t>run the </a:t>
            </a:r>
            <a:r>
              <a:rPr sz="1800" dirty="0">
                <a:cs typeface="Trebuchet MS"/>
              </a:rPr>
              <a:t>command:  git clone</a:t>
            </a:r>
            <a:r>
              <a:rPr sz="1800" spc="-35" dirty="0">
                <a:cs typeface="Trebuchet MS"/>
              </a:rPr>
              <a:t> </a:t>
            </a:r>
            <a:r>
              <a:rPr sz="1800" spc="-5" dirty="0">
                <a:cs typeface="Trebuchet MS"/>
              </a:rPr>
              <a:t>repo_link</a:t>
            </a:r>
            <a:endParaRPr sz="1800" dirty="0">
              <a:cs typeface="Trebuchet MS"/>
            </a:endParaRPr>
          </a:p>
          <a:p>
            <a:pPr marL="12700">
              <a:lnSpc>
                <a:spcPct val="100000"/>
              </a:lnSpc>
              <a:spcBef>
                <a:spcPts val="780"/>
              </a:spcBef>
              <a:tabLst>
                <a:tab pos="354965" algn="l"/>
              </a:tabLst>
            </a:pPr>
            <a:r>
              <a:rPr sz="1450" spc="235" dirty="0">
                <a:cs typeface="Arial"/>
              </a:rPr>
              <a:t>	</a:t>
            </a:r>
            <a:r>
              <a:rPr sz="1800" dirty="0">
                <a:cs typeface="Trebuchet MS"/>
              </a:rPr>
              <a:t>The </a:t>
            </a:r>
            <a:r>
              <a:rPr sz="1800" spc="-5" dirty="0">
                <a:cs typeface="Trebuchet MS"/>
              </a:rPr>
              <a:t>folder </a:t>
            </a:r>
            <a:r>
              <a:rPr sz="1800" dirty="0">
                <a:cs typeface="Trebuchet MS"/>
              </a:rPr>
              <a:t>named with </a:t>
            </a:r>
            <a:r>
              <a:rPr sz="1800" spc="-5" dirty="0">
                <a:cs typeface="Trebuchet MS"/>
              </a:rPr>
              <a:t>the repository</a:t>
            </a:r>
            <a:r>
              <a:rPr sz="1800" spc="-20" dirty="0">
                <a:cs typeface="Trebuchet MS"/>
              </a:rPr>
              <a:t> </a:t>
            </a:r>
            <a:r>
              <a:rPr sz="1800" dirty="0">
                <a:cs typeface="Trebuchet MS"/>
              </a:rPr>
              <a:t>name.</a:t>
            </a:r>
          </a:p>
          <a:p>
            <a:pPr marL="926465" marR="2710180" indent="-914400">
              <a:lnSpc>
                <a:spcPct val="136100"/>
              </a:lnSpc>
              <a:spcBef>
                <a:spcPts val="15"/>
              </a:spcBef>
              <a:tabLst>
                <a:tab pos="354965" algn="l"/>
              </a:tabLst>
            </a:pPr>
            <a:r>
              <a:rPr sz="1450" spc="235" dirty="0">
                <a:cs typeface="Arial"/>
              </a:rPr>
              <a:t>	</a:t>
            </a:r>
            <a:r>
              <a:rPr sz="1800" dirty="0">
                <a:cs typeface="Trebuchet MS"/>
              </a:rPr>
              <a:t>If you want </a:t>
            </a:r>
            <a:r>
              <a:rPr sz="1800" spc="-5" dirty="0">
                <a:cs typeface="Trebuchet MS"/>
              </a:rPr>
              <a:t>to assign </a:t>
            </a:r>
            <a:r>
              <a:rPr sz="1800" dirty="0">
                <a:cs typeface="Trebuchet MS"/>
              </a:rPr>
              <a:t>a </a:t>
            </a:r>
            <a:r>
              <a:rPr sz="1800" spc="-5" dirty="0">
                <a:cs typeface="Trebuchet MS"/>
              </a:rPr>
              <a:t>different </a:t>
            </a:r>
            <a:r>
              <a:rPr sz="1800" dirty="0">
                <a:cs typeface="Trebuchet MS"/>
              </a:rPr>
              <a:t>name </a:t>
            </a:r>
            <a:r>
              <a:rPr sz="1800" spc="-5" dirty="0">
                <a:cs typeface="Trebuchet MS"/>
              </a:rPr>
              <a:t>use:  </a:t>
            </a:r>
            <a:r>
              <a:rPr sz="1800" dirty="0">
                <a:cs typeface="Trebuchet MS"/>
              </a:rPr>
              <a:t>git clone </a:t>
            </a:r>
            <a:r>
              <a:rPr sz="1800" spc="-5" dirty="0">
                <a:cs typeface="Trebuchet MS"/>
              </a:rPr>
              <a:t>repo_link</a:t>
            </a:r>
            <a:r>
              <a:rPr sz="1800" spc="-45" dirty="0">
                <a:cs typeface="Trebuchet MS"/>
              </a:rPr>
              <a:t> </a:t>
            </a:r>
            <a:r>
              <a:rPr sz="1800" dirty="0">
                <a:cs typeface="Trebuchet MS"/>
              </a:rPr>
              <a:t>new_name</a:t>
            </a:r>
          </a:p>
        </p:txBody>
      </p:sp>
    </p:spTree>
    <p:extLst>
      <p:ext uri="{BB962C8B-B14F-4D97-AF65-F5344CB8AC3E}">
        <p14:creationId xmlns:p14="http://schemas.microsoft.com/office/powerpoint/2010/main" val="232846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5C9B90-FC67-A140-91EE-A308C03FC66D}"/>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Fetch</a:t>
            </a:r>
          </a:p>
        </p:txBody>
      </p:sp>
    </p:spTree>
    <p:extLst>
      <p:ext uri="{BB962C8B-B14F-4D97-AF65-F5344CB8AC3E}">
        <p14:creationId xmlns:p14="http://schemas.microsoft.com/office/powerpoint/2010/main" val="3774960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8291" y="3200273"/>
            <a:ext cx="9372600" cy="3657727"/>
            <a:chOff x="0" y="2907792"/>
            <a:chExt cx="12192000" cy="3950335"/>
          </a:xfrm>
        </p:grpSpPr>
        <p:sp>
          <p:nvSpPr>
            <p:cNvPr id="3" name="object 3"/>
            <p:cNvSpPr/>
            <p:nvPr/>
          </p:nvSpPr>
          <p:spPr>
            <a:xfrm>
              <a:off x="329184" y="2907792"/>
              <a:ext cx="11862816" cy="3625596"/>
            </a:xfrm>
            <a:prstGeom prst="rect">
              <a:avLst/>
            </a:prstGeom>
            <a:blipFill>
              <a:blip r:embed="rId2" cstate="print"/>
              <a:stretch>
                <a:fillRect/>
              </a:stretch>
            </a:blipFill>
          </p:spPr>
          <p:txBody>
            <a:bodyPr wrap="square" lIns="0" tIns="0" rIns="0" bIns="0" rtlCol="0"/>
            <a:lstStyle/>
            <a:p>
              <a:endParaRPr>
                <a:latin typeface="+mj-lt"/>
              </a:endParaRPr>
            </a:p>
          </p:txBody>
        </p:sp>
        <p:sp>
          <p:nvSpPr>
            <p:cNvPr id="4" name="object 4"/>
            <p:cNvSpPr/>
            <p:nvPr/>
          </p:nvSpPr>
          <p:spPr>
            <a:xfrm>
              <a:off x="524255" y="3102864"/>
              <a:ext cx="11350752" cy="3037332"/>
            </a:xfrm>
            <a:prstGeom prst="rect">
              <a:avLst/>
            </a:prstGeom>
            <a:blipFill>
              <a:blip r:embed="rId3" cstate="print"/>
              <a:stretch>
                <a:fillRect/>
              </a:stretch>
            </a:blipFill>
          </p:spPr>
          <p:txBody>
            <a:bodyPr wrap="square" lIns="0" tIns="0" rIns="0" bIns="0" rtlCol="0"/>
            <a:lstStyle/>
            <a:p>
              <a:endParaRPr>
                <a:latin typeface="+mj-lt"/>
              </a:endParaRPr>
            </a:p>
          </p:txBody>
        </p:sp>
      </p:grpSp>
      <p:sp>
        <p:nvSpPr>
          <p:cNvPr id="5" name="object 5"/>
          <p:cNvSpPr txBox="1">
            <a:spLocks noGrp="1"/>
          </p:cNvSpPr>
          <p:nvPr>
            <p:ph type="title"/>
          </p:nvPr>
        </p:nvSpPr>
        <p:spPr>
          <a:xfrm>
            <a:off x="5181600" y="290155"/>
            <a:ext cx="3124200" cy="505267"/>
          </a:xfrm>
          <a:prstGeom prst="rect">
            <a:avLst/>
          </a:prstGeom>
        </p:spPr>
        <p:txBody>
          <a:bodyPr vert="horz" wrap="square" lIns="0" tIns="12700" rIns="0" bIns="0" rtlCol="0">
            <a:spAutoFit/>
          </a:bodyPr>
          <a:lstStyle/>
          <a:p>
            <a:pPr marL="12700">
              <a:lnSpc>
                <a:spcPct val="100000"/>
              </a:lnSpc>
              <a:spcBef>
                <a:spcPts val="100"/>
              </a:spcBef>
            </a:pPr>
            <a:r>
              <a:rPr spc="-170" dirty="0">
                <a:solidFill>
                  <a:schemeClr val="tx1"/>
                </a:solidFill>
                <a:cs typeface="Trebuchet MS"/>
              </a:rPr>
              <a:t>F</a:t>
            </a:r>
            <a:r>
              <a:rPr dirty="0">
                <a:solidFill>
                  <a:schemeClr val="tx1"/>
                </a:solidFill>
                <a:cs typeface="Trebuchet MS"/>
              </a:rPr>
              <a:t>etch</a:t>
            </a:r>
          </a:p>
        </p:txBody>
      </p:sp>
      <p:sp>
        <p:nvSpPr>
          <p:cNvPr id="6" name="object 6"/>
          <p:cNvSpPr txBox="1"/>
          <p:nvPr/>
        </p:nvSpPr>
        <p:spPr>
          <a:xfrm>
            <a:off x="1020793" y="1640911"/>
            <a:ext cx="8018145" cy="137604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latin typeface="+mj-lt"/>
                <a:cs typeface="Arial"/>
              </a:rPr>
              <a:t>	</a:t>
            </a:r>
            <a:r>
              <a:rPr sz="1800" spc="-5" dirty="0">
                <a:latin typeface="+mj-lt"/>
                <a:cs typeface="Trebuchet MS"/>
              </a:rPr>
              <a:t>First, </a:t>
            </a:r>
            <a:r>
              <a:rPr sz="1800" spc="-30" dirty="0">
                <a:latin typeface="+mj-lt"/>
                <a:cs typeface="Trebuchet MS"/>
              </a:rPr>
              <a:t>let’s </a:t>
            </a:r>
            <a:r>
              <a:rPr sz="1800" spc="-10" dirty="0">
                <a:latin typeface="+mj-lt"/>
                <a:cs typeface="Trebuchet MS"/>
              </a:rPr>
              <a:t>change </a:t>
            </a:r>
            <a:r>
              <a:rPr sz="1800" spc="-5" dirty="0">
                <a:latin typeface="+mj-lt"/>
                <a:cs typeface="Trebuchet MS"/>
              </a:rPr>
              <a:t>cold.txt file (add </a:t>
            </a:r>
            <a:r>
              <a:rPr sz="1800" dirty="0">
                <a:latin typeface="+mj-lt"/>
                <a:cs typeface="Trebuchet MS"/>
              </a:rPr>
              <a:t>a </a:t>
            </a:r>
            <a:r>
              <a:rPr sz="1800" spc="-5" dirty="0">
                <a:latin typeface="+mj-lt"/>
                <a:cs typeface="Trebuchet MS"/>
              </a:rPr>
              <a:t>line into </a:t>
            </a:r>
            <a:r>
              <a:rPr sz="1800" spc="-10" dirty="0">
                <a:latin typeface="+mj-lt"/>
                <a:cs typeface="Trebuchet MS"/>
              </a:rPr>
              <a:t>cold.txt) </a:t>
            </a:r>
            <a:r>
              <a:rPr sz="1800" spc="-5" dirty="0">
                <a:latin typeface="+mj-lt"/>
                <a:cs typeface="Trebuchet MS"/>
              </a:rPr>
              <a:t>and make </a:t>
            </a:r>
            <a:r>
              <a:rPr sz="1800" dirty="0">
                <a:latin typeface="+mj-lt"/>
                <a:cs typeface="Trebuchet MS"/>
              </a:rPr>
              <a:t>a  </a:t>
            </a:r>
            <a:r>
              <a:rPr sz="1800" spc="-5" dirty="0">
                <a:latin typeface="+mj-lt"/>
                <a:cs typeface="Trebuchet MS"/>
              </a:rPr>
              <a:t>commit (from remote</a:t>
            </a:r>
            <a:r>
              <a:rPr sz="1800" spc="25" dirty="0">
                <a:latin typeface="+mj-lt"/>
                <a:cs typeface="Trebuchet MS"/>
              </a:rPr>
              <a:t> </a:t>
            </a:r>
            <a:r>
              <a:rPr sz="1800" spc="-5" dirty="0">
                <a:latin typeface="+mj-lt"/>
                <a:cs typeface="Trebuchet MS"/>
              </a:rPr>
              <a:t>repo).</a:t>
            </a:r>
            <a:endParaRPr sz="1800" dirty="0">
              <a:latin typeface="+mj-lt"/>
              <a:cs typeface="Trebuchet MS"/>
            </a:endParaRPr>
          </a:p>
          <a:p>
            <a:pPr marL="12700">
              <a:lnSpc>
                <a:spcPct val="100000"/>
              </a:lnSpc>
              <a:spcBef>
                <a:spcPts val="994"/>
              </a:spcBef>
              <a:tabLst>
                <a:tab pos="354965" algn="l"/>
              </a:tabLst>
            </a:pPr>
            <a:r>
              <a:rPr sz="1450" spc="235" dirty="0">
                <a:latin typeface="+mj-lt"/>
                <a:cs typeface="Arial"/>
              </a:rPr>
              <a:t>	</a:t>
            </a:r>
            <a:r>
              <a:rPr sz="1800" spc="-114" dirty="0">
                <a:latin typeface="+mj-lt"/>
                <a:cs typeface="Trebuchet MS"/>
              </a:rPr>
              <a:t>To </a:t>
            </a:r>
            <a:r>
              <a:rPr sz="1800" spc="-5" dirty="0">
                <a:latin typeface="+mj-lt"/>
                <a:cs typeface="Trebuchet MS"/>
              </a:rPr>
              <a:t>fetch the repository </a:t>
            </a:r>
            <a:r>
              <a:rPr sz="1800" dirty="0">
                <a:latin typeface="+mj-lt"/>
                <a:cs typeface="Trebuchet MS"/>
              </a:rPr>
              <a:t>we</a:t>
            </a:r>
            <a:r>
              <a:rPr sz="1800" spc="114" dirty="0">
                <a:latin typeface="+mj-lt"/>
                <a:cs typeface="Trebuchet MS"/>
              </a:rPr>
              <a:t> </a:t>
            </a:r>
            <a:r>
              <a:rPr sz="1800" spc="-5" dirty="0">
                <a:latin typeface="+mj-lt"/>
                <a:cs typeface="Trebuchet MS"/>
              </a:rPr>
              <a:t>use:</a:t>
            </a:r>
            <a:endParaRPr sz="1800" dirty="0">
              <a:latin typeface="+mj-lt"/>
              <a:cs typeface="Trebuchet MS"/>
            </a:endParaRPr>
          </a:p>
          <a:p>
            <a:pPr marL="926465">
              <a:lnSpc>
                <a:spcPct val="100000"/>
              </a:lnSpc>
              <a:spcBef>
                <a:spcPts val="994"/>
              </a:spcBef>
            </a:pPr>
            <a:r>
              <a:rPr sz="1800" dirty="0">
                <a:latin typeface="+mj-lt"/>
                <a:cs typeface="Trebuchet MS"/>
              </a:rPr>
              <a:t>git</a:t>
            </a:r>
            <a:r>
              <a:rPr sz="1800" spc="-20" dirty="0">
                <a:latin typeface="+mj-lt"/>
                <a:cs typeface="Trebuchet MS"/>
              </a:rPr>
              <a:t> </a:t>
            </a:r>
            <a:r>
              <a:rPr sz="1800" spc="-5" dirty="0">
                <a:latin typeface="+mj-lt"/>
                <a:cs typeface="Trebuchet MS"/>
              </a:rPr>
              <a:t>fetch</a:t>
            </a:r>
            <a:endParaRPr sz="1800" dirty="0">
              <a:latin typeface="+mj-lt"/>
              <a:cs typeface="Trebuchet MS"/>
            </a:endParaRPr>
          </a:p>
        </p:txBody>
      </p:sp>
    </p:spTree>
    <p:extLst>
      <p:ext uri="{BB962C8B-B14F-4D97-AF65-F5344CB8AC3E}">
        <p14:creationId xmlns:p14="http://schemas.microsoft.com/office/powerpoint/2010/main" val="68590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54BE-766A-FC4C-95FE-BE192C1EA4E5}"/>
              </a:ext>
            </a:extLst>
          </p:cNvPr>
          <p:cNvSpPr>
            <a:spLocks noGrp="1"/>
          </p:cNvSpPr>
          <p:nvPr>
            <p:ph type="title"/>
          </p:nvPr>
        </p:nvSpPr>
        <p:spPr>
          <a:xfrm>
            <a:off x="956536" y="304331"/>
            <a:ext cx="9905998" cy="1905000"/>
          </a:xfrm>
        </p:spPr>
        <p:txBody>
          <a:bodyPr/>
          <a:lstStyle/>
          <a:p>
            <a:pPr marL="12700" lvl="0" algn="ctr">
              <a:spcBef>
                <a:spcPts val="100"/>
              </a:spcBef>
            </a:pPr>
            <a:r>
              <a:rPr lang="en-US" sz="3600" cap="none" spc="-5" dirty="0">
                <a:ln>
                  <a:noFill/>
                </a:ln>
                <a:solidFill>
                  <a:schemeClr val="tx1"/>
                </a:solidFill>
                <a:effectLst/>
                <a:ea typeface="+mn-ea"/>
                <a:cs typeface="Trebuchet MS"/>
              </a:rPr>
              <a:t>Git </a:t>
            </a:r>
            <a:r>
              <a:rPr lang="en-US" sz="3600" cap="none" dirty="0">
                <a:ln>
                  <a:noFill/>
                </a:ln>
                <a:solidFill>
                  <a:schemeClr val="tx1"/>
                </a:solidFill>
                <a:effectLst/>
                <a:ea typeface="+mn-ea"/>
                <a:cs typeface="Trebuchet MS"/>
              </a:rPr>
              <a:t>- </a:t>
            </a:r>
            <a:r>
              <a:rPr lang="en-US" sz="3600" cap="none" spc="-40" dirty="0">
                <a:ln>
                  <a:noFill/>
                </a:ln>
                <a:solidFill>
                  <a:schemeClr val="tx1"/>
                </a:solidFill>
                <a:effectLst/>
                <a:ea typeface="+mn-ea"/>
                <a:cs typeface="Trebuchet MS"/>
              </a:rPr>
              <a:t>Version </a:t>
            </a:r>
            <a:r>
              <a:rPr lang="en-US" sz="3600" cap="none" spc="-5" dirty="0">
                <a:ln>
                  <a:noFill/>
                </a:ln>
                <a:solidFill>
                  <a:schemeClr val="tx1"/>
                </a:solidFill>
                <a:effectLst/>
                <a:ea typeface="+mn-ea"/>
                <a:cs typeface="Trebuchet MS"/>
              </a:rPr>
              <a:t>Control</a:t>
            </a:r>
            <a:r>
              <a:rPr lang="en-US" sz="3600" cap="none" spc="-25" dirty="0">
                <a:ln>
                  <a:noFill/>
                </a:ln>
                <a:solidFill>
                  <a:schemeClr val="tx1"/>
                </a:solidFill>
                <a:effectLst/>
                <a:ea typeface="+mn-ea"/>
                <a:cs typeface="Trebuchet MS"/>
              </a:rPr>
              <a:t> </a:t>
            </a:r>
            <a:r>
              <a:rPr lang="en-US" sz="3600" cap="none" dirty="0">
                <a:ln>
                  <a:noFill/>
                </a:ln>
                <a:solidFill>
                  <a:schemeClr val="tx1"/>
                </a:solidFill>
                <a:effectLst/>
                <a:ea typeface="+mn-ea"/>
                <a:cs typeface="Trebuchet MS"/>
              </a:rPr>
              <a:t>System</a:t>
            </a:r>
          </a:p>
        </p:txBody>
      </p:sp>
      <p:sp>
        <p:nvSpPr>
          <p:cNvPr id="3" name="Content Placeholder 2">
            <a:extLst>
              <a:ext uri="{FF2B5EF4-FFF2-40B4-BE49-F238E27FC236}">
                <a16:creationId xmlns:a16="http://schemas.microsoft.com/office/drawing/2014/main" id="{179C3F75-E01C-7649-91B3-9DF34F5890BA}"/>
              </a:ext>
            </a:extLst>
          </p:cNvPr>
          <p:cNvSpPr>
            <a:spLocks noGrp="1"/>
          </p:cNvSpPr>
          <p:nvPr>
            <p:ph idx="1"/>
          </p:nvPr>
        </p:nvSpPr>
        <p:spPr>
          <a:xfrm>
            <a:off x="956536" y="858882"/>
            <a:ext cx="10408004" cy="3169421"/>
          </a:xfrm>
        </p:spPr>
        <p:txBody>
          <a:bodyPr>
            <a:normAutofit/>
          </a:bodyPr>
          <a:lstStyle/>
          <a:p>
            <a:pPr marL="355600" marR="5080" indent="-342900" algn="just">
              <a:lnSpc>
                <a:spcPct val="100000"/>
              </a:lnSpc>
              <a:spcBef>
                <a:spcPts val="100"/>
              </a:spcBef>
            </a:pPr>
            <a:r>
              <a:rPr lang="en-US" sz="1800" cap="none" spc="-25" dirty="0">
                <a:latin typeface="Trebuchet MS"/>
                <a:cs typeface="Trebuchet MS"/>
              </a:rPr>
              <a:t>Version </a:t>
            </a:r>
            <a:r>
              <a:rPr lang="en-US" sz="1800" cap="none" spc="-5" dirty="0">
                <a:latin typeface="Trebuchet MS"/>
                <a:cs typeface="Trebuchet MS"/>
              </a:rPr>
              <a:t>control </a:t>
            </a:r>
            <a:r>
              <a:rPr lang="en-US" sz="1800" cap="none" spc="5" dirty="0">
                <a:latin typeface="Trebuchet MS"/>
                <a:cs typeface="Trebuchet MS"/>
              </a:rPr>
              <a:t>is </a:t>
            </a:r>
            <a:r>
              <a:rPr lang="en-US" sz="1800" cap="none" dirty="0">
                <a:latin typeface="Trebuchet MS"/>
                <a:cs typeface="Trebuchet MS"/>
              </a:rPr>
              <a:t>a </a:t>
            </a:r>
            <a:r>
              <a:rPr lang="en-US" sz="1800" cap="none" spc="-5" dirty="0">
                <a:latin typeface="Trebuchet MS"/>
                <a:cs typeface="Trebuchet MS"/>
              </a:rPr>
              <a:t>system that </a:t>
            </a:r>
            <a:r>
              <a:rPr lang="en-US" sz="1800" cap="none" dirty="0">
                <a:latin typeface="Trebuchet MS"/>
                <a:cs typeface="Trebuchet MS"/>
              </a:rPr>
              <a:t>records </a:t>
            </a:r>
            <a:r>
              <a:rPr lang="en-US" sz="1800" cap="none" spc="-5" dirty="0">
                <a:latin typeface="Trebuchet MS"/>
                <a:cs typeface="Trebuchet MS"/>
              </a:rPr>
              <a:t>changes </a:t>
            </a:r>
            <a:r>
              <a:rPr lang="en-US" sz="1800" cap="none" dirty="0">
                <a:latin typeface="Trebuchet MS"/>
                <a:cs typeface="Trebuchet MS"/>
              </a:rPr>
              <a:t>to a file </a:t>
            </a:r>
            <a:r>
              <a:rPr lang="en-US" sz="1800" cap="none" spc="-250" dirty="0">
                <a:latin typeface="Trebuchet MS"/>
                <a:cs typeface="Trebuchet MS"/>
              </a:rPr>
              <a:t>or  </a:t>
            </a:r>
            <a:r>
              <a:rPr lang="en-US" sz="1800" cap="none" dirty="0">
                <a:latin typeface="Trebuchet MS"/>
                <a:cs typeface="Trebuchet MS"/>
              </a:rPr>
              <a:t>set </a:t>
            </a:r>
            <a:r>
              <a:rPr lang="en-US" sz="1800" cap="none" spc="-5" dirty="0">
                <a:latin typeface="Trebuchet MS"/>
                <a:cs typeface="Trebuchet MS"/>
              </a:rPr>
              <a:t>of </a:t>
            </a:r>
            <a:r>
              <a:rPr lang="en-US" sz="1800" cap="none" dirty="0">
                <a:latin typeface="Trebuchet MS"/>
                <a:cs typeface="Trebuchet MS"/>
              </a:rPr>
              <a:t>files over time so </a:t>
            </a:r>
            <a:r>
              <a:rPr lang="en-US" sz="1800" cap="none" spc="-5" dirty="0">
                <a:latin typeface="Trebuchet MS"/>
                <a:cs typeface="Trebuchet MS"/>
              </a:rPr>
              <a:t>that you </a:t>
            </a:r>
            <a:r>
              <a:rPr lang="en-US" sz="1800" cap="none" dirty="0">
                <a:latin typeface="Trebuchet MS"/>
                <a:cs typeface="Trebuchet MS"/>
              </a:rPr>
              <a:t>can recall </a:t>
            </a:r>
            <a:r>
              <a:rPr lang="en-US" sz="1800" cap="none" spc="-5" dirty="0">
                <a:latin typeface="Trebuchet MS"/>
                <a:cs typeface="Trebuchet MS"/>
              </a:rPr>
              <a:t>specific  versions</a:t>
            </a:r>
            <a:r>
              <a:rPr lang="en-US" sz="1800" cap="none" spc="10" dirty="0">
                <a:latin typeface="Trebuchet MS"/>
                <a:cs typeface="Trebuchet MS"/>
              </a:rPr>
              <a:t> </a:t>
            </a:r>
            <a:r>
              <a:rPr lang="en-US" sz="1800" cap="none" spc="-55" dirty="0">
                <a:latin typeface="Trebuchet MS"/>
                <a:cs typeface="Trebuchet MS"/>
              </a:rPr>
              <a:t>later.</a:t>
            </a:r>
            <a:endParaRPr lang="en-US" sz="1800" cap="none" dirty="0">
              <a:latin typeface="Trebuchet MS"/>
              <a:cs typeface="Trebuchet MS"/>
            </a:endParaRPr>
          </a:p>
        </p:txBody>
      </p:sp>
      <p:sp>
        <p:nvSpPr>
          <p:cNvPr id="4" name="object 4">
            <a:extLst>
              <a:ext uri="{FF2B5EF4-FFF2-40B4-BE49-F238E27FC236}">
                <a16:creationId xmlns:a16="http://schemas.microsoft.com/office/drawing/2014/main" id="{EF210717-A697-BF47-9561-A0447722405D}"/>
              </a:ext>
            </a:extLst>
          </p:cNvPr>
          <p:cNvSpPr/>
          <p:nvPr/>
        </p:nvSpPr>
        <p:spPr>
          <a:xfrm>
            <a:off x="2390670" y="3238986"/>
            <a:ext cx="3289228" cy="3052995"/>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B72637AE-955C-BD44-9F75-E112F3CDB2CA}"/>
              </a:ext>
            </a:extLst>
          </p:cNvPr>
          <p:cNvSpPr/>
          <p:nvPr/>
        </p:nvSpPr>
        <p:spPr>
          <a:xfrm>
            <a:off x="6570335" y="3238986"/>
            <a:ext cx="3396996" cy="308152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75490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442555"/>
            <a:ext cx="3434690" cy="505267"/>
          </a:xfrm>
          <a:prstGeom prst="rect">
            <a:avLst/>
          </a:prstGeom>
        </p:spPr>
        <p:txBody>
          <a:bodyPr vert="horz" wrap="square" lIns="0" tIns="12700" rIns="0" bIns="0" rtlCol="0">
            <a:spAutoFit/>
          </a:bodyPr>
          <a:lstStyle/>
          <a:p>
            <a:pPr marL="12700">
              <a:lnSpc>
                <a:spcPct val="100000"/>
              </a:lnSpc>
              <a:spcBef>
                <a:spcPts val="100"/>
              </a:spcBef>
            </a:pPr>
            <a:r>
              <a:rPr spc="-170" dirty="0">
                <a:solidFill>
                  <a:schemeClr val="tx1"/>
                </a:solidFill>
                <a:latin typeface="+mn-lt"/>
                <a:cs typeface="Trebuchet MS"/>
              </a:rPr>
              <a:t>F</a:t>
            </a:r>
            <a:r>
              <a:rPr dirty="0">
                <a:solidFill>
                  <a:schemeClr val="tx1"/>
                </a:solidFill>
                <a:latin typeface="+mn-lt"/>
                <a:cs typeface="Trebuchet MS"/>
              </a:rPr>
              <a:t>etch</a:t>
            </a:r>
          </a:p>
        </p:txBody>
      </p:sp>
      <p:sp>
        <p:nvSpPr>
          <p:cNvPr id="3" name="object 3"/>
          <p:cNvSpPr txBox="1"/>
          <p:nvPr/>
        </p:nvSpPr>
        <p:spPr>
          <a:xfrm>
            <a:off x="851139" y="1284538"/>
            <a:ext cx="8019415" cy="2187137"/>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cs typeface="Arial"/>
              </a:rPr>
              <a:t>	</a:t>
            </a:r>
            <a:r>
              <a:rPr sz="1800" spc="-5" dirty="0">
                <a:cs typeface="Trebuchet MS"/>
              </a:rPr>
              <a:t>Now </a:t>
            </a:r>
            <a:r>
              <a:rPr sz="1800" dirty="0">
                <a:cs typeface="Trebuchet MS"/>
              </a:rPr>
              <a:t>run git status </a:t>
            </a:r>
            <a:r>
              <a:rPr sz="1800" spc="-5" dirty="0">
                <a:cs typeface="Trebuchet MS"/>
              </a:rPr>
              <a:t>to </a:t>
            </a:r>
            <a:r>
              <a:rPr sz="1800" dirty="0">
                <a:cs typeface="Trebuchet MS"/>
              </a:rPr>
              <a:t>see </a:t>
            </a:r>
            <a:r>
              <a:rPr sz="1800" spc="-5" dirty="0">
                <a:cs typeface="Trebuchet MS"/>
              </a:rPr>
              <a:t>the</a:t>
            </a:r>
            <a:r>
              <a:rPr sz="1800" spc="-40" dirty="0">
                <a:cs typeface="Trebuchet MS"/>
              </a:rPr>
              <a:t> </a:t>
            </a:r>
            <a:r>
              <a:rPr sz="1800" spc="-5" dirty="0">
                <a:cs typeface="Trebuchet MS"/>
              </a:rPr>
              <a:t>commit.</a:t>
            </a:r>
            <a:endParaRPr sz="1800" dirty="0">
              <a:cs typeface="Trebuchet MS"/>
            </a:endParaRPr>
          </a:p>
          <a:p>
            <a:pPr marL="12700">
              <a:lnSpc>
                <a:spcPct val="100000"/>
              </a:lnSpc>
              <a:spcBef>
                <a:spcPts val="994"/>
              </a:spcBef>
              <a:tabLst>
                <a:tab pos="354965" algn="l"/>
              </a:tabLst>
            </a:pPr>
            <a:r>
              <a:rPr sz="1450" spc="235" dirty="0">
                <a:cs typeface="Arial"/>
              </a:rPr>
              <a:t>	</a:t>
            </a:r>
            <a:r>
              <a:rPr sz="1800" spc="-5" dirty="0">
                <a:cs typeface="Trebuchet MS"/>
              </a:rPr>
              <a:t>Now </a:t>
            </a:r>
            <a:r>
              <a:rPr sz="1800" spc="-30" dirty="0">
                <a:cs typeface="Trebuchet MS"/>
              </a:rPr>
              <a:t>let’s </a:t>
            </a:r>
            <a:r>
              <a:rPr sz="1800" spc="-5" dirty="0">
                <a:cs typeface="Trebuchet MS"/>
              </a:rPr>
              <a:t>check the cold.txt file. </a:t>
            </a:r>
            <a:r>
              <a:rPr sz="1800" dirty="0">
                <a:cs typeface="Trebuchet MS"/>
              </a:rPr>
              <a:t>Can </a:t>
            </a:r>
            <a:r>
              <a:rPr sz="1800" spc="-5" dirty="0">
                <a:cs typeface="Trebuchet MS"/>
              </a:rPr>
              <a:t>you </a:t>
            </a:r>
            <a:r>
              <a:rPr sz="1800" dirty="0">
                <a:cs typeface="Trebuchet MS"/>
              </a:rPr>
              <a:t>see </a:t>
            </a:r>
            <a:r>
              <a:rPr sz="1800" spc="-5" dirty="0">
                <a:cs typeface="Trebuchet MS"/>
              </a:rPr>
              <a:t>any update</a:t>
            </a:r>
            <a:r>
              <a:rPr sz="1800" spc="15" dirty="0">
                <a:cs typeface="Trebuchet MS"/>
              </a:rPr>
              <a:t> </a:t>
            </a:r>
            <a:r>
              <a:rPr sz="1800" dirty="0">
                <a:cs typeface="Trebuchet MS"/>
              </a:rPr>
              <a:t>?</a:t>
            </a:r>
          </a:p>
          <a:p>
            <a:pPr marL="12700">
              <a:lnSpc>
                <a:spcPct val="100000"/>
              </a:lnSpc>
              <a:spcBef>
                <a:spcPts val="994"/>
              </a:spcBef>
              <a:tabLst>
                <a:tab pos="354965" algn="l"/>
              </a:tabLst>
            </a:pPr>
            <a:r>
              <a:rPr sz="1450" spc="235" dirty="0">
                <a:cs typeface="Arial"/>
              </a:rPr>
              <a:t>	</a:t>
            </a:r>
            <a:r>
              <a:rPr sz="1800" spc="-5" dirty="0">
                <a:cs typeface="Trebuchet MS"/>
              </a:rPr>
              <a:t>No.</a:t>
            </a:r>
            <a:r>
              <a:rPr sz="1800" spc="110" dirty="0">
                <a:cs typeface="Trebuchet MS"/>
              </a:rPr>
              <a:t> </a:t>
            </a:r>
            <a:r>
              <a:rPr sz="1800" dirty="0">
                <a:cs typeface="Trebuchet MS"/>
              </a:rPr>
              <a:t>Our</a:t>
            </a:r>
            <a:r>
              <a:rPr sz="1800" spc="105" dirty="0">
                <a:cs typeface="Trebuchet MS"/>
              </a:rPr>
              <a:t> </a:t>
            </a:r>
            <a:r>
              <a:rPr sz="1800" spc="-5" dirty="0">
                <a:cs typeface="Trebuchet MS"/>
              </a:rPr>
              <a:t>machine</a:t>
            </a:r>
            <a:r>
              <a:rPr sz="1800" spc="120" dirty="0">
                <a:cs typeface="Trebuchet MS"/>
              </a:rPr>
              <a:t> </a:t>
            </a:r>
            <a:r>
              <a:rPr sz="1800" spc="-5" dirty="0">
                <a:cs typeface="Trebuchet MS"/>
              </a:rPr>
              <a:t>only</a:t>
            </a:r>
            <a:r>
              <a:rPr sz="1800" spc="114" dirty="0">
                <a:cs typeface="Trebuchet MS"/>
              </a:rPr>
              <a:t> </a:t>
            </a:r>
            <a:r>
              <a:rPr sz="1800" spc="-5" dirty="0">
                <a:cs typeface="Trebuchet MS"/>
              </a:rPr>
              <a:t>know</a:t>
            </a:r>
            <a:r>
              <a:rPr sz="1800" spc="120" dirty="0">
                <a:cs typeface="Trebuchet MS"/>
              </a:rPr>
              <a:t> </a:t>
            </a:r>
            <a:r>
              <a:rPr sz="1800" spc="-10" dirty="0">
                <a:cs typeface="Trebuchet MS"/>
              </a:rPr>
              <a:t>that</a:t>
            </a:r>
            <a:r>
              <a:rPr sz="1800" spc="110" dirty="0">
                <a:cs typeface="Trebuchet MS"/>
              </a:rPr>
              <a:t> </a:t>
            </a:r>
            <a:r>
              <a:rPr sz="1800" dirty="0">
                <a:cs typeface="Trebuchet MS"/>
              </a:rPr>
              <a:t>something</a:t>
            </a:r>
            <a:r>
              <a:rPr sz="1800" spc="105" dirty="0">
                <a:cs typeface="Trebuchet MS"/>
              </a:rPr>
              <a:t> </a:t>
            </a:r>
            <a:r>
              <a:rPr sz="1800" spc="-5" dirty="0">
                <a:cs typeface="Trebuchet MS"/>
              </a:rPr>
              <a:t>changes.</a:t>
            </a:r>
            <a:r>
              <a:rPr sz="1800" spc="110" dirty="0">
                <a:cs typeface="Trebuchet MS"/>
              </a:rPr>
              <a:t> </a:t>
            </a:r>
            <a:r>
              <a:rPr sz="1800" spc="-5" dirty="0">
                <a:cs typeface="Trebuchet MS"/>
              </a:rPr>
              <a:t>And</a:t>
            </a:r>
            <a:r>
              <a:rPr sz="1800" spc="120" dirty="0">
                <a:cs typeface="Trebuchet MS"/>
              </a:rPr>
              <a:t> </a:t>
            </a:r>
            <a:r>
              <a:rPr sz="1800" spc="-5" dirty="0">
                <a:cs typeface="Trebuchet MS"/>
              </a:rPr>
              <a:t>they</a:t>
            </a:r>
            <a:r>
              <a:rPr sz="1800" spc="110" dirty="0">
                <a:cs typeface="Trebuchet MS"/>
              </a:rPr>
              <a:t> </a:t>
            </a:r>
            <a:r>
              <a:rPr sz="1800" dirty="0">
                <a:cs typeface="Trebuchet MS"/>
              </a:rPr>
              <a:t>suggest</a:t>
            </a:r>
            <a:r>
              <a:rPr sz="1800" spc="105" dirty="0">
                <a:cs typeface="Trebuchet MS"/>
              </a:rPr>
              <a:t> </a:t>
            </a:r>
            <a:r>
              <a:rPr sz="1800" dirty="0">
                <a:cs typeface="Trebuchet MS"/>
              </a:rPr>
              <a:t>us</a:t>
            </a:r>
          </a:p>
          <a:p>
            <a:pPr marL="355600">
              <a:lnSpc>
                <a:spcPct val="100000"/>
              </a:lnSpc>
            </a:pPr>
            <a:r>
              <a:rPr sz="1800" spc="-5" dirty="0">
                <a:cs typeface="Trebuchet MS"/>
              </a:rPr>
              <a:t>to use </a:t>
            </a:r>
            <a:r>
              <a:rPr sz="1800" dirty="0">
                <a:cs typeface="Trebuchet MS"/>
              </a:rPr>
              <a:t>git </a:t>
            </a:r>
            <a:r>
              <a:rPr sz="1800" spc="-5" dirty="0">
                <a:cs typeface="Trebuchet MS"/>
              </a:rPr>
              <a:t>pull</a:t>
            </a:r>
            <a:r>
              <a:rPr sz="1800" spc="-40" dirty="0">
                <a:cs typeface="Trebuchet MS"/>
              </a:rPr>
              <a:t> </a:t>
            </a:r>
            <a:r>
              <a:rPr sz="1800" spc="-5" dirty="0">
                <a:cs typeface="Trebuchet MS"/>
              </a:rPr>
              <a:t>command.!!</a:t>
            </a:r>
            <a:endParaRPr sz="1800" dirty="0">
              <a:cs typeface="Trebuchet MS"/>
            </a:endParaRPr>
          </a:p>
          <a:p>
            <a:pPr marL="12700">
              <a:lnSpc>
                <a:spcPct val="100000"/>
              </a:lnSpc>
              <a:spcBef>
                <a:spcPts val="1010"/>
              </a:spcBef>
              <a:tabLst>
                <a:tab pos="354965" algn="l"/>
              </a:tabLst>
            </a:pPr>
            <a:r>
              <a:rPr sz="1450" spc="235" dirty="0">
                <a:cs typeface="Arial"/>
              </a:rPr>
              <a:t>	</a:t>
            </a:r>
            <a:r>
              <a:rPr sz="1800" spc="-5" dirty="0">
                <a:cs typeface="Trebuchet MS"/>
              </a:rPr>
              <a:t>Now use: </a:t>
            </a:r>
            <a:r>
              <a:rPr sz="1800" dirty="0">
                <a:cs typeface="Trebuchet MS"/>
              </a:rPr>
              <a:t>git </a:t>
            </a:r>
            <a:r>
              <a:rPr sz="1800" spc="-5" dirty="0">
                <a:cs typeface="Trebuchet MS"/>
              </a:rPr>
              <a:t>pull. Now check the cold.txt</a:t>
            </a:r>
            <a:r>
              <a:rPr sz="1800" spc="-40" dirty="0">
                <a:cs typeface="Trebuchet MS"/>
              </a:rPr>
              <a:t> </a:t>
            </a:r>
            <a:r>
              <a:rPr sz="1800" spc="-5" dirty="0">
                <a:cs typeface="Trebuchet MS"/>
              </a:rPr>
              <a:t>file.</a:t>
            </a:r>
            <a:endParaRPr sz="1800" dirty="0">
              <a:cs typeface="Trebuchet MS"/>
            </a:endParaRPr>
          </a:p>
        </p:txBody>
      </p:sp>
      <p:grpSp>
        <p:nvGrpSpPr>
          <p:cNvPr id="4" name="object 4"/>
          <p:cNvGrpSpPr/>
          <p:nvPr/>
        </p:nvGrpSpPr>
        <p:grpSpPr>
          <a:xfrm>
            <a:off x="597318" y="3338423"/>
            <a:ext cx="9448800" cy="3688079"/>
            <a:chOff x="1333500" y="3169920"/>
            <a:chExt cx="9448800" cy="3688079"/>
          </a:xfrm>
        </p:grpSpPr>
        <p:sp>
          <p:nvSpPr>
            <p:cNvPr id="5" name="object 5"/>
            <p:cNvSpPr/>
            <p:nvPr/>
          </p:nvSpPr>
          <p:spPr>
            <a:xfrm>
              <a:off x="1333500" y="3169920"/>
              <a:ext cx="9448800" cy="210007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528571" y="3364992"/>
              <a:ext cx="8860536" cy="151180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33500" y="4834126"/>
              <a:ext cx="9448800" cy="202387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28571" y="5029200"/>
              <a:ext cx="8860536" cy="1511808"/>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549494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3A3168-F790-2542-8541-399FAB48D45F}"/>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Branch</a:t>
            </a:r>
          </a:p>
        </p:txBody>
      </p:sp>
    </p:spTree>
    <p:extLst>
      <p:ext uri="{BB962C8B-B14F-4D97-AF65-F5344CB8AC3E}">
        <p14:creationId xmlns:p14="http://schemas.microsoft.com/office/powerpoint/2010/main" val="14574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587097"/>
            <a:ext cx="3891890" cy="505267"/>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latin typeface="+mn-lt"/>
                <a:cs typeface="Trebuchet MS"/>
              </a:rPr>
              <a:t>B</a:t>
            </a:r>
            <a:r>
              <a:rPr spc="-110" dirty="0">
                <a:solidFill>
                  <a:schemeClr val="tx1"/>
                </a:solidFill>
                <a:latin typeface="+mn-lt"/>
                <a:cs typeface="Trebuchet MS"/>
              </a:rPr>
              <a:t>r</a:t>
            </a:r>
            <a:r>
              <a:rPr dirty="0">
                <a:solidFill>
                  <a:schemeClr val="tx1"/>
                </a:solidFill>
                <a:latin typeface="+mn-lt"/>
                <a:cs typeface="Trebuchet MS"/>
              </a:rPr>
              <a:t>anch</a:t>
            </a:r>
          </a:p>
        </p:txBody>
      </p:sp>
      <p:sp>
        <p:nvSpPr>
          <p:cNvPr id="3" name="object 3"/>
          <p:cNvSpPr txBox="1"/>
          <p:nvPr/>
        </p:nvSpPr>
        <p:spPr>
          <a:xfrm>
            <a:off x="977386" y="1475363"/>
            <a:ext cx="4302760" cy="2452018"/>
          </a:xfrm>
          <a:prstGeom prst="rect">
            <a:avLst/>
          </a:prstGeom>
        </p:spPr>
        <p:txBody>
          <a:bodyPr vert="horz" wrap="square" lIns="0" tIns="12700" rIns="0" bIns="0" rtlCol="0">
            <a:spAutoFit/>
          </a:bodyPr>
          <a:lstStyle/>
          <a:p>
            <a:pPr marL="926465" marR="771525" indent="-914400">
              <a:lnSpc>
                <a:spcPct val="146100"/>
              </a:lnSpc>
              <a:spcBef>
                <a:spcPts val="100"/>
              </a:spcBef>
              <a:tabLst>
                <a:tab pos="354965" algn="l"/>
              </a:tabLst>
            </a:pPr>
            <a:r>
              <a:rPr sz="1450" spc="235" dirty="0">
                <a:cs typeface="Arial"/>
              </a:rPr>
              <a:t>	</a:t>
            </a:r>
            <a:r>
              <a:rPr sz="1800" spc="-114" dirty="0">
                <a:cs typeface="Trebuchet MS"/>
              </a:rPr>
              <a:t>To </a:t>
            </a:r>
            <a:r>
              <a:rPr sz="1800" dirty="0">
                <a:cs typeface="Trebuchet MS"/>
              </a:rPr>
              <a:t>create a </a:t>
            </a:r>
            <a:r>
              <a:rPr sz="1800" spc="-10" dirty="0">
                <a:cs typeface="Trebuchet MS"/>
              </a:rPr>
              <a:t>branch </a:t>
            </a:r>
            <a:r>
              <a:rPr sz="1800" dirty="0">
                <a:cs typeface="Trebuchet MS"/>
              </a:rPr>
              <a:t>we </a:t>
            </a:r>
            <a:r>
              <a:rPr sz="1800" spc="-5" dirty="0">
                <a:cs typeface="Trebuchet MS"/>
              </a:rPr>
              <a:t>use:  </a:t>
            </a:r>
            <a:r>
              <a:rPr sz="1800" dirty="0">
                <a:cs typeface="Trebuchet MS"/>
              </a:rPr>
              <a:t>git </a:t>
            </a:r>
            <a:r>
              <a:rPr sz="1800" spc="-10" dirty="0">
                <a:cs typeface="Trebuchet MS"/>
              </a:rPr>
              <a:t>branch</a:t>
            </a:r>
            <a:r>
              <a:rPr sz="1800" spc="-110" dirty="0">
                <a:cs typeface="Trebuchet MS"/>
              </a:rPr>
              <a:t> </a:t>
            </a:r>
            <a:r>
              <a:rPr sz="1800" spc="-5" dirty="0">
                <a:cs typeface="Trebuchet MS"/>
              </a:rPr>
              <a:t>branch_name</a:t>
            </a:r>
            <a:endParaRPr sz="1800" dirty="0">
              <a:cs typeface="Trebuchet MS"/>
            </a:endParaRPr>
          </a:p>
          <a:p>
            <a:pPr marL="926465" marR="5080" indent="-914400">
              <a:lnSpc>
                <a:spcPts val="3170"/>
              </a:lnSpc>
              <a:spcBef>
                <a:spcPts val="260"/>
              </a:spcBef>
              <a:tabLst>
                <a:tab pos="354965" algn="l"/>
              </a:tabLst>
            </a:pPr>
            <a:r>
              <a:rPr sz="1450" spc="235" dirty="0">
                <a:cs typeface="Arial"/>
              </a:rPr>
              <a:t>	</a:t>
            </a:r>
            <a:r>
              <a:rPr sz="1800" spc="-114" dirty="0">
                <a:cs typeface="Trebuchet MS"/>
              </a:rPr>
              <a:t>To </a:t>
            </a:r>
            <a:r>
              <a:rPr sz="1800" dirty="0">
                <a:cs typeface="Trebuchet MS"/>
              </a:rPr>
              <a:t>check how </a:t>
            </a:r>
            <a:r>
              <a:rPr sz="1800" spc="-5" dirty="0">
                <a:cs typeface="Trebuchet MS"/>
              </a:rPr>
              <a:t>many </a:t>
            </a:r>
            <a:r>
              <a:rPr sz="1800" spc="-10" dirty="0">
                <a:cs typeface="Trebuchet MS"/>
              </a:rPr>
              <a:t>branch </a:t>
            </a:r>
            <a:r>
              <a:rPr sz="1800" dirty="0">
                <a:cs typeface="Trebuchet MS"/>
              </a:rPr>
              <a:t>we </a:t>
            </a:r>
            <a:r>
              <a:rPr sz="1800" spc="-5" dirty="0">
                <a:cs typeface="Trebuchet MS"/>
              </a:rPr>
              <a:t>have:  git</a:t>
            </a:r>
            <a:r>
              <a:rPr sz="1800" spc="-15" dirty="0">
                <a:cs typeface="Trebuchet MS"/>
              </a:rPr>
              <a:t> </a:t>
            </a:r>
            <a:r>
              <a:rPr sz="1800" spc="-10" dirty="0">
                <a:cs typeface="Trebuchet MS"/>
              </a:rPr>
              <a:t>branch</a:t>
            </a:r>
            <a:endParaRPr sz="1800" dirty="0">
              <a:cs typeface="Trebuchet MS"/>
            </a:endParaRPr>
          </a:p>
          <a:p>
            <a:pPr marL="12700">
              <a:lnSpc>
                <a:spcPct val="100000"/>
              </a:lnSpc>
              <a:spcBef>
                <a:spcPts val="720"/>
              </a:spcBef>
              <a:tabLst>
                <a:tab pos="354965" algn="l"/>
              </a:tabLst>
            </a:pPr>
            <a:r>
              <a:rPr sz="1450" spc="235" dirty="0">
                <a:cs typeface="Arial"/>
              </a:rPr>
              <a:t>	</a:t>
            </a:r>
            <a:r>
              <a:rPr sz="1800" dirty="0">
                <a:cs typeface="Trebuchet MS"/>
              </a:rPr>
              <a:t>* Sign </a:t>
            </a:r>
            <a:r>
              <a:rPr sz="1800" spc="-5" dirty="0">
                <a:cs typeface="Trebuchet MS"/>
              </a:rPr>
              <a:t>represent the current</a:t>
            </a:r>
            <a:r>
              <a:rPr sz="1800" spc="-45" dirty="0">
                <a:cs typeface="Trebuchet MS"/>
              </a:rPr>
              <a:t> </a:t>
            </a:r>
            <a:r>
              <a:rPr sz="1800" spc="-10" dirty="0">
                <a:cs typeface="Trebuchet MS"/>
              </a:rPr>
              <a:t>branch.</a:t>
            </a:r>
            <a:endParaRPr sz="1800" dirty="0">
              <a:cs typeface="Trebuchet MS"/>
            </a:endParaRPr>
          </a:p>
        </p:txBody>
      </p:sp>
      <p:grpSp>
        <p:nvGrpSpPr>
          <p:cNvPr id="4" name="object 4"/>
          <p:cNvGrpSpPr/>
          <p:nvPr/>
        </p:nvGrpSpPr>
        <p:grpSpPr>
          <a:xfrm>
            <a:off x="1919377" y="4310380"/>
            <a:ext cx="8745093" cy="2304289"/>
            <a:chOff x="620268" y="3715511"/>
            <a:chExt cx="10868025" cy="2824480"/>
          </a:xfrm>
        </p:grpSpPr>
        <p:sp>
          <p:nvSpPr>
            <p:cNvPr id="5" name="object 5"/>
            <p:cNvSpPr/>
            <p:nvPr/>
          </p:nvSpPr>
          <p:spPr>
            <a:xfrm>
              <a:off x="620268" y="3715511"/>
              <a:ext cx="10867644" cy="282397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15339" y="3910583"/>
              <a:ext cx="10279380" cy="2235708"/>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617125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26131" y="1425428"/>
            <a:ext cx="6366510" cy="163068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cs typeface="Arial"/>
              </a:rPr>
              <a:t>	</a:t>
            </a:r>
            <a:r>
              <a:rPr sz="1800" spc="-114" dirty="0">
                <a:cs typeface="Trebuchet MS"/>
              </a:rPr>
              <a:t>To </a:t>
            </a:r>
            <a:r>
              <a:rPr sz="1800" spc="-5" dirty="0">
                <a:cs typeface="Trebuchet MS"/>
              </a:rPr>
              <a:t>switch </a:t>
            </a:r>
            <a:r>
              <a:rPr sz="1800" dirty="0">
                <a:cs typeface="Trebuchet MS"/>
              </a:rPr>
              <a:t>a </a:t>
            </a:r>
            <a:r>
              <a:rPr sz="1800" spc="-10" dirty="0">
                <a:cs typeface="Trebuchet MS"/>
              </a:rPr>
              <a:t>branch </a:t>
            </a:r>
            <a:r>
              <a:rPr sz="1800" dirty="0">
                <a:cs typeface="Trebuchet MS"/>
              </a:rPr>
              <a:t>we</a:t>
            </a:r>
            <a:r>
              <a:rPr sz="1800" spc="100" dirty="0">
                <a:cs typeface="Trebuchet MS"/>
              </a:rPr>
              <a:t> </a:t>
            </a:r>
            <a:r>
              <a:rPr sz="1800" spc="-5" dirty="0">
                <a:cs typeface="Trebuchet MS"/>
              </a:rPr>
              <a:t>use:</a:t>
            </a:r>
            <a:endParaRPr sz="1800" dirty="0">
              <a:cs typeface="Trebuchet MS"/>
            </a:endParaRPr>
          </a:p>
          <a:p>
            <a:pPr marL="926465">
              <a:lnSpc>
                <a:spcPct val="100000"/>
              </a:lnSpc>
              <a:spcBef>
                <a:spcPts val="994"/>
              </a:spcBef>
            </a:pPr>
            <a:r>
              <a:rPr sz="1800" dirty="0">
                <a:cs typeface="Trebuchet MS"/>
              </a:rPr>
              <a:t>git checkout</a:t>
            </a:r>
            <a:r>
              <a:rPr sz="1800" spc="-30" dirty="0">
                <a:cs typeface="Trebuchet MS"/>
              </a:rPr>
              <a:t> </a:t>
            </a:r>
            <a:r>
              <a:rPr sz="1800" spc="-5" dirty="0">
                <a:cs typeface="Trebuchet MS"/>
              </a:rPr>
              <a:t>branch_name</a:t>
            </a:r>
            <a:endParaRPr sz="1800" dirty="0">
              <a:cs typeface="Trebuchet MS"/>
            </a:endParaRPr>
          </a:p>
          <a:p>
            <a:pPr marL="926465" marR="5080" indent="-914400">
              <a:lnSpc>
                <a:spcPts val="3170"/>
              </a:lnSpc>
              <a:spcBef>
                <a:spcPts val="260"/>
              </a:spcBef>
              <a:tabLst>
                <a:tab pos="354965" algn="l"/>
              </a:tabLst>
            </a:pPr>
            <a:r>
              <a:rPr sz="1450" spc="235" dirty="0">
                <a:cs typeface="Arial"/>
              </a:rPr>
              <a:t>	</a:t>
            </a:r>
            <a:r>
              <a:rPr sz="1800" spc="-20" dirty="0">
                <a:cs typeface="Trebuchet MS"/>
              </a:rPr>
              <a:t>We </a:t>
            </a:r>
            <a:r>
              <a:rPr sz="1800" dirty="0">
                <a:cs typeface="Trebuchet MS"/>
              </a:rPr>
              <a:t>can create and </a:t>
            </a:r>
            <a:r>
              <a:rPr sz="1800" spc="-5" dirty="0">
                <a:cs typeface="Trebuchet MS"/>
              </a:rPr>
              <a:t>switch </a:t>
            </a:r>
            <a:r>
              <a:rPr sz="1800" dirty="0">
                <a:cs typeface="Trebuchet MS"/>
              </a:rPr>
              <a:t>at a </a:t>
            </a:r>
            <a:r>
              <a:rPr sz="1800" spc="-5" dirty="0">
                <a:cs typeface="Trebuchet MS"/>
              </a:rPr>
              <a:t>time to the </a:t>
            </a:r>
            <a:r>
              <a:rPr sz="1800" spc="-10" dirty="0">
                <a:cs typeface="Trebuchet MS"/>
              </a:rPr>
              <a:t>branch </a:t>
            </a:r>
            <a:r>
              <a:rPr sz="1800" dirty="0">
                <a:cs typeface="Trebuchet MS"/>
              </a:rPr>
              <a:t>using:  </a:t>
            </a:r>
            <a:r>
              <a:rPr sz="1800" spc="-5" dirty="0">
                <a:cs typeface="Trebuchet MS"/>
              </a:rPr>
              <a:t>git </a:t>
            </a:r>
            <a:r>
              <a:rPr sz="1800" dirty="0">
                <a:cs typeface="Trebuchet MS"/>
              </a:rPr>
              <a:t>checkout </a:t>
            </a:r>
            <a:r>
              <a:rPr sz="1800" spc="-5" dirty="0">
                <a:cs typeface="Trebuchet MS"/>
              </a:rPr>
              <a:t>-b</a:t>
            </a:r>
            <a:r>
              <a:rPr sz="1800" spc="-25" dirty="0">
                <a:cs typeface="Trebuchet MS"/>
              </a:rPr>
              <a:t> </a:t>
            </a:r>
            <a:r>
              <a:rPr sz="1800" spc="-5" dirty="0">
                <a:cs typeface="Trebuchet MS"/>
              </a:rPr>
              <a:t>branch_name</a:t>
            </a:r>
            <a:endParaRPr sz="1800" dirty="0">
              <a:cs typeface="Trebuchet MS"/>
            </a:endParaRPr>
          </a:p>
        </p:txBody>
      </p:sp>
      <p:grpSp>
        <p:nvGrpSpPr>
          <p:cNvPr id="4" name="object 4"/>
          <p:cNvGrpSpPr/>
          <p:nvPr/>
        </p:nvGrpSpPr>
        <p:grpSpPr>
          <a:xfrm>
            <a:off x="951314" y="3571336"/>
            <a:ext cx="9222105" cy="2555875"/>
            <a:chOff x="734568" y="3398520"/>
            <a:chExt cx="10365105" cy="3394075"/>
          </a:xfrm>
        </p:grpSpPr>
        <p:sp>
          <p:nvSpPr>
            <p:cNvPr id="5" name="object 5"/>
            <p:cNvSpPr/>
            <p:nvPr/>
          </p:nvSpPr>
          <p:spPr>
            <a:xfrm>
              <a:off x="734568" y="3398520"/>
              <a:ext cx="10364724" cy="33939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29639" y="3593592"/>
              <a:ext cx="9776460" cy="2805683"/>
            </a:xfrm>
            <a:prstGeom prst="rect">
              <a:avLst/>
            </a:prstGeom>
            <a:blipFill>
              <a:blip r:embed="rId3" cstate="print"/>
              <a:stretch>
                <a:fillRect/>
              </a:stretch>
            </a:blipFill>
          </p:spPr>
          <p:txBody>
            <a:bodyPr wrap="square" lIns="0" tIns="0" rIns="0" bIns="0" rtlCol="0"/>
            <a:lstStyle/>
            <a:p>
              <a:endParaRPr/>
            </a:p>
          </p:txBody>
        </p:sp>
      </p:grpSp>
      <p:sp>
        <p:nvSpPr>
          <p:cNvPr id="7" name="object 2">
            <a:extLst>
              <a:ext uri="{FF2B5EF4-FFF2-40B4-BE49-F238E27FC236}">
                <a16:creationId xmlns:a16="http://schemas.microsoft.com/office/drawing/2014/main" id="{68991584-554B-944B-804F-D2AA478D6FF9}"/>
              </a:ext>
            </a:extLst>
          </p:cNvPr>
          <p:cNvSpPr txBox="1">
            <a:spLocks/>
          </p:cNvSpPr>
          <p:nvPr/>
        </p:nvSpPr>
        <p:spPr>
          <a:xfrm>
            <a:off x="5181600" y="587097"/>
            <a:ext cx="3891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pc="-5" dirty="0">
                <a:solidFill>
                  <a:schemeClr val="tx1"/>
                </a:solidFill>
                <a:latin typeface="+mn-lt"/>
                <a:cs typeface="Trebuchet MS"/>
              </a:rPr>
              <a:t>B</a:t>
            </a:r>
            <a:r>
              <a:rPr lang="en-US" spc="-110" dirty="0">
                <a:solidFill>
                  <a:schemeClr val="tx1"/>
                </a:solidFill>
                <a:latin typeface="+mn-lt"/>
                <a:cs typeface="Trebuchet MS"/>
              </a:rPr>
              <a:t>r</a:t>
            </a:r>
            <a:r>
              <a:rPr lang="en-US" dirty="0">
                <a:solidFill>
                  <a:schemeClr val="tx1"/>
                </a:solidFill>
                <a:latin typeface="+mn-lt"/>
                <a:cs typeface="Trebuchet MS"/>
              </a:rPr>
              <a:t>anch</a:t>
            </a:r>
          </a:p>
        </p:txBody>
      </p:sp>
    </p:spTree>
    <p:extLst>
      <p:ext uri="{BB962C8B-B14F-4D97-AF65-F5344CB8AC3E}">
        <p14:creationId xmlns:p14="http://schemas.microsoft.com/office/powerpoint/2010/main" val="149750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02589" y="1789982"/>
            <a:ext cx="9601200" cy="2626360"/>
          </a:xfrm>
          <a:prstGeom prst="rect">
            <a:avLst/>
          </a:prstGeom>
        </p:spPr>
        <p:txBody>
          <a:bodyPr vert="horz" wrap="square" lIns="0" tIns="12700" rIns="0" bIns="0" rtlCol="0">
            <a:spAutoFit/>
          </a:bodyPr>
          <a:lstStyle/>
          <a:p>
            <a:pPr marL="354965" marR="5080" indent="-342900">
              <a:lnSpc>
                <a:spcPct val="100000"/>
              </a:lnSpc>
              <a:spcBef>
                <a:spcPts val="100"/>
              </a:spcBef>
            </a:pPr>
            <a:r>
              <a:rPr sz="1450" spc="235" dirty="0">
                <a:cs typeface="Arial"/>
              </a:rPr>
              <a:t> </a:t>
            </a:r>
            <a:r>
              <a:rPr sz="1800" spc="-5" dirty="0">
                <a:cs typeface="Trebuchet MS"/>
              </a:rPr>
              <a:t>Now </a:t>
            </a:r>
            <a:r>
              <a:rPr sz="1800" dirty="0">
                <a:cs typeface="Trebuchet MS"/>
              </a:rPr>
              <a:t>we are in </a:t>
            </a:r>
            <a:r>
              <a:rPr sz="1800" spc="-10" dirty="0">
                <a:cs typeface="Trebuchet MS"/>
              </a:rPr>
              <a:t>“new1_branch”. </a:t>
            </a:r>
            <a:r>
              <a:rPr sz="1800" spc="-5" dirty="0">
                <a:cs typeface="Trebuchet MS"/>
              </a:rPr>
              <a:t>Anything changes </a:t>
            </a:r>
            <a:r>
              <a:rPr sz="1800" dirty="0">
                <a:cs typeface="Trebuchet MS"/>
              </a:rPr>
              <a:t>in </a:t>
            </a:r>
            <a:r>
              <a:rPr sz="1800" spc="-5" dirty="0">
                <a:cs typeface="Trebuchet MS"/>
              </a:rPr>
              <a:t>the </a:t>
            </a:r>
            <a:r>
              <a:rPr sz="1800" spc="-65" dirty="0">
                <a:cs typeface="Trebuchet MS"/>
              </a:rPr>
              <a:t>Coffee  </a:t>
            </a:r>
            <a:r>
              <a:rPr sz="1800" spc="-25" dirty="0">
                <a:cs typeface="Trebuchet MS"/>
              </a:rPr>
              <a:t>repository, </a:t>
            </a:r>
            <a:r>
              <a:rPr sz="1800" spc="-5" dirty="0">
                <a:cs typeface="Trebuchet MS"/>
              </a:rPr>
              <a:t>the changes </a:t>
            </a:r>
            <a:r>
              <a:rPr sz="1800" dirty="0">
                <a:cs typeface="Trebuchet MS"/>
              </a:rPr>
              <a:t>will </a:t>
            </a:r>
            <a:r>
              <a:rPr sz="1800" spc="-5" dirty="0">
                <a:cs typeface="Trebuchet MS"/>
              </a:rPr>
              <a:t>be </a:t>
            </a:r>
            <a:r>
              <a:rPr sz="1800" dirty="0">
                <a:cs typeface="Trebuchet MS"/>
              </a:rPr>
              <a:t>happen in </a:t>
            </a:r>
            <a:r>
              <a:rPr sz="1800" spc="-5" dirty="0">
                <a:cs typeface="Trebuchet MS"/>
              </a:rPr>
              <a:t>the </a:t>
            </a:r>
            <a:r>
              <a:rPr sz="1800" spc="-10" dirty="0">
                <a:cs typeface="Trebuchet MS"/>
              </a:rPr>
              <a:t>new1_branch </a:t>
            </a:r>
            <a:r>
              <a:rPr sz="1800" spc="-5" dirty="0">
                <a:cs typeface="Trebuchet MS"/>
              </a:rPr>
              <a:t>not affects  other </a:t>
            </a:r>
            <a:r>
              <a:rPr sz="1800" spc="-20" dirty="0">
                <a:cs typeface="Trebuchet MS"/>
              </a:rPr>
              <a:t>branches</a:t>
            </a:r>
            <a:r>
              <a:rPr lang="en-US" sz="1800" spc="-20" dirty="0">
                <a:cs typeface="Trebuchet MS"/>
              </a:rPr>
              <a:t>       </a:t>
            </a:r>
            <a:r>
              <a:rPr sz="1800" spc="-20" dirty="0">
                <a:cs typeface="Trebuchet MS"/>
              </a:rPr>
              <a:t>(master,</a:t>
            </a:r>
            <a:r>
              <a:rPr sz="1800" spc="30" dirty="0">
                <a:cs typeface="Trebuchet MS"/>
              </a:rPr>
              <a:t> </a:t>
            </a:r>
            <a:r>
              <a:rPr sz="1800" spc="-10" dirty="0" err="1">
                <a:cs typeface="Trebuchet MS"/>
              </a:rPr>
              <a:t>new_branch</a:t>
            </a:r>
            <a:r>
              <a:rPr sz="1800" spc="-10" dirty="0">
                <a:cs typeface="Trebuchet MS"/>
              </a:rPr>
              <a:t>).</a:t>
            </a:r>
            <a:endParaRPr lang="en-US" sz="1800" spc="-10" dirty="0">
              <a:cs typeface="Trebuchet MS"/>
            </a:endParaRPr>
          </a:p>
          <a:p>
            <a:pPr marL="354965" marR="5080" indent="-342900">
              <a:lnSpc>
                <a:spcPct val="100000"/>
              </a:lnSpc>
              <a:spcBef>
                <a:spcPts val="100"/>
              </a:spcBef>
            </a:pPr>
            <a:endParaRPr sz="1800" dirty="0">
              <a:cs typeface="Trebuchet MS"/>
            </a:endParaRPr>
          </a:p>
          <a:p>
            <a:pPr marL="354965" marR="5080" indent="-342900">
              <a:lnSpc>
                <a:spcPct val="100000"/>
              </a:lnSpc>
              <a:spcBef>
                <a:spcPts val="994"/>
              </a:spcBef>
            </a:pPr>
            <a:r>
              <a:rPr sz="1450" spc="235" dirty="0">
                <a:cs typeface="Arial"/>
              </a:rPr>
              <a:t> </a:t>
            </a:r>
            <a:r>
              <a:rPr sz="1800" spc="-30" dirty="0">
                <a:cs typeface="Trebuchet MS"/>
              </a:rPr>
              <a:t>Let’s </a:t>
            </a:r>
            <a:r>
              <a:rPr sz="1800" dirty="0">
                <a:cs typeface="Trebuchet MS"/>
              </a:rPr>
              <a:t>create a </a:t>
            </a:r>
            <a:r>
              <a:rPr sz="1800" spc="-5" dirty="0">
                <a:cs typeface="Trebuchet MS"/>
              </a:rPr>
              <a:t>file </a:t>
            </a:r>
            <a:r>
              <a:rPr sz="1800" dirty="0">
                <a:cs typeface="Trebuchet MS"/>
              </a:rPr>
              <a:t>in </a:t>
            </a:r>
            <a:r>
              <a:rPr sz="1800" spc="-5" dirty="0">
                <a:cs typeface="Trebuchet MS"/>
              </a:rPr>
              <a:t>the current </a:t>
            </a:r>
            <a:r>
              <a:rPr sz="1800" spc="-10" dirty="0">
                <a:cs typeface="Trebuchet MS"/>
              </a:rPr>
              <a:t>branch (new1_branch) </a:t>
            </a:r>
            <a:r>
              <a:rPr sz="1800" dirty="0">
                <a:cs typeface="Trebuchet MS"/>
              </a:rPr>
              <a:t>and use git </a:t>
            </a:r>
            <a:r>
              <a:rPr sz="1800" spc="-114" dirty="0">
                <a:cs typeface="Trebuchet MS"/>
              </a:rPr>
              <a:t>add  </a:t>
            </a:r>
            <a:r>
              <a:rPr sz="1800" dirty="0">
                <a:cs typeface="Trebuchet MS"/>
              </a:rPr>
              <a:t>and commit</a:t>
            </a:r>
            <a:r>
              <a:rPr sz="1800" spc="-20" dirty="0">
                <a:cs typeface="Trebuchet MS"/>
              </a:rPr>
              <a:t> </a:t>
            </a:r>
            <a:r>
              <a:rPr sz="1800" dirty="0">
                <a:cs typeface="Trebuchet MS"/>
              </a:rPr>
              <a:t>command.</a:t>
            </a:r>
            <a:endParaRPr lang="en-US" sz="1800" dirty="0">
              <a:cs typeface="Trebuchet MS"/>
            </a:endParaRPr>
          </a:p>
          <a:p>
            <a:pPr marL="354965" marR="5080" indent="-342900">
              <a:lnSpc>
                <a:spcPct val="100000"/>
              </a:lnSpc>
              <a:spcBef>
                <a:spcPts val="994"/>
              </a:spcBef>
            </a:pPr>
            <a:endParaRPr sz="1800" dirty="0">
              <a:cs typeface="Trebuchet MS"/>
            </a:endParaRPr>
          </a:p>
          <a:p>
            <a:pPr marL="354965" marR="5715" indent="-342900">
              <a:lnSpc>
                <a:spcPct val="100000"/>
              </a:lnSpc>
              <a:spcBef>
                <a:spcPts val="994"/>
              </a:spcBef>
            </a:pPr>
            <a:r>
              <a:rPr sz="1450" spc="235" dirty="0">
                <a:cs typeface="Arial"/>
              </a:rPr>
              <a:t> </a:t>
            </a:r>
            <a:r>
              <a:rPr sz="1800" dirty="0">
                <a:cs typeface="Trebuchet MS"/>
              </a:rPr>
              <a:t>If you </a:t>
            </a:r>
            <a:r>
              <a:rPr sz="1800" spc="-5" dirty="0">
                <a:cs typeface="Trebuchet MS"/>
              </a:rPr>
              <a:t>switch to master </a:t>
            </a:r>
            <a:r>
              <a:rPr sz="1800" spc="-10" dirty="0">
                <a:cs typeface="Trebuchet MS"/>
              </a:rPr>
              <a:t>branch, </a:t>
            </a:r>
            <a:r>
              <a:rPr sz="1800" dirty="0">
                <a:cs typeface="Trebuchet MS"/>
              </a:rPr>
              <a:t>you can see </a:t>
            </a:r>
            <a:r>
              <a:rPr sz="1800" spc="-5" dirty="0">
                <a:cs typeface="Trebuchet MS"/>
              </a:rPr>
              <a:t>the </a:t>
            </a:r>
            <a:r>
              <a:rPr sz="1800" dirty="0">
                <a:cs typeface="Trebuchet MS"/>
              </a:rPr>
              <a:t>changes in </a:t>
            </a:r>
            <a:r>
              <a:rPr sz="1800" spc="-5" dirty="0">
                <a:cs typeface="Trebuchet MS"/>
              </a:rPr>
              <a:t>the </a:t>
            </a:r>
            <a:r>
              <a:rPr sz="1800" spc="-65" dirty="0">
                <a:cs typeface="Trebuchet MS"/>
              </a:rPr>
              <a:t>Coffee  </a:t>
            </a:r>
            <a:r>
              <a:rPr sz="1800" spc="-5" dirty="0">
                <a:cs typeface="Trebuchet MS"/>
              </a:rPr>
              <a:t>repo.</a:t>
            </a:r>
            <a:endParaRPr sz="1800" dirty="0">
              <a:cs typeface="Trebuchet MS"/>
            </a:endParaRPr>
          </a:p>
        </p:txBody>
      </p:sp>
      <p:sp>
        <p:nvSpPr>
          <p:cNvPr id="4" name="object 2">
            <a:extLst>
              <a:ext uri="{FF2B5EF4-FFF2-40B4-BE49-F238E27FC236}">
                <a16:creationId xmlns:a16="http://schemas.microsoft.com/office/drawing/2014/main" id="{853029ED-BA5D-C944-B4E9-62EC8E1165C3}"/>
              </a:ext>
            </a:extLst>
          </p:cNvPr>
          <p:cNvSpPr txBox="1">
            <a:spLocks/>
          </p:cNvSpPr>
          <p:nvPr/>
        </p:nvSpPr>
        <p:spPr>
          <a:xfrm>
            <a:off x="5181600" y="587097"/>
            <a:ext cx="3891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pc="-5" dirty="0">
                <a:solidFill>
                  <a:schemeClr val="tx1"/>
                </a:solidFill>
                <a:latin typeface="+mn-lt"/>
                <a:cs typeface="Trebuchet MS"/>
              </a:rPr>
              <a:t>B</a:t>
            </a:r>
            <a:r>
              <a:rPr lang="en-US" spc="-110" dirty="0">
                <a:solidFill>
                  <a:schemeClr val="tx1"/>
                </a:solidFill>
                <a:latin typeface="+mn-lt"/>
                <a:cs typeface="Trebuchet MS"/>
              </a:rPr>
              <a:t>r</a:t>
            </a:r>
            <a:r>
              <a:rPr lang="en-US" dirty="0">
                <a:solidFill>
                  <a:schemeClr val="tx1"/>
                </a:solidFill>
                <a:latin typeface="+mn-lt"/>
                <a:cs typeface="Trebuchet MS"/>
              </a:rPr>
              <a:t>anch</a:t>
            </a:r>
          </a:p>
        </p:txBody>
      </p:sp>
    </p:spTree>
    <p:extLst>
      <p:ext uri="{BB962C8B-B14F-4D97-AF65-F5344CB8AC3E}">
        <p14:creationId xmlns:p14="http://schemas.microsoft.com/office/powerpoint/2010/main" val="1918262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FC Fight Night 156 - On Tap Sports Net">
            <a:extLst>
              <a:ext uri="{FF2B5EF4-FFF2-40B4-BE49-F238E27FC236}">
                <a16:creationId xmlns:a16="http://schemas.microsoft.com/office/drawing/2014/main" id="{06661023-9167-4A01-A9CE-A34A53D188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15045" y="2215872"/>
            <a:ext cx="4182374" cy="2788249"/>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A150B088-74B2-418E-B124-8DD7481A076F}"/>
              </a:ext>
            </a:extLst>
          </p:cNvPr>
          <p:cNvSpPr txBox="1">
            <a:spLocks noGrp="1"/>
          </p:cNvSpPr>
          <p:nvPr>
            <p:ph type="title"/>
          </p:nvPr>
        </p:nvSpPr>
        <p:spPr>
          <a:xfrm>
            <a:off x="301864" y="2215872"/>
            <a:ext cx="7057906" cy="2782813"/>
          </a:xfrm>
          <a:prstGeom prst="rect">
            <a:avLst/>
          </a:prstGeom>
        </p:spPr>
        <p:txBody>
          <a:bodyPr vert="horz" wrap="square" lIns="0" tIns="12700" rIns="0" bIns="0" rtlCol="0">
            <a:spAutoFit/>
          </a:bodyPr>
          <a:lstStyle/>
          <a:p>
            <a:pPr marL="354965" marR="5080" indent="-342900" algn="l">
              <a:lnSpc>
                <a:spcPct val="100000"/>
              </a:lnSpc>
              <a:spcBef>
                <a:spcPts val="100"/>
              </a:spcBef>
            </a:pPr>
            <a:r>
              <a:rPr lang="en-US" sz="2000" cap="none" dirty="0">
                <a:solidFill>
                  <a:schemeClr val="tx1"/>
                </a:solidFill>
                <a:effectLst/>
                <a:latin typeface="+mn-lt"/>
              </a:rPr>
              <a:t>	</a:t>
            </a:r>
            <a:r>
              <a:rPr lang="en-US" sz="2000" b="0" i="0" cap="none" dirty="0">
                <a:solidFill>
                  <a:schemeClr val="tx1"/>
                </a:solidFill>
                <a:effectLst/>
                <a:latin typeface="+mn-lt"/>
              </a:rPr>
              <a:t>Conflicts generally arise when two people have changed the same lines in a file, or if one developer deleted a file while another developer was modifying it. In these cases, Git cannot automatically determine what is correct. Conflicts only affect the developer conducting the merge, the rest of the team is unaware of the conflict. Git will mark the file as being conflicted and halt the merging process. It is then the developers' responsibility to resolve the conflict.</a:t>
            </a:r>
            <a:endParaRPr sz="2000" cap="none" dirty="0">
              <a:solidFill>
                <a:schemeClr val="tx1"/>
              </a:solidFill>
              <a:latin typeface="+mn-lt"/>
              <a:cs typeface="Trebuchet MS"/>
            </a:endParaRPr>
          </a:p>
        </p:txBody>
      </p:sp>
      <p:sp>
        <p:nvSpPr>
          <p:cNvPr id="5" name="object 2">
            <a:extLst>
              <a:ext uri="{FF2B5EF4-FFF2-40B4-BE49-F238E27FC236}">
                <a16:creationId xmlns:a16="http://schemas.microsoft.com/office/drawing/2014/main" id="{B27C2191-B02F-5445-B8AF-77872872DB7F}"/>
              </a:ext>
            </a:extLst>
          </p:cNvPr>
          <p:cNvSpPr txBox="1">
            <a:spLocks/>
          </p:cNvSpPr>
          <p:nvPr/>
        </p:nvSpPr>
        <p:spPr>
          <a:xfrm>
            <a:off x="5181600" y="587097"/>
            <a:ext cx="3891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pc="-5" dirty="0">
                <a:solidFill>
                  <a:schemeClr val="tx1"/>
                </a:solidFill>
                <a:latin typeface="+mn-lt"/>
                <a:cs typeface="Trebuchet MS"/>
              </a:rPr>
              <a:t>Conflict</a:t>
            </a:r>
            <a:endParaRPr lang="en-US" dirty="0">
              <a:solidFill>
                <a:schemeClr val="tx1"/>
              </a:solidFill>
              <a:latin typeface="+mn-lt"/>
              <a:cs typeface="Trebuchet MS"/>
            </a:endParaRPr>
          </a:p>
        </p:txBody>
      </p:sp>
    </p:spTree>
    <p:extLst>
      <p:ext uri="{BB962C8B-B14F-4D97-AF65-F5344CB8AC3E}">
        <p14:creationId xmlns:p14="http://schemas.microsoft.com/office/powerpoint/2010/main" val="842310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5FD917-E1DA-0D4B-A6F4-23AED15DC475}"/>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Merge</a:t>
            </a:r>
          </a:p>
        </p:txBody>
      </p:sp>
    </p:spTree>
    <p:extLst>
      <p:ext uri="{BB962C8B-B14F-4D97-AF65-F5344CB8AC3E}">
        <p14:creationId xmlns:p14="http://schemas.microsoft.com/office/powerpoint/2010/main" val="3584723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200" y="747355"/>
            <a:ext cx="3434690" cy="505267"/>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latin typeface="+mn-lt"/>
                <a:cs typeface="Trebuchet MS"/>
              </a:rPr>
              <a:t>Merge</a:t>
            </a:r>
          </a:p>
        </p:txBody>
      </p:sp>
      <p:sp>
        <p:nvSpPr>
          <p:cNvPr id="3" name="object 3"/>
          <p:cNvSpPr txBox="1"/>
          <p:nvPr/>
        </p:nvSpPr>
        <p:spPr>
          <a:xfrm>
            <a:off x="1296837" y="2206924"/>
            <a:ext cx="8054340" cy="2067233"/>
          </a:xfrm>
          <a:prstGeom prst="rect">
            <a:avLst/>
          </a:prstGeom>
        </p:spPr>
        <p:txBody>
          <a:bodyPr vert="horz" wrap="square" lIns="0" tIns="12700" rIns="0" bIns="0" rtlCol="0">
            <a:spAutoFit/>
          </a:bodyPr>
          <a:lstStyle/>
          <a:p>
            <a:pPr marL="354965" marR="5080" indent="-342900">
              <a:lnSpc>
                <a:spcPct val="100000"/>
              </a:lnSpc>
              <a:spcBef>
                <a:spcPts val="100"/>
              </a:spcBef>
              <a:tabLst>
                <a:tab pos="354965" algn="l"/>
              </a:tabLst>
            </a:pPr>
            <a:r>
              <a:rPr sz="1450" spc="235" dirty="0">
                <a:cs typeface="Arial"/>
              </a:rPr>
              <a:t>	</a:t>
            </a:r>
            <a:r>
              <a:rPr sz="1800" dirty="0">
                <a:cs typeface="Trebuchet MS"/>
              </a:rPr>
              <a:t>If you want </a:t>
            </a:r>
            <a:r>
              <a:rPr sz="1800" spc="-5" dirty="0">
                <a:cs typeface="Trebuchet MS"/>
              </a:rPr>
              <a:t>to merge/add </a:t>
            </a:r>
            <a:r>
              <a:rPr sz="1800" dirty="0">
                <a:cs typeface="Trebuchet MS"/>
              </a:rPr>
              <a:t>all </a:t>
            </a:r>
            <a:r>
              <a:rPr sz="1800" spc="-5" dirty="0">
                <a:cs typeface="Trebuchet MS"/>
              </a:rPr>
              <a:t>the changes </a:t>
            </a:r>
            <a:r>
              <a:rPr sz="1800" dirty="0">
                <a:cs typeface="Trebuchet MS"/>
              </a:rPr>
              <a:t>in </a:t>
            </a:r>
            <a:r>
              <a:rPr sz="1800" spc="-5" dirty="0">
                <a:cs typeface="Trebuchet MS"/>
              </a:rPr>
              <a:t>the master </a:t>
            </a:r>
            <a:r>
              <a:rPr sz="1800" spc="-10" dirty="0">
                <a:cs typeface="Trebuchet MS"/>
              </a:rPr>
              <a:t>branch. </a:t>
            </a:r>
            <a:r>
              <a:rPr sz="1800" spc="-60" dirty="0">
                <a:cs typeface="Trebuchet MS"/>
              </a:rPr>
              <a:t>You </a:t>
            </a:r>
            <a:r>
              <a:rPr sz="1800" spc="-5" dirty="0">
                <a:cs typeface="Trebuchet MS"/>
              </a:rPr>
              <a:t>can  run:</a:t>
            </a:r>
            <a:endParaRPr sz="1800" dirty="0">
              <a:cs typeface="Trebuchet MS"/>
            </a:endParaRPr>
          </a:p>
          <a:p>
            <a:pPr marL="469265">
              <a:lnSpc>
                <a:spcPct val="100000"/>
              </a:lnSpc>
              <a:spcBef>
                <a:spcPts val="994"/>
              </a:spcBef>
            </a:pPr>
            <a:r>
              <a:rPr sz="1800" dirty="0">
                <a:cs typeface="Trebuchet MS"/>
              </a:rPr>
              <a:t>git </a:t>
            </a:r>
            <a:r>
              <a:rPr sz="1800" spc="-5" dirty="0">
                <a:cs typeface="Trebuchet MS"/>
              </a:rPr>
              <a:t>merge</a:t>
            </a:r>
            <a:r>
              <a:rPr sz="1800" spc="-15" dirty="0">
                <a:cs typeface="Trebuchet MS"/>
              </a:rPr>
              <a:t> </a:t>
            </a:r>
            <a:r>
              <a:rPr sz="1800" spc="-10" dirty="0">
                <a:cs typeface="Trebuchet MS"/>
              </a:rPr>
              <a:t>new1_branch</a:t>
            </a:r>
            <a:endParaRPr sz="1800" dirty="0">
              <a:cs typeface="Trebuchet MS"/>
            </a:endParaRPr>
          </a:p>
          <a:p>
            <a:pPr>
              <a:lnSpc>
                <a:spcPct val="100000"/>
              </a:lnSpc>
            </a:pPr>
            <a:endParaRPr sz="2100" dirty="0">
              <a:cs typeface="Trebuchet MS"/>
            </a:endParaRPr>
          </a:p>
          <a:p>
            <a:pPr marL="12700">
              <a:lnSpc>
                <a:spcPct val="100000"/>
              </a:lnSpc>
              <a:spcBef>
                <a:spcPts val="1725"/>
              </a:spcBef>
              <a:tabLst>
                <a:tab pos="354965" algn="l"/>
              </a:tabLst>
            </a:pPr>
            <a:r>
              <a:rPr sz="1450" spc="235" dirty="0">
                <a:cs typeface="Arial"/>
              </a:rPr>
              <a:t>	</a:t>
            </a:r>
            <a:r>
              <a:rPr sz="1800" spc="-5" dirty="0">
                <a:cs typeface="Trebuchet MS"/>
              </a:rPr>
              <a:t>By running this </a:t>
            </a:r>
            <a:r>
              <a:rPr sz="1800" dirty="0">
                <a:cs typeface="Trebuchet MS"/>
              </a:rPr>
              <a:t>you can see </a:t>
            </a:r>
            <a:r>
              <a:rPr sz="1800" spc="-5" dirty="0">
                <a:cs typeface="Trebuchet MS"/>
              </a:rPr>
              <a:t>the changes happen to the master</a:t>
            </a:r>
            <a:r>
              <a:rPr sz="1800" dirty="0">
                <a:cs typeface="Trebuchet MS"/>
              </a:rPr>
              <a:t> </a:t>
            </a:r>
            <a:r>
              <a:rPr sz="1800" spc="-10" dirty="0">
                <a:cs typeface="Trebuchet MS"/>
              </a:rPr>
              <a:t>branch.</a:t>
            </a:r>
            <a:endParaRPr sz="1800" dirty="0">
              <a:cs typeface="Trebuchet MS"/>
            </a:endParaRPr>
          </a:p>
        </p:txBody>
      </p:sp>
    </p:spTree>
    <p:extLst>
      <p:ext uri="{BB962C8B-B14F-4D97-AF65-F5344CB8AC3E}">
        <p14:creationId xmlns:p14="http://schemas.microsoft.com/office/powerpoint/2010/main" val="3971208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37495" y="304800"/>
            <a:ext cx="4595516"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Trebuchet MS"/>
              </a:rPr>
              <a:t>Delete </a:t>
            </a:r>
            <a:r>
              <a:rPr sz="3600" dirty="0">
                <a:cs typeface="Trebuchet MS"/>
              </a:rPr>
              <a:t>a</a:t>
            </a:r>
            <a:r>
              <a:rPr sz="3600" spc="-60" dirty="0">
                <a:cs typeface="Trebuchet MS"/>
              </a:rPr>
              <a:t> </a:t>
            </a:r>
            <a:r>
              <a:rPr sz="3600" spc="-20" dirty="0">
                <a:cs typeface="Trebuchet MS"/>
              </a:rPr>
              <a:t>Branch</a:t>
            </a:r>
            <a:endParaRPr sz="3600" dirty="0">
              <a:cs typeface="Trebuchet MS"/>
            </a:endParaRPr>
          </a:p>
        </p:txBody>
      </p:sp>
      <p:sp>
        <p:nvSpPr>
          <p:cNvPr id="3" name="object 3"/>
          <p:cNvSpPr txBox="1"/>
          <p:nvPr/>
        </p:nvSpPr>
        <p:spPr>
          <a:xfrm>
            <a:off x="862754" y="1971954"/>
            <a:ext cx="5572552" cy="775450"/>
          </a:xfrm>
          <a:prstGeom prst="rect">
            <a:avLst/>
          </a:prstGeom>
        </p:spPr>
        <p:txBody>
          <a:bodyPr vert="horz" wrap="square" lIns="0" tIns="12700" rIns="0" bIns="0" rtlCol="0">
            <a:spAutoFit/>
          </a:bodyPr>
          <a:lstStyle/>
          <a:p>
            <a:pPr marL="469265" marR="5080" indent="-457200">
              <a:lnSpc>
                <a:spcPct val="146100"/>
              </a:lnSpc>
              <a:spcBef>
                <a:spcPts val="100"/>
              </a:spcBef>
              <a:tabLst>
                <a:tab pos="354965" algn="l"/>
              </a:tabLst>
            </a:pPr>
            <a:r>
              <a:rPr sz="1450" spc="235" dirty="0">
                <a:cs typeface="Arial"/>
              </a:rPr>
              <a:t>	</a:t>
            </a:r>
            <a:r>
              <a:rPr sz="1800" dirty="0">
                <a:cs typeface="Trebuchet MS"/>
              </a:rPr>
              <a:t>If you want </a:t>
            </a:r>
            <a:r>
              <a:rPr sz="1800" spc="-5" dirty="0">
                <a:cs typeface="Trebuchet MS"/>
              </a:rPr>
              <a:t>to delete </a:t>
            </a:r>
            <a:r>
              <a:rPr sz="1800" dirty="0">
                <a:cs typeface="Trebuchet MS"/>
              </a:rPr>
              <a:t>a </a:t>
            </a:r>
            <a:r>
              <a:rPr sz="1800" spc="-10" dirty="0">
                <a:cs typeface="Trebuchet MS"/>
              </a:rPr>
              <a:t>branch. </a:t>
            </a:r>
            <a:r>
              <a:rPr sz="1800" spc="-60" dirty="0">
                <a:cs typeface="Trebuchet MS"/>
              </a:rPr>
              <a:t>You </a:t>
            </a:r>
            <a:r>
              <a:rPr sz="1800" dirty="0">
                <a:cs typeface="Trebuchet MS"/>
              </a:rPr>
              <a:t>can </a:t>
            </a:r>
            <a:r>
              <a:rPr sz="1800" spc="-5" dirty="0">
                <a:cs typeface="Trebuchet MS"/>
              </a:rPr>
              <a:t>run:  </a:t>
            </a:r>
            <a:r>
              <a:rPr sz="1800" dirty="0">
                <a:cs typeface="Trebuchet MS"/>
              </a:rPr>
              <a:t>git </a:t>
            </a:r>
            <a:r>
              <a:rPr sz="1800" spc="-10" dirty="0">
                <a:cs typeface="Trebuchet MS"/>
              </a:rPr>
              <a:t>branch </a:t>
            </a:r>
            <a:r>
              <a:rPr sz="1800" spc="-5" dirty="0">
                <a:cs typeface="Trebuchet MS"/>
              </a:rPr>
              <a:t>-d</a:t>
            </a:r>
            <a:r>
              <a:rPr sz="1800" spc="-10" dirty="0">
                <a:cs typeface="Trebuchet MS"/>
              </a:rPr>
              <a:t> </a:t>
            </a:r>
            <a:r>
              <a:rPr sz="1800" spc="-5" dirty="0">
                <a:cs typeface="Trebuchet MS"/>
              </a:rPr>
              <a:t>branch_name</a:t>
            </a:r>
            <a:endParaRPr sz="1800" dirty="0">
              <a:cs typeface="Trebuchet MS"/>
            </a:endParaRPr>
          </a:p>
        </p:txBody>
      </p:sp>
      <p:sp>
        <p:nvSpPr>
          <p:cNvPr id="4" name="object 4"/>
          <p:cNvSpPr/>
          <p:nvPr/>
        </p:nvSpPr>
        <p:spPr>
          <a:xfrm>
            <a:off x="862754" y="3460011"/>
            <a:ext cx="9848632" cy="7754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7285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E9E44C-61E8-0940-BBD4-4A85C4DF2213}"/>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Git Ignore</a:t>
            </a:r>
          </a:p>
        </p:txBody>
      </p:sp>
    </p:spTree>
    <p:extLst>
      <p:ext uri="{BB962C8B-B14F-4D97-AF65-F5344CB8AC3E}">
        <p14:creationId xmlns:p14="http://schemas.microsoft.com/office/powerpoint/2010/main" val="240671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11">
            <a:extLst>
              <a:ext uri="{FF2B5EF4-FFF2-40B4-BE49-F238E27FC236}">
                <a16:creationId xmlns:a16="http://schemas.microsoft.com/office/drawing/2014/main" id="{6BCE9CD4-D53B-8842-B157-6991C37868C6}"/>
              </a:ext>
            </a:extLst>
          </p:cNvPr>
          <p:cNvSpPr/>
          <p:nvPr/>
        </p:nvSpPr>
        <p:spPr>
          <a:xfrm>
            <a:off x="8590887" y="4006692"/>
            <a:ext cx="2887527" cy="902419"/>
          </a:xfrm>
          <a:prstGeom prst="rect">
            <a:avLst/>
          </a:prstGeom>
          <a:blipFill>
            <a:blip r:embed="rId2" cstate="print"/>
            <a:stretch>
              <a:fillRect/>
            </a:stretch>
          </a:blipFill>
        </p:spPr>
        <p:txBody>
          <a:bodyPr wrap="square" lIns="0" tIns="0" rIns="0" bIns="0" rtlCol="0"/>
          <a:lstStyle/>
          <a:p>
            <a:endParaRPr/>
          </a:p>
        </p:txBody>
      </p:sp>
      <p:sp>
        <p:nvSpPr>
          <p:cNvPr id="2" name="object 2"/>
          <p:cNvSpPr txBox="1">
            <a:spLocks noGrp="1"/>
          </p:cNvSpPr>
          <p:nvPr>
            <p:ph type="title"/>
          </p:nvPr>
        </p:nvSpPr>
        <p:spPr>
          <a:xfrm>
            <a:off x="4724400" y="216931"/>
            <a:ext cx="2971800" cy="505267"/>
          </a:xfrm>
          <a:prstGeom prst="rect">
            <a:avLst/>
          </a:prstGeom>
        </p:spPr>
        <p:txBody>
          <a:bodyPr vert="horz" wrap="square" lIns="0" tIns="12700" rIns="0" bIns="0" rtlCol="0">
            <a:spAutoFit/>
          </a:bodyPr>
          <a:lstStyle/>
          <a:p>
            <a:pPr marL="12700">
              <a:lnSpc>
                <a:spcPct val="100000"/>
              </a:lnSpc>
              <a:spcBef>
                <a:spcPts val="100"/>
              </a:spcBef>
            </a:pPr>
            <a:r>
              <a:rPr cap="none" spc="-5" dirty="0">
                <a:solidFill>
                  <a:schemeClr val="tx1"/>
                </a:solidFill>
              </a:rPr>
              <a:t>Branch</a:t>
            </a:r>
          </a:p>
        </p:txBody>
      </p:sp>
      <p:grpSp>
        <p:nvGrpSpPr>
          <p:cNvPr id="3" name="object 3"/>
          <p:cNvGrpSpPr/>
          <p:nvPr/>
        </p:nvGrpSpPr>
        <p:grpSpPr>
          <a:xfrm>
            <a:off x="1904747" y="1536416"/>
            <a:ext cx="5791453" cy="1206051"/>
            <a:chOff x="725423" y="1447800"/>
            <a:chExt cx="8037830" cy="2108200"/>
          </a:xfrm>
        </p:grpSpPr>
        <p:sp>
          <p:nvSpPr>
            <p:cNvPr id="4" name="object 4"/>
            <p:cNvSpPr/>
            <p:nvPr/>
          </p:nvSpPr>
          <p:spPr>
            <a:xfrm>
              <a:off x="725423" y="1447800"/>
              <a:ext cx="8037576" cy="186080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7373" y="2733294"/>
              <a:ext cx="571500" cy="812800"/>
            </a:xfrm>
            <a:custGeom>
              <a:avLst/>
              <a:gdLst/>
              <a:ahLst/>
              <a:cxnLst/>
              <a:rect l="l" t="t" r="r" b="b"/>
              <a:pathLst>
                <a:path w="571500" h="812800">
                  <a:moveTo>
                    <a:pt x="285750" y="0"/>
                  </a:moveTo>
                  <a:lnTo>
                    <a:pt x="0" y="285750"/>
                  </a:lnTo>
                  <a:lnTo>
                    <a:pt x="142875" y="285750"/>
                  </a:lnTo>
                  <a:lnTo>
                    <a:pt x="142875" y="812291"/>
                  </a:lnTo>
                  <a:lnTo>
                    <a:pt x="428625" y="812291"/>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6" name="object 6"/>
            <p:cNvSpPr/>
            <p:nvPr/>
          </p:nvSpPr>
          <p:spPr>
            <a:xfrm>
              <a:off x="1087373" y="2733294"/>
              <a:ext cx="571500" cy="812800"/>
            </a:xfrm>
            <a:custGeom>
              <a:avLst/>
              <a:gdLst/>
              <a:ahLst/>
              <a:cxnLst/>
              <a:rect l="l" t="t" r="r" b="b"/>
              <a:pathLst>
                <a:path w="571500" h="812800">
                  <a:moveTo>
                    <a:pt x="0" y="285750"/>
                  </a:moveTo>
                  <a:lnTo>
                    <a:pt x="285750" y="0"/>
                  </a:lnTo>
                  <a:lnTo>
                    <a:pt x="571500" y="285750"/>
                  </a:lnTo>
                  <a:lnTo>
                    <a:pt x="428625" y="285750"/>
                  </a:lnTo>
                  <a:lnTo>
                    <a:pt x="428625" y="812291"/>
                  </a:lnTo>
                  <a:lnTo>
                    <a:pt x="142875" y="812291"/>
                  </a:lnTo>
                  <a:lnTo>
                    <a:pt x="142875" y="285750"/>
                  </a:lnTo>
                  <a:lnTo>
                    <a:pt x="0" y="285750"/>
                  </a:lnTo>
                  <a:close/>
                </a:path>
              </a:pathLst>
            </a:custGeom>
            <a:ln w="19812">
              <a:solidFill>
                <a:srgbClr val="4494AF"/>
              </a:solidFill>
            </a:ln>
          </p:spPr>
          <p:txBody>
            <a:bodyPr wrap="square" lIns="0" tIns="0" rIns="0" bIns="0" rtlCol="0"/>
            <a:lstStyle/>
            <a:p>
              <a:endParaRPr/>
            </a:p>
          </p:txBody>
        </p:sp>
      </p:grpSp>
      <p:grpSp>
        <p:nvGrpSpPr>
          <p:cNvPr id="7" name="object 7"/>
          <p:cNvGrpSpPr/>
          <p:nvPr/>
        </p:nvGrpSpPr>
        <p:grpSpPr>
          <a:xfrm>
            <a:off x="1904747" y="3703544"/>
            <a:ext cx="5791453" cy="1795272"/>
            <a:chOff x="725423" y="3614928"/>
            <a:chExt cx="8037830" cy="3138170"/>
          </a:xfrm>
        </p:grpSpPr>
        <p:sp>
          <p:nvSpPr>
            <p:cNvPr id="8" name="object 8"/>
            <p:cNvSpPr/>
            <p:nvPr/>
          </p:nvSpPr>
          <p:spPr>
            <a:xfrm>
              <a:off x="725423" y="3614928"/>
              <a:ext cx="8037576" cy="265176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155954" y="5930646"/>
              <a:ext cx="571500" cy="812800"/>
            </a:xfrm>
            <a:custGeom>
              <a:avLst/>
              <a:gdLst/>
              <a:ahLst/>
              <a:cxnLst/>
              <a:rect l="l" t="t" r="r" b="b"/>
              <a:pathLst>
                <a:path w="571500" h="812800">
                  <a:moveTo>
                    <a:pt x="285750" y="0"/>
                  </a:moveTo>
                  <a:lnTo>
                    <a:pt x="0" y="285749"/>
                  </a:lnTo>
                  <a:lnTo>
                    <a:pt x="142875" y="285749"/>
                  </a:lnTo>
                  <a:lnTo>
                    <a:pt x="142875" y="812291"/>
                  </a:lnTo>
                  <a:lnTo>
                    <a:pt x="428625" y="812291"/>
                  </a:lnTo>
                  <a:lnTo>
                    <a:pt x="428625" y="285749"/>
                  </a:lnTo>
                  <a:lnTo>
                    <a:pt x="571500" y="285749"/>
                  </a:lnTo>
                  <a:lnTo>
                    <a:pt x="285750" y="0"/>
                  </a:lnTo>
                  <a:close/>
                </a:path>
              </a:pathLst>
            </a:custGeom>
            <a:solidFill>
              <a:srgbClr val="FF0000"/>
            </a:solidFill>
          </p:spPr>
          <p:txBody>
            <a:bodyPr wrap="square" lIns="0" tIns="0" rIns="0" bIns="0" rtlCol="0"/>
            <a:lstStyle/>
            <a:p>
              <a:endParaRPr/>
            </a:p>
          </p:txBody>
        </p:sp>
        <p:sp>
          <p:nvSpPr>
            <p:cNvPr id="10" name="object 10"/>
            <p:cNvSpPr/>
            <p:nvPr/>
          </p:nvSpPr>
          <p:spPr>
            <a:xfrm>
              <a:off x="1155954" y="5930646"/>
              <a:ext cx="571500" cy="812800"/>
            </a:xfrm>
            <a:custGeom>
              <a:avLst/>
              <a:gdLst/>
              <a:ahLst/>
              <a:cxnLst/>
              <a:rect l="l" t="t" r="r" b="b"/>
              <a:pathLst>
                <a:path w="571500" h="812800">
                  <a:moveTo>
                    <a:pt x="0" y="285749"/>
                  </a:moveTo>
                  <a:lnTo>
                    <a:pt x="285750" y="0"/>
                  </a:lnTo>
                  <a:lnTo>
                    <a:pt x="571500" y="285749"/>
                  </a:lnTo>
                  <a:lnTo>
                    <a:pt x="428625" y="285749"/>
                  </a:lnTo>
                  <a:lnTo>
                    <a:pt x="428625" y="812291"/>
                  </a:lnTo>
                  <a:lnTo>
                    <a:pt x="142875" y="812291"/>
                  </a:lnTo>
                  <a:lnTo>
                    <a:pt x="142875" y="285749"/>
                  </a:lnTo>
                  <a:lnTo>
                    <a:pt x="0" y="285749"/>
                  </a:lnTo>
                  <a:close/>
                </a:path>
              </a:pathLst>
            </a:custGeom>
            <a:ln w="19812">
              <a:solidFill>
                <a:srgbClr val="4494AF"/>
              </a:solidFill>
            </a:ln>
          </p:spPr>
          <p:txBody>
            <a:bodyPr wrap="square" lIns="0" tIns="0" rIns="0" bIns="0" rtlCol="0"/>
            <a:lstStyle/>
            <a:p>
              <a:endParaRPr/>
            </a:p>
          </p:txBody>
        </p:sp>
      </p:grpSp>
      <p:sp>
        <p:nvSpPr>
          <p:cNvPr id="11" name="object 11"/>
          <p:cNvSpPr/>
          <p:nvPr/>
        </p:nvSpPr>
        <p:spPr>
          <a:xfrm>
            <a:off x="8542473" y="1742815"/>
            <a:ext cx="2887527" cy="902419"/>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8705276" y="1777391"/>
            <a:ext cx="2338895" cy="44307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rebuchet MS"/>
                <a:cs typeface="Trebuchet MS"/>
              </a:rPr>
              <a:t>Master</a:t>
            </a:r>
            <a:r>
              <a:rPr sz="2800" spc="-40" dirty="0">
                <a:latin typeface="Trebuchet MS"/>
                <a:cs typeface="Trebuchet MS"/>
              </a:rPr>
              <a:t> </a:t>
            </a:r>
            <a:r>
              <a:rPr sz="2800" spc="-5" dirty="0">
                <a:latin typeface="Trebuchet MS"/>
                <a:cs typeface="Trebuchet MS"/>
              </a:rPr>
              <a:t>Branch</a:t>
            </a:r>
            <a:endParaRPr sz="2800" dirty="0">
              <a:latin typeface="Trebuchet MS"/>
              <a:cs typeface="Trebuchet MS"/>
            </a:endParaRPr>
          </a:p>
        </p:txBody>
      </p:sp>
      <p:sp>
        <p:nvSpPr>
          <p:cNvPr id="14" name="object 14"/>
          <p:cNvSpPr txBox="1"/>
          <p:nvPr/>
        </p:nvSpPr>
        <p:spPr>
          <a:xfrm>
            <a:off x="9166668" y="4014832"/>
            <a:ext cx="2004138" cy="443070"/>
          </a:xfrm>
          <a:prstGeom prst="rect">
            <a:avLst/>
          </a:prstGeom>
        </p:spPr>
        <p:txBody>
          <a:bodyPr vert="horz" wrap="square" lIns="0" tIns="12065" rIns="0" bIns="0" rtlCol="0">
            <a:spAutoFit/>
          </a:bodyPr>
          <a:lstStyle/>
          <a:p>
            <a:pPr marL="12700">
              <a:lnSpc>
                <a:spcPct val="100000"/>
              </a:lnSpc>
              <a:spcBef>
                <a:spcPts val="95"/>
              </a:spcBef>
            </a:pPr>
            <a:r>
              <a:rPr sz="2800" spc="-5" dirty="0">
                <a:latin typeface="Trebuchet MS"/>
                <a:cs typeface="Trebuchet MS"/>
              </a:rPr>
              <a:t>Branch</a:t>
            </a:r>
            <a:r>
              <a:rPr sz="2800" spc="-80" dirty="0">
                <a:latin typeface="Trebuchet MS"/>
                <a:cs typeface="Trebuchet MS"/>
              </a:rPr>
              <a:t> </a:t>
            </a:r>
            <a:r>
              <a:rPr sz="2800" spc="-5" dirty="0">
                <a:latin typeface="Trebuchet MS"/>
                <a:cs typeface="Trebuchet MS"/>
              </a:rPr>
              <a:t>1</a:t>
            </a:r>
            <a:endParaRPr sz="2800" dirty="0">
              <a:latin typeface="Trebuchet MS"/>
              <a:cs typeface="Trebuchet MS"/>
            </a:endParaRPr>
          </a:p>
        </p:txBody>
      </p:sp>
      <p:grpSp>
        <p:nvGrpSpPr>
          <p:cNvPr id="18" name="object 18"/>
          <p:cNvGrpSpPr/>
          <p:nvPr/>
        </p:nvGrpSpPr>
        <p:grpSpPr>
          <a:xfrm>
            <a:off x="9615733" y="2381375"/>
            <a:ext cx="426421" cy="476245"/>
            <a:chOff x="9966959" y="2639567"/>
            <a:chExt cx="591820" cy="832485"/>
          </a:xfrm>
        </p:grpSpPr>
        <p:sp>
          <p:nvSpPr>
            <p:cNvPr id="19" name="object 19"/>
            <p:cNvSpPr/>
            <p:nvPr/>
          </p:nvSpPr>
          <p:spPr>
            <a:xfrm>
              <a:off x="9976865" y="2649473"/>
              <a:ext cx="571500" cy="812800"/>
            </a:xfrm>
            <a:custGeom>
              <a:avLst/>
              <a:gdLst/>
              <a:ahLst/>
              <a:cxnLst/>
              <a:rect l="l" t="t" r="r" b="b"/>
              <a:pathLst>
                <a:path w="571500" h="812800">
                  <a:moveTo>
                    <a:pt x="285750" y="0"/>
                  </a:moveTo>
                  <a:lnTo>
                    <a:pt x="0" y="285750"/>
                  </a:lnTo>
                  <a:lnTo>
                    <a:pt x="142875" y="285750"/>
                  </a:lnTo>
                  <a:lnTo>
                    <a:pt x="142875" y="812291"/>
                  </a:lnTo>
                  <a:lnTo>
                    <a:pt x="428625" y="812291"/>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20" name="object 20"/>
            <p:cNvSpPr/>
            <p:nvPr/>
          </p:nvSpPr>
          <p:spPr>
            <a:xfrm>
              <a:off x="9976865" y="2649473"/>
              <a:ext cx="571500" cy="812800"/>
            </a:xfrm>
            <a:custGeom>
              <a:avLst/>
              <a:gdLst/>
              <a:ahLst/>
              <a:cxnLst/>
              <a:rect l="l" t="t" r="r" b="b"/>
              <a:pathLst>
                <a:path w="571500" h="812800">
                  <a:moveTo>
                    <a:pt x="0" y="285750"/>
                  </a:moveTo>
                  <a:lnTo>
                    <a:pt x="285750" y="0"/>
                  </a:lnTo>
                  <a:lnTo>
                    <a:pt x="571500" y="285750"/>
                  </a:lnTo>
                  <a:lnTo>
                    <a:pt x="428625" y="285750"/>
                  </a:lnTo>
                  <a:lnTo>
                    <a:pt x="428625" y="812291"/>
                  </a:lnTo>
                  <a:lnTo>
                    <a:pt x="142875" y="812291"/>
                  </a:lnTo>
                  <a:lnTo>
                    <a:pt x="142875" y="285750"/>
                  </a:lnTo>
                  <a:lnTo>
                    <a:pt x="0" y="285750"/>
                  </a:lnTo>
                  <a:close/>
                </a:path>
              </a:pathLst>
            </a:custGeom>
            <a:ln w="19812">
              <a:solidFill>
                <a:srgbClr val="4494AF"/>
              </a:solidFill>
            </a:ln>
          </p:spPr>
          <p:txBody>
            <a:bodyPr wrap="square" lIns="0" tIns="0" rIns="0" bIns="0" rtlCol="0"/>
            <a:lstStyle/>
            <a:p>
              <a:endParaRPr dirty="0"/>
            </a:p>
          </p:txBody>
        </p:sp>
      </p:grpSp>
      <p:grpSp>
        <p:nvGrpSpPr>
          <p:cNvPr id="22" name="object 18">
            <a:extLst>
              <a:ext uri="{FF2B5EF4-FFF2-40B4-BE49-F238E27FC236}">
                <a16:creationId xmlns:a16="http://schemas.microsoft.com/office/drawing/2014/main" id="{5EFDF409-8E53-6449-909E-A9EAA499B7B5}"/>
              </a:ext>
            </a:extLst>
          </p:cNvPr>
          <p:cNvGrpSpPr/>
          <p:nvPr/>
        </p:nvGrpSpPr>
        <p:grpSpPr>
          <a:xfrm>
            <a:off x="9638830" y="4552066"/>
            <a:ext cx="426421" cy="476245"/>
            <a:chOff x="9966959" y="2639567"/>
            <a:chExt cx="591820" cy="832485"/>
          </a:xfrm>
        </p:grpSpPr>
        <p:sp>
          <p:nvSpPr>
            <p:cNvPr id="23" name="object 19">
              <a:extLst>
                <a:ext uri="{FF2B5EF4-FFF2-40B4-BE49-F238E27FC236}">
                  <a16:creationId xmlns:a16="http://schemas.microsoft.com/office/drawing/2014/main" id="{73A5BFE8-13EE-0E44-8BDE-F834CEBA6612}"/>
                </a:ext>
              </a:extLst>
            </p:cNvPr>
            <p:cNvSpPr/>
            <p:nvPr/>
          </p:nvSpPr>
          <p:spPr>
            <a:xfrm>
              <a:off x="9976865" y="2649473"/>
              <a:ext cx="571500" cy="812800"/>
            </a:xfrm>
            <a:custGeom>
              <a:avLst/>
              <a:gdLst/>
              <a:ahLst/>
              <a:cxnLst/>
              <a:rect l="l" t="t" r="r" b="b"/>
              <a:pathLst>
                <a:path w="571500" h="812800">
                  <a:moveTo>
                    <a:pt x="285750" y="0"/>
                  </a:moveTo>
                  <a:lnTo>
                    <a:pt x="0" y="285750"/>
                  </a:lnTo>
                  <a:lnTo>
                    <a:pt x="142875" y="285750"/>
                  </a:lnTo>
                  <a:lnTo>
                    <a:pt x="142875" y="812291"/>
                  </a:lnTo>
                  <a:lnTo>
                    <a:pt x="428625" y="812291"/>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24" name="object 20">
              <a:extLst>
                <a:ext uri="{FF2B5EF4-FFF2-40B4-BE49-F238E27FC236}">
                  <a16:creationId xmlns:a16="http://schemas.microsoft.com/office/drawing/2014/main" id="{F8966239-F592-F043-B5B3-2F940EFAC9D8}"/>
                </a:ext>
              </a:extLst>
            </p:cNvPr>
            <p:cNvSpPr/>
            <p:nvPr/>
          </p:nvSpPr>
          <p:spPr>
            <a:xfrm>
              <a:off x="9976865" y="2649473"/>
              <a:ext cx="571500" cy="812800"/>
            </a:xfrm>
            <a:custGeom>
              <a:avLst/>
              <a:gdLst/>
              <a:ahLst/>
              <a:cxnLst/>
              <a:rect l="l" t="t" r="r" b="b"/>
              <a:pathLst>
                <a:path w="571500" h="812800">
                  <a:moveTo>
                    <a:pt x="0" y="285750"/>
                  </a:moveTo>
                  <a:lnTo>
                    <a:pt x="285750" y="0"/>
                  </a:lnTo>
                  <a:lnTo>
                    <a:pt x="571500" y="285750"/>
                  </a:lnTo>
                  <a:lnTo>
                    <a:pt x="428625" y="285750"/>
                  </a:lnTo>
                  <a:lnTo>
                    <a:pt x="428625" y="812291"/>
                  </a:lnTo>
                  <a:lnTo>
                    <a:pt x="142875" y="812291"/>
                  </a:lnTo>
                  <a:lnTo>
                    <a:pt x="142875" y="285750"/>
                  </a:lnTo>
                  <a:lnTo>
                    <a:pt x="0" y="285750"/>
                  </a:lnTo>
                  <a:close/>
                </a:path>
              </a:pathLst>
            </a:custGeom>
            <a:ln w="19812">
              <a:solidFill>
                <a:srgbClr val="4494AF"/>
              </a:solidFill>
            </a:ln>
          </p:spPr>
          <p:txBody>
            <a:bodyPr wrap="square" lIns="0" tIns="0" rIns="0" bIns="0" rtlCol="0"/>
            <a:lstStyle/>
            <a:p>
              <a:endParaRPr dirty="0"/>
            </a:p>
          </p:txBody>
        </p:sp>
      </p:grpSp>
    </p:spTree>
    <p:extLst>
      <p:ext uri="{BB962C8B-B14F-4D97-AF65-F5344CB8AC3E}">
        <p14:creationId xmlns:p14="http://schemas.microsoft.com/office/powerpoint/2010/main" val="2096413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271710"/>
            <a:ext cx="3815690" cy="505267"/>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latin typeface="+mn-lt"/>
              </a:rPr>
              <a:t>Git</a:t>
            </a:r>
            <a:r>
              <a:rPr spc="-85" dirty="0">
                <a:solidFill>
                  <a:schemeClr val="tx1"/>
                </a:solidFill>
                <a:latin typeface="+mn-lt"/>
              </a:rPr>
              <a:t> </a:t>
            </a:r>
            <a:r>
              <a:rPr spc="-5" dirty="0">
                <a:solidFill>
                  <a:schemeClr val="tx1"/>
                </a:solidFill>
                <a:latin typeface="+mn-lt"/>
              </a:rPr>
              <a:t>Ignore</a:t>
            </a:r>
          </a:p>
        </p:txBody>
      </p:sp>
      <p:sp>
        <p:nvSpPr>
          <p:cNvPr id="3" name="object 3"/>
          <p:cNvSpPr txBox="1"/>
          <p:nvPr/>
        </p:nvSpPr>
        <p:spPr>
          <a:xfrm>
            <a:off x="892800" y="1192512"/>
            <a:ext cx="8261985" cy="1931298"/>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cs typeface="Arial"/>
              </a:rPr>
              <a:t>	</a:t>
            </a:r>
            <a:r>
              <a:rPr sz="1800" spc="-5" dirty="0">
                <a:cs typeface="Trebuchet MS"/>
              </a:rPr>
              <a:t>If </a:t>
            </a:r>
            <a:r>
              <a:rPr sz="1800" spc="-10" dirty="0">
                <a:cs typeface="Trebuchet MS"/>
              </a:rPr>
              <a:t>you </a:t>
            </a:r>
            <a:r>
              <a:rPr sz="1800" spc="-5" dirty="0">
                <a:cs typeface="Trebuchet MS"/>
              </a:rPr>
              <a:t>want </a:t>
            </a:r>
            <a:r>
              <a:rPr sz="1800" dirty="0">
                <a:cs typeface="Trebuchet MS"/>
              </a:rPr>
              <a:t>some files do </a:t>
            </a:r>
            <a:r>
              <a:rPr sz="1800" spc="-5" dirty="0">
                <a:cs typeface="Trebuchet MS"/>
              </a:rPr>
              <a:t>not need to be commit </a:t>
            </a:r>
            <a:r>
              <a:rPr sz="1800" spc="-10" dirty="0">
                <a:cs typeface="Trebuchet MS"/>
              </a:rPr>
              <a:t>or </a:t>
            </a:r>
            <a:r>
              <a:rPr sz="1800" dirty="0">
                <a:cs typeface="Trebuchet MS"/>
              </a:rPr>
              <a:t>add </a:t>
            </a:r>
            <a:r>
              <a:rPr sz="1800" spc="-5" dirty="0">
                <a:cs typeface="Trebuchet MS"/>
              </a:rPr>
              <a:t>we can make </a:t>
            </a:r>
            <a:r>
              <a:rPr sz="1800" dirty="0">
                <a:cs typeface="Trebuchet MS"/>
              </a:rPr>
              <a:t>a list </a:t>
            </a:r>
            <a:r>
              <a:rPr sz="1800" spc="-5" dirty="0">
                <a:cs typeface="Trebuchet MS"/>
              </a:rPr>
              <a:t>of them into  “.gitignore”</a:t>
            </a:r>
            <a:r>
              <a:rPr sz="1800" spc="5" dirty="0">
                <a:cs typeface="Trebuchet MS"/>
              </a:rPr>
              <a:t> </a:t>
            </a:r>
            <a:r>
              <a:rPr sz="1800" spc="-5" dirty="0">
                <a:cs typeface="Trebuchet MS"/>
              </a:rPr>
              <a:t>file.</a:t>
            </a:r>
            <a:endParaRPr sz="1800" dirty="0">
              <a:cs typeface="Trebuchet MS"/>
            </a:endParaRPr>
          </a:p>
          <a:p>
            <a:pPr marL="12700">
              <a:lnSpc>
                <a:spcPct val="100000"/>
              </a:lnSpc>
              <a:spcBef>
                <a:spcPts val="994"/>
              </a:spcBef>
              <a:tabLst>
                <a:tab pos="354965" algn="l"/>
              </a:tabLst>
            </a:pPr>
            <a:r>
              <a:rPr sz="1450" spc="235" dirty="0">
                <a:cs typeface="Arial"/>
              </a:rPr>
              <a:t>	</a:t>
            </a:r>
            <a:r>
              <a:rPr sz="1800" spc="-30" dirty="0">
                <a:cs typeface="Trebuchet MS"/>
              </a:rPr>
              <a:t>Let’s </a:t>
            </a:r>
            <a:r>
              <a:rPr sz="1800" spc="-5" dirty="0">
                <a:cs typeface="Trebuchet MS"/>
              </a:rPr>
              <a:t>first create </a:t>
            </a:r>
            <a:r>
              <a:rPr sz="1800" dirty="0">
                <a:cs typeface="Trebuchet MS"/>
              </a:rPr>
              <a:t>a file </a:t>
            </a:r>
            <a:r>
              <a:rPr sz="1800" spc="-5" dirty="0">
                <a:cs typeface="Trebuchet MS"/>
              </a:rPr>
              <a:t>which </a:t>
            </a:r>
            <a:r>
              <a:rPr sz="1800" dirty="0">
                <a:cs typeface="Trebuchet MS"/>
              </a:rPr>
              <a:t>should be </a:t>
            </a:r>
            <a:r>
              <a:rPr sz="1800" spc="-5" dirty="0">
                <a:cs typeface="Trebuchet MS"/>
              </a:rPr>
              <a:t>ignored (ex:</a:t>
            </a:r>
            <a:r>
              <a:rPr sz="1800" dirty="0">
                <a:cs typeface="Trebuchet MS"/>
              </a:rPr>
              <a:t> </a:t>
            </a:r>
            <a:r>
              <a:rPr sz="1800" spc="-5" dirty="0">
                <a:cs typeface="Trebuchet MS"/>
              </a:rPr>
              <a:t>no_need.txt).</a:t>
            </a:r>
            <a:endParaRPr sz="1800" dirty="0">
              <a:cs typeface="Trebuchet MS"/>
            </a:endParaRPr>
          </a:p>
          <a:p>
            <a:pPr marL="355600" marR="341630" indent="-342900">
              <a:lnSpc>
                <a:spcPct val="100000"/>
              </a:lnSpc>
              <a:spcBef>
                <a:spcPts val="1000"/>
              </a:spcBef>
              <a:tabLst>
                <a:tab pos="354965" algn="l"/>
              </a:tabLst>
            </a:pPr>
            <a:r>
              <a:rPr sz="1450" spc="235" dirty="0">
                <a:cs typeface="Arial"/>
              </a:rPr>
              <a:t>	</a:t>
            </a:r>
            <a:r>
              <a:rPr sz="1800" spc="-5" dirty="0">
                <a:cs typeface="Trebuchet MS"/>
              </a:rPr>
              <a:t>Now we need to create “.gitignore” file and write no_need.txt inside it. Now </a:t>
            </a:r>
            <a:r>
              <a:rPr sz="1800" dirty="0">
                <a:cs typeface="Trebuchet MS"/>
              </a:rPr>
              <a:t>run git  status, </a:t>
            </a:r>
            <a:r>
              <a:rPr sz="1800" spc="-5" dirty="0">
                <a:cs typeface="Trebuchet MS"/>
              </a:rPr>
              <a:t>you can </a:t>
            </a:r>
            <a:r>
              <a:rPr sz="1800" dirty="0">
                <a:cs typeface="Trebuchet MS"/>
              </a:rPr>
              <a:t>see </a:t>
            </a:r>
            <a:r>
              <a:rPr sz="1800" spc="-5" dirty="0">
                <a:cs typeface="Trebuchet MS"/>
              </a:rPr>
              <a:t>that the no_need.txt file not </a:t>
            </a:r>
            <a:r>
              <a:rPr sz="1800" dirty="0">
                <a:cs typeface="Trebuchet MS"/>
              </a:rPr>
              <a:t>be</a:t>
            </a:r>
            <a:r>
              <a:rPr sz="1800" spc="-5" dirty="0">
                <a:cs typeface="Trebuchet MS"/>
              </a:rPr>
              <a:t> tracked.</a:t>
            </a:r>
            <a:endParaRPr sz="1800" dirty="0">
              <a:cs typeface="Trebuchet MS"/>
            </a:endParaRPr>
          </a:p>
        </p:txBody>
      </p:sp>
      <p:grpSp>
        <p:nvGrpSpPr>
          <p:cNvPr id="4" name="object 4"/>
          <p:cNvGrpSpPr/>
          <p:nvPr/>
        </p:nvGrpSpPr>
        <p:grpSpPr>
          <a:xfrm>
            <a:off x="892800" y="3123810"/>
            <a:ext cx="8679180" cy="3221245"/>
            <a:chOff x="1124711" y="3160776"/>
            <a:chExt cx="9669780" cy="3697604"/>
          </a:xfrm>
        </p:grpSpPr>
        <p:sp>
          <p:nvSpPr>
            <p:cNvPr id="5" name="object 5"/>
            <p:cNvSpPr/>
            <p:nvPr/>
          </p:nvSpPr>
          <p:spPr>
            <a:xfrm>
              <a:off x="1124711" y="3160776"/>
              <a:ext cx="9566148" cy="129082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19783" y="3355848"/>
              <a:ext cx="8977884" cy="70256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24711" y="4155948"/>
              <a:ext cx="9669780" cy="122377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319783" y="4351020"/>
              <a:ext cx="9081516" cy="63550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124711" y="5064252"/>
              <a:ext cx="9467088" cy="179374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319783" y="5259322"/>
              <a:ext cx="8878824" cy="1496568"/>
            </a:xfrm>
            <a:prstGeom prst="rect">
              <a:avLst/>
            </a:prstGeom>
            <a:blipFill>
              <a:blip r:embed="rId7"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699131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5DB6B0-C89E-7649-A89E-15B21DD6D3F1}"/>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err="1"/>
              <a:t>ReadMe.md</a:t>
            </a:r>
            <a:endParaRPr lang="en-US" sz="8000" cap="none" dirty="0"/>
          </a:p>
        </p:txBody>
      </p:sp>
    </p:spTree>
    <p:extLst>
      <p:ext uri="{BB962C8B-B14F-4D97-AF65-F5344CB8AC3E}">
        <p14:creationId xmlns:p14="http://schemas.microsoft.com/office/powerpoint/2010/main" val="1541104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2525" y="455071"/>
            <a:ext cx="3815690" cy="505267"/>
          </a:xfrm>
          <a:prstGeom prst="rect">
            <a:avLst/>
          </a:prstGeom>
        </p:spPr>
        <p:txBody>
          <a:bodyPr vert="horz" wrap="square" lIns="0" tIns="12700" rIns="0" bIns="0" rtlCol="0">
            <a:spAutoFit/>
          </a:bodyPr>
          <a:lstStyle/>
          <a:p>
            <a:pPr marL="12700">
              <a:lnSpc>
                <a:spcPct val="100000"/>
              </a:lnSpc>
              <a:spcBef>
                <a:spcPts val="100"/>
              </a:spcBef>
            </a:pPr>
            <a:r>
              <a:rPr lang="en-US" cap="none" spc="-5" dirty="0">
                <a:solidFill>
                  <a:schemeClr val="tx1"/>
                </a:solidFill>
              </a:rPr>
              <a:t>Markdown</a:t>
            </a:r>
          </a:p>
        </p:txBody>
      </p:sp>
      <p:sp>
        <p:nvSpPr>
          <p:cNvPr id="3" name="object 3"/>
          <p:cNvSpPr txBox="1"/>
          <p:nvPr/>
        </p:nvSpPr>
        <p:spPr>
          <a:xfrm>
            <a:off x="703737" y="1535021"/>
            <a:ext cx="8871585" cy="2254463"/>
          </a:xfrm>
          <a:prstGeom prst="rect">
            <a:avLst/>
          </a:prstGeom>
        </p:spPr>
        <p:txBody>
          <a:bodyPr vert="horz" wrap="square" lIns="0" tIns="12700" rIns="0" bIns="0" rtlCol="0">
            <a:spAutoFit/>
          </a:bodyPr>
          <a:lstStyle/>
          <a:p>
            <a:pPr marL="355600" marR="5080" indent="-342900">
              <a:spcBef>
                <a:spcPts val="100"/>
              </a:spcBef>
              <a:tabLst>
                <a:tab pos="354965" algn="l"/>
              </a:tabLst>
            </a:pPr>
            <a:r>
              <a:rPr lang="en-US" sz="1800" spc="235" dirty="0">
                <a:latin typeface="+mj-lt"/>
                <a:cs typeface="Arial"/>
              </a:rPr>
              <a:t>	Markdown is a way to style text on the web. You control the display of the document; formatting words as bold or italic, adding images, and creating lists are just a few of the things we can do with Markdown. Mostly, Markdown is just regular text with a few non-alphabetic characters thrown in, like # or *.</a:t>
            </a:r>
          </a:p>
          <a:p>
            <a:pPr marL="355600" marR="5080" indent="-342900">
              <a:lnSpc>
                <a:spcPct val="100000"/>
              </a:lnSpc>
              <a:spcBef>
                <a:spcPts val="100"/>
              </a:spcBef>
              <a:tabLst>
                <a:tab pos="354965" algn="l"/>
              </a:tabLst>
            </a:pPr>
            <a:endParaRPr lang="en-US" sz="1800" dirty="0">
              <a:latin typeface="+mj-lt"/>
              <a:cs typeface="Trebuchet MS"/>
            </a:endParaRPr>
          </a:p>
          <a:p>
            <a:pPr marL="355600" marR="5080" indent="-342900">
              <a:lnSpc>
                <a:spcPct val="100000"/>
              </a:lnSpc>
              <a:spcBef>
                <a:spcPts val="100"/>
              </a:spcBef>
              <a:tabLst>
                <a:tab pos="354965" algn="l"/>
              </a:tabLst>
            </a:pPr>
            <a:r>
              <a:rPr lang="en-US" sz="1800" dirty="0">
                <a:latin typeface="+mj-lt"/>
                <a:cs typeface="Trebuchet MS"/>
                <a:hlinkClick r:id="rId2">
                  <a:extLst>
                    <a:ext uri="{A12FA001-AC4F-418D-AE19-62706E023703}">
                      <ahyp:hlinkClr xmlns:ahyp="http://schemas.microsoft.com/office/drawing/2018/hyperlinkcolor" val="tx"/>
                    </a:ext>
                  </a:extLst>
                </a:hlinkClick>
              </a:rPr>
              <a:t>	https://www.markdownguide.org/basic-syntax/</a:t>
            </a:r>
            <a:endParaRPr lang="en-US" sz="1800" dirty="0">
              <a:latin typeface="+mj-lt"/>
              <a:cs typeface="Trebuchet MS"/>
            </a:endParaRPr>
          </a:p>
        </p:txBody>
      </p:sp>
      <p:pic>
        <p:nvPicPr>
          <p:cNvPr id="12" name="Picture 11">
            <a:extLst>
              <a:ext uri="{FF2B5EF4-FFF2-40B4-BE49-F238E27FC236}">
                <a16:creationId xmlns:a16="http://schemas.microsoft.com/office/drawing/2014/main" id="{BC18D354-65F8-46DE-82D9-E3714529E7AB}"/>
              </a:ext>
            </a:extLst>
          </p:cNvPr>
          <p:cNvPicPr>
            <a:picLocks noChangeAspect="1"/>
          </p:cNvPicPr>
          <p:nvPr/>
        </p:nvPicPr>
        <p:blipFill>
          <a:blip r:embed="rId3"/>
          <a:stretch>
            <a:fillRect/>
          </a:stretch>
        </p:blipFill>
        <p:spPr>
          <a:xfrm>
            <a:off x="6886756" y="3189655"/>
            <a:ext cx="2688566" cy="2978537"/>
          </a:xfrm>
          <a:prstGeom prst="rect">
            <a:avLst/>
          </a:prstGeom>
        </p:spPr>
      </p:pic>
    </p:spTree>
    <p:extLst>
      <p:ext uri="{BB962C8B-B14F-4D97-AF65-F5344CB8AC3E}">
        <p14:creationId xmlns:p14="http://schemas.microsoft.com/office/powerpoint/2010/main" val="3710350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7799" y="467510"/>
            <a:ext cx="3815690" cy="505267"/>
          </a:xfrm>
          <a:prstGeom prst="rect">
            <a:avLst/>
          </a:prstGeom>
        </p:spPr>
        <p:txBody>
          <a:bodyPr vert="horz" wrap="square" lIns="0" tIns="12700" rIns="0" bIns="0" rtlCol="0">
            <a:spAutoFit/>
          </a:bodyPr>
          <a:lstStyle/>
          <a:p>
            <a:pPr marL="12700">
              <a:lnSpc>
                <a:spcPct val="100000"/>
              </a:lnSpc>
              <a:spcBef>
                <a:spcPts val="100"/>
              </a:spcBef>
            </a:pPr>
            <a:r>
              <a:rPr lang="en-US" cap="none" spc="-5" dirty="0">
                <a:solidFill>
                  <a:schemeClr val="tx1"/>
                </a:solidFill>
              </a:rPr>
              <a:t>Issues</a:t>
            </a:r>
          </a:p>
        </p:txBody>
      </p:sp>
      <p:pic>
        <p:nvPicPr>
          <p:cNvPr id="1026" name="Picture 2" descr="Highlighting navigation">
            <a:extLst>
              <a:ext uri="{FF2B5EF4-FFF2-40B4-BE49-F238E27FC236}">
                <a16:creationId xmlns:a16="http://schemas.microsoft.com/office/drawing/2014/main" id="{9E6F0F76-BB90-4090-A2A2-4AF21B371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18" y="2827442"/>
            <a:ext cx="7226300" cy="3737741"/>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CA5F9EAA-1740-4362-85DB-A5142CDC3DFF}"/>
              </a:ext>
            </a:extLst>
          </p:cNvPr>
          <p:cNvSpPr txBox="1"/>
          <p:nvPr/>
        </p:nvSpPr>
        <p:spPr>
          <a:xfrm>
            <a:off x="822007" y="1293481"/>
            <a:ext cx="8871585" cy="1397819"/>
          </a:xfrm>
          <a:prstGeom prst="rect">
            <a:avLst/>
          </a:prstGeom>
        </p:spPr>
        <p:txBody>
          <a:bodyPr vert="horz" wrap="square" lIns="0" tIns="12700" rIns="0" bIns="0" rtlCol="0">
            <a:spAutoFit/>
          </a:bodyPr>
          <a:lstStyle/>
          <a:p>
            <a:pPr marL="355600" marR="5080" indent="-342900">
              <a:spcBef>
                <a:spcPts val="100"/>
              </a:spcBef>
              <a:tabLst>
                <a:tab pos="354965" algn="l"/>
              </a:tabLst>
            </a:pPr>
            <a:r>
              <a:rPr lang="en-US" i="0" dirty="0">
                <a:effectLst/>
                <a:latin typeface="+mj-lt"/>
              </a:rPr>
              <a:t>	Issues are a great way to keep track of tasks, enhancements, and bugs for your projects. They’re kind of like email—except they can be shared and discussed with the rest of your team. Most software projects have a bug tracker of some kind. GitHub’s tracker is called Issues, and has its own section in every repository.</a:t>
            </a:r>
            <a:endParaRPr lang="en-US" sz="1800" dirty="0">
              <a:latin typeface="+mj-lt"/>
              <a:cs typeface="Trebuchet MS"/>
            </a:endParaRPr>
          </a:p>
        </p:txBody>
      </p:sp>
    </p:spTree>
    <p:extLst>
      <p:ext uri="{BB962C8B-B14F-4D97-AF65-F5344CB8AC3E}">
        <p14:creationId xmlns:p14="http://schemas.microsoft.com/office/powerpoint/2010/main" val="113029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214119" y="916381"/>
            <a:ext cx="9413241" cy="5199939"/>
            <a:chOff x="725423" y="1688592"/>
            <a:chExt cx="8240395" cy="4520565"/>
          </a:xfrm>
        </p:grpSpPr>
        <p:sp>
          <p:nvSpPr>
            <p:cNvPr id="6" name="object 6"/>
            <p:cNvSpPr/>
            <p:nvPr/>
          </p:nvSpPr>
          <p:spPr>
            <a:xfrm>
              <a:off x="725423" y="1688592"/>
              <a:ext cx="8240268" cy="423519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72361" y="5385054"/>
              <a:ext cx="571500" cy="814069"/>
            </a:xfrm>
            <a:custGeom>
              <a:avLst/>
              <a:gdLst/>
              <a:ahLst/>
              <a:cxnLst/>
              <a:rect l="l" t="t" r="r" b="b"/>
              <a:pathLst>
                <a:path w="571500" h="814070">
                  <a:moveTo>
                    <a:pt x="285750" y="0"/>
                  </a:moveTo>
                  <a:lnTo>
                    <a:pt x="0" y="285750"/>
                  </a:lnTo>
                  <a:lnTo>
                    <a:pt x="142875" y="285750"/>
                  </a:lnTo>
                  <a:lnTo>
                    <a:pt x="142875" y="813816"/>
                  </a:lnTo>
                  <a:lnTo>
                    <a:pt x="428625" y="813816"/>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8" name="object 8"/>
            <p:cNvSpPr/>
            <p:nvPr/>
          </p:nvSpPr>
          <p:spPr>
            <a:xfrm>
              <a:off x="1372361" y="5385054"/>
              <a:ext cx="571500" cy="814069"/>
            </a:xfrm>
            <a:custGeom>
              <a:avLst/>
              <a:gdLst/>
              <a:ahLst/>
              <a:cxnLst/>
              <a:rect l="l" t="t" r="r" b="b"/>
              <a:pathLst>
                <a:path w="571500" h="814070">
                  <a:moveTo>
                    <a:pt x="0" y="285750"/>
                  </a:moveTo>
                  <a:lnTo>
                    <a:pt x="285750" y="0"/>
                  </a:lnTo>
                  <a:lnTo>
                    <a:pt x="571500" y="285750"/>
                  </a:lnTo>
                  <a:lnTo>
                    <a:pt x="428625" y="285750"/>
                  </a:lnTo>
                  <a:lnTo>
                    <a:pt x="428625" y="813816"/>
                  </a:lnTo>
                  <a:lnTo>
                    <a:pt x="142875" y="813816"/>
                  </a:lnTo>
                  <a:lnTo>
                    <a:pt x="142875" y="285750"/>
                  </a:lnTo>
                  <a:lnTo>
                    <a:pt x="0" y="285750"/>
                  </a:lnTo>
                  <a:close/>
                </a:path>
              </a:pathLst>
            </a:custGeom>
            <a:ln w="19812">
              <a:solidFill>
                <a:srgbClr val="4494AF"/>
              </a:solidFill>
            </a:ln>
          </p:spPr>
          <p:txBody>
            <a:bodyPr wrap="square" lIns="0" tIns="0" rIns="0" bIns="0" rtlCol="0"/>
            <a:lstStyle/>
            <a:p>
              <a:endParaRPr/>
            </a:p>
          </p:txBody>
        </p:sp>
      </p:grpSp>
      <p:sp>
        <p:nvSpPr>
          <p:cNvPr id="9" name="object 2">
            <a:extLst>
              <a:ext uri="{FF2B5EF4-FFF2-40B4-BE49-F238E27FC236}">
                <a16:creationId xmlns:a16="http://schemas.microsoft.com/office/drawing/2014/main" id="{68157311-3E0F-2644-95B3-7BB46453E750}"/>
              </a:ext>
            </a:extLst>
          </p:cNvPr>
          <p:cNvSpPr txBox="1">
            <a:spLocks/>
          </p:cNvSpPr>
          <p:nvPr/>
        </p:nvSpPr>
        <p:spPr>
          <a:xfrm>
            <a:off x="4724400" y="216931"/>
            <a:ext cx="297180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b="0" i="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cap="none" spc="-5"/>
              <a:t>Branch</a:t>
            </a:r>
            <a:endParaRPr lang="en-US" cap="none" spc="-5" dirty="0"/>
          </a:p>
        </p:txBody>
      </p:sp>
    </p:spTree>
    <p:extLst>
      <p:ext uri="{BB962C8B-B14F-4D97-AF65-F5344CB8AC3E}">
        <p14:creationId xmlns:p14="http://schemas.microsoft.com/office/powerpoint/2010/main" val="19106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49400" y="1051559"/>
            <a:ext cx="8752840" cy="4516121"/>
          </a:xfrm>
          <a:prstGeom prst="rect">
            <a:avLst/>
          </a:prstGeom>
          <a:blipFill>
            <a:blip r:embed="rId2" cstate="print"/>
            <a:stretch>
              <a:fillRect/>
            </a:stretch>
          </a:blipFill>
        </p:spPr>
        <p:txBody>
          <a:bodyPr wrap="square" lIns="0" tIns="0" rIns="0" bIns="0" rtlCol="0"/>
          <a:lstStyle/>
          <a:p>
            <a:endParaRPr/>
          </a:p>
        </p:txBody>
      </p:sp>
      <p:sp>
        <p:nvSpPr>
          <p:cNvPr id="8" name="object 2">
            <a:extLst>
              <a:ext uri="{FF2B5EF4-FFF2-40B4-BE49-F238E27FC236}">
                <a16:creationId xmlns:a16="http://schemas.microsoft.com/office/drawing/2014/main" id="{837C72FC-F3E1-E948-9C61-97CA5473B4FE}"/>
              </a:ext>
            </a:extLst>
          </p:cNvPr>
          <p:cNvSpPr txBox="1">
            <a:spLocks/>
          </p:cNvSpPr>
          <p:nvPr/>
        </p:nvSpPr>
        <p:spPr>
          <a:xfrm>
            <a:off x="4724400" y="216931"/>
            <a:ext cx="297180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b="0" i="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cap="none" spc="-5"/>
              <a:t>Branch</a:t>
            </a:r>
            <a:endParaRPr lang="en-US" cap="none" spc="-5" dirty="0"/>
          </a:p>
        </p:txBody>
      </p:sp>
    </p:spTree>
    <p:extLst>
      <p:ext uri="{BB962C8B-B14F-4D97-AF65-F5344CB8AC3E}">
        <p14:creationId xmlns:p14="http://schemas.microsoft.com/office/powerpoint/2010/main" val="54669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6440" y="461106"/>
            <a:ext cx="2900680" cy="505267"/>
          </a:xfrm>
          <a:prstGeom prst="rect">
            <a:avLst/>
          </a:prstGeom>
        </p:spPr>
        <p:txBody>
          <a:bodyPr vert="horz" wrap="square" lIns="0" tIns="12700" rIns="0" bIns="0" rtlCol="0">
            <a:spAutoFit/>
          </a:bodyPr>
          <a:lstStyle/>
          <a:p>
            <a:pPr marL="12700">
              <a:lnSpc>
                <a:spcPct val="100000"/>
              </a:lnSpc>
              <a:spcBef>
                <a:spcPts val="100"/>
              </a:spcBef>
            </a:pPr>
            <a:r>
              <a:rPr cap="none" spc="-140" dirty="0"/>
              <a:t>R</a:t>
            </a:r>
            <a:r>
              <a:rPr cap="none" spc="-5" dirty="0"/>
              <a:t>ep</a:t>
            </a:r>
            <a:r>
              <a:rPr cap="none" spc="5" dirty="0"/>
              <a:t>o</a:t>
            </a:r>
            <a:r>
              <a:rPr cap="none" dirty="0"/>
              <a:t>sito</a:t>
            </a:r>
            <a:r>
              <a:rPr cap="none" spc="10" dirty="0"/>
              <a:t>r</a:t>
            </a:r>
            <a:r>
              <a:rPr cap="none" dirty="0"/>
              <a:t>y</a:t>
            </a:r>
          </a:p>
        </p:txBody>
      </p:sp>
      <p:sp>
        <p:nvSpPr>
          <p:cNvPr id="3" name="object 3"/>
          <p:cNvSpPr/>
          <p:nvPr/>
        </p:nvSpPr>
        <p:spPr>
          <a:xfrm>
            <a:off x="1275079" y="1318767"/>
            <a:ext cx="9738361" cy="359867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273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67600" y="304800"/>
            <a:ext cx="6952721" cy="566822"/>
          </a:xfrm>
          <a:prstGeom prst="rect">
            <a:avLst/>
          </a:prstGeom>
        </p:spPr>
        <p:txBody>
          <a:bodyPr vert="horz" wrap="square" lIns="0" tIns="12700" rIns="0" bIns="0" rtlCol="0">
            <a:spAutoFit/>
          </a:bodyPr>
          <a:lstStyle/>
          <a:p>
            <a:pPr marL="4712970">
              <a:lnSpc>
                <a:spcPct val="100000"/>
              </a:lnSpc>
              <a:spcBef>
                <a:spcPts val="100"/>
              </a:spcBef>
            </a:pPr>
            <a:r>
              <a:rPr spc="-5" dirty="0"/>
              <a:t>Contd..</a:t>
            </a:r>
          </a:p>
        </p:txBody>
      </p:sp>
      <p:sp>
        <p:nvSpPr>
          <p:cNvPr id="4" name="object 4"/>
          <p:cNvSpPr/>
          <p:nvPr/>
        </p:nvSpPr>
        <p:spPr>
          <a:xfrm>
            <a:off x="1366520" y="1454053"/>
            <a:ext cx="9504680" cy="3951067"/>
          </a:xfrm>
          <a:prstGeom prst="rect">
            <a:avLst/>
          </a:prstGeom>
          <a:blipFill>
            <a:blip r:embed="rId2" cstate="print"/>
            <a:stretch>
              <a:fillRect/>
            </a:stretch>
          </a:blipFill>
        </p:spPr>
        <p:txBody>
          <a:bodyPr wrap="square" lIns="0" tIns="0" rIns="0" bIns="0" rtlCol="0"/>
          <a:lstStyle/>
          <a:p>
            <a:endParaRPr/>
          </a:p>
        </p:txBody>
      </p:sp>
      <p:sp>
        <p:nvSpPr>
          <p:cNvPr id="5" name="object 2">
            <a:extLst>
              <a:ext uri="{FF2B5EF4-FFF2-40B4-BE49-F238E27FC236}">
                <a16:creationId xmlns:a16="http://schemas.microsoft.com/office/drawing/2014/main" id="{E63A509C-BAD4-3749-B6AD-BB020FD61B7E}"/>
              </a:ext>
            </a:extLst>
          </p:cNvPr>
          <p:cNvSpPr txBox="1">
            <a:spLocks/>
          </p:cNvSpPr>
          <p:nvPr/>
        </p:nvSpPr>
        <p:spPr>
          <a:xfrm>
            <a:off x="4536440" y="461106"/>
            <a:ext cx="290068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cap="none" spc="-140" dirty="0"/>
              <a:t>R</a:t>
            </a:r>
            <a:r>
              <a:rPr lang="en-US" cap="none" spc="-5" dirty="0"/>
              <a:t>ep</a:t>
            </a:r>
            <a:r>
              <a:rPr lang="en-US" cap="none" spc="5" dirty="0"/>
              <a:t>o</a:t>
            </a:r>
            <a:r>
              <a:rPr lang="en-US" cap="none" dirty="0"/>
              <a:t>sito</a:t>
            </a:r>
            <a:r>
              <a:rPr lang="en-US" cap="none" spc="10" dirty="0"/>
              <a:t>r</a:t>
            </a:r>
            <a:r>
              <a:rPr lang="en-US" cap="none" dirty="0"/>
              <a:t>y</a:t>
            </a:r>
          </a:p>
        </p:txBody>
      </p:sp>
    </p:spTree>
    <p:extLst>
      <p:ext uri="{BB962C8B-B14F-4D97-AF65-F5344CB8AC3E}">
        <p14:creationId xmlns:p14="http://schemas.microsoft.com/office/powerpoint/2010/main" val="3552365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4684</TotalTime>
  <Words>1880</Words>
  <Application>Microsoft Macintosh PowerPoint</Application>
  <PresentationFormat>Widescreen</PresentationFormat>
  <Paragraphs>223</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Century Gothic</vt:lpstr>
      <vt:lpstr>Gisha</vt:lpstr>
      <vt:lpstr>Trebuchet MS</vt:lpstr>
      <vt:lpstr>Wingdings</vt:lpstr>
      <vt:lpstr>Mesh</vt:lpstr>
      <vt:lpstr>תכנות מונחה עצמים תרגול 3 </vt:lpstr>
      <vt:lpstr>נושאים להיום:</vt:lpstr>
      <vt:lpstr>Theory</vt:lpstr>
      <vt:lpstr>Git - Version Control System</vt:lpstr>
      <vt:lpstr>Branch</vt:lpstr>
      <vt:lpstr>PowerPoint Presentation</vt:lpstr>
      <vt:lpstr>PowerPoint Presentation</vt:lpstr>
      <vt:lpstr>Repository</vt:lpstr>
      <vt:lpstr>Contd..</vt:lpstr>
      <vt:lpstr>Practical</vt:lpstr>
      <vt:lpstr>Initialization</vt:lpstr>
      <vt:lpstr>Configuration</vt:lpstr>
      <vt:lpstr>Commands</vt:lpstr>
      <vt:lpstr>Commands</vt:lpstr>
      <vt:lpstr>PowerPoint Presentation</vt:lpstr>
      <vt:lpstr>Commit</vt:lpstr>
      <vt:lpstr>Commit</vt:lpstr>
      <vt:lpstr>PowerPoint Presentation</vt:lpstr>
      <vt:lpstr>PowerPoint Presentation</vt:lpstr>
      <vt:lpstr>Checkout</vt:lpstr>
      <vt:lpstr>Checkout</vt:lpstr>
      <vt:lpstr>PowerPoint Presentation</vt:lpstr>
      <vt:lpstr>PowerPoint Presentation</vt:lpstr>
      <vt:lpstr>Diff</vt:lpstr>
      <vt:lpstr>PowerPoint Presentation</vt:lpstr>
      <vt:lpstr>PowerPoint Presentation</vt:lpstr>
      <vt:lpstr>PowerPoint Presentation</vt:lpstr>
      <vt:lpstr>PowerPoint Presentation</vt:lpstr>
      <vt:lpstr>Remove file</vt:lpstr>
      <vt:lpstr>PowerPoint Presentation</vt:lpstr>
      <vt:lpstr>Full System Pictorial View</vt:lpstr>
      <vt:lpstr>Push</vt:lpstr>
      <vt:lpstr>PowerPoint Presentation</vt:lpstr>
      <vt:lpstr>Repository</vt:lpstr>
      <vt:lpstr>Download/Clone from remote repository</vt:lpstr>
      <vt:lpstr>Clone</vt:lpstr>
      <vt:lpstr>Clone</vt:lpstr>
      <vt:lpstr>PowerPoint Presentation</vt:lpstr>
      <vt:lpstr>Fetch</vt:lpstr>
      <vt:lpstr>Fetch</vt:lpstr>
      <vt:lpstr>PowerPoint Presentation</vt:lpstr>
      <vt:lpstr>Branch</vt:lpstr>
      <vt:lpstr>PowerPoint Presentation</vt:lpstr>
      <vt:lpstr>PowerPoint Presentation</vt:lpstr>
      <vt:lpstr> Conflicts generally arise when two people have changed the same lines in a file, or if one developer deleted a file while another developer was modifying it. In these cases, Git cannot automatically determine what is correct. Conflicts only affect the developer conducting the merge, the rest of the team is unaware of the conflict. Git will mark the file as being conflicted and halt the merging process. It is then the developers' responsibility to resolve the conflict.</vt:lpstr>
      <vt:lpstr>PowerPoint Presentation</vt:lpstr>
      <vt:lpstr>Merge</vt:lpstr>
      <vt:lpstr>PowerPoint Presentation</vt:lpstr>
      <vt:lpstr>PowerPoint Presentation</vt:lpstr>
      <vt:lpstr>Git Ignore</vt:lpstr>
      <vt:lpstr>PowerPoint Presentation</vt:lpstr>
      <vt:lpstr>Markdown</vt:lpstr>
      <vt:lpstr>Issues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1 </dc:title>
  <dc:creator>Itai Lashover</dc:creator>
  <cp:lastModifiedBy>Itai Lashover</cp:lastModifiedBy>
  <cp:revision>38</cp:revision>
  <cp:lastPrinted>2021-10-10T10:21:51Z</cp:lastPrinted>
  <dcterms:created xsi:type="dcterms:W3CDTF">2021-10-09T19:59:47Z</dcterms:created>
  <dcterms:modified xsi:type="dcterms:W3CDTF">2021-10-26T20:52:55Z</dcterms:modified>
</cp:coreProperties>
</file>