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196"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18/10/2024</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385437972"/>
              </p:ext>
            </p:extLst>
          </p:nvPr>
        </p:nvGraphicFramePr>
        <p:xfrm>
          <a:off x="818147" y="665380"/>
          <a:ext cx="23509706" cy="35637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4000" dirty="0"/>
                        <a:t>Robotics For Computer Science</a:t>
                      </a:r>
                      <a:endParaRPr lang="en-GB" sz="4000" dirty="0"/>
                    </a:p>
                  </a:txBody>
                  <a:tcPr anchor="ctr">
                    <a:solidFill>
                      <a:srgbClr val="009999"/>
                    </a:solidFill>
                  </a:tcPr>
                </a:tc>
                <a:tc rowSpan="2">
                  <a:txBody>
                    <a:bodyPr/>
                    <a:lstStyle/>
                    <a:p>
                      <a:pPr algn="ctr"/>
                      <a:r>
                        <a:rPr lang="en-US" sz="8000" b="1" dirty="0"/>
                        <a:t>Tello Drone GesturePilot</a:t>
                      </a:r>
                      <a:endParaRPr lang="he-IL" sz="7600" dirty="0"/>
                    </a:p>
                    <a:p>
                      <a:pPr algn="ctr"/>
                      <a:r>
                        <a:rPr lang="en-US" sz="5400" dirty="0"/>
                        <a:t>Ofir Sered</a:t>
                      </a:r>
                      <a:endParaRPr lang="he-IL" sz="5400" dirty="0"/>
                    </a:p>
                    <a:p>
                      <a:pPr algn="ctr"/>
                      <a:r>
                        <a:rPr lang="en-GB" sz="4000" b="1" kern="1200" dirty="0">
                          <a:solidFill>
                            <a:schemeClr val="lt1"/>
                          </a:solidFill>
                          <a:latin typeface="+mn-lt"/>
                          <a:ea typeface="+mn-ea"/>
                          <a:cs typeface="+mn-cs"/>
                        </a:rPr>
                        <a:t>Third Year, semester </a:t>
                      </a:r>
                      <a:r>
                        <a:rPr lang="en-US" sz="4000" b="1" kern="1200" dirty="0">
                          <a:solidFill>
                            <a:schemeClr val="lt1"/>
                          </a:solidFill>
                          <a:latin typeface="+mn-lt"/>
                          <a:ea typeface="+mn-ea"/>
                          <a:cs typeface="+mn-cs"/>
                        </a:rPr>
                        <a:t>[C</a:t>
                      </a:r>
                      <a:r>
                        <a:rPr lang="he-IL" sz="4000" b="1" kern="1200" dirty="0">
                          <a:solidFill>
                            <a:schemeClr val="lt1"/>
                          </a:solidFill>
                          <a:latin typeface="+mn-lt"/>
                          <a:ea typeface="+mn-ea"/>
                          <a:cs typeface="+mn-cs"/>
                        </a:rPr>
                        <a:t>'</a:t>
                      </a:r>
                      <a:r>
                        <a:rPr lang="en-US" sz="4000" b="1" kern="1200" dirty="0">
                          <a:solidFill>
                            <a:schemeClr val="lt1"/>
                          </a:solidFill>
                          <a:latin typeface="+mn-lt"/>
                          <a:ea typeface="+mn-ea"/>
                          <a:cs typeface="+mn-cs"/>
                        </a:rPr>
                        <a:t>] </a:t>
                      </a:r>
                      <a:r>
                        <a:rPr lang="en-GB" sz="4000" b="1" kern="1200" dirty="0">
                          <a:solidFill>
                            <a:schemeClr val="lt1"/>
                          </a:solidFill>
                          <a:latin typeface="+mn-lt"/>
                          <a:ea typeface="+mn-ea"/>
                          <a:cs typeface="+mn-cs"/>
                        </a:rPr>
                        <a:t>– </a:t>
                      </a:r>
                      <a:r>
                        <a:rPr lang="en-US" sz="4000" b="1" kern="1200" dirty="0">
                          <a:solidFill>
                            <a:schemeClr val="lt1"/>
                          </a:solidFill>
                          <a:latin typeface="Arial" panose="020B0604020202020204" pitchFamily="34" charset="0"/>
                          <a:ea typeface="+mn-ea"/>
                          <a:cs typeface="Arial" panose="020B0604020202020204" pitchFamily="34" charset="0"/>
                        </a:rPr>
                        <a:t>[</a:t>
                      </a:r>
                      <a:r>
                        <a:rPr lang="he-IL" sz="4000" b="1" kern="1200" dirty="0">
                          <a:solidFill>
                            <a:schemeClr val="lt1"/>
                          </a:solidFill>
                          <a:latin typeface="+mn-lt"/>
                          <a:ea typeface="+mn-ea"/>
                          <a:cs typeface="+mn-cs"/>
                        </a:rPr>
                        <a:t>ג'</a:t>
                      </a:r>
                      <a:r>
                        <a:rPr lang="en-GB" sz="4000" b="1" kern="1200" dirty="0">
                          <a:solidFill>
                            <a:schemeClr val="lt1"/>
                          </a:solidFill>
                          <a:latin typeface="+mn-lt"/>
                          <a:ea typeface="+mn-ea"/>
                          <a:cs typeface="+mn-cs"/>
                        </a:rPr>
                        <a:t> </a:t>
                      </a:r>
                      <a:r>
                        <a:rPr lang="he-IL" sz="4000" b="1" kern="1200" dirty="0">
                          <a:solidFill>
                            <a:schemeClr val="lt1"/>
                          </a:solidFill>
                          <a:latin typeface="+mn-lt"/>
                          <a:ea typeface="+mn-ea"/>
                          <a:cs typeface="+mn-cs"/>
                        </a:rPr>
                        <a:t>שנה שלישית, סמסטר </a:t>
                      </a:r>
                      <a:r>
                        <a:rPr lang="he-IL" sz="4000" b="1" kern="1200" dirty="0">
                          <a:solidFill>
                            <a:schemeClr val="lt1"/>
                          </a:solidFill>
                          <a:latin typeface="Arial" panose="020B0604020202020204" pitchFamily="34" charset="0"/>
                          <a:ea typeface="+mn-ea"/>
                          <a:cs typeface="Arial" panose="020B0604020202020204" pitchFamily="34" charset="0"/>
                        </a:rPr>
                        <a:t>[</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5400" b="1" dirty="0">
                          <a:solidFill>
                            <a:schemeClr val="bg1"/>
                          </a:solidFill>
                        </a:rPr>
                        <a:t>Eliyahu </a:t>
                      </a:r>
                      <a:r>
                        <a:rPr lang="en-US" sz="5400" b="1" dirty="0" err="1">
                          <a:solidFill>
                            <a:schemeClr val="bg1"/>
                          </a:solidFill>
                        </a:rPr>
                        <a:t>Matzliah</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תיבת טקסט 1">
            <a:extLst>
              <a:ext uri="{FF2B5EF4-FFF2-40B4-BE49-F238E27FC236}">
                <a16:creationId xmlns:a16="http://schemas.microsoft.com/office/drawing/2014/main" id="{DF2822BB-5259-D2FC-1F54-6B3F68571A94}"/>
              </a:ext>
            </a:extLst>
          </p:cNvPr>
          <p:cNvSpPr txBox="1"/>
          <p:nvPr/>
        </p:nvSpPr>
        <p:spPr>
          <a:xfrm>
            <a:off x="2429212" y="5294223"/>
            <a:ext cx="20341550" cy="27115115"/>
          </a:xfrm>
          <a:prstGeom prst="rect">
            <a:avLst/>
          </a:prstGeom>
          <a:noFill/>
        </p:spPr>
        <p:txBody>
          <a:bodyPr wrap="square" rtlCol="0">
            <a:spAutoFit/>
          </a:bodyPr>
          <a:lstStyle/>
          <a:p>
            <a:pPr algn="ctr" rtl="1"/>
            <a:r>
              <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הקדמה – סקירת הפרויקט</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rtl="1"/>
            <a:endPar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r" rtl="1"/>
            <a:r>
              <a:rPr lang="he-IL" sz="3200" dirty="0">
                <a:solidFill>
                  <a:schemeClr val="bg1"/>
                </a:solidFill>
              </a:rPr>
              <a:t>בפרויקט זה, פיתחתי רחפן מדגם</a:t>
            </a:r>
            <a:r>
              <a:rPr lang="en-US" sz="3200" dirty="0">
                <a:solidFill>
                  <a:schemeClr val="bg1"/>
                </a:solidFill>
              </a:rPr>
              <a:t>Tello </a:t>
            </a:r>
            <a:r>
              <a:rPr lang="he-IL" sz="3200" dirty="0">
                <a:solidFill>
                  <a:schemeClr val="bg1"/>
                </a:solidFill>
              </a:rPr>
              <a:t> הנשלט על ידי מחוות יד, תוך שימוש בספריות </a:t>
            </a:r>
            <a:r>
              <a:rPr lang="en-US" sz="3200" dirty="0">
                <a:solidFill>
                  <a:schemeClr val="bg1"/>
                </a:solidFill>
              </a:rPr>
              <a:t>Python</a:t>
            </a:r>
            <a:r>
              <a:rPr lang="he-IL" sz="3200" dirty="0">
                <a:solidFill>
                  <a:schemeClr val="bg1"/>
                </a:solidFill>
              </a:rPr>
              <a:t> כגון </a:t>
            </a:r>
            <a:r>
              <a:rPr lang="en-US" sz="3200" dirty="0" err="1">
                <a:solidFill>
                  <a:schemeClr val="bg1"/>
                </a:solidFill>
              </a:rPr>
              <a:t>Mediapipe</a:t>
            </a:r>
            <a:r>
              <a:rPr lang="he-IL" sz="3200" dirty="0">
                <a:solidFill>
                  <a:schemeClr val="bg1"/>
                </a:solidFill>
              </a:rPr>
              <a:t> ו-</a:t>
            </a:r>
            <a:r>
              <a:rPr lang="en-US" sz="3200" dirty="0">
                <a:solidFill>
                  <a:schemeClr val="bg1"/>
                </a:solidFill>
              </a:rPr>
              <a:t>OpenCV </a:t>
            </a:r>
            <a:r>
              <a:rPr lang="he-IL" sz="3200" dirty="0">
                <a:solidFill>
                  <a:schemeClr val="bg1"/>
                </a:solidFill>
              </a:rPr>
              <a:t>. מטרת הפרויקט הייתה ליצור ממשק אינטואיטיבי המאפשר שליטה ברחפן באמצעות מחוות יד טבעיות של המשתמש. </a:t>
            </a:r>
            <a:r>
              <a:rPr lang="he-IL" sz="3200" dirty="0" err="1">
                <a:solidFill>
                  <a:schemeClr val="bg1"/>
                </a:solidFill>
              </a:rPr>
              <a:t>הרחפן</a:t>
            </a:r>
            <a:r>
              <a:rPr lang="he-IL" sz="3200" dirty="0">
                <a:solidFill>
                  <a:schemeClr val="bg1"/>
                </a:solidFill>
              </a:rPr>
              <a:t> מזהה מחוות יד מגוונות, כגון תנועת אגודל מעלה או יד פתיחה ותנועות נוספות המגדירות פעולות שונות </a:t>
            </a:r>
            <a:r>
              <a:rPr lang="he-IL" sz="3200" dirty="0" err="1">
                <a:solidFill>
                  <a:schemeClr val="bg1"/>
                </a:solidFill>
              </a:rPr>
              <a:t>שהרחפן</a:t>
            </a:r>
            <a:r>
              <a:rPr lang="he-IL" sz="3200" dirty="0">
                <a:solidFill>
                  <a:schemeClr val="bg1"/>
                </a:solidFill>
              </a:rPr>
              <a:t> מבצע בהתאם.</a:t>
            </a:r>
          </a:p>
          <a:p>
            <a:pPr algn="r" rtl="1"/>
            <a:endParaRPr lang="he-IL" sz="3200" dirty="0">
              <a:solidFill>
                <a:schemeClr val="bg1"/>
              </a:solidFill>
            </a:endParaRPr>
          </a:p>
          <a:p>
            <a:pPr algn="r" rtl="1"/>
            <a:endParaRPr lang="he-IL" sz="3200" dirty="0">
              <a:solidFill>
                <a:schemeClr val="bg1"/>
              </a:solidFill>
            </a:endParaRPr>
          </a:p>
          <a:p>
            <a:pPr algn="r" rtl="1"/>
            <a:endParaRPr lang="he-IL" sz="3200" dirty="0">
              <a:solidFill>
                <a:schemeClr val="bg1"/>
              </a:solidFill>
            </a:endParaRPr>
          </a:p>
          <a:p>
            <a:pPr algn="r" rtl="1"/>
            <a:endParaRPr lang="he-IL" sz="3200" dirty="0">
              <a:solidFill>
                <a:schemeClr val="bg1"/>
              </a:solidFill>
            </a:endParaRPr>
          </a:p>
          <a:p>
            <a:pPr algn="r" rtl="1"/>
            <a:endParaRPr lang="he-IL" sz="3200" dirty="0">
              <a:solidFill>
                <a:schemeClr val="bg1"/>
              </a:solidFill>
            </a:endParaRPr>
          </a:p>
          <a:p>
            <a:pPr algn="r" rtl="1"/>
            <a:endParaRPr lang="he-IL" sz="3200" dirty="0">
              <a:solidFill>
                <a:schemeClr val="bg1"/>
              </a:solidFill>
            </a:endParaRPr>
          </a:p>
          <a:p>
            <a:pPr algn="r" rtl="1"/>
            <a:endParaRPr lang="he-IL" sz="3200" dirty="0">
              <a:solidFill>
                <a:schemeClr val="bg1"/>
              </a:solidFill>
            </a:endParaRPr>
          </a:p>
          <a:p>
            <a:pPr algn="ctr" rtl="1"/>
            <a:endPar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rtl="1"/>
            <a:endPar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rtl="1"/>
            <a:r>
              <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מחקר</a:t>
            </a:r>
            <a:r>
              <a:rPr lang="he-IL" sz="3200" dirty="0">
                <a:solidFill>
                  <a:schemeClr val="bg1"/>
                </a:solidFill>
              </a:rPr>
              <a:t> </a:t>
            </a:r>
            <a:r>
              <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נוסף</a:t>
            </a:r>
          </a:p>
          <a:p>
            <a:pPr algn="ctr" rtl="1"/>
            <a:endPar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r" rtl="1"/>
            <a:r>
              <a:rPr lang="he-IL" sz="3200" dirty="0" err="1">
                <a:solidFill>
                  <a:schemeClr val="bg1"/>
                </a:solidFill>
              </a:rPr>
              <a:t>הרחפן</a:t>
            </a:r>
            <a:r>
              <a:rPr lang="he-IL" sz="3200" dirty="0">
                <a:solidFill>
                  <a:schemeClr val="bg1"/>
                </a:solidFill>
              </a:rPr>
              <a:t> נבדק בסביבות שונות על מנת לבחון את הדיוק של זיהוי המחוות בזמן אמת. נבדקו מספר מצבים, בהם תאורה משתנה ותנועות ידיים לא שגרתיות, ונמצא </a:t>
            </a:r>
            <a:r>
              <a:rPr lang="he-IL" sz="3200" dirty="0" err="1">
                <a:solidFill>
                  <a:schemeClr val="bg1"/>
                </a:solidFill>
              </a:rPr>
              <a:t>שהרחפן</a:t>
            </a:r>
            <a:r>
              <a:rPr lang="he-IL" sz="3200" dirty="0">
                <a:solidFill>
                  <a:schemeClr val="bg1"/>
                </a:solidFill>
              </a:rPr>
              <a:t> מצליח לזהות בצורה אמינה את המחוות המוגדרות ולבצע את הפקודות המתאימות, אם כי זיהוי המחוות ירד במצבים בהם התאורה הייתה עמומה או כאשר התנועות לא היו חדות מספיק. כמו כן, נשקל שימוש באלגוריתמים מתקדמים לשיפור הדיוק בעתיד.</a:t>
            </a:r>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en-US" sz="3200" dirty="0">
              <a:solidFill>
                <a:schemeClr val="bg1"/>
              </a:solidFill>
            </a:endParaRPr>
          </a:p>
          <a:p>
            <a:pPr algn="r" rtl="1"/>
            <a:endParaRPr lang="he-IL" sz="3200" dirty="0">
              <a:solidFill>
                <a:schemeClr val="bg1"/>
              </a:solidFill>
            </a:endParaRPr>
          </a:p>
          <a:p>
            <a:pPr algn="ctr" rtl="1"/>
            <a:r>
              <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מסקנות – השגת המטרות והיעדים</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rtl="1"/>
            <a:endPar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r" rtl="1"/>
            <a:r>
              <a:rPr lang="he-IL" sz="3200" dirty="0">
                <a:solidFill>
                  <a:schemeClr val="bg1"/>
                </a:solidFill>
              </a:rPr>
              <a:t>במהלך הפרויקט הוגדרו מספר יעדים מרכזיים, ביניהם פיתוח מערכת לשליטה על רחפן </a:t>
            </a:r>
            <a:r>
              <a:rPr lang="en-US" sz="3200" dirty="0">
                <a:solidFill>
                  <a:schemeClr val="bg1"/>
                </a:solidFill>
              </a:rPr>
              <a:t>Tello </a:t>
            </a:r>
            <a:r>
              <a:rPr lang="he-IL" sz="3200" dirty="0">
                <a:solidFill>
                  <a:schemeClr val="bg1"/>
                </a:solidFill>
              </a:rPr>
              <a:t>באמצעות זיהוי מחוות ידיים פשוטות ויישום פקודות בסיסיות כגון צילום תמונות ושליטה בתנועת </a:t>
            </a:r>
            <a:r>
              <a:rPr lang="he-IL" sz="3200" dirty="0" err="1">
                <a:solidFill>
                  <a:schemeClr val="bg1"/>
                </a:solidFill>
              </a:rPr>
              <a:t>הרחפן</a:t>
            </a:r>
            <a:r>
              <a:rPr lang="he-IL" sz="3200" dirty="0">
                <a:solidFill>
                  <a:schemeClr val="bg1"/>
                </a:solidFill>
              </a:rPr>
              <a:t>. אחד מהיעדים המרכזיים היה להקנות למערכת יכולת לזהות מחוות באופן מדויק, תוך הבטחת יציבות ופשטות בשימוש.</a:t>
            </a:r>
          </a:p>
          <a:p>
            <a:pPr algn="r" rtl="1"/>
            <a:endParaRPr lang="he-IL" sz="3200" dirty="0">
              <a:solidFill>
                <a:schemeClr val="bg1"/>
              </a:solidFill>
            </a:endParaRPr>
          </a:p>
          <a:p>
            <a:pPr algn="ctr" rtl="1"/>
            <a:r>
              <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דיון – </a:t>
            </a:r>
            <a:r>
              <a:rPr lang="he-IL" sz="5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חזון</a:t>
            </a:r>
            <a:r>
              <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להמשך פיתוח הפרויקט</a:t>
            </a: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rtl="1"/>
            <a:endParaRPr lang="he-IL"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r" rtl="1"/>
            <a:r>
              <a:rPr lang="he-IL" sz="3200" dirty="0">
                <a:solidFill>
                  <a:schemeClr val="bg1"/>
                </a:solidFill>
              </a:rPr>
              <a:t>בעתיד, קיימות מספר אפשרויות לשדרוג הפרויקט ולהרחבת היכולות של </a:t>
            </a:r>
            <a:r>
              <a:rPr lang="he-IL" sz="3200" dirty="0" err="1">
                <a:solidFill>
                  <a:schemeClr val="bg1"/>
                </a:solidFill>
              </a:rPr>
              <a:t>הרחפן</a:t>
            </a:r>
            <a:r>
              <a:rPr lang="he-IL" sz="3200" dirty="0">
                <a:solidFill>
                  <a:schemeClr val="bg1"/>
                </a:solidFill>
              </a:rPr>
              <a:t>. אחת המטרות הבאות יכולה להיות הוספת מחוות יד מורכבות יותר, כגון מחוות המשלבות תנועות רציפות של היד או אצבעות, ולא רק מחוות סטטיות כמו אגודל מעלה. שימוש באלגוריתמים מבוססי </a:t>
            </a:r>
            <a:r>
              <a:rPr lang="en-US" sz="3200" dirty="0">
                <a:solidFill>
                  <a:schemeClr val="bg1"/>
                </a:solidFill>
              </a:rPr>
              <a:t>machine learning</a:t>
            </a:r>
            <a:r>
              <a:rPr lang="he-IL" sz="3200" dirty="0">
                <a:solidFill>
                  <a:schemeClr val="bg1"/>
                </a:solidFill>
              </a:rPr>
              <a:t> יוכל לאפשר גמישות רבה יותר בזיהוי המחוות ודיוק גבוה יותר גם במצבים בהם התאורה או תנאי הסביבה פחות אופטימליים. בנוסף, פיתוח עתידי יוכל לכלול אינטגרציה של חיישנים נוספים שיאפשרו לרחפן לבצע פעולות מורכבות יותר, כגון חיישני תנועה לניווט אוטונומי בהתאם למיקום המשתמש או חיישני מרחק לזיהוי טוב יותר של אובייקטים סביב </a:t>
            </a:r>
            <a:r>
              <a:rPr lang="he-IL" sz="3200" dirty="0" err="1">
                <a:solidFill>
                  <a:schemeClr val="bg1"/>
                </a:solidFill>
              </a:rPr>
              <a:t>הרחפן</a:t>
            </a:r>
            <a:r>
              <a:rPr lang="he-IL" sz="3200" dirty="0">
                <a:solidFill>
                  <a:schemeClr val="bg1"/>
                </a:solidFill>
              </a:rPr>
              <a:t>. אפשרות נוספת היא שילוב של תקשורת עם פלטפורמות אחרות, כמו שליטה מרחוק באמצעות אפליקציה או שילוב עם מערכות חכמות נוספות כמו עוזרים קוליים.</a:t>
            </a:r>
          </a:p>
        </p:txBody>
      </p:sp>
      <p:pic>
        <p:nvPicPr>
          <p:cNvPr id="11" name="תמונה 10">
            <a:extLst>
              <a:ext uri="{FF2B5EF4-FFF2-40B4-BE49-F238E27FC236}">
                <a16:creationId xmlns:a16="http://schemas.microsoft.com/office/drawing/2014/main" id="{99442E94-E209-49BE-969D-CF2F34E575E8}"/>
              </a:ext>
            </a:extLst>
          </p:cNvPr>
          <p:cNvPicPr>
            <a:picLocks noChangeAspect="1"/>
          </p:cNvPicPr>
          <p:nvPr/>
        </p:nvPicPr>
        <p:blipFill>
          <a:blip r:embed="rId3"/>
          <a:stretch>
            <a:fillRect/>
          </a:stretch>
        </p:blipFill>
        <p:spPr>
          <a:xfrm>
            <a:off x="10010010" y="9311546"/>
            <a:ext cx="5410955" cy="3762900"/>
          </a:xfrm>
          <a:prstGeom prst="rect">
            <a:avLst/>
          </a:prstGeom>
        </p:spPr>
      </p:pic>
      <p:pic>
        <p:nvPicPr>
          <p:cNvPr id="17" name="תמונה 16">
            <a:extLst>
              <a:ext uri="{FF2B5EF4-FFF2-40B4-BE49-F238E27FC236}">
                <a16:creationId xmlns:a16="http://schemas.microsoft.com/office/drawing/2014/main" id="{5EB76E11-AAF8-38DF-04A7-4BE6B1FCB353}"/>
              </a:ext>
            </a:extLst>
          </p:cNvPr>
          <p:cNvPicPr>
            <a:picLocks noChangeAspect="1"/>
          </p:cNvPicPr>
          <p:nvPr/>
        </p:nvPicPr>
        <p:blipFill>
          <a:blip r:embed="rId4"/>
          <a:stretch>
            <a:fillRect/>
          </a:stretch>
        </p:blipFill>
        <p:spPr>
          <a:xfrm>
            <a:off x="2900772" y="17477776"/>
            <a:ext cx="14555276" cy="5204690"/>
          </a:xfrm>
          <a:prstGeom prst="rect">
            <a:avLst/>
          </a:prstGeom>
        </p:spPr>
      </p:pic>
      <p:pic>
        <p:nvPicPr>
          <p:cNvPr id="19" name="תמונה 18" descr="תמונה שמכילה אצבע, ציפורן, אגודל, יד&#10;&#10;התיאור נוצר באופן אוטומטי">
            <a:extLst>
              <a:ext uri="{FF2B5EF4-FFF2-40B4-BE49-F238E27FC236}">
                <a16:creationId xmlns:a16="http://schemas.microsoft.com/office/drawing/2014/main" id="{DF6CFAEB-6557-A52D-0B4D-0F4E9F77C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9212" y="9311546"/>
            <a:ext cx="5917907" cy="3858593"/>
          </a:xfrm>
          <a:prstGeom prst="rect">
            <a:avLst/>
          </a:prstGeom>
        </p:spPr>
      </p:pic>
      <p:pic>
        <p:nvPicPr>
          <p:cNvPr id="23" name="תמונה 22" descr="תמונה שמכילה בתוך מבנה, קיר, אדם, יד&#10;&#10;התיאור נוצר באופן אוטומטי">
            <a:extLst>
              <a:ext uri="{FF2B5EF4-FFF2-40B4-BE49-F238E27FC236}">
                <a16:creationId xmlns:a16="http://schemas.microsoft.com/office/drawing/2014/main" id="{AA1D0B01-7850-4237-2034-288AD37495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30319" y="9311545"/>
            <a:ext cx="5915672" cy="3858593"/>
          </a:xfrm>
          <a:prstGeom prst="rect">
            <a:avLst/>
          </a:prstGeom>
        </p:spPr>
      </p:pic>
      <p:pic>
        <p:nvPicPr>
          <p:cNvPr id="8" name="תמונה 7">
            <a:extLst>
              <a:ext uri="{FF2B5EF4-FFF2-40B4-BE49-F238E27FC236}">
                <a16:creationId xmlns:a16="http://schemas.microsoft.com/office/drawing/2014/main" id="{2CFEDDB0-7CE2-629D-0096-2709A7363F8A}"/>
              </a:ext>
            </a:extLst>
          </p:cNvPr>
          <p:cNvPicPr>
            <a:picLocks noChangeAspect="1"/>
          </p:cNvPicPr>
          <p:nvPr/>
        </p:nvPicPr>
        <p:blipFill>
          <a:blip r:embed="rId7"/>
          <a:stretch>
            <a:fillRect/>
          </a:stretch>
        </p:blipFill>
        <p:spPr>
          <a:xfrm>
            <a:off x="17927608" y="18075529"/>
            <a:ext cx="4221932" cy="4140741"/>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19720</TotalTime>
  <Words>349</Words>
  <Application>Microsoft Office PowerPoint</Application>
  <PresentationFormat>מותאם אישית</PresentationFormat>
  <Paragraphs>40</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Ofir Sered</cp:lastModifiedBy>
  <cp:revision>46</cp:revision>
  <dcterms:created xsi:type="dcterms:W3CDTF">2019-01-27T10:54:29Z</dcterms:created>
  <dcterms:modified xsi:type="dcterms:W3CDTF">2024-10-18T20:03:28Z</dcterms:modified>
</cp:coreProperties>
</file>