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8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105-8606-AE49-8AF5-3C5775E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51FF-172C-E21E-544B-3DA94DD7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D0AA-DC77-17FA-1425-0DC52840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9ED2-1E4D-C434-8A94-327D3C64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FCB4-4A38-566A-259C-73459ED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110-9CBE-80F2-E596-A3E70A3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994A-41A9-1478-193F-665C83AB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1335-7B25-53FF-2BE3-8ABB4C91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2F1-99C3-17BD-E5BB-7530697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E4DD-5ED1-C8D1-DA8F-7DB3CC0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52128-2590-B994-1E81-799233EE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B760-0281-E055-D5A1-86534E99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3197-AA2C-EBF1-0C3D-9AD230D7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36C4-2A70-4EC3-9032-CFCBCF3A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E938-4070-5283-9082-D627FB75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863-B963-9965-6E2B-3F679975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F923-0BF7-DF01-FBC3-FAC59E89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0660-303A-1A1E-0F6A-4B9F12D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5E1E-2D2E-EBFA-1B68-D3CD5AC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DA0-F59F-C93B-F6BC-46EA8C8B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37D-8537-5072-502A-13D485E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CE7A-AC6C-8B8F-860A-D33B162E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EB0A-9DC3-46BF-BEF7-3A375EA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973B-CC78-72C5-EAB9-532156BD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A02D-34BF-EC76-CEDA-EA44224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0043-4B2D-AE06-7360-3F54AA9B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7C50-C9F7-2B31-35A5-6DA456D61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732B-D894-A976-0B33-BD5B34D1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9B8E-36BE-14AF-B423-B48B1A26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C1C2-7D27-5364-9CE3-9E77E0A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0FE6-2EB1-BE1D-DE1B-EB11213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ACB-62DB-DC92-7AEA-D584A9F1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E040-6F5B-AE6B-67FE-607156AB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F834-576C-AEEE-14EB-A295847A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36911-3C95-21BC-B10F-E3CBE615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F3BB-7A10-DF00-ACC0-4652C3F9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27A53-B4EE-6DEC-4797-5A8D4CDD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024B2-835E-F251-3761-1BB1006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F55A-AB0F-64E6-51D7-CA779FE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E35-1E25-F1E4-9D0A-16F0FD78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DDA0-59D9-A72D-1D5F-3C141FD1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AC55-09FC-9D92-1188-09063DC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C0437-88CA-9E90-B681-ACFEBAF3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D5ACE-C31D-7947-32B1-1280FAD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75FA-C6CB-62FC-6073-CC51CCB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96B1-22F8-4374-737B-5FC802D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F35D-E6E9-8B95-2DBE-3DFBA11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CF46-512D-92F4-B00E-ABFE3876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CFF6-78BC-7A21-67E4-3A4B19E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8F66-A647-4BA2-DDE9-AF934C9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BA172-AD06-E273-4166-EBE3AA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398-70E1-1217-65E1-70A1A4D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A7F9-40B9-6E91-AC79-CA6C89B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8DF0C-6906-262A-2D5F-EC13B149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B847-5704-0927-DD77-220FE39C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3D9E-EBB2-93D0-D4B1-FBA9AAE0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8306-4FDA-1A9A-DDFA-0DEEEE50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80FB-B19E-A02C-D782-D180D71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3DD7-8D47-E2C7-E6CE-A0E6A9D1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51DA-B655-4A7B-D916-CD167893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0285-12B2-8A5B-31F2-BDF1CCA8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E9DC-A9B1-E444-3FAC-2EA10A33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2B6E-2C68-93CF-E95C-E8102283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78A5-6B31-49B5-29C1-772E0D5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MSc Research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5596-D2F9-4AAE-7AF3-AF46EA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1500"/>
              <a:t>Seán Ó Fithcheallaigh</a:t>
            </a:r>
          </a:p>
          <a:p>
            <a:r>
              <a:rPr lang="en-GB" sz="1500"/>
              <a:t>May 24,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3FE91-FEB7-4F6C-B09E-35B4D46C136A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370501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B0B-F96D-4A57-BB42-F422121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5000"/>
              <a:t>Analysis: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C9BE-4B4B-4EF2-87FD-ED33881E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2" y="847006"/>
            <a:ext cx="6259378" cy="5163987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3C0-2DFE-4070-AE74-0E6979B2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000"/>
              <a:t>Neural networks built using the Keras framework from TensorFlow</a:t>
            </a:r>
          </a:p>
          <a:p>
            <a:r>
              <a:rPr lang="en-GB" sz="2000"/>
              <a:t>Hyperparameters of a Dense network were tuned for the best Accuracy and Loss results:</a:t>
            </a:r>
          </a:p>
          <a:p>
            <a:pPr lvl="1"/>
            <a:r>
              <a:rPr lang="en-GB" sz="2000"/>
              <a:t>Number of layers and neurons</a:t>
            </a:r>
          </a:p>
          <a:p>
            <a:pPr lvl="1"/>
            <a:r>
              <a:rPr lang="en-GB" sz="2000"/>
              <a:t>Learning rate</a:t>
            </a:r>
          </a:p>
          <a:p>
            <a:pPr lvl="1"/>
            <a:r>
              <a:rPr lang="en-GB" sz="2000"/>
              <a:t>Batch size</a:t>
            </a:r>
          </a:p>
          <a:p>
            <a:pPr lvl="1"/>
            <a:r>
              <a:rPr lang="en-GB" sz="2000"/>
              <a:t>Epochs</a:t>
            </a:r>
          </a:p>
          <a:p>
            <a:pPr lvl="1"/>
            <a:r>
              <a:rPr lang="en-GB" sz="2000"/>
              <a:t>Optimisers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39D14-8FE7-422F-9D67-FE8E1D76E697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973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114A9A-4793-46BB-A53C-E46E9855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94B217-6061-4232-9B8A-7CF4AB7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7A7F-6E3A-4EBD-B2ED-E082FD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3561"/>
            <a:ext cx="5981814" cy="2266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Analysis: Neural Networks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CEB626-6AB9-45A4-964E-1178CE45D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748A249-3026-4B63-90EB-0E9694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82" y="2252311"/>
            <a:ext cx="7626518" cy="838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B5895-293B-4F5D-AE1C-E85EB9DF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29" y="3133725"/>
            <a:ext cx="3539171" cy="286917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249E35A-9D67-4CB0-819D-11E3750C0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raphic 14">
            <a:extLst>
              <a:ext uri="{FF2B5EF4-FFF2-40B4-BE49-F238E27FC236}">
                <a16:creationId xmlns:a16="http://schemas.microsoft.com/office/drawing/2014/main" id="{AA91DE49-968D-4EA9-A003-97FF1B6B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48306" y="4342818"/>
            <a:ext cx="1843694" cy="184544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B731E9C1-12C9-466F-9B29-C9E7DDFEF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70736" y="3133725"/>
            <a:ext cx="3967578" cy="27463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BD9C83-0540-4272-BEC0-C4111E5815BB}"/>
              </a:ext>
            </a:extLst>
          </p:cNvPr>
          <p:cNvSpPr txBox="1"/>
          <p:nvPr/>
        </p:nvSpPr>
        <p:spPr>
          <a:xfrm>
            <a:off x="11381173" y="6356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26304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B3B9-5C26-42FA-ADF3-A157E514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000"/>
              <a:t>Deployment onto Constrained Device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693B-0AAE-42ED-8DE6-F6D74745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9" b="3"/>
          <a:stretch/>
        </p:blipFill>
        <p:spPr>
          <a:xfrm>
            <a:off x="9191625" y="630935"/>
            <a:ext cx="2450592" cy="2547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4E1-3455-4FBE-A453-ED31BD30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556" y="1469135"/>
            <a:ext cx="3722369" cy="4560190"/>
          </a:xfrm>
        </p:spPr>
        <p:txBody>
          <a:bodyPr anchor="t">
            <a:normAutofit/>
          </a:bodyPr>
          <a:lstStyle/>
          <a:p>
            <a:r>
              <a:rPr lang="en-GB" sz="1600" dirty="0"/>
              <a:t>Neural network was converted to a header file using TensorFlow</a:t>
            </a:r>
          </a:p>
          <a:p>
            <a:r>
              <a:rPr lang="en-GB" sz="1600" dirty="0"/>
              <a:t>This header file can be imported into the microcontroller to be used with TensorFlow Lite</a:t>
            </a:r>
          </a:p>
          <a:p>
            <a:r>
              <a:rPr lang="en-GB" sz="1600" dirty="0"/>
              <a:t>Initial tests did not produce an output from the inference</a:t>
            </a:r>
          </a:p>
          <a:p>
            <a:r>
              <a:rPr lang="en-GB" sz="1600" dirty="0"/>
              <a:t>Investigations pointed towards the shape of the data being given to the input tensor was wrong</a:t>
            </a:r>
          </a:p>
          <a:p>
            <a:r>
              <a:rPr lang="en-GB" sz="1600" dirty="0"/>
              <a:t>Modifications were made to both the sensor shape and the data being fed into the tensor </a:t>
            </a:r>
          </a:p>
          <a:p>
            <a:r>
              <a:rPr lang="en-GB" sz="1600" dirty="0"/>
              <a:t>The system started to produce results, but it was always the same few grids no matter the data fed into the system</a:t>
            </a:r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93ABD-E751-45C2-B9FA-C56265E0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77" y="3429000"/>
            <a:ext cx="3535575" cy="115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DB9A7-B693-4569-9583-C4FA0811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80" y="4463910"/>
            <a:ext cx="3572170" cy="1861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EC2944-C13C-473C-B8B2-7806D2655FF3}"/>
              </a:ext>
            </a:extLst>
          </p:cNvPr>
          <p:cNvSpPr txBox="1"/>
          <p:nvPr/>
        </p:nvSpPr>
        <p:spPr>
          <a:xfrm>
            <a:off x="11381173" y="6356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87372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CD06-4BB0-4390-BEA4-218E57B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Conclusions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0F89-C1A6-43F0-866A-90BC8F70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A large dataset was created, using a number of obstacles</a:t>
            </a:r>
          </a:p>
          <a:p>
            <a:r>
              <a:rPr lang="en-GB" sz="2000"/>
              <a:t>Initial analysis indicated that detecting obstacles is possible, but standard machine-learning techniques alone were not sufficient</a:t>
            </a:r>
          </a:p>
          <a:p>
            <a:r>
              <a:rPr lang="en-GB" sz="2000"/>
              <a:t>Development of neural network proved promising with good accuracy scores</a:t>
            </a:r>
          </a:p>
          <a:p>
            <a:r>
              <a:rPr lang="en-GB" sz="2000"/>
              <a:t>Deploying the model onto the constrained device generated a number of challenges, which have not been fully overcome</a:t>
            </a:r>
          </a:p>
          <a:p>
            <a:r>
              <a:rPr lang="en-GB" sz="2000"/>
              <a:t>If these challenges could be overcome, this work has shown the potential to develop a system which could be used by people with visual impairments to navigate an unfamiliar indoor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5DE6-0AFF-4901-9200-35DDDFCD2C4A}"/>
              </a:ext>
            </a:extLst>
          </p:cNvPr>
          <p:cNvSpPr txBox="1"/>
          <p:nvPr/>
        </p:nvSpPr>
        <p:spPr>
          <a:xfrm>
            <a:off x="11381173" y="6356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4616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2E398-C34C-E78C-6A06-A235DF6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/>
              <a:t>Agenda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D357-E6E4-27D4-A618-F930BFE7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1900"/>
              <a:t>About Me</a:t>
            </a:r>
          </a:p>
          <a:p>
            <a:r>
              <a:rPr lang="en-GB" sz="1900"/>
              <a:t>Research background</a:t>
            </a:r>
          </a:p>
          <a:p>
            <a:r>
              <a:rPr lang="en-GB" sz="1900"/>
              <a:t>Project work</a:t>
            </a:r>
          </a:p>
          <a:p>
            <a:pPr lvl="1"/>
            <a:r>
              <a:rPr lang="en-GB" sz="1900"/>
              <a:t>Data collection</a:t>
            </a:r>
          </a:p>
          <a:p>
            <a:pPr lvl="1"/>
            <a:r>
              <a:rPr lang="en-GB" sz="1900"/>
              <a:t>ML Analysis</a:t>
            </a:r>
          </a:p>
          <a:p>
            <a:pPr lvl="1"/>
            <a:r>
              <a:rPr lang="en-GB" sz="1900"/>
              <a:t>DL </a:t>
            </a:r>
          </a:p>
          <a:p>
            <a:pPr lvl="1"/>
            <a:r>
              <a:rPr lang="en-GB" sz="1900"/>
              <a:t>Deployment to Edge device</a:t>
            </a:r>
          </a:p>
          <a:p>
            <a:r>
              <a:rPr lang="en-GB" sz="1900"/>
              <a:t>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0685C-256C-4467-8812-FD3E43B940F7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8453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6897-06E3-986A-8280-EB23608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Project Background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DACD-65A7-DD50-42D0-8BD7CFCD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1500" dirty="0"/>
              <a:t>As we live longer, more and more people are expected to develop visual impairments</a:t>
            </a:r>
          </a:p>
          <a:p>
            <a:r>
              <a:rPr lang="en-GB" sz="1500" dirty="0"/>
              <a:t>Having a visual impairment can have a serious impact on a person’s physical and mental health</a:t>
            </a:r>
          </a:p>
          <a:p>
            <a:r>
              <a:rPr lang="en-GB" sz="1500" dirty="0"/>
              <a:t>Development and use of an Edge device for obstacle detection and navigation would allow the user to live a more full, independent life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7990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C9E4-4765-40A3-9C67-4E020806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C234-1D1F-42F7-BC2F-DA003373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As we live longer, more and more people are expected to develop visual impairments</a:t>
            </a:r>
          </a:p>
          <a:p>
            <a:r>
              <a:rPr lang="en-GB" sz="2800" dirty="0"/>
              <a:t>Having a visual impairment can have a serious impact on a person’s physical and mental health</a:t>
            </a:r>
          </a:p>
          <a:p>
            <a:r>
              <a:rPr lang="en-GB" sz="2800" dirty="0"/>
              <a:t>Development and use of an Edge device for obstacle detection and navigation would allow the user to live a more full, independent life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6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774-FC29-4DF7-ABE2-589FEA6E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4758-0FA0-4DD0-8F30-3EED5422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i="1" dirty="0"/>
              <a:t>Develop a system for obstacle detection and localisation in an indoor setting to allow navigation of an unfamiliar setting by people with visual impairments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3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60F2-D58A-F728-3981-2115189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Project Work: Data Collection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F48C-60BB-9A91-DE3B-9A69719A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Data was collected using an Arduino Development Kit using 2 ultrasonic sensors, coded using the Arduino IDE</a:t>
            </a:r>
          </a:p>
          <a:p>
            <a:r>
              <a:rPr lang="en-GB" sz="1800" dirty="0"/>
              <a:t>Objects were placed in the centre of a hallway </a:t>
            </a:r>
          </a:p>
          <a:p>
            <a:r>
              <a:rPr lang="en-GB" sz="1800" dirty="0"/>
              <a:t>Data was collected from each grid location of a 3 by 3 grid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2526-6127-4F8E-80D4-AF4961DF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5" y="2587286"/>
            <a:ext cx="3584448" cy="3279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A327-08AA-43C6-87F3-8A0C4A50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r="3634" b="3"/>
          <a:stretch/>
        </p:blipFill>
        <p:spPr>
          <a:xfrm>
            <a:off x="4347599" y="2700919"/>
            <a:ext cx="3584448" cy="345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A1974-979F-409C-A92B-E35FEFE14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6" r="10471"/>
          <a:stretch/>
        </p:blipFill>
        <p:spPr>
          <a:xfrm>
            <a:off x="293014" y="2894312"/>
            <a:ext cx="3584448" cy="30636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003D4B-1CE7-4F30-AAFC-2D65D67B748F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2927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64020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This analysis aims to answer the question: Can we use machine learning techniques to classify the data?</a:t>
            </a:r>
          </a:p>
          <a:p>
            <a:r>
              <a:rPr lang="en-GB" sz="2200" dirty="0"/>
              <a:t>Data processed through a number of classification algorithms for a “binary search”, and a “grid search”</a:t>
            </a:r>
          </a:p>
          <a:p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B90B4-05B4-4A49-9CAB-A4878157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5" y="2672078"/>
            <a:ext cx="8068818" cy="169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DE32D-5B5F-49B8-BD51-873DD2FF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48" y="4784386"/>
            <a:ext cx="8558021" cy="17867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10025-A260-486A-B132-82700A8D7E16}"/>
              </a:ext>
            </a:extLst>
          </p:cNvPr>
          <p:cNvSpPr txBox="1">
            <a:spLocks/>
          </p:cNvSpPr>
          <p:nvPr/>
        </p:nvSpPr>
        <p:spPr>
          <a:xfrm>
            <a:off x="8736803" y="3058599"/>
            <a:ext cx="1930521" cy="92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Binary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458ED4-49A6-43F3-85E6-901939744322}"/>
              </a:ext>
            </a:extLst>
          </p:cNvPr>
          <p:cNvSpPr txBox="1">
            <a:spLocks/>
          </p:cNvSpPr>
          <p:nvPr/>
        </p:nvSpPr>
        <p:spPr>
          <a:xfrm>
            <a:off x="938130" y="5182019"/>
            <a:ext cx="1786756" cy="74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Grid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885D0-AA2A-4316-A0B1-3B24EA6B656D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33302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Analysis: 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With the Decision Tree and K-Nearest Neighbour showing 100% accuracy, I wanted to dig deeper into these results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4149C-985D-45C4-914F-5D5D3DEC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510882"/>
            <a:ext cx="7349495" cy="4281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22CB6D-3B4F-4A29-8799-9EF2658746C9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1175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 dirty="0"/>
              <a:t>With the Decision Tree and K-Nearest Neighbour showing 100% accuracy, I wanted to dig deeper into these results</a:t>
            </a:r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0FF09-E9B4-4598-84BA-7E368EA8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69" y="2290936"/>
            <a:ext cx="6826470" cy="395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B2D6C0-3266-41C2-857D-A277DA0E053C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25047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552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 Medium</vt:lpstr>
      <vt:lpstr>Office Theme</vt:lpstr>
      <vt:lpstr>MSc Research Project Presentation</vt:lpstr>
      <vt:lpstr>Agenda </vt:lpstr>
      <vt:lpstr>Project Background</vt:lpstr>
      <vt:lpstr>Project Background</vt:lpstr>
      <vt:lpstr>Aims and Objectives</vt:lpstr>
      <vt:lpstr>Project Work: Data Collection</vt:lpstr>
      <vt:lpstr>Analysis: Machine Learning</vt:lpstr>
      <vt:lpstr>Analysis: Machine Learning</vt:lpstr>
      <vt:lpstr>Analysis: Machine Learning</vt:lpstr>
      <vt:lpstr>Analysis: Neural Networks</vt:lpstr>
      <vt:lpstr>Analysis: Neural Networks</vt:lpstr>
      <vt:lpstr>Deployment onto Constrained Device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 Presentation</dc:title>
  <dc:creator>Sean O Fithcheallaigh</dc:creator>
  <cp:lastModifiedBy>O Fithcheallaigh, Sean</cp:lastModifiedBy>
  <cp:revision>7</cp:revision>
  <dcterms:created xsi:type="dcterms:W3CDTF">2023-05-16T19:17:17Z</dcterms:created>
  <dcterms:modified xsi:type="dcterms:W3CDTF">2023-05-17T14:25:13Z</dcterms:modified>
</cp:coreProperties>
</file>